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04" r:id="rId65"/>
    <p:sldId id="336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8" r:id="rId79"/>
    <p:sldId id="319" r:id="rId80"/>
    <p:sldId id="320" r:id="rId81"/>
    <p:sldId id="317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EC665-11E4-482C-AABD-D4D305480AF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8A367-CE64-46A2-BB27-AA8FEBC4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8A367-CE64-46A2-BB27-AA8FEBC491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4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3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0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AE6D-A355-4C61-9D30-1C42B5DA920F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716F7-F25C-480E-91DD-C38563BB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 BLOCK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2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Dinitrogen</a:t>
            </a:r>
            <a:r>
              <a:rPr lang="en-US" dirty="0"/>
              <a:t> is </a:t>
            </a:r>
            <a:r>
              <a:rPr lang="en-US" dirty="0" smtClean="0"/>
              <a:t>very less reactive at </a:t>
            </a:r>
            <a:r>
              <a:rPr lang="en-US" dirty="0"/>
              <a:t>room temperature because of the </a:t>
            </a:r>
            <a:r>
              <a:rPr lang="en-US" dirty="0" smtClean="0"/>
              <a:t>high bond </a:t>
            </a:r>
            <a:r>
              <a:rPr lang="en-US" dirty="0"/>
              <a:t>enthalpy of </a:t>
            </a:r>
            <a:r>
              <a:rPr lang="en-US" dirty="0" smtClean="0"/>
              <a:t>nitrogen–nitrogen </a:t>
            </a:r>
            <a:r>
              <a:rPr lang="en-US" dirty="0" err="1" smtClean="0"/>
              <a:t>tripple</a:t>
            </a:r>
            <a:r>
              <a:rPr lang="en-US" dirty="0" smtClean="0"/>
              <a:t> bond.</a:t>
            </a:r>
          </a:p>
          <a:p>
            <a:r>
              <a:rPr lang="en-US" dirty="0"/>
              <a:t>At higher </a:t>
            </a:r>
            <a:r>
              <a:rPr lang="en-US" dirty="0" smtClean="0"/>
              <a:t>temperatures, combines with some </a:t>
            </a:r>
            <a:r>
              <a:rPr lang="en-US" dirty="0"/>
              <a:t>metals to form predominantly ionic nitrides and with </a:t>
            </a:r>
            <a:r>
              <a:rPr lang="en-US" dirty="0" smtClean="0"/>
              <a:t>non-metals, covalent </a:t>
            </a:r>
            <a:r>
              <a:rPr lang="en-US" dirty="0"/>
              <a:t>nitrides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It combines with hydrogen at about 773 K in the presence of </a:t>
            </a:r>
            <a:r>
              <a:rPr lang="en-US" dirty="0" smtClean="0"/>
              <a:t>a catalyst </a:t>
            </a:r>
            <a:r>
              <a:rPr lang="en-US" dirty="0"/>
              <a:t>(Haber’s Process) to form </a:t>
            </a:r>
            <a:r>
              <a:rPr lang="en-US" dirty="0" smtClean="0"/>
              <a:t>ammonia.</a:t>
            </a:r>
          </a:p>
          <a:p>
            <a:r>
              <a:rPr lang="en-US" dirty="0" err="1"/>
              <a:t>Dinitrogen</a:t>
            </a:r>
            <a:r>
              <a:rPr lang="en-US" dirty="0"/>
              <a:t> combines with </a:t>
            </a:r>
            <a:r>
              <a:rPr lang="en-US" dirty="0" err="1"/>
              <a:t>dioxygen</a:t>
            </a:r>
            <a:r>
              <a:rPr lang="en-US" dirty="0"/>
              <a:t> only at very high </a:t>
            </a:r>
            <a:r>
              <a:rPr lang="en-US" dirty="0" smtClean="0"/>
              <a:t>temperature (at </a:t>
            </a:r>
            <a:r>
              <a:rPr lang="en-US" dirty="0"/>
              <a:t>about 2000 K) to form nitric oxide, NO.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05100"/>
            <a:ext cx="419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2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Ammonia: Is formed </a:t>
            </a:r>
            <a:r>
              <a:rPr lang="en-US" dirty="0"/>
              <a:t>by the decay </a:t>
            </a:r>
            <a:r>
              <a:rPr lang="en-US" dirty="0" smtClean="0"/>
              <a:t>of nitrogenous </a:t>
            </a:r>
            <a:r>
              <a:rPr lang="en-US" dirty="0"/>
              <a:t>organic matter e.g., urea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On a small scale ammonia is obtained from ammonium </a:t>
            </a:r>
            <a:r>
              <a:rPr lang="en-US" dirty="0" smtClean="0"/>
              <a:t>salts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On a large scale, ammonia is manufactured by Haber’s process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295400"/>
            <a:ext cx="46672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33724"/>
            <a:ext cx="5105400" cy="9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257800"/>
            <a:ext cx="6419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86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According to Le </a:t>
            </a:r>
            <a:r>
              <a:rPr lang="en-US" dirty="0" err="1"/>
              <a:t>Chatelier’s</a:t>
            </a:r>
            <a:r>
              <a:rPr lang="en-US" dirty="0"/>
              <a:t> principle, high </a:t>
            </a:r>
            <a:r>
              <a:rPr lang="en-US" dirty="0" smtClean="0"/>
              <a:t>pressure </a:t>
            </a:r>
            <a:r>
              <a:rPr lang="en-US" dirty="0" err="1" smtClean="0"/>
              <a:t>favours</a:t>
            </a:r>
            <a:r>
              <a:rPr lang="en-US" dirty="0" smtClean="0"/>
              <a:t> </a:t>
            </a:r>
            <a:r>
              <a:rPr lang="en-US" dirty="0"/>
              <a:t>the formation of ammonia</a:t>
            </a:r>
            <a:r>
              <a:rPr lang="en-US" dirty="0" smtClean="0"/>
              <a:t>. The reaction takes place at a temperature of 700 K and a t a pressure 200atm. Iron oxide is used as a catalyst in the presence of K2O or Al2O3 which increases the rate of attainment of equilibrium.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7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Flow diagram of Haber’s process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6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Ammonia has high melting and boiling point due to presence of hydrogen bonding.</a:t>
            </a:r>
          </a:p>
          <a:p>
            <a:r>
              <a:rPr lang="en-US" dirty="0" smtClean="0"/>
              <a:t>Ammonia molecule has </a:t>
            </a:r>
            <a:r>
              <a:rPr lang="en-US" dirty="0" err="1" smtClean="0"/>
              <a:t>trigonal</a:t>
            </a:r>
            <a:r>
              <a:rPr lang="en-US" dirty="0" smtClean="0"/>
              <a:t> pyramid.</a:t>
            </a:r>
          </a:p>
          <a:p>
            <a:r>
              <a:rPr lang="en-US" dirty="0"/>
              <a:t>It has </a:t>
            </a:r>
            <a:r>
              <a:rPr lang="en-US" dirty="0" smtClean="0"/>
              <a:t>three bond </a:t>
            </a:r>
            <a:r>
              <a:rPr lang="en-US" dirty="0"/>
              <a:t>pairs and one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lone </a:t>
            </a:r>
            <a:r>
              <a:rPr lang="en-US" dirty="0"/>
              <a:t>pair of </a:t>
            </a:r>
            <a:r>
              <a:rPr lang="en-US" dirty="0" smtClean="0"/>
              <a:t>electrons.</a:t>
            </a:r>
          </a:p>
          <a:p>
            <a:r>
              <a:rPr lang="en-US" dirty="0"/>
              <a:t>Ammonia gas is highly soluble in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water</a:t>
            </a:r>
            <a:r>
              <a:rPr lang="en-US" dirty="0"/>
              <a:t>. Its aqueous solution </a:t>
            </a:r>
            <a:r>
              <a:rPr lang="en-US" dirty="0" smtClean="0"/>
              <a:t>is weakly </a:t>
            </a:r>
            <a:r>
              <a:rPr lang="en-US" dirty="0"/>
              <a:t>basic due </a:t>
            </a:r>
            <a:r>
              <a:rPr lang="en-US" dirty="0" smtClean="0"/>
              <a:t>   to </a:t>
            </a:r>
            <a:r>
              <a:rPr lang="en-US" dirty="0"/>
              <a:t>the formation of OH– 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90800"/>
            <a:ext cx="17430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132" y="5562600"/>
            <a:ext cx="37320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48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forms ammonium salts with acids, e.g., NH4Cl, (NH4)2 SO4, etc. </a:t>
            </a:r>
            <a:r>
              <a:rPr lang="en-US" dirty="0" smtClean="0"/>
              <a:t>As a </a:t>
            </a:r>
            <a:r>
              <a:rPr lang="en-US" dirty="0"/>
              <a:t>weak base, it precipitates the hydroxides </a:t>
            </a:r>
            <a:r>
              <a:rPr lang="en-US" dirty="0" smtClean="0"/>
              <a:t>of </a:t>
            </a:r>
            <a:r>
              <a:rPr lang="en-US" dirty="0"/>
              <a:t>many metals from their salt solutions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Because of the presence of lone pair it act as Lewis base.</a:t>
            </a:r>
          </a:p>
          <a:p>
            <a:r>
              <a:rPr lang="en-US" dirty="0"/>
              <a:t>It donates the </a:t>
            </a:r>
            <a:r>
              <a:rPr lang="en-US" dirty="0" smtClean="0"/>
              <a:t>electron pair </a:t>
            </a:r>
            <a:r>
              <a:rPr lang="en-US" dirty="0"/>
              <a:t>and forms linkage with metal ions and the formation of </a:t>
            </a:r>
            <a:r>
              <a:rPr lang="en-US" dirty="0" smtClean="0"/>
              <a:t>such complex </a:t>
            </a:r>
            <a:r>
              <a:rPr lang="en-US" dirty="0"/>
              <a:t>compounds finds applications in detection of metal </a:t>
            </a:r>
            <a:r>
              <a:rPr lang="en-US" dirty="0" smtClean="0"/>
              <a:t>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167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5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Oxides </a:t>
            </a:r>
            <a:r>
              <a:rPr lang="en-US" dirty="0" smtClean="0"/>
              <a:t>of Nitrogen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077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2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Nitric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In the laboratory, nitric acid is prepared by heating KNO3 or </a:t>
            </a:r>
            <a:r>
              <a:rPr lang="en-US" dirty="0" smtClean="0"/>
              <a:t>NaNO3 and </a:t>
            </a:r>
            <a:r>
              <a:rPr lang="en-US" dirty="0"/>
              <a:t>concentrated </a:t>
            </a:r>
            <a:r>
              <a:rPr lang="en-US" dirty="0" smtClean="0"/>
              <a:t>H2SO4.</a:t>
            </a:r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a large scale it is prepared mainly by Ostwald’s process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62200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83" y="4191000"/>
            <a:ext cx="626701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31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Further concentration </a:t>
            </a:r>
            <a:r>
              <a:rPr lang="en-US" dirty="0"/>
              <a:t>to 98% can be achieved by dehydration </a:t>
            </a:r>
            <a:r>
              <a:rPr lang="en-US" dirty="0" smtClean="0"/>
              <a:t>with concentrated </a:t>
            </a:r>
            <a:r>
              <a:rPr lang="en-US" dirty="0"/>
              <a:t>H2SO4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Properties: </a:t>
            </a:r>
          </a:p>
          <a:p>
            <a:r>
              <a:rPr lang="en-US" dirty="0"/>
              <a:t>In aqueous solution, nitric acid behaves as a strong acid </a:t>
            </a:r>
            <a:r>
              <a:rPr lang="en-US" dirty="0" smtClean="0"/>
              <a:t>giving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hydronium </a:t>
            </a:r>
            <a:r>
              <a:rPr lang="en-US" dirty="0"/>
              <a:t>and </a:t>
            </a:r>
            <a:r>
              <a:rPr lang="en-US" dirty="0" smtClean="0"/>
              <a:t>nitrate</a:t>
            </a:r>
          </a:p>
          <a:p>
            <a:pPr marL="0" indent="0">
              <a:buNone/>
            </a:pPr>
            <a:r>
              <a:rPr lang="en-US" dirty="0" smtClean="0"/>
              <a:t>    ions.</a:t>
            </a:r>
          </a:p>
          <a:p>
            <a:r>
              <a:rPr lang="en-US" dirty="0"/>
              <a:t>Concentrated nitric acid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a strong </a:t>
            </a:r>
            <a:r>
              <a:rPr lang="en-US" dirty="0" err="1"/>
              <a:t>oxidising</a:t>
            </a:r>
            <a:r>
              <a:rPr lang="en-US" dirty="0"/>
              <a:t> agent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attacks most </a:t>
            </a:r>
            <a:r>
              <a:rPr lang="en-US" dirty="0"/>
              <a:t>metals except noble </a:t>
            </a:r>
            <a:r>
              <a:rPr lang="en-US" dirty="0" smtClean="0"/>
              <a:t>metals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such as gold and platinum.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3048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6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Cr, </a:t>
            </a:r>
            <a:r>
              <a:rPr lang="en-US" dirty="0" smtClean="0"/>
              <a:t>Al do </a:t>
            </a:r>
            <a:r>
              <a:rPr lang="en-US" dirty="0"/>
              <a:t>not dissolve in concentrated </a:t>
            </a:r>
            <a:r>
              <a:rPr lang="en-US" dirty="0" smtClean="0"/>
              <a:t>nitric acid </a:t>
            </a:r>
            <a:r>
              <a:rPr lang="en-US" dirty="0"/>
              <a:t>because of the formation of a passive film of oxide on the surface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41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419600"/>
            <a:ext cx="7010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5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 GROUP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Nitrogen (Nonmetal)</a:t>
            </a:r>
          </a:p>
          <a:p>
            <a:r>
              <a:rPr lang="en-US" dirty="0" smtClean="0"/>
              <a:t>Phosphorus (Nonmetal)</a:t>
            </a:r>
          </a:p>
          <a:p>
            <a:r>
              <a:rPr lang="en-US" dirty="0" smtClean="0"/>
              <a:t>Arsenic (Metalloid)</a:t>
            </a:r>
          </a:p>
          <a:p>
            <a:r>
              <a:rPr lang="en-US" dirty="0" smtClean="0"/>
              <a:t>Antimony (Metalloid)</a:t>
            </a:r>
            <a:endParaRPr lang="en-US" dirty="0"/>
          </a:p>
          <a:p>
            <a:r>
              <a:rPr lang="en-US" dirty="0" smtClean="0"/>
              <a:t>Bismuth (Metal)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8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i="1" dirty="0"/>
              <a:t>Brown Ring </a:t>
            </a:r>
            <a:r>
              <a:rPr lang="en-US" i="1" dirty="0" err="1" smtClean="0"/>
              <a:t>Test</a:t>
            </a:r>
            <a:r>
              <a:rPr lang="en-US" dirty="0" err="1" smtClean="0"/>
              <a:t>:</a:t>
            </a:r>
            <a:r>
              <a:rPr lang="en-US" dirty="0" err="1"/>
              <a:t>brown</a:t>
            </a:r>
            <a:r>
              <a:rPr lang="en-US" dirty="0"/>
              <a:t> ring test for nitrates </a:t>
            </a:r>
            <a:r>
              <a:rPr lang="en-US" dirty="0" smtClean="0"/>
              <a:t>depends on </a:t>
            </a:r>
            <a:r>
              <a:rPr lang="en-US" dirty="0"/>
              <a:t>the ability of Fe2+ to reduce nitrates to nitric oxide, which </a:t>
            </a:r>
            <a:r>
              <a:rPr lang="en-US" dirty="0" smtClean="0"/>
              <a:t>reacts with </a:t>
            </a:r>
            <a:r>
              <a:rPr lang="en-US" dirty="0"/>
              <a:t>Fe2+ to form a brown </a:t>
            </a:r>
            <a:r>
              <a:rPr lang="en-US" dirty="0" err="1"/>
              <a:t>coloured</a:t>
            </a:r>
            <a:r>
              <a:rPr lang="en-US" dirty="0"/>
              <a:t> complex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934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56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Phosphorus </a:t>
            </a:r>
            <a:r>
              <a:rPr lang="en-US" dirty="0" smtClean="0"/>
              <a:t>—Allotropic</a:t>
            </a:r>
            <a:r>
              <a:rPr lang="en-US" dirty="0"/>
              <a:t> </a:t>
            </a:r>
            <a:r>
              <a:rPr lang="en-US" dirty="0" smtClean="0"/>
              <a:t>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White </a:t>
            </a:r>
            <a:r>
              <a:rPr lang="en-US" dirty="0" smtClean="0"/>
              <a:t>phosphorus: </a:t>
            </a:r>
          </a:p>
          <a:p>
            <a:r>
              <a:rPr lang="en-US" dirty="0" smtClean="0"/>
              <a:t>translucent </a:t>
            </a:r>
            <a:r>
              <a:rPr lang="en-US" dirty="0"/>
              <a:t>white waxy </a:t>
            </a:r>
            <a:r>
              <a:rPr lang="en-US" dirty="0" smtClean="0"/>
              <a:t>solid</a:t>
            </a:r>
          </a:p>
          <a:p>
            <a:r>
              <a:rPr lang="en-US" dirty="0" smtClean="0"/>
              <a:t>Poisonous</a:t>
            </a:r>
          </a:p>
          <a:p>
            <a:r>
              <a:rPr lang="en-US" dirty="0"/>
              <a:t>glows in </a:t>
            </a:r>
            <a:r>
              <a:rPr lang="en-US" dirty="0" smtClean="0"/>
              <a:t>dark</a:t>
            </a:r>
          </a:p>
          <a:p>
            <a:r>
              <a:rPr lang="en-US" dirty="0"/>
              <a:t>insoluble in water but soluble in carbon </a:t>
            </a:r>
            <a:r>
              <a:rPr lang="en-US" dirty="0" err="1" smtClean="0"/>
              <a:t>disulphide</a:t>
            </a:r>
            <a:endParaRPr lang="en-US" dirty="0" smtClean="0"/>
          </a:p>
          <a:p>
            <a:r>
              <a:rPr lang="en-US" dirty="0"/>
              <a:t>It dissolves in boiling </a:t>
            </a:r>
            <a:r>
              <a:rPr lang="en-US" dirty="0" err="1"/>
              <a:t>NaOH</a:t>
            </a:r>
            <a:r>
              <a:rPr lang="en-US" dirty="0"/>
              <a:t> </a:t>
            </a:r>
            <a:r>
              <a:rPr lang="en-US" dirty="0" smtClean="0"/>
              <a:t>solution </a:t>
            </a:r>
            <a:r>
              <a:rPr lang="en-US" dirty="0"/>
              <a:t>giving PH3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257800"/>
            <a:ext cx="5410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083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more </a:t>
            </a:r>
            <a:r>
              <a:rPr lang="en-US" dirty="0"/>
              <a:t>reactive </a:t>
            </a:r>
            <a:r>
              <a:rPr lang="en-US" dirty="0" smtClean="0"/>
              <a:t>than </a:t>
            </a:r>
            <a:r>
              <a:rPr lang="en-US" dirty="0"/>
              <a:t>because of </a:t>
            </a:r>
            <a:r>
              <a:rPr lang="en-US" dirty="0" smtClean="0"/>
              <a:t>angular strain </a:t>
            </a:r>
            <a:r>
              <a:rPr lang="en-US" dirty="0"/>
              <a:t>in the P4 molecule where the angles are only 60</a:t>
            </a:r>
            <a:r>
              <a:rPr lang="en-US" dirty="0" smtClean="0"/>
              <a:t>°. </a:t>
            </a:r>
          </a:p>
          <a:p>
            <a:r>
              <a:rPr lang="en-US" dirty="0" smtClean="0"/>
              <a:t>It readily catches </a:t>
            </a:r>
            <a:r>
              <a:rPr lang="en-US" dirty="0"/>
              <a:t>fire in air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to </a:t>
            </a:r>
            <a:r>
              <a:rPr lang="en-US" dirty="0"/>
              <a:t>give dense white fumes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 </a:t>
            </a:r>
            <a:r>
              <a:rPr lang="en-US" dirty="0"/>
              <a:t>P4O10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Red phosphorus: </a:t>
            </a:r>
            <a:r>
              <a:rPr lang="en-US" b="1" dirty="0" smtClean="0"/>
              <a:t>It </a:t>
            </a:r>
            <a:r>
              <a:rPr lang="en-US" dirty="0" smtClean="0"/>
              <a:t>is </a:t>
            </a:r>
            <a:r>
              <a:rPr lang="en-US" dirty="0"/>
              <a:t>obtained by heating white phosphorus at </a:t>
            </a:r>
            <a:r>
              <a:rPr lang="en-US" dirty="0" smtClean="0"/>
              <a:t>573K.</a:t>
            </a:r>
          </a:p>
          <a:p>
            <a:r>
              <a:rPr lang="en-US" dirty="0"/>
              <a:t>When red phosphorus is </a:t>
            </a:r>
            <a:r>
              <a:rPr lang="en-US" dirty="0" smtClean="0"/>
              <a:t>heated under </a:t>
            </a:r>
            <a:r>
              <a:rPr lang="en-US" dirty="0"/>
              <a:t>high pressure, a series of phases of black phosphorus is formed.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362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243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Nonpoisonous</a:t>
            </a:r>
          </a:p>
          <a:p>
            <a:r>
              <a:rPr lang="en-US" dirty="0"/>
              <a:t>insoluble in water as well as in carbon </a:t>
            </a:r>
            <a:r>
              <a:rPr lang="en-US" dirty="0" err="1"/>
              <a:t>disulphide</a:t>
            </a:r>
            <a:r>
              <a:rPr lang="en-US" dirty="0" smtClean="0"/>
              <a:t>.</a:t>
            </a:r>
          </a:p>
          <a:p>
            <a:r>
              <a:rPr lang="en-US" dirty="0"/>
              <a:t>does not glow in the </a:t>
            </a:r>
            <a:r>
              <a:rPr lang="en-US" dirty="0" smtClean="0"/>
              <a:t>dark</a:t>
            </a:r>
          </a:p>
          <a:p>
            <a:r>
              <a:rPr lang="en-US" dirty="0"/>
              <a:t>is much less reactive than </a:t>
            </a:r>
            <a:r>
              <a:rPr lang="en-US" dirty="0" smtClean="0"/>
              <a:t>white phosphorus.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4191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056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97563"/>
          </a:xfrm>
        </p:spPr>
        <p:txBody>
          <a:bodyPr/>
          <a:lstStyle/>
          <a:p>
            <a:r>
              <a:rPr lang="en-US" dirty="0"/>
              <a:t>Black </a:t>
            </a:r>
            <a:r>
              <a:rPr lang="en-US" dirty="0" smtClean="0"/>
              <a:t>phosphorus: It has two </a:t>
            </a:r>
            <a:r>
              <a:rPr lang="en-US" dirty="0"/>
              <a:t>forms </a:t>
            </a:r>
            <a:r>
              <a:rPr lang="el-GR" dirty="0" smtClean="0"/>
              <a:t>α</a:t>
            </a:r>
            <a:r>
              <a:rPr lang="en-US" dirty="0" smtClean="0"/>
              <a:t>-black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phosphorus </a:t>
            </a:r>
            <a:r>
              <a:rPr lang="en-US" dirty="0"/>
              <a:t>and ẞ</a:t>
            </a:r>
            <a:r>
              <a:rPr lang="en-US" dirty="0" smtClean="0"/>
              <a:t>-black </a:t>
            </a:r>
            <a:r>
              <a:rPr lang="en-US" dirty="0"/>
              <a:t>phosphorus</a:t>
            </a:r>
            <a:r>
              <a:rPr lang="en-US" dirty="0" smtClean="0"/>
              <a:t>. </a:t>
            </a:r>
          </a:p>
          <a:p>
            <a:r>
              <a:rPr lang="el-GR" dirty="0"/>
              <a:t>α </a:t>
            </a:r>
            <a:r>
              <a:rPr lang="en-US" dirty="0" smtClean="0"/>
              <a:t>-Black phosphorus </a:t>
            </a:r>
            <a:r>
              <a:rPr lang="en-US" dirty="0"/>
              <a:t>is formed when red phosphorus </a:t>
            </a:r>
            <a:r>
              <a:rPr lang="en-US" dirty="0" smtClean="0"/>
              <a:t>is heated </a:t>
            </a:r>
            <a:r>
              <a:rPr lang="en-US" dirty="0"/>
              <a:t>in a sealed tube at 803K</a:t>
            </a:r>
            <a:r>
              <a:rPr lang="en-US" dirty="0" smtClean="0"/>
              <a:t>.</a:t>
            </a:r>
            <a:r>
              <a:rPr lang="en-US" dirty="0"/>
              <a:t> It does not </a:t>
            </a:r>
            <a:r>
              <a:rPr lang="en-US" dirty="0" err="1"/>
              <a:t>oxidise</a:t>
            </a:r>
            <a:r>
              <a:rPr lang="en-US" dirty="0"/>
              <a:t> in air</a:t>
            </a:r>
            <a:r>
              <a:rPr lang="en-US" dirty="0" smtClean="0"/>
              <a:t>. It has </a:t>
            </a:r>
            <a:r>
              <a:rPr lang="en-US" dirty="0"/>
              <a:t>opaque monoclinic or </a:t>
            </a:r>
            <a:r>
              <a:rPr lang="en-US" dirty="0" err="1" smtClean="0"/>
              <a:t>rhombohedral</a:t>
            </a:r>
            <a:r>
              <a:rPr lang="en-US" dirty="0"/>
              <a:t> </a:t>
            </a:r>
            <a:r>
              <a:rPr lang="en-US" dirty="0" smtClean="0"/>
              <a:t>crystals.</a:t>
            </a:r>
          </a:p>
          <a:p>
            <a:r>
              <a:rPr lang="en-US" dirty="0"/>
              <a:t>ẞ</a:t>
            </a:r>
            <a:r>
              <a:rPr lang="en-US" dirty="0" smtClean="0"/>
              <a:t>-Black </a:t>
            </a:r>
            <a:r>
              <a:rPr lang="en-US" dirty="0"/>
              <a:t>phosphorus is prepared </a:t>
            </a:r>
            <a:r>
              <a:rPr lang="en-US" dirty="0" smtClean="0"/>
              <a:t>by heating </a:t>
            </a:r>
            <a:r>
              <a:rPr lang="en-US" dirty="0"/>
              <a:t>white phosphorus at 473 K under high pressure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25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Phosphine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i="1" dirty="0" smtClean="0"/>
              <a:t>Preparation: </a:t>
            </a:r>
            <a:r>
              <a:rPr lang="en-US" dirty="0"/>
              <a:t>Phosphine is prepared by the reaction of calcium phosphide with </a:t>
            </a:r>
            <a:r>
              <a:rPr lang="en-US" dirty="0" smtClean="0"/>
              <a:t>water or </a:t>
            </a:r>
            <a:r>
              <a:rPr lang="en-US" dirty="0"/>
              <a:t>dilute </a:t>
            </a:r>
            <a:r>
              <a:rPr lang="en-US" dirty="0" err="1"/>
              <a:t>HCl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the laboratory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2438401"/>
            <a:ext cx="4176712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4343400"/>
            <a:ext cx="52387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521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Properties: </a:t>
            </a:r>
          </a:p>
          <a:p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dirty="0" err="1"/>
              <a:t>colourless</a:t>
            </a:r>
            <a:r>
              <a:rPr lang="en-US" dirty="0"/>
              <a:t> gas with rotten fish smell and is highly poisonous</a:t>
            </a:r>
            <a:r>
              <a:rPr lang="en-US" dirty="0" smtClean="0"/>
              <a:t>.</a:t>
            </a:r>
          </a:p>
          <a:p>
            <a:r>
              <a:rPr lang="en-US" dirty="0"/>
              <a:t>It is slightly soluble in water</a:t>
            </a:r>
            <a:r>
              <a:rPr lang="en-US" dirty="0" smtClean="0"/>
              <a:t>.</a:t>
            </a:r>
          </a:p>
          <a:p>
            <a:r>
              <a:rPr lang="en-US" dirty="0"/>
              <a:t>When absorbed </a:t>
            </a:r>
            <a:r>
              <a:rPr lang="en-US" dirty="0" smtClean="0"/>
              <a:t>in copper </a:t>
            </a:r>
            <a:r>
              <a:rPr lang="en-US" dirty="0" err="1"/>
              <a:t>sulphate</a:t>
            </a:r>
            <a:r>
              <a:rPr lang="en-US" dirty="0"/>
              <a:t> or mercuric chloride solution, the </a:t>
            </a:r>
            <a:r>
              <a:rPr lang="en-US" dirty="0" smtClean="0"/>
              <a:t>corresponding phosphides </a:t>
            </a:r>
            <a:r>
              <a:rPr lang="en-US" dirty="0"/>
              <a:t>are obtained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Phosphine is weakly basic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67200"/>
            <a:ext cx="388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73" y="5943600"/>
            <a:ext cx="259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6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Phosphorus </a:t>
            </a:r>
            <a:r>
              <a:rPr lang="en-US" dirty="0" smtClean="0"/>
              <a:t>Halides: PX5 and PX3:</a:t>
            </a:r>
          </a:p>
          <a:p>
            <a:r>
              <a:rPr lang="en-US" dirty="0" smtClean="0"/>
              <a:t>Phosphorus </a:t>
            </a:r>
            <a:r>
              <a:rPr lang="en-US" dirty="0" err="1" smtClean="0"/>
              <a:t>Trichloride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Preparation:</a:t>
            </a:r>
          </a:p>
          <a:p>
            <a:r>
              <a:rPr lang="en-US" dirty="0"/>
              <a:t>It is obtained by passing dry chlorine over heated white </a:t>
            </a:r>
            <a:r>
              <a:rPr lang="en-US" dirty="0" smtClean="0"/>
              <a:t>phosphorus.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P4 </a:t>
            </a:r>
            <a:r>
              <a:rPr lang="en-US" dirty="0"/>
              <a:t>+ 6Cl2 </a:t>
            </a:r>
            <a:r>
              <a:rPr lang="en-US" dirty="0" smtClean="0"/>
              <a:t>→ </a:t>
            </a:r>
            <a:r>
              <a:rPr lang="en-US" dirty="0"/>
              <a:t>4PCl3</a:t>
            </a:r>
          </a:p>
          <a:p>
            <a:r>
              <a:rPr lang="en-US" dirty="0"/>
              <a:t>It is also obtained by the action of </a:t>
            </a:r>
            <a:r>
              <a:rPr lang="en-US" dirty="0" err="1"/>
              <a:t>thionyl</a:t>
            </a:r>
            <a:r>
              <a:rPr lang="en-US" dirty="0"/>
              <a:t> chloride with </a:t>
            </a:r>
            <a:r>
              <a:rPr lang="en-US" dirty="0" err="1" smtClean="0"/>
              <a:t>whitephosphorus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P4 </a:t>
            </a:r>
            <a:r>
              <a:rPr lang="en-US" dirty="0"/>
              <a:t>+ </a:t>
            </a:r>
            <a:r>
              <a:rPr lang="en-US" dirty="0" smtClean="0"/>
              <a:t>8SOCl2 </a:t>
            </a:r>
            <a:r>
              <a:rPr lang="en-US" dirty="0"/>
              <a:t>→</a:t>
            </a:r>
            <a:r>
              <a:rPr lang="en-US" dirty="0" smtClean="0"/>
              <a:t> 4PCl3 </a:t>
            </a:r>
            <a:r>
              <a:rPr lang="en-US" dirty="0"/>
              <a:t>+ </a:t>
            </a:r>
            <a:r>
              <a:rPr lang="en-US" dirty="0" smtClean="0"/>
              <a:t>4SO2+ 2S2Cl2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8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Properties: </a:t>
            </a:r>
          </a:p>
          <a:p>
            <a:r>
              <a:rPr lang="en-US" dirty="0" smtClean="0"/>
              <a:t>hydrolyses </a:t>
            </a:r>
            <a:r>
              <a:rPr lang="en-US" dirty="0"/>
              <a:t>in the presence of moisture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reacts with organic compounds containing –OH group such </a:t>
            </a:r>
            <a:r>
              <a:rPr lang="en-US" dirty="0" smtClean="0"/>
              <a:t>as CH3COOH</a:t>
            </a:r>
            <a:r>
              <a:rPr lang="en-US" dirty="0"/>
              <a:t>, C2H5OH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1447800"/>
            <a:ext cx="27670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6" y="3124200"/>
            <a:ext cx="3148014" cy="273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555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Phosphorus </a:t>
            </a:r>
            <a:r>
              <a:rPr lang="en-US" dirty="0" err="1" smtClean="0"/>
              <a:t>Pentachloride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i="1" dirty="0" smtClean="0"/>
              <a:t>Preparation:</a:t>
            </a:r>
          </a:p>
          <a:p>
            <a:r>
              <a:rPr lang="en-US" dirty="0"/>
              <a:t>Phosphorus </a:t>
            </a:r>
            <a:r>
              <a:rPr lang="en-US" dirty="0" err="1"/>
              <a:t>pentachloride</a:t>
            </a:r>
            <a:r>
              <a:rPr lang="en-US" dirty="0"/>
              <a:t> is prepared by the reaction of </a:t>
            </a:r>
            <a:r>
              <a:rPr lang="en-US" dirty="0" smtClean="0"/>
              <a:t>white phosphorus </a:t>
            </a:r>
            <a:r>
              <a:rPr lang="en-US" dirty="0"/>
              <a:t>with excess of dry chlorine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also be prepared by the action of SO2Cl2 on phosphorus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2981325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76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74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Electronic Configuration: </a:t>
            </a:r>
            <a:r>
              <a:rPr lang="en-US" i="1" dirty="0" smtClean="0"/>
              <a:t>ns</a:t>
            </a:r>
            <a:r>
              <a:rPr lang="en-US" baseline="30000" dirty="0" smtClean="0"/>
              <a:t>2</a:t>
            </a:r>
            <a:r>
              <a:rPr lang="en-US" i="1" dirty="0" smtClean="0"/>
              <a:t>np</a:t>
            </a:r>
            <a:r>
              <a:rPr lang="en-US" baseline="30000" dirty="0" smtClean="0"/>
              <a:t>3</a:t>
            </a:r>
          </a:p>
          <a:p>
            <a:pPr marL="0" indent="0">
              <a:buNone/>
            </a:pPr>
            <a:r>
              <a:rPr lang="en-US" b="1" dirty="0"/>
              <a:t>Atomic </a:t>
            </a:r>
            <a:r>
              <a:rPr lang="en-US" b="1" dirty="0" smtClean="0"/>
              <a:t>and Ionic Radii: </a:t>
            </a:r>
            <a:r>
              <a:rPr lang="en-US" sz="3000" dirty="0"/>
              <a:t>Covalent and ionic </a:t>
            </a:r>
            <a:r>
              <a:rPr lang="en-US" sz="3000" dirty="0" smtClean="0"/>
              <a:t>radii </a:t>
            </a:r>
            <a:r>
              <a:rPr lang="en-US" sz="3000" dirty="0"/>
              <a:t>increase in </a:t>
            </a:r>
            <a:r>
              <a:rPr lang="en-US" sz="3000" dirty="0" smtClean="0"/>
              <a:t>size down </a:t>
            </a:r>
            <a:r>
              <a:rPr lang="en-US" sz="3000" dirty="0"/>
              <a:t>the group</a:t>
            </a:r>
            <a:r>
              <a:rPr lang="en-US" sz="3000" dirty="0" smtClean="0"/>
              <a:t>. From </a:t>
            </a:r>
            <a:r>
              <a:rPr lang="en-US" sz="3000" dirty="0"/>
              <a:t>As to </a:t>
            </a:r>
            <a:r>
              <a:rPr lang="en-US" sz="3000" dirty="0" smtClean="0"/>
              <a:t>Bi </a:t>
            </a:r>
            <a:r>
              <a:rPr lang="en-US" sz="3000" dirty="0"/>
              <a:t>increase </a:t>
            </a:r>
            <a:r>
              <a:rPr lang="en-US" sz="3000" dirty="0" smtClean="0"/>
              <a:t>in covalent </a:t>
            </a:r>
            <a:r>
              <a:rPr lang="en-US" sz="3000" dirty="0"/>
              <a:t>radius is </a:t>
            </a:r>
            <a:r>
              <a:rPr lang="en-US" sz="3000" dirty="0" smtClean="0"/>
              <a:t>very small due to d and f orbitals.</a:t>
            </a:r>
          </a:p>
          <a:p>
            <a:pPr marL="0" indent="0">
              <a:buNone/>
            </a:pPr>
            <a:r>
              <a:rPr lang="en-US" b="1" dirty="0" err="1" smtClean="0"/>
              <a:t>Ionisation</a:t>
            </a:r>
            <a:r>
              <a:rPr lang="en-US" b="1" dirty="0" smtClean="0"/>
              <a:t> Enthalpy: </a:t>
            </a:r>
            <a:r>
              <a:rPr lang="en-US" sz="3000" dirty="0" err="1"/>
              <a:t>Ionisation</a:t>
            </a:r>
            <a:r>
              <a:rPr lang="en-US" sz="3000" dirty="0"/>
              <a:t> </a:t>
            </a:r>
            <a:r>
              <a:rPr lang="en-US" sz="3000" dirty="0" smtClean="0"/>
              <a:t>enthalpy decreases </a:t>
            </a:r>
            <a:r>
              <a:rPr lang="en-US" sz="3000" dirty="0"/>
              <a:t>down the group due to gradual </a:t>
            </a:r>
            <a:r>
              <a:rPr lang="en-US" sz="3000" dirty="0" smtClean="0"/>
              <a:t>increase in </a:t>
            </a:r>
            <a:r>
              <a:rPr lang="en-US" sz="3000" dirty="0"/>
              <a:t>atomic size</a:t>
            </a:r>
            <a:r>
              <a:rPr lang="en-US" sz="3000" dirty="0" smtClean="0"/>
              <a:t>. Because of stable half filled electronic configuration </a:t>
            </a:r>
            <a:r>
              <a:rPr lang="en-US" sz="3000" dirty="0" err="1" smtClean="0"/>
              <a:t>gp</a:t>
            </a:r>
            <a:r>
              <a:rPr lang="en-US" sz="3000" dirty="0" smtClean="0"/>
              <a:t> 15 has high IE than gr 14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Electronegativity: </a:t>
            </a:r>
            <a:r>
              <a:rPr lang="en-US" sz="3000" dirty="0" smtClean="0"/>
              <a:t>The </a:t>
            </a:r>
            <a:r>
              <a:rPr lang="en-US" sz="3000" dirty="0"/>
              <a:t>electronegativity value, in general, decreases down the group </a:t>
            </a:r>
            <a:r>
              <a:rPr lang="en-US" sz="3000" dirty="0" smtClean="0"/>
              <a:t>with increasing </a:t>
            </a:r>
            <a:r>
              <a:rPr lang="en-US" sz="3000" dirty="0"/>
              <a:t>atomic size.</a:t>
            </a:r>
          </a:p>
        </p:txBody>
      </p:sp>
    </p:spTree>
    <p:extLst>
      <p:ext uri="{BB962C8B-B14F-4D97-AF65-F5344CB8AC3E}">
        <p14:creationId xmlns:p14="http://schemas.microsoft.com/office/powerpoint/2010/main" val="213722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i="1" dirty="0" smtClean="0"/>
              <a:t>Properties: </a:t>
            </a:r>
            <a:r>
              <a:rPr lang="en-US" dirty="0"/>
              <a:t>PCl5 </a:t>
            </a:r>
            <a:r>
              <a:rPr lang="en-US" dirty="0" smtClean="0"/>
              <a:t>hydrolyses to POCl3 </a:t>
            </a:r>
            <a:r>
              <a:rPr lang="en-US" dirty="0"/>
              <a:t>and finally gets converted to phosphoric acid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decomposes on stronger heating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reacts with organic compounds containing –OH group </a:t>
            </a:r>
            <a:r>
              <a:rPr lang="en-US" dirty="0" smtClean="0"/>
              <a:t>converting them </a:t>
            </a:r>
            <a:r>
              <a:rPr lang="en-US" dirty="0"/>
              <a:t>to </a:t>
            </a:r>
            <a:r>
              <a:rPr lang="en-US" dirty="0" err="1" smtClean="0"/>
              <a:t>chloro</a:t>
            </a:r>
            <a:r>
              <a:rPr lang="en-US" dirty="0" smtClean="0"/>
              <a:t> derivative.</a:t>
            </a:r>
          </a:p>
          <a:p>
            <a:r>
              <a:rPr lang="en-US" dirty="0"/>
              <a:t>metals on heating with PCl5 give </a:t>
            </a:r>
            <a:r>
              <a:rPr lang="en-US" dirty="0" smtClean="0"/>
              <a:t>corresponding chlorides.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537854"/>
            <a:ext cx="3262312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3048000"/>
            <a:ext cx="26812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791200"/>
            <a:ext cx="434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687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PCL5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0384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325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Oxoacids</a:t>
            </a:r>
            <a:r>
              <a:rPr lang="en-US" dirty="0"/>
              <a:t> </a:t>
            </a:r>
            <a:r>
              <a:rPr lang="en-US" dirty="0" smtClean="0"/>
              <a:t>of Phosphorus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7606"/>
            <a:ext cx="8610600" cy="546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855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Structures of </a:t>
            </a:r>
            <a:r>
              <a:rPr lang="en-US" dirty="0" err="1" smtClean="0"/>
              <a:t>oxoacids</a:t>
            </a:r>
            <a:r>
              <a:rPr lang="en-US" dirty="0" smtClean="0"/>
              <a:t> of P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105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6705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736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orthophophorous</a:t>
            </a:r>
            <a:r>
              <a:rPr lang="en-US" dirty="0"/>
              <a:t> acid (or </a:t>
            </a:r>
            <a:r>
              <a:rPr lang="en-US" dirty="0" smtClean="0"/>
              <a:t>phosphorous acid</a:t>
            </a:r>
            <a:r>
              <a:rPr lang="en-US" dirty="0"/>
              <a:t>) on heating </a:t>
            </a:r>
            <a:r>
              <a:rPr lang="en-US" dirty="0" err="1"/>
              <a:t>disproportionates</a:t>
            </a:r>
            <a:r>
              <a:rPr lang="en-US" dirty="0"/>
              <a:t> to </a:t>
            </a:r>
            <a:r>
              <a:rPr lang="en-US" dirty="0" smtClean="0"/>
              <a:t>give </a:t>
            </a:r>
            <a:r>
              <a:rPr lang="en-US" dirty="0" err="1" smtClean="0"/>
              <a:t>orthophosphoric</a:t>
            </a:r>
            <a:r>
              <a:rPr lang="en-US" dirty="0" smtClean="0"/>
              <a:t> </a:t>
            </a:r>
            <a:r>
              <a:rPr lang="en-US" dirty="0"/>
              <a:t>acid (</a:t>
            </a:r>
            <a:r>
              <a:rPr lang="en-US" dirty="0" smtClean="0"/>
              <a:t>or phosphoric </a:t>
            </a:r>
            <a:r>
              <a:rPr lang="en-US" dirty="0"/>
              <a:t>acid) and phosphine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hypophosphorous</a:t>
            </a:r>
            <a:r>
              <a:rPr lang="en-US" dirty="0"/>
              <a:t> acid is a good reducing agent as it </a:t>
            </a:r>
            <a:r>
              <a:rPr lang="en-US" dirty="0" smtClean="0"/>
              <a:t>contains two </a:t>
            </a:r>
            <a:r>
              <a:rPr lang="en-US" dirty="0"/>
              <a:t>P–H bonds and </a:t>
            </a:r>
            <a:r>
              <a:rPr lang="en-US" dirty="0" smtClean="0"/>
              <a:t>reduces </a:t>
            </a:r>
            <a:r>
              <a:rPr lang="en-US" dirty="0"/>
              <a:t>AgNO3 to metallic silver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H3PO3 and H3PO4 </a:t>
            </a:r>
            <a:r>
              <a:rPr lang="en-US" dirty="0"/>
              <a:t>are dibasic and </a:t>
            </a:r>
            <a:r>
              <a:rPr lang="en-US" dirty="0" smtClean="0"/>
              <a:t>tribasic.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495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55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Group </a:t>
            </a:r>
            <a:r>
              <a:rPr lang="en-US" b="1" dirty="0" smtClean="0"/>
              <a:t>16 Elements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Oxygen</a:t>
            </a:r>
          </a:p>
          <a:p>
            <a:r>
              <a:rPr lang="en-US" dirty="0" err="1" smtClean="0"/>
              <a:t>sulphur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selenium </a:t>
            </a:r>
          </a:p>
          <a:p>
            <a:r>
              <a:rPr lang="en-US" dirty="0" smtClean="0"/>
              <a:t>tellurium  </a:t>
            </a:r>
          </a:p>
          <a:p>
            <a:r>
              <a:rPr lang="en-US" dirty="0" smtClean="0"/>
              <a:t>polonium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16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Electronic Configuration: ns2 np4</a:t>
            </a:r>
          </a:p>
          <a:p>
            <a:r>
              <a:rPr lang="en-US" dirty="0" smtClean="0"/>
              <a:t>Atomic and Ionic Radii: </a:t>
            </a:r>
          </a:p>
          <a:p>
            <a:r>
              <a:rPr lang="en-US" dirty="0" err="1" smtClean="0"/>
              <a:t>Ionisation</a:t>
            </a:r>
            <a:r>
              <a:rPr lang="en-US" dirty="0"/>
              <a:t> </a:t>
            </a:r>
            <a:r>
              <a:rPr lang="en-US" dirty="0" smtClean="0"/>
              <a:t>Enthalpy: </a:t>
            </a:r>
            <a:r>
              <a:rPr lang="en-US" dirty="0"/>
              <a:t>elements </a:t>
            </a:r>
            <a:r>
              <a:rPr lang="en-US" dirty="0" smtClean="0"/>
              <a:t>of group 16 has  </a:t>
            </a:r>
            <a:r>
              <a:rPr lang="en-US" dirty="0"/>
              <a:t>have lower </a:t>
            </a:r>
            <a:r>
              <a:rPr lang="en-US" dirty="0" err="1"/>
              <a:t>ionisation</a:t>
            </a:r>
            <a:r>
              <a:rPr lang="en-US" dirty="0"/>
              <a:t> </a:t>
            </a:r>
            <a:r>
              <a:rPr lang="en-US" dirty="0" smtClean="0"/>
              <a:t>enthalpy values than </a:t>
            </a:r>
            <a:r>
              <a:rPr lang="en-US" dirty="0"/>
              <a:t>Group15 in the corresponding </a:t>
            </a:r>
            <a:r>
              <a:rPr lang="en-US" dirty="0" smtClean="0"/>
              <a:t>periods due </a:t>
            </a:r>
            <a:r>
              <a:rPr lang="en-US" dirty="0"/>
              <a:t>to </a:t>
            </a:r>
            <a:r>
              <a:rPr lang="en-US" dirty="0" smtClean="0"/>
              <a:t>stable half filled electronic configuration of group 15 elements.</a:t>
            </a:r>
          </a:p>
          <a:p>
            <a:r>
              <a:rPr lang="en-US" dirty="0" smtClean="0"/>
              <a:t>Electron Gain</a:t>
            </a:r>
            <a:r>
              <a:rPr lang="en-US" dirty="0"/>
              <a:t> </a:t>
            </a:r>
            <a:r>
              <a:rPr lang="en-US" dirty="0" smtClean="0"/>
              <a:t>Enthalpy: </a:t>
            </a:r>
            <a:r>
              <a:rPr lang="en-US" dirty="0"/>
              <a:t>oxygen </a:t>
            </a:r>
            <a:r>
              <a:rPr lang="en-US" dirty="0" smtClean="0"/>
              <a:t>atom </a:t>
            </a:r>
            <a:r>
              <a:rPr lang="en-US" dirty="0"/>
              <a:t>has less </a:t>
            </a:r>
            <a:r>
              <a:rPr lang="en-US" dirty="0" smtClean="0"/>
              <a:t>negative electron </a:t>
            </a:r>
            <a:r>
              <a:rPr lang="en-US" dirty="0"/>
              <a:t>gain enthalpy than </a:t>
            </a:r>
            <a:r>
              <a:rPr lang="en-US" dirty="0" err="1" smtClean="0"/>
              <a:t>sulphur</a:t>
            </a:r>
            <a:r>
              <a:rPr lang="en-US" dirty="0"/>
              <a:t> </a:t>
            </a:r>
            <a:r>
              <a:rPr lang="en-US" dirty="0" smtClean="0"/>
              <a:t>due to very small size of oxygen.</a:t>
            </a:r>
          </a:p>
          <a:p>
            <a:r>
              <a:rPr lang="en-US" dirty="0" smtClean="0"/>
              <a:t>Electronegativity: </a:t>
            </a:r>
            <a:r>
              <a:rPr lang="en-US" dirty="0"/>
              <a:t>Within the </a:t>
            </a:r>
            <a:r>
              <a:rPr lang="en-US" dirty="0" smtClean="0"/>
              <a:t>group, electro- negativity </a:t>
            </a:r>
            <a:r>
              <a:rPr lang="en-US" dirty="0"/>
              <a:t>decreases with </a:t>
            </a:r>
            <a:r>
              <a:rPr lang="en-US" dirty="0" smtClean="0"/>
              <a:t>increase </a:t>
            </a:r>
            <a:r>
              <a:rPr lang="en-US" dirty="0"/>
              <a:t>in atomic number.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3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Chemical properties: </a:t>
            </a:r>
          </a:p>
          <a:p>
            <a:r>
              <a:rPr lang="en-US" i="1" dirty="0" smtClean="0"/>
              <a:t>Oxidation </a:t>
            </a:r>
            <a:r>
              <a:rPr lang="en-US" i="1" dirty="0"/>
              <a:t>states and trends in chemical </a:t>
            </a:r>
            <a:r>
              <a:rPr lang="en-US" i="1" dirty="0" smtClean="0"/>
              <a:t>reactivity: </a:t>
            </a:r>
            <a:r>
              <a:rPr lang="en-US" dirty="0"/>
              <a:t>The stability of -2 oxidation state decreases down the group</a:t>
            </a:r>
            <a:r>
              <a:rPr lang="en-US" dirty="0" smtClean="0"/>
              <a:t>.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case of OF2 where its oxidation state is + 2</a:t>
            </a:r>
            <a:r>
              <a:rPr lang="en-US" dirty="0" smtClean="0"/>
              <a:t>. </a:t>
            </a:r>
            <a:r>
              <a:rPr lang="en-US" dirty="0"/>
              <a:t>Other elements of </a:t>
            </a:r>
            <a:r>
              <a:rPr lang="en-US" dirty="0" smtClean="0"/>
              <a:t>the group </a:t>
            </a:r>
            <a:r>
              <a:rPr lang="en-US" dirty="0"/>
              <a:t>exhibit + 2, + 4, + 6 oxidation states but + 4 and + 6 are </a:t>
            </a:r>
            <a:r>
              <a:rPr lang="en-US" dirty="0" smtClean="0"/>
              <a:t>more common.</a:t>
            </a:r>
          </a:p>
          <a:p>
            <a:r>
              <a:rPr lang="en-US" dirty="0"/>
              <a:t>stability of + </a:t>
            </a:r>
            <a:r>
              <a:rPr lang="en-US" dirty="0" smtClean="0"/>
              <a:t>4 oxidation </a:t>
            </a:r>
            <a:r>
              <a:rPr lang="en-US" dirty="0"/>
              <a:t>state increases (inert pair effect).</a:t>
            </a:r>
          </a:p>
        </p:txBody>
      </p:sp>
    </p:spTree>
    <p:extLst>
      <p:ext uri="{BB962C8B-B14F-4D97-AF65-F5344CB8AC3E}">
        <p14:creationId xmlns:p14="http://schemas.microsoft.com/office/powerpoint/2010/main" val="3663827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i="1" dirty="0"/>
              <a:t>Anomalous </a:t>
            </a:r>
            <a:r>
              <a:rPr lang="en-US" i="1" dirty="0" err="1"/>
              <a:t>behaviour</a:t>
            </a:r>
            <a:r>
              <a:rPr lang="en-US" i="1" dirty="0"/>
              <a:t> of </a:t>
            </a:r>
            <a:r>
              <a:rPr lang="en-US" i="1" dirty="0" smtClean="0"/>
              <a:t>oxygen: It </a:t>
            </a:r>
            <a:r>
              <a:rPr lang="en-US" dirty="0" smtClean="0"/>
              <a:t>is </a:t>
            </a:r>
            <a:r>
              <a:rPr lang="en-US" dirty="0"/>
              <a:t>due to its small size and </a:t>
            </a:r>
            <a:r>
              <a:rPr lang="en-US" dirty="0" smtClean="0"/>
              <a:t>high electronegativity and absence </a:t>
            </a:r>
            <a:r>
              <a:rPr lang="en-US" dirty="0"/>
              <a:t>of </a:t>
            </a:r>
            <a:r>
              <a:rPr lang="en-US" i="1" dirty="0"/>
              <a:t>d </a:t>
            </a:r>
            <a:r>
              <a:rPr lang="en-US" dirty="0" smtClean="0"/>
              <a:t>orbitals.</a:t>
            </a:r>
          </a:p>
          <a:p>
            <a:r>
              <a:rPr lang="en-US" i="1" dirty="0"/>
              <a:t>Reactivity with </a:t>
            </a:r>
            <a:r>
              <a:rPr lang="en-US" i="1" dirty="0" err="1" smtClean="0"/>
              <a:t>hydrogen</a:t>
            </a:r>
            <a:r>
              <a:rPr lang="en-US" dirty="0" err="1" smtClean="0"/>
              <a:t>:</a:t>
            </a:r>
            <a:r>
              <a:rPr lang="en-US" dirty="0" err="1"/>
              <a:t>Group</a:t>
            </a:r>
            <a:r>
              <a:rPr lang="en-US" dirty="0"/>
              <a:t> 16 </a:t>
            </a:r>
            <a:r>
              <a:rPr lang="en-US" dirty="0" smtClean="0"/>
              <a:t>form hydrides </a:t>
            </a:r>
            <a:r>
              <a:rPr lang="en-US" dirty="0"/>
              <a:t>of the type </a:t>
            </a:r>
            <a:r>
              <a:rPr lang="en-US" dirty="0" smtClean="0"/>
              <a:t>H2E</a:t>
            </a:r>
          </a:p>
          <a:p>
            <a:r>
              <a:rPr lang="en-US" dirty="0"/>
              <a:t>Their acidic character </a:t>
            </a:r>
            <a:r>
              <a:rPr lang="en-US" dirty="0" smtClean="0"/>
              <a:t>increases from </a:t>
            </a:r>
            <a:r>
              <a:rPr lang="en-US" dirty="0"/>
              <a:t>H2O to H2Te</a:t>
            </a:r>
            <a:r>
              <a:rPr lang="en-US" dirty="0" smtClean="0"/>
              <a:t>. It is due to decrease </a:t>
            </a:r>
            <a:r>
              <a:rPr lang="en-US" dirty="0"/>
              <a:t>in bond enthalpy for the dissociation of </a:t>
            </a:r>
            <a:r>
              <a:rPr lang="en-US" dirty="0" smtClean="0"/>
              <a:t>H–E bond </a:t>
            </a:r>
            <a:r>
              <a:rPr lang="en-US" dirty="0"/>
              <a:t>down the group</a:t>
            </a:r>
            <a:r>
              <a:rPr lang="en-US" dirty="0" smtClean="0"/>
              <a:t>.</a:t>
            </a:r>
          </a:p>
          <a:p>
            <a:r>
              <a:rPr lang="en-US" dirty="0"/>
              <a:t>the thermal stability </a:t>
            </a:r>
            <a:r>
              <a:rPr lang="en-US" dirty="0" smtClean="0"/>
              <a:t>of hydrides </a:t>
            </a:r>
            <a:r>
              <a:rPr lang="en-US" dirty="0"/>
              <a:t>also decreases from H2O to H2Po.</a:t>
            </a:r>
          </a:p>
        </p:txBody>
      </p:sp>
    </p:spTree>
    <p:extLst>
      <p:ext uri="{BB962C8B-B14F-4D97-AF65-F5344CB8AC3E}">
        <p14:creationId xmlns:p14="http://schemas.microsoft.com/office/powerpoint/2010/main" val="310485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reducing </a:t>
            </a:r>
            <a:r>
              <a:rPr lang="en-US" dirty="0" smtClean="0"/>
              <a:t>property </a:t>
            </a:r>
            <a:r>
              <a:rPr lang="en-US" dirty="0"/>
              <a:t>increases </a:t>
            </a:r>
            <a:r>
              <a:rPr lang="en-US" dirty="0" smtClean="0"/>
              <a:t>from H2S </a:t>
            </a:r>
            <a:r>
              <a:rPr lang="en-US" dirty="0"/>
              <a:t>to H2Te</a:t>
            </a:r>
            <a:r>
              <a:rPr lang="en-US" dirty="0" smtClean="0"/>
              <a:t>.</a:t>
            </a:r>
          </a:p>
          <a:p>
            <a:r>
              <a:rPr lang="en-US" i="1" dirty="0"/>
              <a:t>Reactivity with </a:t>
            </a:r>
            <a:r>
              <a:rPr lang="en-US" i="1" dirty="0" err="1" smtClean="0"/>
              <a:t>oxygen</a:t>
            </a:r>
            <a:r>
              <a:rPr lang="en-US" dirty="0" err="1" smtClean="0"/>
              <a:t>:</a:t>
            </a:r>
            <a:r>
              <a:rPr lang="en-US" dirty="0" err="1"/>
              <a:t>All</a:t>
            </a:r>
            <a:r>
              <a:rPr lang="en-US" dirty="0"/>
              <a:t> these elements form oxides of the </a:t>
            </a:r>
            <a:r>
              <a:rPr lang="en-US" dirty="0" smtClean="0"/>
              <a:t>EO2 and EO3.</a:t>
            </a:r>
            <a:r>
              <a:rPr lang="en-US" dirty="0"/>
              <a:t> Both types of oxides are acidic in nature</a:t>
            </a:r>
            <a:r>
              <a:rPr lang="en-US" dirty="0" smtClean="0"/>
              <a:t>.</a:t>
            </a:r>
          </a:p>
          <a:p>
            <a:r>
              <a:rPr lang="en-US" i="1" dirty="0"/>
              <a:t>Reactivity towards the halogens</a:t>
            </a:r>
            <a:r>
              <a:rPr lang="en-US" dirty="0" smtClean="0"/>
              <a:t>: </a:t>
            </a:r>
            <a:r>
              <a:rPr lang="en-US" dirty="0"/>
              <a:t>Group 16 form </a:t>
            </a:r>
            <a:r>
              <a:rPr lang="en-US" dirty="0" smtClean="0"/>
              <a:t>a large </a:t>
            </a:r>
            <a:r>
              <a:rPr lang="en-US" dirty="0"/>
              <a:t>number of halides of the type, EX6, EX4 and </a:t>
            </a:r>
            <a:r>
              <a:rPr lang="en-US" dirty="0" smtClean="0"/>
              <a:t>EX2.</a:t>
            </a:r>
          </a:p>
          <a:p>
            <a:r>
              <a:rPr lang="en-US" dirty="0"/>
              <a:t>Amongst </a:t>
            </a:r>
            <a:r>
              <a:rPr lang="en-US" dirty="0" err="1" smtClean="0"/>
              <a:t>hexahalides</a:t>
            </a:r>
            <a:r>
              <a:rPr lang="en-US" dirty="0" smtClean="0"/>
              <a:t>, </a:t>
            </a:r>
            <a:r>
              <a:rPr lang="en-US" dirty="0" err="1" smtClean="0"/>
              <a:t>hexafluorides</a:t>
            </a:r>
            <a:r>
              <a:rPr lang="en-US" dirty="0" smtClean="0"/>
              <a:t> </a:t>
            </a:r>
            <a:r>
              <a:rPr lang="en-US" dirty="0"/>
              <a:t>are the only stable halides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err="1" smtClean="0"/>
              <a:t>tetrafluorides</a:t>
            </a:r>
            <a:r>
              <a:rPr lang="en-US" dirty="0"/>
              <a:t>, </a:t>
            </a:r>
            <a:r>
              <a:rPr lang="en-US" dirty="0" smtClean="0"/>
              <a:t>have </a:t>
            </a:r>
            <a:r>
              <a:rPr lang="en-US" i="1" dirty="0"/>
              <a:t>sp</a:t>
            </a:r>
            <a:r>
              <a:rPr lang="en-US" dirty="0"/>
              <a:t>3</a:t>
            </a:r>
            <a:r>
              <a:rPr lang="en-US" i="1" dirty="0"/>
              <a:t>d </a:t>
            </a:r>
            <a:r>
              <a:rPr lang="en-US" dirty="0" err="1"/>
              <a:t>hybridisation</a:t>
            </a:r>
            <a:r>
              <a:rPr lang="en-US" dirty="0"/>
              <a:t> and thus, have </a:t>
            </a:r>
            <a:r>
              <a:rPr lang="en-US" dirty="0" err="1" smtClean="0"/>
              <a:t>trigonal</a:t>
            </a:r>
            <a:r>
              <a:rPr lang="en-US" dirty="0"/>
              <a:t> </a:t>
            </a:r>
            <a:r>
              <a:rPr lang="en-US" dirty="0" err="1" smtClean="0"/>
              <a:t>bipyramidal</a:t>
            </a:r>
            <a:r>
              <a:rPr lang="en-US" dirty="0" smtClean="0"/>
              <a:t> </a:t>
            </a:r>
            <a:r>
              <a:rPr lang="en-US" dirty="0"/>
              <a:t>structures in which one of the equatorial positions </a:t>
            </a:r>
            <a:r>
              <a:rPr lang="en-US" dirty="0" smtClean="0"/>
              <a:t>is occupied </a:t>
            </a:r>
            <a:r>
              <a:rPr lang="en-US" dirty="0"/>
              <a:t>by a lone pair of electrons. This geometry is also regarded </a:t>
            </a:r>
            <a:r>
              <a:rPr lang="en-US" dirty="0" smtClean="0"/>
              <a:t>as </a:t>
            </a:r>
            <a:r>
              <a:rPr lang="en-US" i="1" dirty="0" smtClean="0"/>
              <a:t>see-saw </a:t>
            </a:r>
            <a:r>
              <a:rPr lang="en-US" dirty="0"/>
              <a:t>geometry.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2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Chemical 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Oxidation states: These elements show oxidation state of -3, +3 and +5. </a:t>
            </a:r>
            <a:r>
              <a:rPr lang="en-US" dirty="0"/>
              <a:t>The </a:t>
            </a:r>
            <a:r>
              <a:rPr lang="en-US" dirty="0" smtClean="0"/>
              <a:t>stability of </a:t>
            </a:r>
            <a:r>
              <a:rPr lang="en-US" dirty="0"/>
              <a:t>+5 oxidation state decreases down the </a:t>
            </a:r>
            <a:r>
              <a:rPr lang="en-US" dirty="0" smtClean="0"/>
              <a:t>group due to inert pair effect.</a:t>
            </a:r>
          </a:p>
          <a:p>
            <a:r>
              <a:rPr lang="en-US" dirty="0" smtClean="0"/>
              <a:t>Nitrogen cannot exhibit </a:t>
            </a:r>
            <a:r>
              <a:rPr lang="en-US" dirty="0" err="1" smtClean="0"/>
              <a:t>valency</a:t>
            </a:r>
            <a:r>
              <a:rPr lang="en-US" dirty="0" smtClean="0"/>
              <a:t> more than 4 but other element can due to the absence of d-orbital in case of Nitrogen.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47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Dioxygen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Preparation: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By </a:t>
            </a:r>
            <a:r>
              <a:rPr lang="en-US" dirty="0"/>
              <a:t>heating oxygen containing salts such as chlorates, nitrates </a:t>
            </a:r>
            <a:r>
              <a:rPr lang="en-US" dirty="0" smtClean="0"/>
              <a:t>and permanganates.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By the thermal decomposition of the oxides of </a:t>
            </a:r>
            <a:r>
              <a:rPr lang="en-US" dirty="0" smtClean="0"/>
              <a:t>metals.</a:t>
            </a:r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/>
              <a:t>Hydrogen peroxide is readily decomposed into water and </a:t>
            </a:r>
            <a:r>
              <a:rPr lang="en-US" dirty="0" err="1" smtClean="0"/>
              <a:t>dioxygen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38400"/>
            <a:ext cx="2819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4038600"/>
            <a:ext cx="53149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791200"/>
            <a:ext cx="2971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16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Electrolysis </a:t>
            </a:r>
            <a:r>
              <a:rPr lang="en-US" dirty="0" smtClean="0"/>
              <a:t>of water </a:t>
            </a:r>
            <a:r>
              <a:rPr lang="en-US" dirty="0"/>
              <a:t>leads to the release of hydrogen at the cathode and </a:t>
            </a:r>
            <a:r>
              <a:rPr lang="en-US" dirty="0" smtClean="0"/>
              <a:t>oxygen at </a:t>
            </a:r>
            <a:r>
              <a:rPr lang="en-US" dirty="0"/>
              <a:t>the anode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Properties: </a:t>
            </a:r>
            <a:r>
              <a:rPr lang="en-US" dirty="0" err="1"/>
              <a:t>Dioxygen</a:t>
            </a:r>
            <a:r>
              <a:rPr lang="en-US" dirty="0"/>
              <a:t> directly reacts with nearly all metals and </a:t>
            </a:r>
            <a:r>
              <a:rPr lang="en-US" dirty="0" smtClean="0"/>
              <a:t>non-metals except </a:t>
            </a:r>
            <a:r>
              <a:rPr lang="en-US" dirty="0"/>
              <a:t>some </a:t>
            </a:r>
            <a:r>
              <a:rPr lang="en-US" dirty="0" smtClean="0"/>
              <a:t>metals.</a:t>
            </a:r>
            <a:r>
              <a:rPr lang="en-US" dirty="0"/>
              <a:t> However, to initiate the reaction, some </a:t>
            </a:r>
            <a:r>
              <a:rPr lang="en-US" dirty="0" smtClean="0"/>
              <a:t>external heating </a:t>
            </a:r>
            <a:r>
              <a:rPr lang="en-US" dirty="0"/>
              <a:t>is required as bond dissociation enthalpy of </a:t>
            </a:r>
            <a:r>
              <a:rPr lang="en-US" dirty="0" err="1" smtClean="0"/>
              <a:t>oxgyen</a:t>
            </a:r>
            <a:r>
              <a:rPr lang="en-US" dirty="0" smtClean="0"/>
              <a:t>-oxygen double </a:t>
            </a:r>
            <a:r>
              <a:rPr lang="en-US" dirty="0"/>
              <a:t>bond is </a:t>
            </a:r>
            <a:r>
              <a:rPr lang="en-US" dirty="0" smtClean="0"/>
              <a:t>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58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Some of the reactions of </a:t>
            </a:r>
            <a:r>
              <a:rPr lang="en-US" dirty="0" err="1"/>
              <a:t>dioxygen</a:t>
            </a:r>
            <a:r>
              <a:rPr lang="en-US" dirty="0"/>
              <a:t> with metals, non-metals </a:t>
            </a:r>
            <a:r>
              <a:rPr lang="en-US" dirty="0" smtClean="0"/>
              <a:t>and other </a:t>
            </a:r>
            <a:r>
              <a:rPr lang="en-US" dirty="0"/>
              <a:t>compounds are given below: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5974"/>
            <a:ext cx="76200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350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 Oxides: </a:t>
            </a:r>
            <a:r>
              <a:rPr lang="en-US" dirty="0"/>
              <a:t>A binary compound of oxygen with another element is called oxide</a:t>
            </a:r>
            <a:r>
              <a:rPr lang="en-US" dirty="0" smtClean="0"/>
              <a:t>. </a:t>
            </a:r>
          </a:p>
          <a:p>
            <a:r>
              <a:rPr lang="en-US" dirty="0"/>
              <a:t>Simple oxides can </a:t>
            </a:r>
            <a:r>
              <a:rPr lang="en-US" dirty="0" smtClean="0"/>
              <a:t>be </a:t>
            </a:r>
            <a:r>
              <a:rPr lang="en-US" dirty="0"/>
              <a:t>acidic, basic </a:t>
            </a:r>
            <a:r>
              <a:rPr lang="en-US" dirty="0" smtClean="0"/>
              <a:t>or amphoteric </a:t>
            </a:r>
            <a:r>
              <a:rPr lang="en-US" dirty="0"/>
              <a:t>character</a:t>
            </a:r>
            <a:r>
              <a:rPr lang="en-US" dirty="0" smtClean="0"/>
              <a:t>.</a:t>
            </a:r>
          </a:p>
          <a:p>
            <a:r>
              <a:rPr lang="en-US" dirty="0"/>
              <a:t>An oxide that combines with water to give </a:t>
            </a:r>
            <a:r>
              <a:rPr lang="en-US" dirty="0" smtClean="0"/>
              <a:t>an </a:t>
            </a:r>
            <a:r>
              <a:rPr lang="pt-BR" dirty="0" smtClean="0"/>
              <a:t>acid </a:t>
            </a:r>
            <a:r>
              <a:rPr lang="pt-BR" dirty="0"/>
              <a:t>is termed acidic oxide (e.g., SO2, Cl2O7, CO2, N2O5 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en-US" dirty="0" smtClean="0"/>
              <a:t>non-metal </a:t>
            </a:r>
            <a:r>
              <a:rPr lang="en-US" dirty="0"/>
              <a:t>oxides are acidic but oxides </a:t>
            </a:r>
            <a:r>
              <a:rPr lang="en-US" dirty="0" smtClean="0"/>
              <a:t>of some </a:t>
            </a:r>
            <a:r>
              <a:rPr lang="en-US" dirty="0"/>
              <a:t>metals in high oxidation state also have acidic character (e.g</a:t>
            </a:r>
            <a:r>
              <a:rPr lang="en-US" dirty="0" smtClean="0"/>
              <a:t>., Mn2O7</a:t>
            </a:r>
            <a:r>
              <a:rPr lang="en-US" dirty="0"/>
              <a:t>, CrO3, V2O5</a:t>
            </a:r>
            <a:r>
              <a:rPr lang="en-US" dirty="0" smtClean="0"/>
              <a:t>).</a:t>
            </a:r>
          </a:p>
          <a:p>
            <a:r>
              <a:rPr lang="en-US" dirty="0"/>
              <a:t>The oxides which give a base with water are </a:t>
            </a:r>
            <a:r>
              <a:rPr lang="en-US" dirty="0" smtClean="0"/>
              <a:t>known </a:t>
            </a:r>
            <a:r>
              <a:rPr lang="pt-BR" dirty="0" smtClean="0"/>
              <a:t>as </a:t>
            </a:r>
            <a:r>
              <a:rPr lang="pt-BR" dirty="0"/>
              <a:t>basic oxides (e.g., Na2O, CaO, BaO).</a:t>
            </a:r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83452"/>
            <a:ext cx="2438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638800"/>
            <a:ext cx="2667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662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Some metallic oxides </a:t>
            </a:r>
            <a:r>
              <a:rPr lang="en-US" dirty="0" smtClean="0"/>
              <a:t>show</a:t>
            </a:r>
            <a:r>
              <a:rPr lang="en-US" dirty="0"/>
              <a:t> </a:t>
            </a:r>
            <a:r>
              <a:rPr lang="en-US" dirty="0" smtClean="0"/>
              <a:t>characteristics </a:t>
            </a:r>
            <a:r>
              <a:rPr lang="en-US" dirty="0"/>
              <a:t>of both acidic as well as basic oxides. Such oxides </a:t>
            </a:r>
            <a:r>
              <a:rPr lang="en-US" dirty="0" smtClean="0"/>
              <a:t>are known </a:t>
            </a:r>
            <a:r>
              <a:rPr lang="en-US" dirty="0"/>
              <a:t>as amphoteric oxides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neutral </a:t>
            </a:r>
            <a:r>
              <a:rPr lang="en-US" dirty="0" smtClean="0"/>
              <a:t>oxides:  </a:t>
            </a:r>
            <a:r>
              <a:rPr lang="en-US" dirty="0"/>
              <a:t>Examples of neutral oxides are CO, </a:t>
            </a:r>
            <a:r>
              <a:rPr lang="en-US" dirty="0" smtClean="0"/>
              <a:t>NO and </a:t>
            </a:r>
            <a:r>
              <a:rPr lang="en-US" dirty="0"/>
              <a:t>N2O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867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00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Ozone: </a:t>
            </a:r>
            <a:r>
              <a:rPr lang="en-US" dirty="0"/>
              <a:t>Ozone is an allotropic form of oxygen</a:t>
            </a:r>
            <a:r>
              <a:rPr lang="en-US" i="1" dirty="0" smtClean="0"/>
              <a:t>. It is very reactive.</a:t>
            </a:r>
            <a:r>
              <a:rPr lang="en-US" dirty="0"/>
              <a:t> ozone layer protects the earth’s surface from an </a:t>
            </a:r>
            <a:r>
              <a:rPr lang="en-US" dirty="0" smtClean="0"/>
              <a:t>excessive concentration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ultraviolet (UV) radiations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Preparation: </a:t>
            </a:r>
            <a:r>
              <a:rPr lang="en-US" dirty="0"/>
              <a:t>When a slow dry stream of oxygen is passed through </a:t>
            </a:r>
            <a:r>
              <a:rPr lang="en-US" dirty="0" smtClean="0"/>
              <a:t>a electrical discharge</a:t>
            </a:r>
            <a:r>
              <a:rPr lang="en-US" dirty="0"/>
              <a:t>, conversion of oxygen to ozone (10%) occurs. The product </a:t>
            </a:r>
            <a:r>
              <a:rPr lang="en-US" dirty="0" smtClean="0"/>
              <a:t>is known </a:t>
            </a:r>
            <a:r>
              <a:rPr lang="en-US" dirty="0"/>
              <a:t>as </a:t>
            </a:r>
            <a:r>
              <a:rPr lang="en-US" dirty="0" err="1"/>
              <a:t>ozonised</a:t>
            </a:r>
            <a:r>
              <a:rPr lang="en-US" dirty="0"/>
              <a:t> oxygen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75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i="1" dirty="0" smtClean="0"/>
              <a:t>Properties: </a:t>
            </a:r>
          </a:p>
          <a:p>
            <a:endParaRPr lang="en-US" i="1" dirty="0"/>
          </a:p>
          <a:p>
            <a:r>
              <a:rPr lang="en-US" dirty="0" smtClean="0"/>
              <a:t>Experiments </a:t>
            </a:r>
            <a:r>
              <a:rPr lang="en-US" dirty="0"/>
              <a:t>have shown that nitrogen oxides (particularly </a:t>
            </a:r>
            <a:r>
              <a:rPr lang="en-US" dirty="0" smtClean="0"/>
              <a:t>nitric oxide</a:t>
            </a:r>
            <a:r>
              <a:rPr lang="en-US" dirty="0"/>
              <a:t>) combine very rapidly with ozone and there is, thus, the </a:t>
            </a:r>
            <a:r>
              <a:rPr lang="en-US" dirty="0" smtClean="0"/>
              <a:t>possibility that </a:t>
            </a:r>
            <a:r>
              <a:rPr lang="en-US" dirty="0"/>
              <a:t>nitrogen oxides emitted from the exhaust systems of </a:t>
            </a:r>
            <a:r>
              <a:rPr lang="en-US" dirty="0" smtClean="0"/>
              <a:t>supersonic jet </a:t>
            </a:r>
            <a:r>
              <a:rPr lang="en-US" dirty="0" err="1"/>
              <a:t>aeroplanes</a:t>
            </a:r>
            <a:r>
              <a:rPr lang="en-US" dirty="0"/>
              <a:t> might be slowly depleting the concentration of the </a:t>
            </a:r>
            <a:r>
              <a:rPr lang="en-US" dirty="0" smtClean="0"/>
              <a:t>ozone layer </a:t>
            </a:r>
            <a:r>
              <a:rPr lang="en-US" dirty="0"/>
              <a:t>in the upper atmosphere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28765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889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err="1"/>
              <a:t>Sulphur</a:t>
            </a:r>
            <a:r>
              <a:rPr lang="en-US" dirty="0"/>
              <a:t> </a:t>
            </a:r>
            <a:r>
              <a:rPr lang="en-US" dirty="0" smtClean="0"/>
              <a:t>— Allotropic</a:t>
            </a:r>
            <a:r>
              <a:rPr lang="en-US" dirty="0"/>
              <a:t> </a:t>
            </a:r>
            <a:r>
              <a:rPr lang="en-US" dirty="0" smtClean="0"/>
              <a:t>Forms: </a:t>
            </a:r>
          </a:p>
          <a:p>
            <a:pPr marL="0" indent="0">
              <a:buNone/>
            </a:pPr>
            <a:r>
              <a:rPr lang="en-US" i="1" dirty="0"/>
              <a:t>Rhombic </a:t>
            </a:r>
            <a:r>
              <a:rPr lang="en-US" i="1" dirty="0" err="1"/>
              <a:t>sulphur</a:t>
            </a:r>
            <a:r>
              <a:rPr lang="en-US" i="1" dirty="0"/>
              <a:t> (</a:t>
            </a:r>
            <a:r>
              <a:rPr lang="en-US" dirty="0"/>
              <a:t>a</a:t>
            </a:r>
            <a:r>
              <a:rPr lang="en-US" i="1" dirty="0"/>
              <a:t>-</a:t>
            </a:r>
            <a:r>
              <a:rPr lang="en-US" i="1" dirty="0" err="1"/>
              <a:t>sulphur</a:t>
            </a:r>
            <a:r>
              <a:rPr lang="en-US" i="1" dirty="0" smtClean="0"/>
              <a:t>): </a:t>
            </a:r>
          </a:p>
          <a:p>
            <a:r>
              <a:rPr lang="en-US" dirty="0" smtClean="0"/>
              <a:t>yellow </a:t>
            </a:r>
            <a:r>
              <a:rPr lang="en-US" dirty="0"/>
              <a:t>in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/>
              <a:t>It is insoluble in water but dissolves to </a:t>
            </a:r>
            <a:r>
              <a:rPr lang="en-US" dirty="0" smtClean="0"/>
              <a:t>some extent </a:t>
            </a:r>
            <a:r>
              <a:rPr lang="en-US" dirty="0"/>
              <a:t>in benzene, alcohol and 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soluble in CS2.</a:t>
            </a:r>
          </a:p>
          <a:p>
            <a:pPr marL="0" indent="0">
              <a:buNone/>
            </a:pPr>
            <a:r>
              <a:rPr lang="en-US" i="1" dirty="0"/>
              <a:t>Monoclinic </a:t>
            </a:r>
            <a:r>
              <a:rPr lang="en-US" i="1" dirty="0" err="1"/>
              <a:t>sulphur</a:t>
            </a:r>
            <a:r>
              <a:rPr lang="en-US" i="1" dirty="0"/>
              <a:t> (</a:t>
            </a:r>
            <a:r>
              <a:rPr lang="en-US" dirty="0"/>
              <a:t>b</a:t>
            </a:r>
            <a:r>
              <a:rPr lang="en-US" i="1" dirty="0"/>
              <a:t>-</a:t>
            </a:r>
            <a:r>
              <a:rPr lang="en-US" i="1" dirty="0" err="1"/>
              <a:t>sulphur</a:t>
            </a:r>
            <a:r>
              <a:rPr lang="en-US" i="1" dirty="0" smtClean="0"/>
              <a:t>):</a:t>
            </a:r>
          </a:p>
          <a:p>
            <a:r>
              <a:rPr lang="en-US" dirty="0"/>
              <a:t>It is stable above 369 </a:t>
            </a:r>
            <a:r>
              <a:rPr lang="en-US" dirty="0" smtClean="0"/>
              <a:t>K and </a:t>
            </a:r>
            <a:r>
              <a:rPr lang="en-US" dirty="0"/>
              <a:t>transforms into a-</a:t>
            </a:r>
            <a:r>
              <a:rPr lang="en-US" dirty="0" err="1"/>
              <a:t>sulphur</a:t>
            </a:r>
            <a:r>
              <a:rPr lang="en-US" dirty="0"/>
              <a:t> below it</a:t>
            </a:r>
            <a:r>
              <a:rPr lang="en-US" dirty="0" smtClean="0"/>
              <a:t>. </a:t>
            </a:r>
            <a:r>
              <a:rPr lang="en-US" dirty="0"/>
              <a:t>This temperature is called </a:t>
            </a:r>
            <a:r>
              <a:rPr lang="en-US" dirty="0" smtClean="0"/>
              <a:t>transition temperature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58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Both rhombic and monoclinic </a:t>
            </a:r>
            <a:r>
              <a:rPr lang="en-US" dirty="0" err="1"/>
              <a:t>sulphur</a:t>
            </a:r>
            <a:r>
              <a:rPr lang="en-US" dirty="0"/>
              <a:t> have S8 molecules</a:t>
            </a:r>
            <a:r>
              <a:rPr lang="en-US" dirty="0" smtClean="0"/>
              <a:t>.</a:t>
            </a:r>
          </a:p>
          <a:p>
            <a:r>
              <a:rPr lang="en-US" dirty="0"/>
              <a:t>The S8 </a:t>
            </a:r>
            <a:r>
              <a:rPr lang="en-US" dirty="0" smtClean="0"/>
              <a:t>ring in </a:t>
            </a:r>
            <a:r>
              <a:rPr lang="en-US" dirty="0"/>
              <a:t>both the forms is puckered and has a crown shape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7010399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Sulphur</a:t>
            </a:r>
            <a:r>
              <a:rPr lang="en-US" dirty="0"/>
              <a:t> </a:t>
            </a:r>
            <a:r>
              <a:rPr lang="en-US" dirty="0" smtClean="0"/>
              <a:t>Dioxide: </a:t>
            </a:r>
            <a:r>
              <a:rPr lang="en-US" dirty="0" err="1"/>
              <a:t>Sulphur</a:t>
            </a:r>
            <a:r>
              <a:rPr lang="en-US" dirty="0"/>
              <a:t> dioxide is formed together with a little (6-8%) </a:t>
            </a:r>
            <a:r>
              <a:rPr lang="en-US" dirty="0" err="1"/>
              <a:t>sulphur</a:t>
            </a:r>
            <a:r>
              <a:rPr lang="en-US" dirty="0"/>
              <a:t> </a:t>
            </a:r>
            <a:r>
              <a:rPr lang="en-US" dirty="0" smtClean="0"/>
              <a:t>trioxide when </a:t>
            </a:r>
            <a:r>
              <a:rPr lang="en-US" dirty="0" err="1"/>
              <a:t>sulphur</a:t>
            </a:r>
            <a:r>
              <a:rPr lang="en-US" dirty="0"/>
              <a:t> is burnt in air or oxygen:</a:t>
            </a:r>
          </a:p>
          <a:p>
            <a:pPr marL="0" indent="0">
              <a:buNone/>
            </a:pPr>
            <a:r>
              <a:rPr lang="en-US" dirty="0" smtClean="0"/>
              <a:t>             S(</a:t>
            </a:r>
            <a:r>
              <a:rPr lang="en-US" i="1" dirty="0" smtClean="0"/>
              <a:t>s</a:t>
            </a:r>
            <a:r>
              <a:rPr lang="en-US" dirty="0"/>
              <a:t>) + O2(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dirty="0" smtClean="0"/>
              <a:t>→ </a:t>
            </a:r>
            <a:r>
              <a:rPr lang="en-US" dirty="0"/>
              <a:t>SO2 (</a:t>
            </a:r>
            <a:r>
              <a:rPr lang="en-US" i="1" dirty="0"/>
              <a:t>g</a:t>
            </a:r>
            <a:r>
              <a:rPr lang="en-US" dirty="0" smtClean="0"/>
              <a:t>)</a:t>
            </a:r>
          </a:p>
          <a:p>
            <a:r>
              <a:rPr lang="en-US" dirty="0"/>
              <a:t>Industrially, it is produced as a by-product of the roasting </a:t>
            </a:r>
            <a:r>
              <a:rPr lang="en-US" dirty="0" smtClean="0"/>
              <a:t>of </a:t>
            </a:r>
            <a:r>
              <a:rPr lang="en-US" dirty="0" err="1" smtClean="0"/>
              <a:t>sulphide</a:t>
            </a:r>
            <a:r>
              <a:rPr lang="en-US" dirty="0" smtClean="0"/>
              <a:t> </a:t>
            </a:r>
            <a:r>
              <a:rPr lang="en-US" dirty="0"/>
              <a:t>ores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 smtClean="0"/>
              <a:t>Properties: </a:t>
            </a:r>
            <a:r>
              <a:rPr lang="en-US" dirty="0" err="1"/>
              <a:t>Sulphur</a:t>
            </a:r>
            <a:r>
              <a:rPr lang="en-US" dirty="0"/>
              <a:t> dioxide, when passed through water, forms a solution </a:t>
            </a:r>
            <a:r>
              <a:rPr lang="en-US" dirty="0" smtClean="0"/>
              <a:t>of </a:t>
            </a:r>
            <a:r>
              <a:rPr lang="en-US" dirty="0" err="1" smtClean="0"/>
              <a:t>sulphurous</a:t>
            </a:r>
            <a:r>
              <a:rPr lang="en-US" dirty="0" smtClean="0"/>
              <a:t> </a:t>
            </a:r>
            <a:r>
              <a:rPr lang="en-US" dirty="0"/>
              <a:t>acid</a:t>
            </a:r>
            <a:r>
              <a:rPr lang="en-US" dirty="0" smtClean="0"/>
              <a:t>. SO2 (g) + H2O (l)</a:t>
            </a:r>
            <a:r>
              <a:rPr lang="en-US" dirty="0"/>
              <a:t> </a:t>
            </a:r>
            <a:r>
              <a:rPr lang="en-US" dirty="0" smtClean="0"/>
              <a:t>→H2SO3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352800"/>
            <a:ext cx="4286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5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Anomalous properties of nitrogen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Nitrogen differs from the rest of the members of this group due </a:t>
            </a:r>
            <a:r>
              <a:rPr lang="en-US" dirty="0" smtClean="0"/>
              <a:t>to:  </a:t>
            </a:r>
          </a:p>
          <a:p>
            <a:pPr marL="0" indent="0">
              <a:buNone/>
            </a:pPr>
            <a:r>
              <a:rPr lang="en-US" dirty="0" smtClean="0"/>
              <a:t>(1) its </a:t>
            </a:r>
            <a:r>
              <a:rPr lang="en-US" dirty="0"/>
              <a:t>small </a:t>
            </a:r>
            <a:r>
              <a:rPr lang="en-US" dirty="0" smtClean="0"/>
              <a:t>size</a:t>
            </a:r>
          </a:p>
          <a:p>
            <a:pPr marL="0" indent="0">
              <a:buNone/>
            </a:pPr>
            <a:r>
              <a:rPr lang="en-US" dirty="0" smtClean="0"/>
              <a:t>(2) high </a:t>
            </a:r>
            <a:r>
              <a:rPr lang="en-US" dirty="0"/>
              <a:t>electronegativity,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high ionization </a:t>
            </a:r>
            <a:r>
              <a:rPr lang="en-US" dirty="0"/>
              <a:t>enthalpy and</a:t>
            </a:r>
          </a:p>
          <a:p>
            <a:pPr marL="0" indent="0">
              <a:buNone/>
            </a:pPr>
            <a:r>
              <a:rPr lang="en-US" dirty="0" smtClean="0"/>
              <a:t>(4) non-availability </a:t>
            </a:r>
            <a:r>
              <a:rPr lang="en-US" dirty="0"/>
              <a:t>of </a:t>
            </a:r>
            <a:r>
              <a:rPr lang="en-US" i="1" dirty="0"/>
              <a:t>d </a:t>
            </a:r>
            <a:r>
              <a:rPr lang="en-US" dirty="0"/>
              <a:t>orbitals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Nitrogen has unique ability to </a:t>
            </a:r>
            <a:r>
              <a:rPr lang="en-US" dirty="0" smtClean="0"/>
              <a:t>form </a:t>
            </a:r>
            <a:r>
              <a:rPr lang="en-US" i="1" dirty="0" smtClean="0"/>
              <a:t>p</a:t>
            </a:r>
            <a:r>
              <a:rPr lang="en-US" dirty="0" smtClean="0"/>
              <a:t>π </a:t>
            </a:r>
            <a:r>
              <a:rPr lang="en-US" dirty="0"/>
              <a:t>-</a:t>
            </a:r>
            <a:r>
              <a:rPr lang="en-US" i="1" dirty="0" smtClean="0"/>
              <a:t>p</a:t>
            </a:r>
            <a:r>
              <a:rPr lang="en-US" dirty="0" smtClean="0"/>
              <a:t>π </a:t>
            </a:r>
            <a:r>
              <a:rPr lang="en-US" dirty="0"/>
              <a:t>multiple bonds with itself and with other elements </a:t>
            </a:r>
            <a:r>
              <a:rPr lang="en-US" dirty="0" smtClean="0"/>
              <a:t>having small </a:t>
            </a:r>
            <a:r>
              <a:rPr lang="en-US" dirty="0"/>
              <a:t>size and high electronegativity (e.g., C, O). Heavier elements </a:t>
            </a:r>
            <a:r>
              <a:rPr lang="en-US" dirty="0" smtClean="0"/>
              <a:t>of this </a:t>
            </a:r>
            <a:r>
              <a:rPr lang="en-US" dirty="0"/>
              <a:t>group do not </a:t>
            </a:r>
            <a:r>
              <a:rPr lang="en-US" dirty="0" smtClean="0"/>
              <a:t>form </a:t>
            </a:r>
            <a:r>
              <a:rPr lang="en-US" i="1" dirty="0" smtClean="0"/>
              <a:t>p</a:t>
            </a:r>
            <a:r>
              <a:rPr lang="en-US" dirty="0" smtClean="0"/>
              <a:t>π -</a:t>
            </a:r>
            <a:r>
              <a:rPr lang="en-US" i="1" dirty="0" smtClean="0"/>
              <a:t>p</a:t>
            </a:r>
            <a:r>
              <a:rPr lang="en-US" dirty="0" smtClean="0"/>
              <a:t>π bonds </a:t>
            </a:r>
            <a:r>
              <a:rPr lang="en-US" dirty="0"/>
              <a:t>as their atomic orbitals are </a:t>
            </a:r>
            <a:r>
              <a:rPr lang="en-US" dirty="0" smtClean="0"/>
              <a:t>so large </a:t>
            </a:r>
            <a:r>
              <a:rPr lang="en-US" dirty="0"/>
              <a:t>and diffuse that they cannot have effective overlapping.</a:t>
            </a:r>
          </a:p>
        </p:txBody>
      </p:sp>
    </p:spTree>
    <p:extLst>
      <p:ext uri="{BB962C8B-B14F-4D97-AF65-F5344CB8AC3E}">
        <p14:creationId xmlns:p14="http://schemas.microsoft.com/office/powerpoint/2010/main" val="2012507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r>
              <a:rPr lang="en-US" sz="2800" dirty="0"/>
              <a:t>It reacts readily with sodium hydroxide solution, forming </a:t>
            </a:r>
            <a:r>
              <a:rPr lang="en-US" sz="2800" dirty="0" smtClean="0"/>
              <a:t>sodium </a:t>
            </a:r>
            <a:r>
              <a:rPr lang="en-US" sz="2800" dirty="0" err="1" smtClean="0"/>
              <a:t>sulphite</a:t>
            </a:r>
            <a:r>
              <a:rPr lang="en-US" sz="2800" dirty="0"/>
              <a:t>, which then reacts with more </a:t>
            </a:r>
            <a:r>
              <a:rPr lang="en-US" sz="2800" dirty="0" err="1"/>
              <a:t>sulphur</a:t>
            </a:r>
            <a:r>
              <a:rPr lang="en-US" sz="2800" dirty="0"/>
              <a:t> dioxide to form </a:t>
            </a:r>
            <a:r>
              <a:rPr lang="en-US" sz="2800" dirty="0" smtClean="0"/>
              <a:t>sodium hydrogen </a:t>
            </a:r>
            <a:r>
              <a:rPr lang="en-US" sz="2800" dirty="0" err="1"/>
              <a:t>sulphite</a:t>
            </a:r>
            <a:r>
              <a:rPr lang="en-US" sz="28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err="1"/>
              <a:t>Sulphur</a:t>
            </a:r>
            <a:r>
              <a:rPr lang="en-US" sz="2800" dirty="0"/>
              <a:t> dioxide reacts with chlorine in the presence of charcoal </a:t>
            </a:r>
            <a:r>
              <a:rPr lang="en-US" sz="2800" dirty="0" smtClean="0"/>
              <a:t>to </a:t>
            </a:r>
            <a:r>
              <a:rPr lang="en-US" sz="2800" dirty="0"/>
              <a:t>give </a:t>
            </a:r>
            <a:r>
              <a:rPr lang="en-US" sz="2800" dirty="0" err="1"/>
              <a:t>sulphuryl</a:t>
            </a:r>
            <a:r>
              <a:rPr lang="en-US" sz="2800" dirty="0"/>
              <a:t> chloride, SO2Cl2. It is </a:t>
            </a:r>
            <a:r>
              <a:rPr lang="en-US" sz="2800" dirty="0" err="1"/>
              <a:t>oxidised</a:t>
            </a:r>
            <a:r>
              <a:rPr lang="en-US" sz="2800" dirty="0"/>
              <a:t> </a:t>
            </a:r>
            <a:r>
              <a:rPr lang="en-US" sz="2800" dirty="0" smtClean="0"/>
              <a:t>to </a:t>
            </a:r>
            <a:r>
              <a:rPr lang="en-US" sz="2800" dirty="0" err="1" smtClean="0"/>
              <a:t>sulphur</a:t>
            </a:r>
            <a:r>
              <a:rPr lang="en-US" sz="2800" dirty="0" smtClean="0"/>
              <a:t> </a:t>
            </a:r>
            <a:r>
              <a:rPr lang="en-US" sz="2800" dirty="0"/>
              <a:t>trioxide by oxygen in the presence of vanadium(V) oxide catalyst.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350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16" y="5105400"/>
            <a:ext cx="4097384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3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When moist, </a:t>
            </a:r>
            <a:r>
              <a:rPr lang="en-US" dirty="0" err="1"/>
              <a:t>sulphur</a:t>
            </a:r>
            <a:r>
              <a:rPr lang="en-US" dirty="0"/>
              <a:t> dioxide behaves as a reducing agent. </a:t>
            </a:r>
            <a:r>
              <a:rPr lang="en-US" dirty="0" smtClean="0"/>
              <a:t>For example</a:t>
            </a:r>
            <a:r>
              <a:rPr lang="en-US" dirty="0"/>
              <a:t>, it converts iron(III) ions to iron(II) ions and </a:t>
            </a:r>
            <a:r>
              <a:rPr lang="en-US" dirty="0" err="1" smtClean="0"/>
              <a:t>decolourises</a:t>
            </a:r>
            <a:r>
              <a:rPr lang="en-US" dirty="0"/>
              <a:t> </a:t>
            </a:r>
            <a:r>
              <a:rPr lang="en-US" dirty="0" smtClean="0"/>
              <a:t>acidified </a:t>
            </a:r>
            <a:r>
              <a:rPr lang="en-US" dirty="0"/>
              <a:t>potassium permanganate(VII) </a:t>
            </a:r>
            <a:r>
              <a:rPr lang="en-US" dirty="0" smtClean="0"/>
              <a:t>solution.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19400"/>
            <a:ext cx="53197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0600"/>
            <a:ext cx="3886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560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/>
              <a:t>Oxoacids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Sulphur</a:t>
            </a:r>
            <a:r>
              <a:rPr lang="en-US" dirty="0" smtClean="0"/>
              <a:t>: </a:t>
            </a:r>
            <a:r>
              <a:rPr lang="en-US" dirty="0" err="1"/>
              <a:t>Sulphur</a:t>
            </a:r>
            <a:r>
              <a:rPr lang="en-US" dirty="0"/>
              <a:t> forms a number of </a:t>
            </a:r>
            <a:r>
              <a:rPr lang="en-US" dirty="0" err="1"/>
              <a:t>oxoacids</a:t>
            </a:r>
            <a:r>
              <a:rPr lang="en-US" dirty="0"/>
              <a:t> such as H2SO3, H2S2O3, </a:t>
            </a:r>
            <a:r>
              <a:rPr lang="en-US" dirty="0" smtClean="0"/>
              <a:t>H2S2O4, </a:t>
            </a:r>
            <a:r>
              <a:rPr lang="pt-BR" dirty="0" smtClean="0"/>
              <a:t>H2S2O5</a:t>
            </a:r>
            <a:r>
              <a:rPr lang="pt-BR" dirty="0"/>
              <a:t>, H2SxO6 (x = 2 to 5), H2SO4, H2S2O7, H2SO5, H2S2O8 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8153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107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Sulphuric</a:t>
            </a:r>
            <a:r>
              <a:rPr lang="en-US" dirty="0"/>
              <a:t> </a:t>
            </a:r>
            <a:r>
              <a:rPr lang="en-US" dirty="0" smtClean="0"/>
              <a:t>Acid: </a:t>
            </a:r>
            <a:r>
              <a:rPr lang="en-US" dirty="0" err="1"/>
              <a:t>Sulphuric</a:t>
            </a:r>
            <a:r>
              <a:rPr lang="en-US" dirty="0"/>
              <a:t> acid is manufactured by the Contact Process which </a:t>
            </a:r>
            <a:r>
              <a:rPr lang="en-US" dirty="0" smtClean="0"/>
              <a:t>involves three </a:t>
            </a:r>
            <a:r>
              <a:rPr lang="en-US" dirty="0"/>
              <a:t>steps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/>
              <a:t>) burning of </a:t>
            </a:r>
            <a:r>
              <a:rPr lang="en-US" dirty="0" err="1"/>
              <a:t>sulphur</a:t>
            </a:r>
            <a:r>
              <a:rPr lang="en-US" dirty="0"/>
              <a:t> or </a:t>
            </a:r>
            <a:r>
              <a:rPr lang="en-US" dirty="0" err="1"/>
              <a:t>sulphide</a:t>
            </a:r>
            <a:r>
              <a:rPr lang="en-US" dirty="0"/>
              <a:t> ores in air to generate SO2.</a:t>
            </a:r>
          </a:p>
          <a:p>
            <a:pPr marL="0" indent="0">
              <a:buNone/>
            </a:pPr>
            <a:r>
              <a:rPr lang="en-US" dirty="0"/>
              <a:t>(ii) conversion of SO2 to SO3 by the reaction with oxygen in the </a:t>
            </a:r>
            <a:r>
              <a:rPr lang="en-US" dirty="0" smtClean="0"/>
              <a:t>presence of </a:t>
            </a:r>
            <a:r>
              <a:rPr lang="en-US" dirty="0"/>
              <a:t>a catalyst (V2O5), and</a:t>
            </a:r>
          </a:p>
          <a:p>
            <a:pPr marL="0" indent="0">
              <a:buNone/>
            </a:pPr>
            <a:r>
              <a:rPr lang="en-US" dirty="0"/>
              <a:t>(iii) absorption of SO3 in H2SO4 to give </a:t>
            </a:r>
            <a:r>
              <a:rPr lang="en-US" i="1" dirty="0" err="1"/>
              <a:t>Oleum</a:t>
            </a:r>
            <a:r>
              <a:rPr lang="en-US" i="1" dirty="0"/>
              <a:t> </a:t>
            </a:r>
            <a:r>
              <a:rPr lang="en-US" dirty="0"/>
              <a:t>(H2S2O7</a:t>
            </a:r>
            <a:r>
              <a:rPr lang="en-US" dirty="0" smtClean="0"/>
              <a:t>).</a:t>
            </a:r>
          </a:p>
          <a:p>
            <a:r>
              <a:rPr lang="en-US" dirty="0"/>
              <a:t>The key step in the manufacture of H2SO4 is the catalytic </a:t>
            </a:r>
            <a:r>
              <a:rPr lang="en-US" dirty="0" smtClean="0"/>
              <a:t>oxidation of </a:t>
            </a:r>
            <a:r>
              <a:rPr lang="en-US" dirty="0"/>
              <a:t>SO2 with O2 to give SO3 in the presence of V2O5 (catalyst).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45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Dilution of </a:t>
            </a:r>
            <a:r>
              <a:rPr lang="en-US" dirty="0" err="1" smtClean="0"/>
              <a:t>oleum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water gives H2SO4 of the desired concentration.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6638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2525"/>
            <a:ext cx="82296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682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r>
              <a:rPr lang="en-US" i="1" dirty="0" smtClean="0"/>
              <a:t>Properties: </a:t>
            </a:r>
            <a:r>
              <a:rPr lang="en-US" dirty="0" smtClean="0"/>
              <a:t>It dissolves </a:t>
            </a:r>
            <a:r>
              <a:rPr lang="en-US" dirty="0"/>
              <a:t>in water with the evolution of a large quantity of heat</a:t>
            </a:r>
            <a:r>
              <a:rPr lang="en-US" dirty="0" smtClean="0"/>
              <a:t>.</a:t>
            </a:r>
          </a:p>
          <a:p>
            <a:r>
              <a:rPr lang="en-US" dirty="0"/>
              <a:t>The chemical reactions of </a:t>
            </a:r>
            <a:r>
              <a:rPr lang="en-US" dirty="0" err="1"/>
              <a:t>sulphuric</a:t>
            </a:r>
            <a:r>
              <a:rPr lang="en-US" dirty="0"/>
              <a:t> acid are as a result of </a:t>
            </a:r>
            <a:r>
              <a:rPr lang="en-US" dirty="0" smtClean="0"/>
              <a:t>the following </a:t>
            </a:r>
            <a:r>
              <a:rPr lang="en-US" dirty="0"/>
              <a:t>characteristics: </a:t>
            </a:r>
            <a:endParaRPr lang="en-US" dirty="0" smtClean="0"/>
          </a:p>
          <a:p>
            <a:pPr marL="514350" indent="-514350">
              <a:buAutoNum type="alphaLcParenBoth"/>
            </a:pPr>
            <a:r>
              <a:rPr lang="en-US" dirty="0" smtClean="0"/>
              <a:t>low </a:t>
            </a:r>
            <a:r>
              <a:rPr lang="en-US" dirty="0"/>
              <a:t>volatility </a:t>
            </a:r>
            <a:endParaRPr lang="en-US" dirty="0" smtClean="0"/>
          </a:p>
          <a:p>
            <a:pPr marL="514350" indent="-514350">
              <a:buAutoNum type="alphaLcParenBoth"/>
            </a:pPr>
            <a:r>
              <a:rPr lang="en-US" dirty="0" smtClean="0"/>
              <a:t>(</a:t>
            </a:r>
            <a:r>
              <a:rPr lang="en-US" dirty="0"/>
              <a:t>b) strong acidic character</a:t>
            </a:r>
          </a:p>
          <a:p>
            <a:pPr marL="0" indent="0">
              <a:buNone/>
            </a:pPr>
            <a:r>
              <a:rPr lang="en-US" dirty="0"/>
              <a:t>(c) strong affinity for water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d) ability to act as an </a:t>
            </a:r>
            <a:r>
              <a:rPr lang="en-US" dirty="0" err="1"/>
              <a:t>oxidising</a:t>
            </a:r>
            <a:r>
              <a:rPr lang="en-US" dirty="0"/>
              <a:t> agent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err="1" smtClean="0"/>
              <a:t>ionises</a:t>
            </a:r>
            <a:r>
              <a:rPr lang="en-US" dirty="0" smtClean="0"/>
              <a:t> </a:t>
            </a:r>
            <a:r>
              <a:rPr lang="en-US" dirty="0"/>
              <a:t>in two </a:t>
            </a:r>
            <a:r>
              <a:rPr lang="en-US" dirty="0" smtClean="0"/>
              <a:t>steps: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10200"/>
            <a:ext cx="7562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2518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/>
              <a:t>Concentrated </a:t>
            </a:r>
            <a:r>
              <a:rPr lang="en-US" dirty="0" err="1"/>
              <a:t>sulphuric</a:t>
            </a:r>
            <a:r>
              <a:rPr lang="en-US" dirty="0"/>
              <a:t> acid is a strong dehydrating agent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Hot concentrated </a:t>
            </a:r>
            <a:r>
              <a:rPr lang="en-US" dirty="0" err="1"/>
              <a:t>sulphuric</a:t>
            </a:r>
            <a:r>
              <a:rPr lang="en-US" dirty="0"/>
              <a:t> acid is a moderately strong </a:t>
            </a:r>
            <a:r>
              <a:rPr lang="en-US" dirty="0" err="1" smtClean="0"/>
              <a:t>oxidising</a:t>
            </a:r>
            <a:r>
              <a:rPr lang="en-US" dirty="0"/>
              <a:t> </a:t>
            </a:r>
            <a:r>
              <a:rPr lang="en-US" dirty="0" smtClean="0"/>
              <a:t>agent.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69242"/>
            <a:ext cx="3695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048000"/>
            <a:ext cx="624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7571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</a:t>
            </a:r>
            <a:r>
              <a:rPr lang="en-US" dirty="0" smtClean="0"/>
              <a:t>17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Fluorine, </a:t>
            </a:r>
            <a:endParaRPr lang="en-US" dirty="0" smtClean="0"/>
          </a:p>
          <a:p>
            <a:r>
              <a:rPr lang="en-US" dirty="0" smtClean="0"/>
              <a:t>chlorine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bromine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iodine </a:t>
            </a:r>
            <a:r>
              <a:rPr lang="en-US" dirty="0"/>
              <a:t>and </a:t>
            </a:r>
            <a:endParaRPr lang="en-US" dirty="0" smtClean="0"/>
          </a:p>
          <a:p>
            <a:r>
              <a:rPr lang="en-US" dirty="0" smtClean="0"/>
              <a:t>Astatine</a:t>
            </a:r>
          </a:p>
          <a:p>
            <a:pPr marL="0" indent="0">
              <a:buNone/>
            </a:pPr>
            <a:r>
              <a:rPr lang="en-US" dirty="0"/>
              <a:t>These are collectively known as the </a:t>
            </a:r>
            <a:r>
              <a:rPr lang="en-US" b="1" dirty="0"/>
              <a:t>halogens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1097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Electronic Configuration: ns2 np5</a:t>
            </a:r>
          </a:p>
          <a:p>
            <a:r>
              <a:rPr lang="en-US" dirty="0" smtClean="0"/>
              <a:t>Atomic and Ionic Radii: </a:t>
            </a:r>
            <a:r>
              <a:rPr lang="en-US" dirty="0"/>
              <a:t>The halogens have the smallest atomic radii in their respective </a:t>
            </a:r>
            <a:r>
              <a:rPr lang="en-US" dirty="0" smtClean="0"/>
              <a:t>periods due </a:t>
            </a:r>
            <a:r>
              <a:rPr lang="en-US" dirty="0"/>
              <a:t>to maximum effective nuclear charge</a:t>
            </a:r>
            <a:r>
              <a:rPr lang="en-US" dirty="0" smtClean="0"/>
              <a:t>. It increases down the group.</a:t>
            </a:r>
          </a:p>
          <a:p>
            <a:r>
              <a:rPr lang="en-US" dirty="0" err="1" smtClean="0"/>
              <a:t>Ionisation</a:t>
            </a:r>
            <a:r>
              <a:rPr lang="en-US" dirty="0"/>
              <a:t> </a:t>
            </a:r>
            <a:r>
              <a:rPr lang="en-US" dirty="0" smtClean="0"/>
              <a:t>Enthalpy: </a:t>
            </a:r>
            <a:r>
              <a:rPr lang="en-US" dirty="0"/>
              <a:t>they have very </a:t>
            </a:r>
            <a:r>
              <a:rPr lang="en-US" dirty="0" smtClean="0"/>
              <a:t>high </a:t>
            </a:r>
            <a:r>
              <a:rPr lang="en-US" dirty="0" err="1" smtClean="0"/>
              <a:t>ionisation</a:t>
            </a:r>
            <a:r>
              <a:rPr lang="en-US" dirty="0" smtClean="0"/>
              <a:t> enthalpy due to very less tendency to give electron.</a:t>
            </a:r>
          </a:p>
          <a:p>
            <a:r>
              <a:rPr lang="en-US" dirty="0" smtClean="0"/>
              <a:t>Electron Gain</a:t>
            </a:r>
            <a:r>
              <a:rPr lang="en-US" dirty="0"/>
              <a:t> </a:t>
            </a:r>
            <a:r>
              <a:rPr lang="en-US" dirty="0" smtClean="0"/>
              <a:t>Enthalpy: </a:t>
            </a:r>
            <a:r>
              <a:rPr lang="en-US" dirty="0"/>
              <a:t>Halogens have maximum negative electron gain enthalpy in </a:t>
            </a:r>
            <a:r>
              <a:rPr lang="en-US" dirty="0" smtClean="0"/>
              <a:t>the corresponding </a:t>
            </a:r>
            <a:r>
              <a:rPr lang="en-US" dirty="0"/>
              <a:t>periods. This is due to the fact that the atoms of </a:t>
            </a:r>
            <a:r>
              <a:rPr lang="en-US" dirty="0" smtClean="0"/>
              <a:t>these elements </a:t>
            </a:r>
            <a:r>
              <a:rPr lang="en-US" dirty="0"/>
              <a:t>have only one electron less than stable noble gas configurations.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95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Electron gain enthalpy of F is very less as compared to Chlorine due its very small size. As a </a:t>
            </a:r>
            <a:r>
              <a:rPr lang="en-US" dirty="0"/>
              <a:t>result, there are strong </a:t>
            </a:r>
            <a:r>
              <a:rPr lang="en-US" dirty="0" err="1"/>
              <a:t>interelectronic</a:t>
            </a:r>
            <a:r>
              <a:rPr lang="en-US" dirty="0"/>
              <a:t> repulsions in the </a:t>
            </a:r>
            <a:r>
              <a:rPr lang="en-US" dirty="0" smtClean="0"/>
              <a:t>relatively small </a:t>
            </a:r>
            <a:r>
              <a:rPr lang="en-US" dirty="0"/>
              <a:t>2</a:t>
            </a:r>
            <a:r>
              <a:rPr lang="en-US" i="1" dirty="0"/>
              <a:t>p </a:t>
            </a:r>
            <a:r>
              <a:rPr lang="en-US" dirty="0"/>
              <a:t>orbitals of fluorine and thus, the incoming electron does </a:t>
            </a:r>
            <a:r>
              <a:rPr lang="en-US" dirty="0" smtClean="0"/>
              <a:t>not experience </a:t>
            </a:r>
            <a:r>
              <a:rPr lang="en-US" dirty="0"/>
              <a:t>much attraction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Electronegativity: </a:t>
            </a:r>
            <a:r>
              <a:rPr lang="en-US" dirty="0"/>
              <a:t>They have very high electronegativity. The electronegativity </a:t>
            </a:r>
            <a:r>
              <a:rPr lang="en-US" dirty="0" smtClean="0"/>
              <a:t>decreases down </a:t>
            </a:r>
            <a:r>
              <a:rPr lang="en-US" dirty="0"/>
              <a:t>the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1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Bond enthalpy of nitrogen is very high due to </a:t>
            </a:r>
            <a:r>
              <a:rPr lang="en-US" dirty="0" err="1" smtClean="0"/>
              <a:t>tripple</a:t>
            </a:r>
            <a:r>
              <a:rPr lang="en-US" dirty="0" smtClean="0"/>
              <a:t> bond in Nitrogen as compared to other elements.</a:t>
            </a:r>
          </a:p>
          <a:p>
            <a:r>
              <a:rPr lang="en-US" dirty="0"/>
              <a:t>nitrogen cannot form </a:t>
            </a:r>
            <a:r>
              <a:rPr lang="en-US" i="1" dirty="0" smtClean="0"/>
              <a:t>d</a:t>
            </a:r>
            <a:r>
              <a:rPr lang="en-US" dirty="0" smtClean="0"/>
              <a:t>π </a:t>
            </a:r>
            <a:r>
              <a:rPr lang="en-US" dirty="0"/>
              <a:t>–</a:t>
            </a:r>
            <a:r>
              <a:rPr lang="en-US" i="1" dirty="0" smtClean="0"/>
              <a:t>p</a:t>
            </a:r>
            <a:r>
              <a:rPr lang="en-US" dirty="0" smtClean="0"/>
              <a:t>π bond due to the absence of d orbitals.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Reactivity towards hydrogen</a:t>
            </a:r>
            <a:r>
              <a:rPr lang="en-US" dirty="0" smtClean="0">
                <a:solidFill>
                  <a:srgbClr val="FF0000"/>
                </a:solidFill>
              </a:rPr>
              <a:t>: EH</a:t>
            </a:r>
            <a:r>
              <a:rPr lang="en-US" baseline="-25000" dirty="0" smtClean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The stability of hydrides decreases from NH3 to </a:t>
            </a:r>
            <a:r>
              <a:rPr lang="en-US" dirty="0" smtClean="0"/>
              <a:t>BiH3</a:t>
            </a:r>
          </a:p>
          <a:p>
            <a:r>
              <a:rPr lang="en-US" dirty="0" smtClean="0"/>
              <a:t>The </a:t>
            </a:r>
            <a:r>
              <a:rPr lang="en-US" dirty="0"/>
              <a:t>reducing character of the hydrides </a:t>
            </a:r>
            <a:r>
              <a:rPr lang="en-US" dirty="0" smtClean="0"/>
              <a:t>increases down the group.</a:t>
            </a:r>
          </a:p>
          <a:p>
            <a:r>
              <a:rPr lang="en-US" dirty="0"/>
              <a:t>Basicity </a:t>
            </a:r>
            <a:r>
              <a:rPr lang="en-US" dirty="0" smtClean="0"/>
              <a:t>also decreases </a:t>
            </a:r>
            <a:r>
              <a:rPr lang="en-US" dirty="0"/>
              <a:t>in the order NH3 &gt; PH3 &gt; AsH3 &gt; SbH3 &gt; BiH3.</a:t>
            </a:r>
            <a:endParaRPr lang="en-US" dirty="0" smtClean="0"/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11626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All halogens </a:t>
            </a:r>
            <a:r>
              <a:rPr lang="en-US" dirty="0"/>
              <a:t>are </a:t>
            </a:r>
            <a:r>
              <a:rPr lang="en-US" dirty="0" err="1"/>
              <a:t>coloured</a:t>
            </a:r>
            <a:r>
              <a:rPr lang="en-US" dirty="0"/>
              <a:t>. This is due to absorption of radiations in </a:t>
            </a:r>
            <a:r>
              <a:rPr lang="en-US" dirty="0" smtClean="0"/>
              <a:t>visible region </a:t>
            </a:r>
            <a:r>
              <a:rPr lang="en-US" dirty="0"/>
              <a:t>which results in the excitation of outer electrons to higher </a:t>
            </a:r>
            <a:r>
              <a:rPr lang="en-US" dirty="0" smtClean="0"/>
              <a:t>energy level</a:t>
            </a:r>
            <a:r>
              <a:rPr lang="en-US" dirty="0"/>
              <a:t>. By absorbing different quanta of radiation, they display </a:t>
            </a:r>
            <a:r>
              <a:rPr lang="en-US" dirty="0" smtClean="0"/>
              <a:t>different </a:t>
            </a:r>
            <a:r>
              <a:rPr lang="en-US" dirty="0" err="1" smtClean="0"/>
              <a:t>colours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Bond dissociation enthalpy decreases down the group bur F-F has exceptionally low bond dissociation enthalpy due to </a:t>
            </a:r>
            <a:r>
              <a:rPr lang="en-US" dirty="0"/>
              <a:t>large electron-electron repulsion among the lone </a:t>
            </a:r>
            <a:r>
              <a:rPr lang="en-US" dirty="0" smtClean="0"/>
              <a:t>pairs.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30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Chemical Properties: </a:t>
            </a:r>
            <a:r>
              <a:rPr lang="en-US" dirty="0"/>
              <a:t>All the halogens exhibit –1 oxidation state. However, chlorine, </a:t>
            </a:r>
            <a:r>
              <a:rPr lang="en-US" dirty="0" smtClean="0"/>
              <a:t>bromine and </a:t>
            </a:r>
            <a:r>
              <a:rPr lang="en-US" dirty="0"/>
              <a:t>iodine exhibit + 1, + 3, + 5 and + 7 oxidation states </a:t>
            </a:r>
            <a:r>
              <a:rPr lang="en-US" dirty="0" smtClean="0"/>
              <a:t>also.</a:t>
            </a:r>
          </a:p>
          <a:p>
            <a:r>
              <a:rPr lang="en-US" dirty="0"/>
              <a:t>The fluorine atom has no </a:t>
            </a:r>
            <a:r>
              <a:rPr lang="en-US" i="1" dirty="0"/>
              <a:t>d </a:t>
            </a:r>
            <a:r>
              <a:rPr lang="en-US" dirty="0" smtClean="0"/>
              <a:t>orbitals in </a:t>
            </a:r>
            <a:r>
              <a:rPr lang="en-US" dirty="0"/>
              <a:t>its valence shell and therefore cannot expand its octet. Being the </a:t>
            </a:r>
            <a:r>
              <a:rPr lang="en-US" dirty="0" smtClean="0"/>
              <a:t>most electronegative</a:t>
            </a:r>
            <a:r>
              <a:rPr lang="en-US" dirty="0"/>
              <a:t>, it exhibits only –1 oxidation state</a:t>
            </a:r>
            <a:r>
              <a:rPr lang="en-US" dirty="0" smtClean="0"/>
              <a:t>.</a:t>
            </a:r>
          </a:p>
          <a:p>
            <a:r>
              <a:rPr lang="en-US" dirty="0"/>
              <a:t>The ready acceptance of an electron is the reason for the </a:t>
            </a:r>
            <a:r>
              <a:rPr lang="en-US" dirty="0" smtClean="0"/>
              <a:t>strong </a:t>
            </a:r>
            <a:r>
              <a:rPr lang="en-US" dirty="0" err="1" smtClean="0"/>
              <a:t>oxidising</a:t>
            </a:r>
            <a:r>
              <a:rPr lang="en-US" dirty="0" smtClean="0"/>
              <a:t> </a:t>
            </a:r>
            <a:r>
              <a:rPr lang="en-US" dirty="0"/>
              <a:t>nature of halogens. F2 is the strongest </a:t>
            </a:r>
            <a:r>
              <a:rPr lang="en-US" dirty="0" err="1"/>
              <a:t>oxidising</a:t>
            </a:r>
            <a:r>
              <a:rPr lang="en-US" dirty="0"/>
              <a:t> halogen </a:t>
            </a:r>
            <a:r>
              <a:rPr lang="en-US" dirty="0" smtClean="0"/>
              <a:t>and it </a:t>
            </a:r>
            <a:r>
              <a:rPr lang="en-US" dirty="0" err="1"/>
              <a:t>oxidises</a:t>
            </a:r>
            <a:r>
              <a:rPr lang="en-US" dirty="0"/>
              <a:t> other halide ions in solution or even in the solid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33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Anomalous </a:t>
            </a:r>
            <a:r>
              <a:rPr lang="en-US" i="1" dirty="0" err="1"/>
              <a:t>behaviour</a:t>
            </a:r>
            <a:r>
              <a:rPr lang="en-US" i="1" dirty="0"/>
              <a:t> of </a:t>
            </a:r>
            <a:r>
              <a:rPr lang="en-US" i="1" dirty="0" smtClean="0"/>
              <a:t>fluorine: </a:t>
            </a:r>
            <a:r>
              <a:rPr lang="en-US" dirty="0"/>
              <a:t>The anomalous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of fluorine </a:t>
            </a:r>
            <a:r>
              <a:rPr lang="en-US" dirty="0"/>
              <a:t>is due to its small size, highest electronegativity, low F-F </a:t>
            </a:r>
            <a:r>
              <a:rPr lang="en-US" dirty="0" smtClean="0"/>
              <a:t>bond dissociation </a:t>
            </a:r>
            <a:r>
              <a:rPr lang="en-US" dirty="0"/>
              <a:t>enthalpy, and non availability of </a:t>
            </a:r>
            <a:r>
              <a:rPr lang="en-US" i="1" dirty="0"/>
              <a:t>d </a:t>
            </a:r>
            <a:r>
              <a:rPr lang="en-US" dirty="0"/>
              <a:t>orbitals in valence shell</a:t>
            </a:r>
            <a:r>
              <a:rPr lang="en-US" dirty="0" smtClean="0"/>
              <a:t>.</a:t>
            </a:r>
          </a:p>
          <a:p>
            <a:r>
              <a:rPr lang="en-US" i="1" dirty="0"/>
              <a:t>Reactivity towards </a:t>
            </a:r>
            <a:r>
              <a:rPr lang="en-US" i="1" dirty="0" err="1" smtClean="0"/>
              <a:t>hydrogen</a:t>
            </a:r>
            <a:r>
              <a:rPr lang="en-US" dirty="0" err="1" smtClean="0"/>
              <a:t>:</a:t>
            </a:r>
            <a:r>
              <a:rPr lang="en-US" dirty="0" err="1"/>
              <a:t>They</a:t>
            </a:r>
            <a:r>
              <a:rPr lang="en-US" dirty="0"/>
              <a:t> all react with hydrogen to </a:t>
            </a:r>
            <a:r>
              <a:rPr lang="en-US" dirty="0" smtClean="0"/>
              <a:t>give hydrogen </a:t>
            </a:r>
            <a:r>
              <a:rPr lang="en-US" dirty="0"/>
              <a:t>halides but affinity for hydrogen decreases from </a:t>
            </a:r>
            <a:r>
              <a:rPr lang="en-US" dirty="0" smtClean="0"/>
              <a:t>fluorine to </a:t>
            </a:r>
            <a:r>
              <a:rPr lang="en-US" dirty="0"/>
              <a:t>iodine.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48768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072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The acidic strength of these acids varies in the order:</a:t>
            </a:r>
          </a:p>
          <a:p>
            <a:pPr marL="0" indent="0">
              <a:buNone/>
            </a:pPr>
            <a:r>
              <a:rPr lang="en-US" dirty="0" smtClean="0"/>
              <a:t>             HF </a:t>
            </a:r>
            <a:r>
              <a:rPr lang="en-US" dirty="0"/>
              <a:t>&lt; </a:t>
            </a:r>
            <a:r>
              <a:rPr lang="en-US" dirty="0" err="1"/>
              <a:t>HCl</a:t>
            </a:r>
            <a:r>
              <a:rPr lang="en-US" dirty="0"/>
              <a:t> &lt; </a:t>
            </a:r>
            <a:r>
              <a:rPr lang="en-US" dirty="0" err="1"/>
              <a:t>HBr</a:t>
            </a:r>
            <a:r>
              <a:rPr lang="en-US" dirty="0"/>
              <a:t> &lt; HI</a:t>
            </a:r>
            <a:r>
              <a:rPr lang="en-US" dirty="0" smtClean="0"/>
              <a:t>.</a:t>
            </a:r>
          </a:p>
          <a:p>
            <a:r>
              <a:rPr lang="en-US" dirty="0"/>
              <a:t>The stability of these halides decreases </a:t>
            </a:r>
            <a:r>
              <a:rPr lang="en-US" dirty="0" smtClean="0"/>
              <a:t>down the </a:t>
            </a:r>
            <a:r>
              <a:rPr lang="en-US" dirty="0"/>
              <a:t>group due to decrease in bond (H–X) dissociation enthalpy </a:t>
            </a:r>
            <a:r>
              <a:rPr lang="en-US" dirty="0" smtClean="0"/>
              <a:t>in </a:t>
            </a:r>
            <a:r>
              <a:rPr lang="pt-BR" dirty="0" smtClean="0"/>
              <a:t>the </a:t>
            </a:r>
            <a:r>
              <a:rPr lang="pt-BR" dirty="0"/>
              <a:t>order: H–F &gt; H–Cl &gt; H–Br &gt; H–I.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04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Reactivity towards </a:t>
            </a:r>
            <a:r>
              <a:rPr lang="en-US" i="1" dirty="0" err="1" smtClean="0"/>
              <a:t>oxygen</a:t>
            </a:r>
            <a:r>
              <a:rPr lang="en-US" dirty="0" err="1" smtClean="0"/>
              <a:t>:</a:t>
            </a:r>
            <a:r>
              <a:rPr lang="en-US" dirty="0" err="1"/>
              <a:t>Fluorine</a:t>
            </a:r>
            <a:r>
              <a:rPr lang="en-US" dirty="0"/>
              <a:t> forms two oxides OF2 </a:t>
            </a:r>
            <a:r>
              <a:rPr lang="en-US" dirty="0" smtClean="0"/>
              <a:t>and O2F2. </a:t>
            </a:r>
            <a:r>
              <a:rPr lang="en-US" dirty="0"/>
              <a:t>Both are strong </a:t>
            </a:r>
            <a:r>
              <a:rPr lang="en-US" dirty="0" smtClean="0"/>
              <a:t>fluorinating agents</a:t>
            </a:r>
            <a:r>
              <a:rPr lang="en-US" dirty="0"/>
              <a:t>. O2F2 </a:t>
            </a:r>
            <a:r>
              <a:rPr lang="en-US" dirty="0" err="1"/>
              <a:t>oxidises</a:t>
            </a:r>
            <a:r>
              <a:rPr lang="en-US" dirty="0"/>
              <a:t> plutonium to PuF6 and the reaction is </a:t>
            </a:r>
            <a:r>
              <a:rPr lang="en-US" dirty="0" smtClean="0"/>
              <a:t>used in </a:t>
            </a:r>
            <a:r>
              <a:rPr lang="en-US" dirty="0"/>
              <a:t>removing plutonium as PuF6 from spent nuclear fuel</a:t>
            </a:r>
            <a:r>
              <a:rPr lang="en-US" dirty="0" smtClean="0"/>
              <a:t>.</a:t>
            </a:r>
          </a:p>
          <a:p>
            <a:r>
              <a:rPr lang="en-US" i="1" dirty="0"/>
              <a:t>Reactivity towards </a:t>
            </a:r>
            <a:r>
              <a:rPr lang="en-US" i="1" dirty="0" err="1" smtClean="0"/>
              <a:t>metals</a:t>
            </a:r>
            <a:r>
              <a:rPr lang="en-US" dirty="0" err="1" smtClean="0"/>
              <a:t>:</a:t>
            </a:r>
            <a:r>
              <a:rPr lang="en-US" dirty="0" err="1"/>
              <a:t>Halogens</a:t>
            </a:r>
            <a:r>
              <a:rPr lang="en-US" dirty="0"/>
              <a:t> react with metals to </a:t>
            </a:r>
            <a:r>
              <a:rPr lang="en-US" dirty="0" smtClean="0"/>
              <a:t>form metal </a:t>
            </a:r>
            <a:r>
              <a:rPr lang="en-US" dirty="0"/>
              <a:t>halides</a:t>
            </a:r>
            <a:r>
              <a:rPr lang="en-US" dirty="0" smtClean="0"/>
              <a:t>.</a:t>
            </a:r>
            <a:r>
              <a:rPr lang="en-US" dirty="0"/>
              <a:t> the halides in higher </a:t>
            </a:r>
            <a:r>
              <a:rPr lang="en-US" dirty="0" smtClean="0"/>
              <a:t>oxidation state </a:t>
            </a:r>
            <a:r>
              <a:rPr lang="en-US" dirty="0"/>
              <a:t>will be more covalent than the one in lower oxidation </a:t>
            </a:r>
            <a:r>
              <a:rPr lang="en-US" dirty="0" smtClean="0"/>
              <a:t>state. For </a:t>
            </a:r>
            <a:r>
              <a:rPr lang="en-US" dirty="0"/>
              <a:t>example, SnCl4, PbCl4, SbCl5 and UF6 are more covalent </a:t>
            </a:r>
            <a:r>
              <a:rPr lang="en-US" dirty="0" smtClean="0"/>
              <a:t>than SnCl2</a:t>
            </a:r>
            <a:r>
              <a:rPr lang="en-US" dirty="0"/>
              <a:t>, PbCl2, SbCl3 and UF4 respectively.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0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i="1" dirty="0"/>
              <a:t>Reactivity of halogens towards other halogens</a:t>
            </a:r>
            <a:r>
              <a:rPr lang="en-US" dirty="0" smtClean="0"/>
              <a:t>: </a:t>
            </a:r>
            <a:r>
              <a:rPr lang="en-US" dirty="0"/>
              <a:t>Halogens </a:t>
            </a:r>
            <a:r>
              <a:rPr lang="en-US" dirty="0" smtClean="0"/>
              <a:t>combine amongst </a:t>
            </a:r>
            <a:r>
              <a:rPr lang="en-US" dirty="0"/>
              <a:t>themselves to form a number of compounds known </a:t>
            </a:r>
            <a:r>
              <a:rPr lang="en-US" dirty="0" smtClean="0"/>
              <a:t>as inter halogen compounds.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06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/>
          <a:lstStyle/>
          <a:p>
            <a:r>
              <a:rPr lang="en-US" dirty="0" smtClean="0"/>
              <a:t>Chlorine: </a:t>
            </a:r>
          </a:p>
          <a:p>
            <a:pPr marL="0" indent="0">
              <a:buNone/>
            </a:pPr>
            <a:r>
              <a:rPr lang="en-US" i="1" dirty="0" smtClean="0"/>
              <a:t>Preparation: </a:t>
            </a:r>
            <a:r>
              <a:rPr lang="en-US" dirty="0"/>
              <a:t>By heating manganese dioxide with concentrated hydrochloric acid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By the action of </a:t>
            </a:r>
            <a:r>
              <a:rPr lang="en-US" dirty="0" err="1"/>
              <a:t>HCl</a:t>
            </a:r>
            <a:r>
              <a:rPr lang="en-US" dirty="0"/>
              <a:t> on </a:t>
            </a:r>
            <a:r>
              <a:rPr lang="en-US" dirty="0" smtClean="0"/>
              <a:t>potassium permanganate.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Manufacture of </a:t>
            </a:r>
            <a:r>
              <a:rPr lang="en-US" i="1" dirty="0" smtClean="0"/>
              <a:t>chlorine: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Deacon’s process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/>
              <a:t>Electrolytic process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1"/>
            <a:ext cx="426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58" y="2286002"/>
            <a:ext cx="5592041" cy="63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213" y="4067175"/>
            <a:ext cx="48923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34000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1827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i="1" dirty="0" smtClean="0"/>
              <a:t>Properties:</a:t>
            </a:r>
          </a:p>
          <a:p>
            <a:r>
              <a:rPr lang="en-US" dirty="0"/>
              <a:t>Chlorine reacts with a number of metals and non-metals to form chlorides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It has great affinity for hydrogen.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5410200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66" y="4343400"/>
            <a:ext cx="4342534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566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/>
              <a:t>With excess ammonia, chlorine gives nitrogen and ammonium </a:t>
            </a:r>
            <a:r>
              <a:rPr lang="en-US" dirty="0" smtClean="0"/>
              <a:t>chloride whereas </a:t>
            </a:r>
            <a:r>
              <a:rPr lang="en-US" dirty="0"/>
              <a:t>with excess chlorine, nitrogen </a:t>
            </a:r>
            <a:r>
              <a:rPr lang="en-US" dirty="0" err="1"/>
              <a:t>trichloride</a:t>
            </a:r>
            <a:r>
              <a:rPr lang="en-US" dirty="0"/>
              <a:t> (explosive) is formed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With dry slaked lime it gives </a:t>
            </a:r>
            <a:r>
              <a:rPr lang="en-US" dirty="0" err="1" smtClean="0"/>
              <a:t>bleachin</a:t>
            </a:r>
            <a:r>
              <a:rPr lang="en-US" dirty="0" smtClean="0"/>
              <a:t> powder.</a:t>
            </a:r>
          </a:p>
          <a:p>
            <a:r>
              <a:rPr lang="pt-BR" dirty="0" smtClean="0"/>
              <a:t>2Ca(OH)2 </a:t>
            </a:r>
            <a:r>
              <a:rPr lang="pt-BR" dirty="0"/>
              <a:t>+ 2Cl2 →</a:t>
            </a:r>
            <a:r>
              <a:rPr lang="pt-BR" dirty="0" smtClean="0"/>
              <a:t>Ca(OCl)2 </a:t>
            </a:r>
            <a:r>
              <a:rPr lang="pt-BR" dirty="0"/>
              <a:t>+ CaCl2 + 2H2O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6172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4" y="2986088"/>
            <a:ext cx="52673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918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Chlorine reacts with hydrocarbons and gives substitution </a:t>
            </a:r>
            <a:r>
              <a:rPr lang="en-US" dirty="0" smtClean="0"/>
              <a:t>products with </a:t>
            </a:r>
            <a:r>
              <a:rPr lang="en-US" dirty="0"/>
              <a:t>saturated hydrocarbons and addition products with </a:t>
            </a:r>
            <a:r>
              <a:rPr lang="en-US" dirty="0" smtClean="0"/>
              <a:t>unsaturated hydrocarbons.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Chlorine water on standing loses its yellow </a:t>
            </a:r>
            <a:r>
              <a:rPr lang="en-US" dirty="0" err="1"/>
              <a:t>colour</a:t>
            </a:r>
            <a:r>
              <a:rPr lang="en-US" dirty="0"/>
              <a:t> due to </a:t>
            </a:r>
            <a:r>
              <a:rPr lang="en-US" dirty="0" smtClean="0"/>
              <a:t>the formation </a:t>
            </a:r>
            <a:r>
              <a:rPr lang="en-US" dirty="0"/>
              <a:t>of </a:t>
            </a:r>
            <a:r>
              <a:rPr lang="en-US" dirty="0" err="1"/>
              <a:t>HCl</a:t>
            </a:r>
            <a:r>
              <a:rPr lang="en-US" dirty="0"/>
              <a:t> and </a:t>
            </a:r>
            <a:r>
              <a:rPr lang="en-US" dirty="0" err="1"/>
              <a:t>HOCl</a:t>
            </a:r>
            <a:r>
              <a:rPr lang="en-US" dirty="0" smtClean="0"/>
              <a:t>. </a:t>
            </a:r>
            <a:r>
              <a:rPr lang="en-US" dirty="0" err="1"/>
              <a:t>Hypochlorous</a:t>
            </a:r>
            <a:r>
              <a:rPr lang="en-US" dirty="0"/>
              <a:t> acid (</a:t>
            </a:r>
            <a:r>
              <a:rPr lang="en-US" dirty="0" err="1"/>
              <a:t>HOCl</a:t>
            </a:r>
            <a:r>
              <a:rPr lang="en-US" dirty="0"/>
              <a:t>) so formed, </a:t>
            </a:r>
            <a:r>
              <a:rPr lang="en-US" dirty="0" smtClean="0"/>
              <a:t>gives nascent </a:t>
            </a:r>
            <a:r>
              <a:rPr lang="en-US" dirty="0"/>
              <a:t>oxygen which is responsible for </a:t>
            </a:r>
            <a:r>
              <a:rPr lang="en-US" dirty="0" err="1"/>
              <a:t>oxidising</a:t>
            </a:r>
            <a:r>
              <a:rPr lang="en-US" dirty="0"/>
              <a:t> and </a:t>
            </a:r>
            <a:r>
              <a:rPr lang="en-US" dirty="0" smtClean="0"/>
              <a:t>bleaching properties </a:t>
            </a:r>
            <a:r>
              <a:rPr lang="en-US" dirty="0"/>
              <a:t>of chlorine.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362200"/>
            <a:ext cx="473868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85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i="1" dirty="0"/>
              <a:t>Reactivity towards </a:t>
            </a:r>
            <a:r>
              <a:rPr lang="en-US" i="1" dirty="0" err="1" smtClean="0"/>
              <a:t>oxygen</a:t>
            </a:r>
            <a:r>
              <a:rPr lang="en-US" dirty="0" err="1" smtClean="0"/>
              <a:t>:</a:t>
            </a:r>
            <a:r>
              <a:rPr lang="en-US" dirty="0" err="1"/>
              <a:t>these</a:t>
            </a:r>
            <a:r>
              <a:rPr lang="en-US" dirty="0"/>
              <a:t> elements form two </a:t>
            </a:r>
            <a:r>
              <a:rPr lang="en-US" dirty="0" smtClean="0"/>
              <a:t>types </a:t>
            </a:r>
            <a:r>
              <a:rPr lang="pt-BR" dirty="0" smtClean="0"/>
              <a:t>of </a:t>
            </a:r>
            <a:r>
              <a:rPr lang="pt-BR" dirty="0"/>
              <a:t>oxides: E2O3 and E2O5</a:t>
            </a:r>
            <a:r>
              <a:rPr lang="pt-BR" dirty="0" smtClean="0"/>
              <a:t>.</a:t>
            </a:r>
          </a:p>
          <a:p>
            <a:r>
              <a:rPr lang="en-US" dirty="0"/>
              <a:t>The oxide in the higher oxidation </a:t>
            </a:r>
            <a:r>
              <a:rPr lang="en-US" dirty="0" smtClean="0"/>
              <a:t>state of </a:t>
            </a:r>
            <a:r>
              <a:rPr lang="en-US" dirty="0"/>
              <a:t>the element is more acidic than that of lower oxidation state</a:t>
            </a:r>
            <a:r>
              <a:rPr lang="en-US" dirty="0" smtClean="0"/>
              <a:t>.</a:t>
            </a:r>
          </a:p>
          <a:p>
            <a:r>
              <a:rPr lang="en-US" i="1" dirty="0"/>
              <a:t>Reactivity towards </a:t>
            </a:r>
            <a:r>
              <a:rPr lang="en-US" i="1" dirty="0" err="1" smtClean="0"/>
              <a:t>halogens</a:t>
            </a:r>
            <a:r>
              <a:rPr lang="en-US" dirty="0" err="1" smtClean="0"/>
              <a:t>:</a:t>
            </a:r>
            <a:r>
              <a:rPr lang="en-US" dirty="0" err="1"/>
              <a:t>These</a:t>
            </a:r>
            <a:r>
              <a:rPr lang="en-US" dirty="0"/>
              <a:t> elements react to form </a:t>
            </a:r>
            <a:r>
              <a:rPr lang="en-US" dirty="0" smtClean="0"/>
              <a:t>two series </a:t>
            </a:r>
            <a:r>
              <a:rPr lang="en-US" dirty="0"/>
              <a:t>of halides: EX3 and EX5</a:t>
            </a:r>
            <a:r>
              <a:rPr lang="en-US" dirty="0" smtClean="0"/>
              <a:t>.</a:t>
            </a:r>
          </a:p>
          <a:p>
            <a:r>
              <a:rPr lang="en-US" dirty="0"/>
              <a:t>Nitrogen does not </a:t>
            </a:r>
            <a:r>
              <a:rPr lang="en-US" dirty="0" smtClean="0"/>
              <a:t>form </a:t>
            </a:r>
            <a:r>
              <a:rPr lang="en-US" dirty="0" err="1" smtClean="0"/>
              <a:t>pentahalide</a:t>
            </a:r>
            <a:r>
              <a:rPr lang="en-US" dirty="0" smtClean="0"/>
              <a:t> </a:t>
            </a:r>
            <a:r>
              <a:rPr lang="en-US" dirty="0"/>
              <a:t>due to non-availability of the </a:t>
            </a:r>
            <a:r>
              <a:rPr lang="en-US" i="1" dirty="0"/>
              <a:t>d </a:t>
            </a:r>
            <a:r>
              <a:rPr lang="en-US" dirty="0"/>
              <a:t>orbitals in its </a:t>
            </a:r>
            <a:r>
              <a:rPr lang="en-US" dirty="0" smtClean="0"/>
              <a:t>valence shell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2698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6324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286000"/>
            <a:ext cx="807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0527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Hydrogen Chloride:</a:t>
            </a:r>
          </a:p>
          <a:p>
            <a:r>
              <a:rPr lang="en-US" i="1" dirty="0" smtClean="0"/>
              <a:t>Preparation: </a:t>
            </a:r>
            <a:r>
              <a:rPr lang="en-US" dirty="0"/>
              <a:t>it is prepared by heating sodium chloride </a:t>
            </a:r>
            <a:r>
              <a:rPr lang="en-US" dirty="0" smtClean="0"/>
              <a:t>with concentrated </a:t>
            </a:r>
            <a:r>
              <a:rPr lang="en-US" dirty="0" err="1"/>
              <a:t>sulphuric</a:t>
            </a:r>
            <a:r>
              <a:rPr lang="en-US" dirty="0"/>
              <a:t> acid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Properties: </a:t>
            </a:r>
            <a:r>
              <a:rPr lang="en-US" dirty="0"/>
              <a:t>It is extremely soluble in water and </a:t>
            </a:r>
            <a:r>
              <a:rPr lang="en-US" dirty="0" err="1"/>
              <a:t>ionises</a:t>
            </a:r>
            <a:r>
              <a:rPr lang="en-US" dirty="0"/>
              <a:t>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reacts with NH3 and gives white fumes of NH4Cl.</a:t>
            </a:r>
          </a:p>
          <a:p>
            <a:pPr marL="0" indent="0">
              <a:buNone/>
            </a:pPr>
            <a:r>
              <a:rPr lang="en-US" dirty="0" smtClean="0"/>
              <a:t>                    NH3 </a:t>
            </a:r>
            <a:r>
              <a:rPr lang="en-US" dirty="0"/>
              <a:t>+ </a:t>
            </a:r>
            <a:r>
              <a:rPr lang="en-US" dirty="0" err="1"/>
              <a:t>HCl</a:t>
            </a:r>
            <a:r>
              <a:rPr lang="en-US" dirty="0"/>
              <a:t> </a:t>
            </a:r>
            <a:r>
              <a:rPr lang="en-US" dirty="0" smtClean="0"/>
              <a:t>→ NH4Cl</a:t>
            </a:r>
          </a:p>
          <a:p>
            <a:pPr marL="0" indent="0">
              <a:buNone/>
            </a:pPr>
            <a:r>
              <a:rPr lang="en-US" dirty="0" smtClean="0"/>
              <a:t>      3: 1 ratio of </a:t>
            </a:r>
            <a:r>
              <a:rPr lang="en-US" dirty="0" err="1" smtClean="0"/>
              <a:t>HCl</a:t>
            </a:r>
            <a:r>
              <a:rPr lang="en-US" dirty="0" smtClean="0"/>
              <a:t> and HNO3 is called as Aqua </a:t>
            </a:r>
            <a:r>
              <a:rPr lang="en-US" dirty="0" err="1" smtClean="0"/>
              <a:t>Regia</a:t>
            </a:r>
            <a:r>
              <a:rPr lang="en-US" dirty="0" smtClean="0"/>
              <a:t> and is used to dissolve noble metals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14333"/>
            <a:ext cx="411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616" y="3352800"/>
            <a:ext cx="466760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1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400" dirty="0"/>
              <a:t>Hydrochloric acid decomposes salts of weaker </a:t>
            </a:r>
            <a:r>
              <a:rPr lang="en-US" sz="2400" dirty="0" smtClean="0"/>
              <a:t>acids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/>
              <a:t>Oxoacids</a:t>
            </a:r>
            <a:r>
              <a:rPr lang="en-US" b="1" dirty="0"/>
              <a:t> </a:t>
            </a:r>
            <a:r>
              <a:rPr lang="en-US" b="1" dirty="0" smtClean="0"/>
              <a:t>of Halogens: </a:t>
            </a:r>
            <a:r>
              <a:rPr lang="en-US" sz="2400" dirty="0"/>
              <a:t>Due to high electronegativity and small size, fluorine forms only </a:t>
            </a:r>
            <a:r>
              <a:rPr lang="en-US" sz="2400" dirty="0" smtClean="0"/>
              <a:t>one </a:t>
            </a:r>
            <a:r>
              <a:rPr lang="en-US" sz="2400" dirty="0" err="1" smtClean="0"/>
              <a:t>oxoacid</a:t>
            </a:r>
            <a:r>
              <a:rPr lang="en-US" sz="2400" dirty="0"/>
              <a:t>, HOF known as fluoric (I) acid or </a:t>
            </a:r>
            <a:r>
              <a:rPr lang="en-US" sz="2400" dirty="0" err="1"/>
              <a:t>hypofluorous</a:t>
            </a:r>
            <a:r>
              <a:rPr lang="en-US" sz="2400" dirty="0"/>
              <a:t> acid</a:t>
            </a:r>
            <a:r>
              <a:rPr lang="en-US" sz="2400" dirty="0" smtClean="0"/>
              <a:t>.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47" y="685800"/>
            <a:ext cx="450916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82486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6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64484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Preparation: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"/>
            <a:ext cx="56388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14575"/>
            <a:ext cx="8305799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1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/>
              <a:t>interhalogen</a:t>
            </a:r>
            <a:r>
              <a:rPr lang="en-US" dirty="0"/>
              <a:t> compounds are more </a:t>
            </a:r>
            <a:r>
              <a:rPr lang="en-US" dirty="0" smtClean="0"/>
              <a:t>reactive than </a:t>
            </a:r>
            <a:r>
              <a:rPr lang="en-US" dirty="0"/>
              <a:t>halogens (except fluorine). This </a:t>
            </a:r>
            <a:r>
              <a:rPr lang="en-US" dirty="0" smtClean="0"/>
              <a:t>is because </a:t>
            </a:r>
            <a:r>
              <a:rPr lang="en-US" dirty="0"/>
              <a:t>X–X¢ bond </a:t>
            </a:r>
            <a:r>
              <a:rPr lang="en-US" dirty="0" smtClean="0"/>
              <a:t>in </a:t>
            </a:r>
            <a:r>
              <a:rPr lang="en-US" dirty="0" err="1" smtClean="0"/>
              <a:t>interhalogens</a:t>
            </a:r>
            <a:r>
              <a:rPr lang="en-US" dirty="0" smtClean="0"/>
              <a:t> </a:t>
            </a:r>
            <a:r>
              <a:rPr lang="en-US" dirty="0"/>
              <a:t>is weaker than X–X bond in halogens except </a:t>
            </a:r>
            <a:r>
              <a:rPr lang="en-US" dirty="0" smtClean="0"/>
              <a:t>F–F bond.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86" y="2514600"/>
            <a:ext cx="3042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</a:t>
            </a:r>
            <a:r>
              <a:rPr lang="en-US" dirty="0" smtClean="0"/>
              <a:t>18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sv-SE" dirty="0"/>
              <a:t>helium, </a:t>
            </a:r>
            <a:endParaRPr lang="sv-SE" dirty="0" smtClean="0"/>
          </a:p>
          <a:p>
            <a:r>
              <a:rPr lang="sv-SE" dirty="0" smtClean="0"/>
              <a:t>neon</a:t>
            </a:r>
            <a:r>
              <a:rPr lang="sv-SE" dirty="0"/>
              <a:t>, </a:t>
            </a:r>
            <a:endParaRPr lang="sv-SE" dirty="0" smtClean="0"/>
          </a:p>
          <a:p>
            <a:r>
              <a:rPr lang="sv-SE" dirty="0" smtClean="0"/>
              <a:t>argon</a:t>
            </a:r>
            <a:r>
              <a:rPr lang="sv-SE" dirty="0"/>
              <a:t>, </a:t>
            </a:r>
            <a:endParaRPr lang="sv-SE" dirty="0" smtClean="0"/>
          </a:p>
          <a:p>
            <a:r>
              <a:rPr lang="sv-SE" dirty="0" smtClean="0"/>
              <a:t>krypton</a:t>
            </a:r>
            <a:r>
              <a:rPr lang="sv-SE" dirty="0"/>
              <a:t>, </a:t>
            </a:r>
            <a:endParaRPr lang="sv-SE" dirty="0" smtClean="0"/>
          </a:p>
          <a:p>
            <a:r>
              <a:rPr lang="sv-SE" dirty="0" smtClean="0"/>
              <a:t>xenon</a:t>
            </a:r>
            <a:endParaRPr lang="sv-SE" dirty="0"/>
          </a:p>
          <a:p>
            <a:r>
              <a:rPr lang="en-US" dirty="0" smtClean="0"/>
              <a:t>radon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1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Electronic Configuration: </a:t>
            </a:r>
            <a:r>
              <a:rPr lang="en-US" i="1" dirty="0"/>
              <a:t>ns</a:t>
            </a:r>
            <a:r>
              <a:rPr lang="en-US" dirty="0"/>
              <a:t>2</a:t>
            </a:r>
            <a:r>
              <a:rPr lang="en-US" i="1" dirty="0"/>
              <a:t>np</a:t>
            </a:r>
            <a:r>
              <a:rPr lang="en-US" dirty="0"/>
              <a:t>6 </a:t>
            </a:r>
            <a:r>
              <a:rPr lang="en-US" dirty="0" smtClean="0"/>
              <a:t>except helium </a:t>
            </a:r>
            <a:r>
              <a:rPr lang="en-US" dirty="0"/>
              <a:t>which has </a:t>
            </a:r>
            <a:r>
              <a:rPr lang="en-US" dirty="0" smtClean="0"/>
              <a:t>1s2</a:t>
            </a:r>
          </a:p>
          <a:p>
            <a:r>
              <a:rPr lang="en-US" dirty="0" err="1" smtClean="0"/>
              <a:t>Ionisation</a:t>
            </a:r>
            <a:r>
              <a:rPr lang="en-US" dirty="0"/>
              <a:t> </a:t>
            </a:r>
            <a:r>
              <a:rPr lang="en-US" dirty="0" smtClean="0"/>
              <a:t>Enthalpy: </a:t>
            </a:r>
            <a:r>
              <a:rPr lang="en-US" dirty="0"/>
              <a:t>Due to stable electronic configuration these gases exhibit very </a:t>
            </a:r>
            <a:r>
              <a:rPr lang="en-US" dirty="0" smtClean="0"/>
              <a:t>high </a:t>
            </a:r>
            <a:r>
              <a:rPr lang="en-US" dirty="0" err="1" smtClean="0"/>
              <a:t>ionisation</a:t>
            </a:r>
            <a:r>
              <a:rPr lang="en-US" dirty="0" smtClean="0"/>
              <a:t> </a:t>
            </a:r>
            <a:r>
              <a:rPr lang="en-US" dirty="0"/>
              <a:t>enthalpy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Atomic Radii: </a:t>
            </a:r>
            <a:r>
              <a:rPr lang="en-US" dirty="0"/>
              <a:t>Atomic radii increase down the group with increase in </a:t>
            </a:r>
            <a:r>
              <a:rPr lang="en-US" dirty="0" smtClean="0"/>
              <a:t>atomic number.</a:t>
            </a:r>
          </a:p>
          <a:p>
            <a:r>
              <a:rPr lang="en-US" dirty="0" smtClean="0"/>
              <a:t>Electron Gain</a:t>
            </a:r>
            <a:r>
              <a:rPr lang="en-US" dirty="0"/>
              <a:t> </a:t>
            </a:r>
            <a:r>
              <a:rPr lang="en-US" dirty="0" smtClean="0"/>
              <a:t>Enthalpy: They have </a:t>
            </a:r>
            <a:r>
              <a:rPr lang="en-US" dirty="0"/>
              <a:t>large positive </a:t>
            </a:r>
            <a:r>
              <a:rPr lang="en-US" dirty="0" smtClean="0"/>
              <a:t>values of </a:t>
            </a:r>
            <a:r>
              <a:rPr lang="en-US" dirty="0"/>
              <a:t>electron gain </a:t>
            </a:r>
            <a:r>
              <a:rPr lang="en-US" dirty="0" smtClean="0"/>
              <a:t>enthalpy due to stable electronic configuration.</a:t>
            </a:r>
          </a:p>
          <a:p>
            <a:r>
              <a:rPr lang="en-US" dirty="0"/>
              <a:t>They have very </a:t>
            </a:r>
            <a:r>
              <a:rPr lang="en-US" dirty="0" smtClean="0"/>
              <a:t>low melting </a:t>
            </a:r>
            <a:r>
              <a:rPr lang="en-US" dirty="0"/>
              <a:t>and boiling points because the only type of </a:t>
            </a:r>
            <a:r>
              <a:rPr lang="en-US" dirty="0" smtClean="0"/>
              <a:t>interatomic interaction </a:t>
            </a:r>
            <a:r>
              <a:rPr lang="en-US" dirty="0"/>
              <a:t>in these elements is weak dispersion forces.</a:t>
            </a:r>
          </a:p>
        </p:txBody>
      </p:sp>
    </p:spTree>
    <p:extLst>
      <p:ext uri="{BB962C8B-B14F-4D97-AF65-F5344CB8AC3E}">
        <p14:creationId xmlns:p14="http://schemas.microsoft.com/office/powerpoint/2010/main" val="28975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i="1" dirty="0"/>
              <a:t>Chemical </a:t>
            </a:r>
            <a:r>
              <a:rPr lang="en-US" i="1" dirty="0" smtClean="0"/>
              <a:t>Properties: </a:t>
            </a:r>
            <a:r>
              <a:rPr lang="en-US" dirty="0"/>
              <a:t>N</a:t>
            </a:r>
            <a:r>
              <a:rPr lang="en-US" dirty="0" smtClean="0"/>
              <a:t>oble </a:t>
            </a:r>
            <a:r>
              <a:rPr lang="en-US" dirty="0"/>
              <a:t>gases are least </a:t>
            </a:r>
            <a:r>
              <a:rPr lang="en-US" dirty="0" smtClean="0"/>
              <a:t>reactive due to following reasons:</a:t>
            </a:r>
          </a:p>
          <a:p>
            <a:r>
              <a:rPr lang="en-US" dirty="0"/>
              <a:t>completely filled </a:t>
            </a:r>
            <a:r>
              <a:rPr lang="en-US" i="1" dirty="0" smtClean="0"/>
              <a:t>ns</a:t>
            </a:r>
            <a:r>
              <a:rPr lang="en-US" dirty="0" smtClean="0"/>
              <a:t>2</a:t>
            </a:r>
            <a:r>
              <a:rPr lang="en-US" i="1" dirty="0" smtClean="0"/>
              <a:t>np</a:t>
            </a:r>
            <a:r>
              <a:rPr lang="en-US" dirty="0" smtClean="0"/>
              <a:t>6 electronic </a:t>
            </a:r>
            <a:r>
              <a:rPr lang="en-US" dirty="0"/>
              <a:t>configuration in their valence shell</a:t>
            </a:r>
            <a:r>
              <a:rPr lang="en-US" dirty="0" smtClean="0"/>
              <a:t>.</a:t>
            </a:r>
          </a:p>
          <a:p>
            <a:r>
              <a:rPr lang="en-US" dirty="0"/>
              <a:t>high </a:t>
            </a:r>
            <a:r>
              <a:rPr lang="en-US" dirty="0" smtClean="0"/>
              <a:t>ionization </a:t>
            </a:r>
            <a:r>
              <a:rPr lang="en-US" dirty="0"/>
              <a:t>enthalpy and more positive </a:t>
            </a:r>
            <a:r>
              <a:rPr lang="en-US" dirty="0" smtClean="0"/>
              <a:t>electron gain </a:t>
            </a:r>
            <a:r>
              <a:rPr lang="en-US" dirty="0"/>
              <a:t>enthalpy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Xe</a:t>
            </a:r>
            <a:r>
              <a:rPr lang="en-US" baseline="30000" dirty="0" smtClean="0"/>
              <a:t>+</a:t>
            </a:r>
            <a:r>
              <a:rPr lang="en-US" dirty="0" smtClean="0"/>
              <a:t>PtF6</a:t>
            </a:r>
            <a:r>
              <a:rPr lang="en-US" baseline="30000" dirty="0" smtClean="0"/>
              <a:t>– </a:t>
            </a:r>
            <a:r>
              <a:rPr lang="en-US" dirty="0" smtClean="0"/>
              <a:t> is the first compound of noble gases.</a:t>
            </a:r>
          </a:p>
          <a:p>
            <a:r>
              <a:rPr lang="en-US" i="1" dirty="0"/>
              <a:t>Xenon-fluorine </a:t>
            </a:r>
            <a:r>
              <a:rPr lang="en-US" i="1" dirty="0" smtClean="0"/>
              <a:t>compounds: </a:t>
            </a:r>
            <a:endParaRPr lang="en-US" baseline="30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0"/>
            <a:ext cx="4171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2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r>
              <a:rPr lang="en-US" dirty="0"/>
              <a:t>XeF6 can also be prepared by the interaction of XeF4 and O2F2 at 143K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/>
              <a:t>Xenon-oxygen </a:t>
            </a:r>
            <a:r>
              <a:rPr lang="en-US" i="1" dirty="0" smtClean="0"/>
              <a:t>compounds: </a:t>
            </a:r>
            <a:r>
              <a:rPr lang="en-US" dirty="0"/>
              <a:t>Hydrolysis of XeF4 and XeF6 with water gives Xe03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Partial hydrolysis of XeF6 </a:t>
            </a:r>
            <a:r>
              <a:rPr lang="en-US" dirty="0" smtClean="0"/>
              <a:t>gives </a:t>
            </a:r>
            <a:r>
              <a:rPr lang="en-US" dirty="0" err="1" smtClean="0"/>
              <a:t>oxyfluorides</a:t>
            </a:r>
            <a:r>
              <a:rPr lang="en-US" dirty="0"/>
              <a:t>, XeOF4 and XeO2F2.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2895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55" y="1981200"/>
            <a:ext cx="49349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3505200"/>
            <a:ext cx="49387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562" y="3971926"/>
            <a:ext cx="31870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5334000"/>
            <a:ext cx="37242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2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 err="1" smtClean="0"/>
              <a:t>trihalides</a:t>
            </a:r>
            <a:r>
              <a:rPr lang="en-US" dirty="0" smtClean="0"/>
              <a:t> </a:t>
            </a:r>
            <a:r>
              <a:rPr lang="en-US" dirty="0"/>
              <a:t>of these elements except those of nitrogen are </a:t>
            </a:r>
            <a:r>
              <a:rPr lang="en-US" dirty="0" smtClean="0"/>
              <a:t>stable. In </a:t>
            </a:r>
            <a:r>
              <a:rPr lang="en-US" dirty="0"/>
              <a:t>case of nitrogen, only NF3 is known to be stable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Trihalides</a:t>
            </a:r>
            <a:r>
              <a:rPr lang="en-US" dirty="0"/>
              <a:t> </a:t>
            </a:r>
            <a:r>
              <a:rPr lang="en-US" dirty="0" smtClean="0"/>
              <a:t>except </a:t>
            </a:r>
            <a:r>
              <a:rPr lang="en-US" dirty="0"/>
              <a:t>BiF3 are predominantly covalent in nature</a:t>
            </a:r>
            <a:r>
              <a:rPr lang="en-US" dirty="0" smtClean="0"/>
              <a:t>.</a:t>
            </a:r>
          </a:p>
          <a:p>
            <a:r>
              <a:rPr lang="en-US" dirty="0"/>
              <a:t>PH3 has lower boiling point than </a:t>
            </a:r>
            <a:r>
              <a:rPr lang="en-US" dirty="0" smtClean="0"/>
              <a:t>NH3 because of absence of hydrogen bonding in PH3.</a:t>
            </a:r>
          </a:p>
          <a:p>
            <a:r>
              <a:rPr lang="en-US" dirty="0" err="1" smtClean="0"/>
              <a:t>Pentahalides</a:t>
            </a:r>
            <a:r>
              <a:rPr lang="en-US" dirty="0" smtClean="0"/>
              <a:t> </a:t>
            </a:r>
            <a:r>
              <a:rPr lang="en-US" dirty="0"/>
              <a:t>more covalent than </a:t>
            </a:r>
            <a:r>
              <a:rPr lang="en-US" dirty="0" err="1" smtClean="0"/>
              <a:t>trihalides</a:t>
            </a:r>
            <a:r>
              <a:rPr lang="en-US" dirty="0" smtClean="0"/>
              <a:t>.</a:t>
            </a:r>
            <a:r>
              <a:rPr lang="en-US" dirty="0"/>
              <a:t> Since the metal ion with a high charge has more polarizing power, </a:t>
            </a:r>
            <a:r>
              <a:rPr lang="en-US" dirty="0" err="1"/>
              <a:t>pentahalides</a:t>
            </a:r>
            <a:r>
              <a:rPr lang="en-US" dirty="0"/>
              <a:t> are more covalent than </a:t>
            </a:r>
            <a:r>
              <a:rPr lang="en-US" dirty="0" err="1"/>
              <a:t>trihalides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8630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47529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391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4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Dinitrogen</a:t>
            </a:r>
            <a:r>
              <a:rPr lang="en-US" dirty="0" smtClean="0"/>
              <a:t>: </a:t>
            </a:r>
            <a:r>
              <a:rPr lang="en-US" dirty="0"/>
              <a:t>In the laboratory, </a:t>
            </a:r>
            <a:r>
              <a:rPr lang="en-US" dirty="0" err="1"/>
              <a:t>dinitrogen</a:t>
            </a:r>
            <a:r>
              <a:rPr lang="en-US" dirty="0"/>
              <a:t> is prepared by treating an </a:t>
            </a:r>
            <a:r>
              <a:rPr lang="en-US" dirty="0" smtClean="0"/>
              <a:t>aqueous solution </a:t>
            </a:r>
            <a:r>
              <a:rPr lang="en-US" dirty="0"/>
              <a:t>of ammonium chloride with sodium nitrite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N2 can </a:t>
            </a:r>
            <a:r>
              <a:rPr lang="en-US" dirty="0"/>
              <a:t>also be </a:t>
            </a:r>
            <a:r>
              <a:rPr lang="en-US" dirty="0" smtClean="0"/>
              <a:t>obtained by </a:t>
            </a:r>
            <a:r>
              <a:rPr lang="en-US" dirty="0"/>
              <a:t>the thermal decomposition of ammonium dichromate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pure nitrogen can be obtained by </a:t>
            </a:r>
            <a:r>
              <a:rPr lang="en-US" dirty="0" smtClean="0"/>
              <a:t>the thermal decomposition of </a:t>
            </a:r>
            <a:r>
              <a:rPr lang="en-US" dirty="0"/>
              <a:t>sodium or barium </a:t>
            </a:r>
            <a:r>
              <a:rPr lang="en-US" dirty="0" err="1"/>
              <a:t>azide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              Ba(N3)2</a:t>
            </a: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dirty="0"/>
              <a:t>Ba + 3N2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52575"/>
            <a:ext cx="533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048000"/>
            <a:ext cx="40909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5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3689</Words>
  <Application>Microsoft Office PowerPoint</Application>
  <PresentationFormat>On-screen Show (4:3)</PresentationFormat>
  <Paragraphs>373</Paragraphs>
  <Slides>81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Office Theme</vt:lpstr>
      <vt:lpstr>P BLOCK ELEMENTS</vt:lpstr>
      <vt:lpstr>15 GROUP ELEMENTS</vt:lpstr>
      <vt:lpstr>PowerPoint Presentation</vt:lpstr>
      <vt:lpstr>Chemical  Properties</vt:lpstr>
      <vt:lpstr>Anomalous properties of nitrogen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diagram of Haber’s process</vt:lpstr>
      <vt:lpstr>Properties</vt:lpstr>
      <vt:lpstr>PowerPoint Presentation</vt:lpstr>
      <vt:lpstr>Oxides of Nitrogen</vt:lpstr>
      <vt:lpstr>Nitric Acid</vt:lpstr>
      <vt:lpstr>PowerPoint Presentation</vt:lpstr>
      <vt:lpstr>PowerPoint Presentation</vt:lpstr>
      <vt:lpstr>PowerPoint Presentation</vt:lpstr>
      <vt:lpstr>Phosphorus —Allotropic Forms</vt:lpstr>
      <vt:lpstr>PowerPoint Presentation</vt:lpstr>
      <vt:lpstr>PowerPoint Presentation</vt:lpstr>
      <vt:lpstr>PowerPoint Presentation</vt:lpstr>
      <vt:lpstr>Phosphine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PCL5</vt:lpstr>
      <vt:lpstr>Oxoacids of Phosphorus</vt:lpstr>
      <vt:lpstr>Structures of oxoacids of P</vt:lpstr>
      <vt:lpstr>PowerPoint Presentation</vt:lpstr>
      <vt:lpstr>Group 16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17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18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BLOCK ELEMENTS</dc:title>
  <dc:creator>monika sharma</dc:creator>
  <cp:lastModifiedBy>monika sharma</cp:lastModifiedBy>
  <cp:revision>42</cp:revision>
  <dcterms:created xsi:type="dcterms:W3CDTF">2014-06-28T07:06:28Z</dcterms:created>
  <dcterms:modified xsi:type="dcterms:W3CDTF">2014-07-08T05:31:46Z</dcterms:modified>
</cp:coreProperties>
</file>