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CC"/>
    <a:srgbClr val="00FF00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7FAD32-92F5-4831-8DE5-47BA1BEBE06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3739A4-2694-4E20-A62E-0CB33A9CBAD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219199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P Block Elements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5814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Elements </a:t>
            </a:r>
            <a:r>
              <a:rPr lang="en-US" dirty="0">
                <a:solidFill>
                  <a:srgbClr val="FFFF00"/>
                </a:solidFill>
              </a:rPr>
              <a:t>in which the last electron enters the p-subshell of their outermost energy level are called p-block elements. The elements belonging to groups 13 to 18 constitute p-block elements. </a:t>
            </a:r>
          </a:p>
        </p:txBody>
      </p:sp>
    </p:spTree>
    <p:extLst>
      <p:ext uri="{BB962C8B-B14F-4D97-AF65-F5344CB8AC3E}">
        <p14:creationId xmlns:p14="http://schemas.microsoft.com/office/powerpoint/2010/main" val="30116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 compounds of boron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Borax: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Na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baseline="-25000" dirty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⋅</a:t>
            </a:r>
            <a:r>
              <a:rPr lang="en-US" dirty="0" smtClean="0">
                <a:solidFill>
                  <a:srgbClr val="FF0000"/>
                </a:solidFill>
              </a:rPr>
              <a:t>10H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dirty="0">
                <a:solidFill>
                  <a:srgbClr val="00B050"/>
                </a:solidFill>
              </a:rPr>
              <a:t>Borax dissolves in water to give an </a:t>
            </a:r>
            <a:r>
              <a:rPr lang="en-US" dirty="0" smtClean="0">
                <a:solidFill>
                  <a:srgbClr val="00B050"/>
                </a:solidFill>
              </a:rPr>
              <a:t>alkaline solution.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Na2B4O7 + 7H2O → 2 </a:t>
            </a:r>
            <a:r>
              <a:rPr lang="en-US" dirty="0" err="1" smtClean="0">
                <a:solidFill>
                  <a:srgbClr val="00B050"/>
                </a:solidFill>
              </a:rPr>
              <a:t>NaOH</a:t>
            </a:r>
            <a:r>
              <a:rPr lang="en-US" dirty="0" smtClean="0">
                <a:solidFill>
                  <a:srgbClr val="00B050"/>
                </a:solidFill>
              </a:rPr>
              <a:t> + 4H3BO3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On </a:t>
            </a:r>
            <a:r>
              <a:rPr lang="en-US" dirty="0">
                <a:solidFill>
                  <a:srgbClr val="00B050"/>
                </a:solidFill>
              </a:rPr>
              <a:t>heating, borax first loses </a:t>
            </a:r>
            <a:r>
              <a:rPr lang="en-US" dirty="0" smtClean="0">
                <a:solidFill>
                  <a:srgbClr val="00B050"/>
                </a:solidFill>
              </a:rPr>
              <a:t>water molecules </a:t>
            </a:r>
            <a:r>
              <a:rPr lang="en-US" dirty="0">
                <a:solidFill>
                  <a:srgbClr val="00B050"/>
                </a:solidFill>
              </a:rPr>
              <a:t>and swells up. On further heating </a:t>
            </a:r>
            <a:r>
              <a:rPr lang="en-US" dirty="0" smtClean="0">
                <a:solidFill>
                  <a:srgbClr val="00B050"/>
                </a:solidFill>
              </a:rPr>
              <a:t>it turns </a:t>
            </a:r>
            <a:r>
              <a:rPr lang="en-US" dirty="0">
                <a:solidFill>
                  <a:srgbClr val="00B050"/>
                </a:solidFill>
              </a:rPr>
              <a:t>into a transparent liquid, which </a:t>
            </a:r>
            <a:r>
              <a:rPr lang="en-US" dirty="0" smtClean="0">
                <a:solidFill>
                  <a:srgbClr val="00B050"/>
                </a:solidFill>
              </a:rPr>
              <a:t>solidifies into </a:t>
            </a:r>
            <a:r>
              <a:rPr lang="en-US" dirty="0">
                <a:solidFill>
                  <a:srgbClr val="00B050"/>
                </a:solidFill>
              </a:rPr>
              <a:t>glass like material known as </a:t>
            </a:r>
            <a:r>
              <a:rPr lang="en-US" dirty="0" smtClean="0">
                <a:solidFill>
                  <a:srgbClr val="00B050"/>
                </a:solidFill>
              </a:rPr>
              <a:t>borax bead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5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 err="1" smtClean="0">
                <a:solidFill>
                  <a:srgbClr val="00B050"/>
                </a:solidFill>
              </a:rPr>
              <a:t>metaborates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of many transition metals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have characteristic </a:t>
            </a:r>
            <a:r>
              <a:rPr lang="en-US" dirty="0" err="1">
                <a:solidFill>
                  <a:srgbClr val="00B050"/>
                </a:solidFill>
              </a:rPr>
              <a:t>colours</a:t>
            </a:r>
            <a:r>
              <a:rPr lang="en-US" dirty="0">
                <a:solidFill>
                  <a:srgbClr val="00B050"/>
                </a:solidFill>
              </a:rPr>
              <a:t> and, </a:t>
            </a:r>
            <a:r>
              <a:rPr lang="en-US" dirty="0" smtClean="0">
                <a:solidFill>
                  <a:srgbClr val="00B050"/>
                </a:solidFill>
              </a:rPr>
              <a:t>therefore, borax </a:t>
            </a:r>
            <a:r>
              <a:rPr lang="en-US" dirty="0">
                <a:solidFill>
                  <a:srgbClr val="00B050"/>
                </a:solidFill>
              </a:rPr>
              <a:t>bead test can be used to identify </a:t>
            </a:r>
            <a:r>
              <a:rPr lang="en-US" dirty="0" smtClean="0">
                <a:solidFill>
                  <a:srgbClr val="00B050"/>
                </a:solidFill>
              </a:rPr>
              <a:t>them in </a:t>
            </a:r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dirty="0" smtClean="0">
                <a:solidFill>
                  <a:srgbClr val="00B050"/>
                </a:solidFill>
              </a:rPr>
              <a:t>laboratory.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Orthoboric</a:t>
            </a:r>
            <a:r>
              <a:rPr lang="en-US" b="1" dirty="0" smtClean="0">
                <a:solidFill>
                  <a:srgbClr val="FF0000"/>
                </a:solidFill>
              </a:rPr>
              <a:t> acid: </a:t>
            </a:r>
            <a:r>
              <a:rPr lang="en-US" dirty="0" smtClean="0">
                <a:solidFill>
                  <a:srgbClr val="FF0000"/>
                </a:solidFill>
              </a:rPr>
              <a:t>(H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BO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It </a:t>
            </a:r>
            <a:r>
              <a:rPr lang="en-US" dirty="0" smtClean="0">
                <a:solidFill>
                  <a:srgbClr val="0070C0"/>
                </a:solidFill>
              </a:rPr>
              <a:t>can be </a:t>
            </a:r>
            <a:r>
              <a:rPr lang="en-US" dirty="0">
                <a:solidFill>
                  <a:srgbClr val="0070C0"/>
                </a:solidFill>
              </a:rPr>
              <a:t>prepared by acidifying an aqueous </a:t>
            </a:r>
            <a:r>
              <a:rPr lang="en-US" dirty="0" smtClean="0">
                <a:solidFill>
                  <a:srgbClr val="0070C0"/>
                </a:solidFill>
              </a:rPr>
              <a:t>solution of borax.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Na</a:t>
            </a:r>
            <a:r>
              <a:rPr lang="pt-BR" baseline="-25000" dirty="0">
                <a:solidFill>
                  <a:srgbClr val="0070C0"/>
                </a:solidFill>
              </a:rPr>
              <a:t>2</a:t>
            </a:r>
            <a:r>
              <a:rPr lang="pt-BR" dirty="0">
                <a:solidFill>
                  <a:srgbClr val="0070C0"/>
                </a:solidFill>
              </a:rPr>
              <a:t>B</a:t>
            </a:r>
            <a:r>
              <a:rPr lang="pt-BR" baseline="-25000" dirty="0">
                <a:solidFill>
                  <a:srgbClr val="0070C0"/>
                </a:solidFill>
              </a:rPr>
              <a:t>4</a:t>
            </a:r>
            <a:r>
              <a:rPr lang="pt-BR" dirty="0">
                <a:solidFill>
                  <a:srgbClr val="0070C0"/>
                </a:solidFill>
              </a:rPr>
              <a:t>O</a:t>
            </a:r>
            <a:r>
              <a:rPr lang="pt-BR" baseline="-25000" dirty="0">
                <a:solidFill>
                  <a:srgbClr val="0070C0"/>
                </a:solidFill>
              </a:rPr>
              <a:t>7</a:t>
            </a:r>
            <a:r>
              <a:rPr lang="pt-BR" dirty="0">
                <a:solidFill>
                  <a:srgbClr val="0070C0"/>
                </a:solidFill>
              </a:rPr>
              <a:t> + 2HCl + 5H</a:t>
            </a:r>
            <a:r>
              <a:rPr lang="pt-BR" baseline="-25000" dirty="0">
                <a:solidFill>
                  <a:srgbClr val="0070C0"/>
                </a:solidFill>
              </a:rPr>
              <a:t>2</a:t>
            </a:r>
            <a:r>
              <a:rPr lang="pt-BR" dirty="0">
                <a:solidFill>
                  <a:srgbClr val="0070C0"/>
                </a:solidFill>
              </a:rPr>
              <a:t>O → 2NaCl + </a:t>
            </a:r>
            <a:r>
              <a:rPr lang="pt-BR" dirty="0" smtClean="0">
                <a:solidFill>
                  <a:srgbClr val="0070C0"/>
                </a:solidFill>
              </a:rPr>
              <a:t>4B(OH)</a:t>
            </a:r>
            <a:r>
              <a:rPr lang="pt-BR" baseline="-25000" dirty="0" smtClean="0">
                <a:solidFill>
                  <a:srgbClr val="0070C0"/>
                </a:solidFill>
              </a:rPr>
              <a:t>3</a:t>
            </a:r>
          </a:p>
          <a:p>
            <a:r>
              <a:rPr lang="en-US" dirty="0">
                <a:solidFill>
                  <a:srgbClr val="FFC000"/>
                </a:solidFill>
              </a:rPr>
              <a:t>Boric acid is a weak monobasic </a:t>
            </a:r>
            <a:r>
              <a:rPr lang="en-US" dirty="0" smtClean="0">
                <a:solidFill>
                  <a:srgbClr val="FFC000"/>
                </a:solidFill>
              </a:rPr>
              <a:t>acid. It is not </a:t>
            </a:r>
            <a:r>
              <a:rPr lang="en-US" dirty="0">
                <a:solidFill>
                  <a:srgbClr val="FFC000"/>
                </a:solidFill>
              </a:rPr>
              <a:t>a </a:t>
            </a:r>
            <a:r>
              <a:rPr lang="en-US" dirty="0" err="1">
                <a:solidFill>
                  <a:srgbClr val="FFC000"/>
                </a:solidFill>
              </a:rPr>
              <a:t>protonic</a:t>
            </a:r>
            <a:r>
              <a:rPr lang="en-US" dirty="0">
                <a:solidFill>
                  <a:srgbClr val="FFC000"/>
                </a:solidFill>
              </a:rPr>
              <a:t> acid but acts as a Lewis </a:t>
            </a:r>
            <a:r>
              <a:rPr lang="en-US" dirty="0" smtClean="0">
                <a:solidFill>
                  <a:srgbClr val="FFC000"/>
                </a:solidFill>
              </a:rPr>
              <a:t>acid by </a:t>
            </a:r>
            <a:r>
              <a:rPr lang="en-US" dirty="0">
                <a:solidFill>
                  <a:srgbClr val="FFC000"/>
                </a:solidFill>
              </a:rPr>
              <a:t>accepting electrons from a </a:t>
            </a:r>
            <a:r>
              <a:rPr lang="en-US" dirty="0" smtClean="0">
                <a:solidFill>
                  <a:srgbClr val="FFC000"/>
                </a:solidFill>
              </a:rPr>
              <a:t>hydroxyl ion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B(OH)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 + </a:t>
            </a:r>
            <a:r>
              <a:rPr lang="en-US" dirty="0" smtClean="0">
                <a:solidFill>
                  <a:srgbClr val="00B050"/>
                </a:solidFill>
              </a:rPr>
              <a:t>2H2O </a:t>
            </a:r>
            <a:r>
              <a:rPr lang="en-US" dirty="0">
                <a:solidFill>
                  <a:srgbClr val="00B050"/>
                </a:solidFill>
              </a:rPr>
              <a:t>→ [B(OH)</a:t>
            </a:r>
            <a:r>
              <a:rPr lang="en-US" baseline="-25000" dirty="0">
                <a:solidFill>
                  <a:srgbClr val="00B050"/>
                </a:solidFill>
              </a:rPr>
              <a:t>4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baseline="30000" dirty="0">
                <a:solidFill>
                  <a:srgbClr val="00B050"/>
                </a:solidFill>
              </a:rPr>
              <a:t>–</a:t>
            </a:r>
            <a:r>
              <a:rPr lang="en-US" dirty="0">
                <a:solidFill>
                  <a:srgbClr val="00B050"/>
                </a:solidFill>
              </a:rPr>
              <a:t> + H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baseline="30000" dirty="0">
                <a:solidFill>
                  <a:srgbClr val="00B050"/>
                </a:solidFill>
              </a:rPr>
              <a:t>+</a:t>
            </a:r>
            <a:endParaRPr lang="en-US" baseline="30000" dirty="0" smtClean="0">
              <a:solidFill>
                <a:srgbClr val="00B050"/>
              </a:solidFill>
            </a:endParaRPr>
          </a:p>
          <a:p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9306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On heating, </a:t>
            </a:r>
            <a:r>
              <a:rPr lang="en-US" dirty="0" err="1">
                <a:solidFill>
                  <a:srgbClr val="7030A0"/>
                </a:solidFill>
              </a:rPr>
              <a:t>orthoboric</a:t>
            </a:r>
            <a:r>
              <a:rPr lang="en-US" dirty="0">
                <a:solidFill>
                  <a:srgbClr val="7030A0"/>
                </a:solidFill>
              </a:rPr>
              <a:t> acid above </a:t>
            </a:r>
            <a:r>
              <a:rPr lang="en-US" dirty="0" smtClean="0">
                <a:solidFill>
                  <a:srgbClr val="7030A0"/>
                </a:solidFill>
              </a:rPr>
              <a:t>370K forms </a:t>
            </a:r>
            <a:r>
              <a:rPr lang="en-US" dirty="0" err="1">
                <a:solidFill>
                  <a:srgbClr val="7030A0"/>
                </a:solidFill>
              </a:rPr>
              <a:t>metaboric</a:t>
            </a:r>
            <a:r>
              <a:rPr lang="en-US" dirty="0">
                <a:solidFill>
                  <a:srgbClr val="7030A0"/>
                </a:solidFill>
              </a:rPr>
              <a:t> acid, HBO2 which on </a:t>
            </a:r>
            <a:r>
              <a:rPr lang="en-US" dirty="0" smtClean="0">
                <a:solidFill>
                  <a:srgbClr val="7030A0"/>
                </a:solidFill>
              </a:rPr>
              <a:t>further heating </a:t>
            </a:r>
            <a:r>
              <a:rPr lang="en-US" dirty="0">
                <a:solidFill>
                  <a:srgbClr val="7030A0"/>
                </a:solidFill>
              </a:rPr>
              <a:t>yields boric oxide, B2O3.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H</a:t>
            </a:r>
            <a:r>
              <a:rPr lang="en-US" baseline="-25000" dirty="0" smtClean="0">
                <a:solidFill>
                  <a:srgbClr val="7030A0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BO</a:t>
            </a:r>
            <a:r>
              <a:rPr lang="en-US" baseline="-25000" dirty="0" smtClean="0">
                <a:solidFill>
                  <a:srgbClr val="7030A0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l-GR" dirty="0" smtClean="0">
                <a:solidFill>
                  <a:srgbClr val="7030A0"/>
                </a:solidFill>
              </a:rPr>
              <a:t>⎯</a:t>
            </a:r>
            <a:r>
              <a:rPr lang="el-GR" dirty="0">
                <a:solidFill>
                  <a:srgbClr val="7030A0"/>
                </a:solidFill>
              </a:rPr>
              <a:t>Δ→ </a:t>
            </a:r>
            <a:r>
              <a:rPr lang="en-US" dirty="0" smtClean="0">
                <a:solidFill>
                  <a:srgbClr val="7030A0"/>
                </a:solidFill>
              </a:rPr>
              <a:t>HBO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l-GR" dirty="0" smtClean="0">
                <a:solidFill>
                  <a:srgbClr val="7030A0"/>
                </a:solidFill>
              </a:rPr>
              <a:t>⎯</a:t>
            </a:r>
            <a:r>
              <a:rPr lang="el-GR" dirty="0">
                <a:solidFill>
                  <a:srgbClr val="7030A0"/>
                </a:solidFill>
              </a:rPr>
              <a:t>Δ→ </a:t>
            </a:r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O</a:t>
            </a:r>
            <a:r>
              <a:rPr lang="en-US" baseline="-25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41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Boranes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simplest boron hydride </a:t>
            </a:r>
            <a:r>
              <a:rPr lang="en-US" dirty="0" err="1" smtClean="0">
                <a:solidFill>
                  <a:srgbClr val="00B050"/>
                </a:solidFill>
              </a:rPr>
              <a:t>known,is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diborane</a:t>
            </a:r>
            <a:r>
              <a:rPr lang="en-US" dirty="0">
                <a:solidFill>
                  <a:srgbClr val="00B050"/>
                </a:solidFill>
              </a:rPr>
              <a:t>. It is prepared by treating boron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trifluoride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with LiAlH4 in diethyl ether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4BF</a:t>
            </a:r>
            <a:r>
              <a:rPr lang="en-US" baseline="-25000" dirty="0" smtClean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  +3LiAlH</a:t>
            </a:r>
            <a:r>
              <a:rPr lang="en-US" baseline="-25000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→ 2B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baseline="-25000" dirty="0">
                <a:solidFill>
                  <a:srgbClr val="00B050"/>
                </a:solidFill>
              </a:rPr>
              <a:t>6</a:t>
            </a:r>
            <a:r>
              <a:rPr lang="en-US" dirty="0">
                <a:solidFill>
                  <a:srgbClr val="00B050"/>
                </a:solidFill>
              </a:rPr>
              <a:t> + 3LiF + </a:t>
            </a:r>
            <a:r>
              <a:rPr lang="en-US" dirty="0" smtClean="0">
                <a:solidFill>
                  <a:srgbClr val="00B050"/>
                </a:solidFill>
              </a:rPr>
              <a:t>3AlF</a:t>
            </a:r>
            <a:r>
              <a:rPr lang="en-US" baseline="-25000" dirty="0" smtClean="0">
                <a:solidFill>
                  <a:srgbClr val="00B050"/>
                </a:solidFill>
              </a:rPr>
              <a:t>3</a:t>
            </a:r>
          </a:p>
          <a:p>
            <a:r>
              <a:rPr lang="en-US" dirty="0" err="1">
                <a:solidFill>
                  <a:srgbClr val="0070C0"/>
                </a:solidFill>
              </a:rPr>
              <a:t>Diborane</a:t>
            </a:r>
            <a:r>
              <a:rPr lang="en-US" dirty="0">
                <a:solidFill>
                  <a:srgbClr val="0070C0"/>
                </a:solidFill>
              </a:rPr>
              <a:t> catches </a:t>
            </a:r>
            <a:r>
              <a:rPr lang="en-US" dirty="0" smtClean="0">
                <a:solidFill>
                  <a:srgbClr val="0070C0"/>
                </a:solidFill>
              </a:rPr>
              <a:t>fire spontaneously </a:t>
            </a:r>
            <a:r>
              <a:rPr lang="en-US" dirty="0">
                <a:solidFill>
                  <a:srgbClr val="0070C0"/>
                </a:solidFill>
              </a:rPr>
              <a:t>upon exposure to air. It </a:t>
            </a:r>
            <a:r>
              <a:rPr lang="en-US" dirty="0" smtClean="0">
                <a:solidFill>
                  <a:srgbClr val="0070C0"/>
                </a:solidFill>
              </a:rPr>
              <a:t>burns in </a:t>
            </a:r>
            <a:r>
              <a:rPr lang="en-US" dirty="0">
                <a:solidFill>
                  <a:srgbClr val="0070C0"/>
                </a:solidFill>
              </a:rPr>
              <a:t>oxygen releasing an enormous amount </a:t>
            </a:r>
            <a:r>
              <a:rPr lang="en-US" dirty="0" smtClean="0">
                <a:solidFill>
                  <a:srgbClr val="0070C0"/>
                </a:solidFill>
              </a:rPr>
              <a:t>of energy.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B</a:t>
            </a:r>
            <a:r>
              <a:rPr lang="pt-BR" baseline="-25000" dirty="0" smtClean="0">
                <a:solidFill>
                  <a:srgbClr val="0070C0"/>
                </a:solidFill>
              </a:rPr>
              <a:t>2</a:t>
            </a:r>
            <a:r>
              <a:rPr lang="pt-BR" dirty="0" smtClean="0">
                <a:solidFill>
                  <a:srgbClr val="0070C0"/>
                </a:solidFill>
              </a:rPr>
              <a:t>H</a:t>
            </a:r>
            <a:r>
              <a:rPr lang="pt-BR" baseline="-25000" dirty="0" smtClean="0">
                <a:solidFill>
                  <a:srgbClr val="0070C0"/>
                </a:solidFill>
              </a:rPr>
              <a:t>6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+</a:t>
            </a:r>
            <a:r>
              <a:rPr lang="pt-BR" dirty="0" smtClean="0">
                <a:solidFill>
                  <a:srgbClr val="0070C0"/>
                </a:solidFill>
              </a:rPr>
              <a:t>3O</a:t>
            </a:r>
            <a:r>
              <a:rPr lang="pt-BR" baseline="-25000" dirty="0" smtClean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→</a:t>
            </a:r>
            <a:r>
              <a:rPr lang="pt-BR" dirty="0" smtClean="0">
                <a:solidFill>
                  <a:srgbClr val="0070C0"/>
                </a:solidFill>
              </a:rPr>
              <a:t> B</a:t>
            </a:r>
            <a:r>
              <a:rPr lang="pt-BR" baseline="-25000" dirty="0" smtClean="0">
                <a:solidFill>
                  <a:srgbClr val="0070C0"/>
                </a:solidFill>
              </a:rPr>
              <a:t>2</a:t>
            </a:r>
            <a:r>
              <a:rPr lang="pt-BR" dirty="0" smtClean="0">
                <a:solidFill>
                  <a:srgbClr val="0070C0"/>
                </a:solidFill>
              </a:rPr>
              <a:t>O</a:t>
            </a:r>
            <a:r>
              <a:rPr lang="pt-BR" baseline="-25000" dirty="0" smtClean="0">
                <a:solidFill>
                  <a:srgbClr val="0070C0"/>
                </a:solidFill>
              </a:rPr>
              <a:t>3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+ </a:t>
            </a:r>
            <a:r>
              <a:rPr lang="pt-BR" dirty="0" smtClean="0">
                <a:solidFill>
                  <a:srgbClr val="0070C0"/>
                </a:solidFill>
              </a:rPr>
              <a:t>3H</a:t>
            </a:r>
            <a:r>
              <a:rPr lang="pt-BR" baseline="-25000" dirty="0" smtClean="0">
                <a:solidFill>
                  <a:srgbClr val="0070C0"/>
                </a:solidFill>
              </a:rPr>
              <a:t>2</a:t>
            </a:r>
            <a:r>
              <a:rPr lang="pt-BR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Boranes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are readily </a:t>
            </a:r>
            <a:r>
              <a:rPr lang="en-US" dirty="0" err="1">
                <a:solidFill>
                  <a:srgbClr val="00B050"/>
                </a:solidFill>
              </a:rPr>
              <a:t>hydrolysed</a:t>
            </a:r>
            <a:r>
              <a:rPr lang="en-US" dirty="0">
                <a:solidFill>
                  <a:srgbClr val="00B050"/>
                </a:solidFill>
              </a:rPr>
              <a:t> by water to give boric acid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B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baseline="-25000" dirty="0">
                <a:solidFill>
                  <a:srgbClr val="00B050"/>
                </a:solidFill>
              </a:rPr>
              <a:t>6</a:t>
            </a:r>
            <a:r>
              <a:rPr lang="en-US" dirty="0">
                <a:solidFill>
                  <a:srgbClr val="00B050"/>
                </a:solidFill>
              </a:rPr>
              <a:t>(g) + 6H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O(l) → 2B(OH)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aq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+ 6H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(g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Reaction of ammonia with </a:t>
            </a:r>
            <a:r>
              <a:rPr lang="en-US" dirty="0" err="1">
                <a:solidFill>
                  <a:srgbClr val="7030A0"/>
                </a:solidFill>
              </a:rPr>
              <a:t>diborane</a:t>
            </a:r>
            <a:r>
              <a:rPr lang="en-US" dirty="0">
                <a:solidFill>
                  <a:srgbClr val="7030A0"/>
                </a:solidFill>
              </a:rPr>
              <a:t> gives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initially </a:t>
            </a:r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H</a:t>
            </a:r>
            <a:r>
              <a:rPr lang="en-US" baseline="-25000" dirty="0">
                <a:solidFill>
                  <a:srgbClr val="7030A0"/>
                </a:solidFill>
              </a:rPr>
              <a:t>6</a:t>
            </a:r>
            <a:r>
              <a:rPr lang="en-US" dirty="0">
                <a:solidFill>
                  <a:srgbClr val="7030A0"/>
                </a:solidFill>
              </a:rPr>
              <a:t>.2NH</a:t>
            </a:r>
            <a:r>
              <a:rPr lang="en-US" baseline="-25000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rgbClr val="7030A0"/>
                </a:solidFill>
              </a:rPr>
              <a:t> which is formulated 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[</a:t>
            </a:r>
            <a:r>
              <a:rPr lang="en-US" dirty="0">
                <a:solidFill>
                  <a:srgbClr val="7030A0"/>
                </a:solidFill>
              </a:rPr>
              <a:t>BH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(NH</a:t>
            </a:r>
            <a:r>
              <a:rPr lang="en-US" baseline="-25000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]+ [BH</a:t>
            </a:r>
            <a:r>
              <a:rPr lang="en-US" baseline="-25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]– ; further heating gives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</a:t>
            </a:r>
            <a:r>
              <a:rPr lang="en-US" dirty="0" err="1" smtClean="0">
                <a:solidFill>
                  <a:srgbClr val="7030A0"/>
                </a:solidFill>
              </a:rPr>
              <a:t>borazine</a:t>
            </a:r>
            <a:r>
              <a:rPr lang="en-US" dirty="0">
                <a:solidFill>
                  <a:srgbClr val="7030A0"/>
                </a:solidFill>
              </a:rPr>
              <a:t>, B</a:t>
            </a:r>
            <a:r>
              <a:rPr lang="en-US" baseline="-25000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rgbClr val="7030A0"/>
                </a:solidFill>
              </a:rPr>
              <a:t>N</a:t>
            </a:r>
            <a:r>
              <a:rPr lang="en-US" baseline="-25000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rgbClr val="7030A0"/>
                </a:solidFill>
              </a:rPr>
              <a:t>H</a:t>
            </a:r>
            <a:r>
              <a:rPr lang="en-US" baseline="-25000" dirty="0">
                <a:solidFill>
                  <a:srgbClr val="7030A0"/>
                </a:solidFill>
              </a:rPr>
              <a:t>6</a:t>
            </a:r>
            <a:r>
              <a:rPr lang="en-US" dirty="0">
                <a:solidFill>
                  <a:srgbClr val="7030A0"/>
                </a:solidFill>
              </a:rPr>
              <a:t> known </a:t>
            </a:r>
            <a:r>
              <a:rPr lang="en-US" dirty="0" smtClean="0">
                <a:solidFill>
                  <a:srgbClr val="7030A0"/>
                </a:solidFill>
              </a:rPr>
              <a:t>as “inorganic Benzene”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Structure of </a:t>
            </a:r>
            <a:r>
              <a:rPr lang="en-US" dirty="0" err="1" smtClean="0">
                <a:solidFill>
                  <a:srgbClr val="FF0000"/>
                </a:solidFill>
              </a:rPr>
              <a:t>diboranes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</a:t>
            </a:r>
            <a:r>
              <a:rPr lang="en-US" dirty="0" err="1" smtClean="0">
                <a:solidFill>
                  <a:srgbClr val="C00000"/>
                </a:solidFill>
              </a:rPr>
              <a:t>diborane</a:t>
            </a:r>
            <a:r>
              <a:rPr lang="en-US" dirty="0" smtClean="0">
                <a:solidFill>
                  <a:srgbClr val="C00000"/>
                </a:solidFill>
              </a:rPr>
              <a:t> Boron undergoes sp3 hybridization. One of the four hybrid orbitals is vacant (shown by dotted line). Two of the sp3 hybrid orbitals form sigma bond with 1s orbitals of H atoms. The hybrid orbital containing unpaired electron overlap simultaneously with 1s orbital of H atom and vacant hybrid orbital of the adjacent boron atom to form three </a:t>
            </a:r>
            <a:r>
              <a:rPr lang="en-US" dirty="0" err="1" smtClean="0">
                <a:solidFill>
                  <a:srgbClr val="C00000"/>
                </a:solidFill>
              </a:rPr>
              <a:t>centre</a:t>
            </a:r>
            <a:r>
              <a:rPr lang="en-US" dirty="0" smtClean="0">
                <a:solidFill>
                  <a:srgbClr val="C00000"/>
                </a:solidFill>
              </a:rPr>
              <a:t> electron pair bond. This is also called as Banana bond.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onika.sharma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2362200"/>
            <a:ext cx="7391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GROUP 14 ELEMENTS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General electronic configuration: ns</a:t>
            </a:r>
            <a:r>
              <a:rPr lang="en-US" baseline="30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np</a:t>
            </a:r>
            <a:r>
              <a:rPr lang="en-US" baseline="30000" dirty="0" smtClean="0">
                <a:solidFill>
                  <a:srgbClr val="00B050"/>
                </a:solidFill>
              </a:rPr>
              <a:t>2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Atomic radii increases down the group.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Ionization enthalpy: First ionization enthalpy of 14 group element is more than 13 group elements.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Electronegativity: These are more electronegative than 13 group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Chemical properties of 14 group elements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Oxidation states and trends in chemical reactivity: Group 14 elements show +2 and +4 oxidation states. Down the group stability of +2 oxidation states increases due to inert effect.</a:t>
            </a:r>
          </a:p>
          <a:p>
            <a:r>
              <a:rPr lang="en-US" dirty="0">
                <a:solidFill>
                  <a:srgbClr val="FFC000"/>
                </a:solidFill>
              </a:rPr>
              <a:t>carbon cannot exceed its covalence more than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    4, </a:t>
            </a:r>
            <a:r>
              <a:rPr lang="en-US" dirty="0">
                <a:solidFill>
                  <a:srgbClr val="FFC000"/>
                </a:solidFill>
              </a:rPr>
              <a:t>other elements of the group can do so. It is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    because </a:t>
            </a:r>
            <a:r>
              <a:rPr lang="en-US" dirty="0">
                <a:solidFill>
                  <a:srgbClr val="FFC000"/>
                </a:solidFill>
              </a:rPr>
              <a:t>of the presence of </a:t>
            </a:r>
            <a:r>
              <a:rPr lang="en-US" i="1" dirty="0">
                <a:solidFill>
                  <a:srgbClr val="FFC000"/>
                </a:solidFill>
              </a:rPr>
              <a:t>d </a:t>
            </a:r>
            <a:r>
              <a:rPr lang="en-US" dirty="0">
                <a:solidFill>
                  <a:srgbClr val="FFC000"/>
                </a:solidFill>
              </a:rPr>
              <a:t>orbital in them.</a:t>
            </a:r>
          </a:p>
        </p:txBody>
      </p:sp>
    </p:spTree>
    <p:extLst>
      <p:ext uri="{BB962C8B-B14F-4D97-AF65-F5344CB8AC3E}">
        <p14:creationId xmlns:p14="http://schemas.microsoft.com/office/powerpoint/2010/main" val="14222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CCl4 cannot be hydrolyzed but SiCl4 can be </a:t>
            </a:r>
            <a:r>
              <a:rPr lang="en-US" dirty="0" err="1" smtClean="0">
                <a:solidFill>
                  <a:srgbClr val="00B050"/>
                </a:solidFill>
              </a:rPr>
              <a:t>hydrolysed</a:t>
            </a:r>
            <a:r>
              <a:rPr lang="en-US" dirty="0" smtClean="0">
                <a:solidFill>
                  <a:srgbClr val="00B050"/>
                </a:solidFill>
              </a:rPr>
              <a:t> because of the presence of vacant d-orbitals in carbon. Due to this carbon cannot extend its </a:t>
            </a:r>
            <a:r>
              <a:rPr lang="en-US" dirty="0" err="1" smtClean="0">
                <a:solidFill>
                  <a:srgbClr val="00B050"/>
                </a:solidFill>
              </a:rPr>
              <a:t>covalency</a:t>
            </a:r>
            <a:r>
              <a:rPr lang="en-US" dirty="0" smtClean="0">
                <a:solidFill>
                  <a:srgbClr val="00B050"/>
                </a:solidFill>
              </a:rPr>
              <a:t> beyond 4 but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i can do.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Reactivity towards air: </a:t>
            </a:r>
            <a:r>
              <a:rPr lang="en-US" b="1" dirty="0" smtClean="0">
                <a:solidFill>
                  <a:srgbClr val="7030A0"/>
                </a:solidFill>
              </a:rPr>
              <a:t>these </a:t>
            </a:r>
            <a:r>
              <a:rPr lang="en-US" dirty="0" smtClean="0">
                <a:solidFill>
                  <a:srgbClr val="7030A0"/>
                </a:solidFill>
              </a:rPr>
              <a:t>elements combine with oxygen to give oxides with general formula EO or EO2. </a:t>
            </a:r>
            <a:r>
              <a:rPr lang="en-US" dirty="0" err="1" smtClean="0">
                <a:solidFill>
                  <a:srgbClr val="7030A0"/>
                </a:solidFill>
              </a:rPr>
              <a:t>eg</a:t>
            </a:r>
            <a:r>
              <a:rPr lang="en-US" dirty="0" smtClean="0">
                <a:solidFill>
                  <a:srgbClr val="7030A0"/>
                </a:solidFill>
              </a:rPr>
              <a:t> CO and CO2.</a:t>
            </a:r>
          </a:p>
          <a:p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dioxides — </a:t>
            </a:r>
            <a:r>
              <a:rPr lang="en-US" dirty="0">
                <a:solidFill>
                  <a:srgbClr val="C00000"/>
                </a:solidFill>
              </a:rPr>
              <a:t>CO2, SiO2 and GeO2 are acidic, </a:t>
            </a:r>
            <a:r>
              <a:rPr lang="en-US" dirty="0" smtClean="0">
                <a:solidFill>
                  <a:srgbClr val="C00000"/>
                </a:solidFill>
              </a:rPr>
              <a:t>whereas SnO2 </a:t>
            </a:r>
            <a:r>
              <a:rPr lang="en-US" dirty="0">
                <a:solidFill>
                  <a:srgbClr val="C00000"/>
                </a:solidFill>
              </a:rPr>
              <a:t>and PbO2 are amphoteric in </a:t>
            </a:r>
            <a:r>
              <a:rPr lang="en-US" dirty="0" smtClean="0">
                <a:solidFill>
                  <a:srgbClr val="C00000"/>
                </a:solidFill>
              </a:rPr>
              <a:t>nature. Among </a:t>
            </a:r>
            <a:r>
              <a:rPr lang="en-US" dirty="0">
                <a:solidFill>
                  <a:srgbClr val="C00000"/>
                </a:solidFill>
              </a:rPr>
              <a:t>monoxides, CO is neutral, </a:t>
            </a:r>
            <a:r>
              <a:rPr lang="en-US" dirty="0" err="1">
                <a:solidFill>
                  <a:srgbClr val="C00000"/>
                </a:solidFill>
              </a:rPr>
              <a:t>GeO</a:t>
            </a:r>
            <a:r>
              <a:rPr lang="en-US" dirty="0">
                <a:solidFill>
                  <a:srgbClr val="C00000"/>
                </a:solidFill>
              </a:rPr>
              <a:t> is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distinctly </a:t>
            </a:r>
            <a:r>
              <a:rPr lang="en-US" dirty="0">
                <a:solidFill>
                  <a:srgbClr val="C00000"/>
                </a:solidFill>
              </a:rPr>
              <a:t>acidic whereas </a:t>
            </a:r>
            <a:r>
              <a:rPr lang="en-US" dirty="0" err="1">
                <a:solidFill>
                  <a:srgbClr val="C00000"/>
                </a:solidFill>
              </a:rPr>
              <a:t>SnO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PbO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are  amphoteric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7091"/>
            <a:ext cx="8229600" cy="647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 </a:t>
            </a:r>
            <a:r>
              <a:rPr lang="en-US" dirty="0">
                <a:solidFill>
                  <a:srgbClr val="FF0000"/>
                </a:solidFill>
              </a:rPr>
              <a:t>electronic configuration for elements belonging to p-block is ns2np1-6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i="1" dirty="0" smtClean="0"/>
              <a:t>General </a:t>
            </a:r>
            <a:r>
              <a:rPr lang="en-US" b="1" i="1" dirty="0"/>
              <a:t>characteristics of p-block elements 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Variation </a:t>
            </a:r>
            <a:r>
              <a:rPr lang="en-US" b="1" dirty="0">
                <a:solidFill>
                  <a:srgbClr val="FF0000"/>
                </a:solidFill>
              </a:rPr>
              <a:t>in oxidation states: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1026" name="Picture 2" descr="C:\Users\monika.sharm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8077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Reactivity towards  halogens: </a:t>
            </a:r>
            <a:r>
              <a:rPr lang="en-US" dirty="0" smtClean="0">
                <a:solidFill>
                  <a:srgbClr val="00B050"/>
                </a:solidFill>
              </a:rPr>
              <a:t>These elements form halides with general formula EX2 and EX4. Most of the EX4 are covalent in nature and undergo sp3 hybridization.</a:t>
            </a:r>
          </a:p>
          <a:p>
            <a:r>
              <a:rPr lang="en-US" dirty="0">
                <a:solidFill>
                  <a:srgbClr val="CC3300"/>
                </a:solidFill>
              </a:rPr>
              <a:t>Stability of </a:t>
            </a:r>
            <a:r>
              <a:rPr lang="en-US" dirty="0" err="1">
                <a:solidFill>
                  <a:srgbClr val="CC3300"/>
                </a:solidFill>
              </a:rPr>
              <a:t>dihalides</a:t>
            </a:r>
            <a:r>
              <a:rPr lang="en-US" dirty="0">
                <a:solidFill>
                  <a:srgbClr val="CC3300"/>
                </a:solidFill>
              </a:rPr>
              <a:t> increases down </a:t>
            </a:r>
            <a:r>
              <a:rPr lang="en-US" dirty="0" smtClean="0">
                <a:solidFill>
                  <a:srgbClr val="CC3300"/>
                </a:solidFill>
              </a:rPr>
              <a:t>the group</a:t>
            </a:r>
            <a:r>
              <a:rPr lang="en-US" dirty="0">
                <a:solidFill>
                  <a:srgbClr val="CC3300"/>
                </a:solidFill>
              </a:rPr>
              <a:t>. Considering the thermal and </a:t>
            </a:r>
            <a:r>
              <a:rPr lang="en-US" dirty="0" smtClean="0">
                <a:solidFill>
                  <a:srgbClr val="CC3300"/>
                </a:solidFill>
              </a:rPr>
              <a:t>chemical stability</a:t>
            </a:r>
            <a:r>
              <a:rPr lang="en-US" dirty="0">
                <a:solidFill>
                  <a:srgbClr val="CC3300"/>
                </a:solidFill>
              </a:rPr>
              <a:t>, GeX4 is more stable than GeX2,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3300"/>
                </a:solidFill>
              </a:rPr>
              <a:t>    whereas </a:t>
            </a:r>
            <a:r>
              <a:rPr lang="en-US" dirty="0">
                <a:solidFill>
                  <a:srgbClr val="CC3300"/>
                </a:solidFill>
              </a:rPr>
              <a:t>PbX2 is more than PbX4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Anomalous </a:t>
            </a:r>
            <a:r>
              <a:rPr lang="en-US" b="1" dirty="0" err="1" smtClean="0">
                <a:solidFill>
                  <a:srgbClr val="FF0000"/>
                </a:solidFill>
              </a:rPr>
              <a:t>behaviour</a:t>
            </a:r>
            <a:r>
              <a:rPr lang="en-US" b="1" dirty="0" smtClean="0">
                <a:solidFill>
                  <a:srgbClr val="FF0000"/>
                </a:solidFill>
              </a:rPr>
              <a:t> of carbon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It is due </a:t>
            </a:r>
            <a:r>
              <a:rPr lang="en-US" dirty="0">
                <a:solidFill>
                  <a:srgbClr val="00FF00"/>
                </a:solidFill>
              </a:rPr>
              <a:t>to its smaller size, </a:t>
            </a:r>
            <a:r>
              <a:rPr lang="en-US" dirty="0" smtClean="0">
                <a:solidFill>
                  <a:srgbClr val="00FF00"/>
                </a:solidFill>
              </a:rPr>
              <a:t>higher electronegativity</a:t>
            </a:r>
            <a:r>
              <a:rPr lang="en-US" dirty="0">
                <a:solidFill>
                  <a:srgbClr val="00FF00"/>
                </a:solidFill>
              </a:rPr>
              <a:t>, higher </a:t>
            </a:r>
            <a:r>
              <a:rPr lang="en-US" dirty="0" err="1">
                <a:solidFill>
                  <a:srgbClr val="00FF00"/>
                </a:solidFill>
              </a:rPr>
              <a:t>ionisation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enthalpy and </a:t>
            </a:r>
            <a:r>
              <a:rPr lang="en-US" dirty="0">
                <a:solidFill>
                  <a:srgbClr val="00FF00"/>
                </a:solidFill>
              </a:rPr>
              <a:t>unavailability of </a:t>
            </a:r>
            <a:r>
              <a:rPr lang="en-US" i="1" dirty="0">
                <a:solidFill>
                  <a:srgbClr val="00FF00"/>
                </a:solidFill>
              </a:rPr>
              <a:t>d </a:t>
            </a:r>
            <a:r>
              <a:rPr lang="en-US" dirty="0">
                <a:solidFill>
                  <a:srgbClr val="00FF00"/>
                </a:solidFill>
              </a:rPr>
              <a:t>orbitals</a:t>
            </a:r>
            <a:r>
              <a:rPr lang="en-US" dirty="0" smtClean="0">
                <a:solidFill>
                  <a:srgbClr val="00FF00"/>
                </a:solidFill>
              </a:rPr>
              <a:t>.</a:t>
            </a:r>
          </a:p>
          <a:p>
            <a:r>
              <a:rPr lang="en-US" dirty="0">
                <a:solidFill>
                  <a:srgbClr val="0000CC"/>
                </a:solidFill>
              </a:rPr>
              <a:t>Carbon also has unique ability to </a:t>
            </a:r>
            <a:r>
              <a:rPr lang="en-US" dirty="0" smtClean="0">
                <a:solidFill>
                  <a:srgbClr val="0000CC"/>
                </a:solidFill>
              </a:rPr>
              <a:t>form </a:t>
            </a:r>
            <a:r>
              <a:rPr lang="en-US" i="1" dirty="0" smtClean="0">
                <a:solidFill>
                  <a:srgbClr val="0000CC"/>
                </a:solidFill>
              </a:rPr>
              <a:t>p</a:t>
            </a:r>
            <a:r>
              <a:rPr lang="en-US" dirty="0" smtClean="0">
                <a:solidFill>
                  <a:srgbClr val="0000CC"/>
                </a:solidFill>
              </a:rPr>
              <a:t>π</a:t>
            </a:r>
            <a:r>
              <a:rPr lang="en-US" i="1" dirty="0">
                <a:solidFill>
                  <a:srgbClr val="0000CC"/>
                </a:solidFill>
              </a:rPr>
              <a:t>– p</a:t>
            </a:r>
            <a:r>
              <a:rPr lang="en-US" dirty="0">
                <a:solidFill>
                  <a:srgbClr val="0000CC"/>
                </a:solidFill>
              </a:rPr>
              <a:t>π multiple bonds with itself and with </a:t>
            </a:r>
            <a:r>
              <a:rPr lang="en-US" dirty="0" smtClean="0">
                <a:solidFill>
                  <a:srgbClr val="0000CC"/>
                </a:solidFill>
              </a:rPr>
              <a:t>other atoms </a:t>
            </a:r>
            <a:r>
              <a:rPr lang="en-US" dirty="0">
                <a:solidFill>
                  <a:srgbClr val="0000CC"/>
                </a:solidFill>
              </a:rPr>
              <a:t>of small size and high electronegativity.</a:t>
            </a:r>
          </a:p>
          <a:p>
            <a:r>
              <a:rPr lang="en-US" dirty="0">
                <a:solidFill>
                  <a:srgbClr val="FF3300"/>
                </a:solidFill>
              </a:rPr>
              <a:t>Few examples of multiple bonding are: C=C,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</a:rPr>
              <a:t>     C </a:t>
            </a:r>
            <a:r>
              <a:rPr lang="en-US" dirty="0">
                <a:solidFill>
                  <a:srgbClr val="FF3300"/>
                </a:solidFill>
              </a:rPr>
              <a:t>≡ C, C = O, C = S, and C ≡ N.</a:t>
            </a:r>
          </a:p>
        </p:txBody>
      </p:sp>
    </p:spTree>
    <p:extLst>
      <p:ext uri="{BB962C8B-B14F-4D97-AF65-F5344CB8AC3E}">
        <p14:creationId xmlns:p14="http://schemas.microsoft.com/office/powerpoint/2010/main" val="26913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Carbon atoms have the tendency to </a:t>
            </a:r>
            <a:r>
              <a:rPr lang="en-US" dirty="0" smtClean="0">
                <a:solidFill>
                  <a:srgbClr val="00FF00"/>
                </a:solidFill>
              </a:rPr>
              <a:t>link with </a:t>
            </a:r>
            <a:r>
              <a:rPr lang="en-US" dirty="0">
                <a:solidFill>
                  <a:srgbClr val="00FF00"/>
                </a:solidFill>
              </a:rPr>
              <a:t>one another through covalent bonds </a:t>
            </a:r>
            <a:r>
              <a:rPr lang="en-US" dirty="0" smtClean="0">
                <a:solidFill>
                  <a:srgbClr val="00FF00"/>
                </a:solidFill>
              </a:rPr>
              <a:t>to form </a:t>
            </a:r>
            <a:r>
              <a:rPr lang="en-US" dirty="0">
                <a:solidFill>
                  <a:srgbClr val="00FF00"/>
                </a:solidFill>
              </a:rPr>
              <a:t>chains and rings. This property is </a:t>
            </a:r>
            <a:r>
              <a:rPr lang="en-US" dirty="0" smtClean="0">
                <a:solidFill>
                  <a:srgbClr val="00FF00"/>
                </a:solidFill>
              </a:rPr>
              <a:t>called </a:t>
            </a:r>
            <a:r>
              <a:rPr lang="en-US" b="1" dirty="0" smtClean="0">
                <a:solidFill>
                  <a:srgbClr val="00FF00"/>
                </a:solidFill>
              </a:rPr>
              <a:t>catenation</a:t>
            </a:r>
            <a:r>
              <a:rPr lang="en-US" dirty="0">
                <a:solidFill>
                  <a:srgbClr val="00FF00"/>
                </a:solidFill>
              </a:rPr>
              <a:t>. This is because C—C bonds </a:t>
            </a:r>
            <a:r>
              <a:rPr lang="en-US" dirty="0" smtClean="0">
                <a:solidFill>
                  <a:srgbClr val="00FF00"/>
                </a:solidFill>
              </a:rPr>
              <a:t>are very </a:t>
            </a:r>
            <a:r>
              <a:rPr lang="en-US" dirty="0">
                <a:solidFill>
                  <a:srgbClr val="00FF00"/>
                </a:solidFill>
              </a:rPr>
              <a:t>strong. Down the group the size </a:t>
            </a:r>
            <a:r>
              <a:rPr lang="en-US" dirty="0" smtClean="0">
                <a:solidFill>
                  <a:srgbClr val="00FF00"/>
                </a:solidFill>
              </a:rPr>
              <a:t>increases and </a:t>
            </a:r>
            <a:r>
              <a:rPr lang="en-US" dirty="0">
                <a:solidFill>
                  <a:srgbClr val="00FF00"/>
                </a:solidFill>
              </a:rPr>
              <a:t>electronegativity decreases, and, </a:t>
            </a:r>
            <a:r>
              <a:rPr lang="en-US" dirty="0" smtClean="0">
                <a:solidFill>
                  <a:srgbClr val="00FF00"/>
                </a:solidFill>
              </a:rPr>
              <a:t>thereby, tendency </a:t>
            </a:r>
            <a:r>
              <a:rPr lang="en-US" dirty="0">
                <a:solidFill>
                  <a:srgbClr val="00FF00"/>
                </a:solidFill>
              </a:rPr>
              <a:t>to show catenation decreases</a:t>
            </a:r>
            <a:r>
              <a:rPr lang="en-US" dirty="0" smtClean="0">
                <a:solidFill>
                  <a:srgbClr val="00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ALLOTROPES OF CARBON: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(1) Diamond: </a:t>
            </a:r>
            <a:r>
              <a:rPr lang="en-US" dirty="0" smtClean="0">
                <a:solidFill>
                  <a:srgbClr val="0000CC"/>
                </a:solidFill>
              </a:rPr>
              <a:t>In </a:t>
            </a:r>
            <a:r>
              <a:rPr lang="en-US" dirty="0">
                <a:solidFill>
                  <a:srgbClr val="0000CC"/>
                </a:solidFill>
              </a:rPr>
              <a:t>diamond </a:t>
            </a:r>
            <a:r>
              <a:rPr lang="en-US" dirty="0" smtClean="0">
                <a:solidFill>
                  <a:srgbClr val="0000CC"/>
                </a:solidFill>
              </a:rPr>
              <a:t>each carbon </a:t>
            </a:r>
            <a:r>
              <a:rPr lang="en-US" dirty="0">
                <a:solidFill>
                  <a:srgbClr val="0000CC"/>
                </a:solidFill>
              </a:rPr>
              <a:t>atom undergoes </a:t>
            </a:r>
            <a:r>
              <a:rPr lang="en-US" i="1" dirty="0">
                <a:solidFill>
                  <a:srgbClr val="0000CC"/>
                </a:solidFill>
              </a:rPr>
              <a:t>sp</a:t>
            </a:r>
            <a:r>
              <a:rPr lang="en-US" dirty="0">
                <a:solidFill>
                  <a:srgbClr val="0000CC"/>
                </a:solidFill>
              </a:rPr>
              <a:t>3 </a:t>
            </a:r>
            <a:r>
              <a:rPr lang="en-US" dirty="0" err="1">
                <a:solidFill>
                  <a:srgbClr val="0000CC"/>
                </a:solidFill>
              </a:rPr>
              <a:t>hybridisation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and linked </a:t>
            </a:r>
            <a:r>
              <a:rPr lang="en-US" dirty="0">
                <a:solidFill>
                  <a:srgbClr val="0000CC"/>
                </a:solidFill>
              </a:rPr>
              <a:t>to four other carbon atoms by </a:t>
            </a:r>
            <a:r>
              <a:rPr lang="en-US" dirty="0" smtClean="0">
                <a:solidFill>
                  <a:srgbClr val="0000CC"/>
                </a:solidFill>
              </a:rPr>
              <a:t>using </a:t>
            </a:r>
            <a:r>
              <a:rPr lang="en-US" dirty="0" err="1" smtClean="0">
                <a:solidFill>
                  <a:srgbClr val="0000CC"/>
                </a:solidFill>
              </a:rPr>
              <a:t>hybridised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orbitals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onika.sharma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5628" y="2053141"/>
            <a:ext cx="4972744" cy="415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>
              <a:solidFill>
                <a:srgbClr val="D60093"/>
              </a:solidFill>
            </a:endParaRPr>
          </a:p>
          <a:p>
            <a:r>
              <a:rPr lang="en-US" dirty="0" smtClean="0">
                <a:solidFill>
                  <a:srgbClr val="D60093"/>
                </a:solidFill>
              </a:rPr>
              <a:t>It </a:t>
            </a:r>
            <a:r>
              <a:rPr lang="en-US" dirty="0">
                <a:solidFill>
                  <a:srgbClr val="D60093"/>
                </a:solidFill>
              </a:rPr>
              <a:t>is very difficult to break extended covalent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60093"/>
                </a:solidFill>
              </a:rPr>
              <a:t>    bonding </a:t>
            </a:r>
            <a:r>
              <a:rPr lang="en-US" dirty="0">
                <a:solidFill>
                  <a:srgbClr val="D60093"/>
                </a:solidFill>
              </a:rPr>
              <a:t>and, therefore, diamond is a hardest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60093"/>
                </a:solidFill>
              </a:rPr>
              <a:t>    substance </a:t>
            </a:r>
            <a:r>
              <a:rPr lang="en-US" dirty="0">
                <a:solidFill>
                  <a:srgbClr val="D60093"/>
                </a:solidFill>
              </a:rPr>
              <a:t>on the earth</a:t>
            </a:r>
            <a:r>
              <a:rPr lang="en-US" dirty="0" smtClean="0">
                <a:solidFill>
                  <a:srgbClr val="D60093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D60093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GRAPHITE: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CC"/>
                </a:solidFill>
              </a:rPr>
              <a:t>Each carbon atom </a:t>
            </a:r>
            <a:r>
              <a:rPr lang="en-US" dirty="0" smtClean="0">
                <a:solidFill>
                  <a:srgbClr val="0000CC"/>
                </a:solidFill>
              </a:rPr>
              <a:t>in hexagonal </a:t>
            </a:r>
            <a:r>
              <a:rPr lang="en-US" dirty="0">
                <a:solidFill>
                  <a:srgbClr val="0000CC"/>
                </a:solidFill>
              </a:rPr>
              <a:t>ring undergoes </a:t>
            </a:r>
            <a:r>
              <a:rPr lang="en-US" i="1" dirty="0">
                <a:solidFill>
                  <a:srgbClr val="0000CC"/>
                </a:solidFill>
              </a:rPr>
              <a:t>sp</a:t>
            </a:r>
            <a:r>
              <a:rPr lang="en-US" dirty="0">
                <a:solidFill>
                  <a:srgbClr val="0000CC"/>
                </a:solidFill>
              </a:rPr>
              <a:t>2 </a:t>
            </a:r>
            <a:r>
              <a:rPr lang="en-US" dirty="0" err="1" smtClean="0">
                <a:solidFill>
                  <a:srgbClr val="0000CC"/>
                </a:solidFill>
              </a:rPr>
              <a:t>hybridisation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and </a:t>
            </a:r>
            <a:r>
              <a:rPr lang="en-US" dirty="0">
                <a:solidFill>
                  <a:srgbClr val="0000CC"/>
                </a:solidFill>
              </a:rPr>
              <a:t>makes three sigma bonds with </a:t>
            </a:r>
            <a:r>
              <a:rPr lang="en-US" dirty="0" smtClean="0">
                <a:solidFill>
                  <a:srgbClr val="0000CC"/>
                </a:solidFill>
              </a:rPr>
              <a:t>three </a:t>
            </a:r>
            <a:r>
              <a:rPr lang="en-US" dirty="0" err="1" smtClean="0">
                <a:solidFill>
                  <a:srgbClr val="0000CC"/>
                </a:solidFill>
              </a:rPr>
              <a:t>neighbouring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carbon atoms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  <a:r>
              <a:rPr lang="en-US" dirty="0">
                <a:solidFill>
                  <a:srgbClr val="0000CC"/>
                </a:solidFill>
              </a:rPr>
              <a:t> Fourth </a:t>
            </a:r>
            <a:r>
              <a:rPr lang="en-US" dirty="0" smtClean="0">
                <a:solidFill>
                  <a:srgbClr val="0000CC"/>
                </a:solidFill>
              </a:rPr>
              <a:t>electron forms </a:t>
            </a:r>
            <a:r>
              <a:rPr lang="en-US" dirty="0">
                <a:solidFill>
                  <a:srgbClr val="0000CC"/>
                </a:solidFill>
              </a:rPr>
              <a:t>a π bond. The electrons are </a:t>
            </a:r>
            <a:r>
              <a:rPr lang="en-US" dirty="0" err="1" smtClean="0">
                <a:solidFill>
                  <a:srgbClr val="0000CC"/>
                </a:solidFill>
              </a:rPr>
              <a:t>delocalised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over </a:t>
            </a:r>
            <a:r>
              <a:rPr lang="en-US" dirty="0">
                <a:solidFill>
                  <a:srgbClr val="0000CC"/>
                </a:solidFill>
              </a:rPr>
              <a:t>the whole sheet. Electrons are mobile and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>
                <a:solidFill>
                  <a:srgbClr val="0000CC"/>
                </a:solidFill>
              </a:rPr>
              <a:t> therefore, graphite conducts electricity along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    the </a:t>
            </a:r>
            <a:r>
              <a:rPr lang="en-US" dirty="0">
                <a:solidFill>
                  <a:srgbClr val="0000CC"/>
                </a:solidFill>
              </a:rPr>
              <a:t>sheet.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it is very soft and </a:t>
            </a:r>
            <a:r>
              <a:rPr lang="en-US" dirty="0" smtClean="0">
                <a:solidFill>
                  <a:srgbClr val="D60093"/>
                </a:solidFill>
              </a:rPr>
              <a:t>slippery. For </a:t>
            </a:r>
            <a:r>
              <a:rPr lang="en-US" dirty="0">
                <a:solidFill>
                  <a:srgbClr val="D60093"/>
                </a:solidFill>
              </a:rPr>
              <a:t>this reason graphite is </a:t>
            </a:r>
            <a:r>
              <a:rPr lang="en-US" dirty="0" smtClean="0">
                <a:solidFill>
                  <a:srgbClr val="D60093"/>
                </a:solidFill>
              </a:rPr>
              <a:t>used  as </a:t>
            </a:r>
            <a:r>
              <a:rPr lang="en-US" dirty="0">
                <a:solidFill>
                  <a:srgbClr val="D60093"/>
                </a:solidFill>
              </a:rPr>
              <a:t>a </a:t>
            </a:r>
            <a:r>
              <a:rPr lang="en-US" dirty="0" smtClean="0">
                <a:solidFill>
                  <a:srgbClr val="D60093"/>
                </a:solidFill>
              </a:rPr>
              <a:t>dry lubricant </a:t>
            </a:r>
            <a:r>
              <a:rPr lang="en-US" dirty="0">
                <a:solidFill>
                  <a:srgbClr val="D60093"/>
                </a:solidFill>
              </a:rPr>
              <a:t>in </a:t>
            </a:r>
            <a:r>
              <a:rPr lang="en-US" dirty="0" smtClean="0">
                <a:solidFill>
                  <a:srgbClr val="D60093"/>
                </a:solidFill>
              </a:rPr>
              <a:t>machines</a:t>
            </a:r>
          </a:p>
          <a:p>
            <a:endParaRPr lang="en-US" dirty="0"/>
          </a:p>
        </p:txBody>
      </p:sp>
      <p:pic>
        <p:nvPicPr>
          <p:cNvPr id="2050" name="Picture 2" descr="C:\Users\monika.sharm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447800"/>
            <a:ext cx="45148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 compounds of carbon and silicon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Carbon </a:t>
            </a:r>
            <a:r>
              <a:rPr lang="en-US" dirty="0" smtClean="0"/>
              <a:t>monoxide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1"/>
            <a:ext cx="8686800" cy="59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2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The highly </a:t>
            </a:r>
            <a:r>
              <a:rPr lang="en-US" dirty="0" smtClean="0">
                <a:solidFill>
                  <a:srgbClr val="D60093"/>
                </a:solidFill>
              </a:rPr>
              <a:t>poisonous nature </a:t>
            </a:r>
            <a:r>
              <a:rPr lang="en-US" dirty="0">
                <a:solidFill>
                  <a:srgbClr val="D60093"/>
                </a:solidFill>
              </a:rPr>
              <a:t>of CO arises because of its ability </a:t>
            </a:r>
            <a:r>
              <a:rPr lang="en-US" dirty="0" smtClean="0">
                <a:solidFill>
                  <a:srgbClr val="D60093"/>
                </a:solidFill>
              </a:rPr>
              <a:t>to form </a:t>
            </a:r>
            <a:r>
              <a:rPr lang="en-US" dirty="0">
                <a:solidFill>
                  <a:srgbClr val="D60093"/>
                </a:solidFill>
              </a:rPr>
              <a:t>a </a:t>
            </a:r>
            <a:r>
              <a:rPr lang="en-US" b="1" dirty="0">
                <a:solidFill>
                  <a:srgbClr val="D60093"/>
                </a:solidFill>
              </a:rPr>
              <a:t>complex with </a:t>
            </a:r>
            <a:r>
              <a:rPr lang="en-US" b="1" dirty="0" err="1">
                <a:solidFill>
                  <a:srgbClr val="D60093"/>
                </a:solidFill>
              </a:rPr>
              <a:t>haemoglobin</a:t>
            </a:r>
            <a:r>
              <a:rPr lang="en-US" dirty="0">
                <a:solidFill>
                  <a:srgbClr val="D60093"/>
                </a:solidFill>
              </a:rPr>
              <a:t>, </a:t>
            </a:r>
            <a:r>
              <a:rPr lang="en-US" dirty="0" smtClean="0">
                <a:solidFill>
                  <a:srgbClr val="D60093"/>
                </a:solidFill>
              </a:rPr>
              <a:t>which is </a:t>
            </a:r>
            <a:r>
              <a:rPr lang="en-US" dirty="0">
                <a:solidFill>
                  <a:srgbClr val="D60093"/>
                </a:solidFill>
              </a:rPr>
              <a:t>about 300 times more stable than </a:t>
            </a:r>
            <a:r>
              <a:rPr lang="en-US" dirty="0" smtClean="0">
                <a:solidFill>
                  <a:srgbClr val="D60093"/>
                </a:solidFill>
              </a:rPr>
              <a:t>the oxygen-</a:t>
            </a:r>
            <a:r>
              <a:rPr lang="en-US" dirty="0" err="1" smtClean="0">
                <a:solidFill>
                  <a:srgbClr val="D60093"/>
                </a:solidFill>
              </a:rPr>
              <a:t>haemoglobin</a:t>
            </a:r>
            <a:r>
              <a:rPr lang="en-US" dirty="0" smtClean="0">
                <a:solidFill>
                  <a:srgbClr val="D60093"/>
                </a:solidFill>
              </a:rPr>
              <a:t> </a:t>
            </a:r>
            <a:r>
              <a:rPr lang="en-US" dirty="0">
                <a:solidFill>
                  <a:srgbClr val="D60093"/>
                </a:solidFill>
              </a:rPr>
              <a:t>complex. This </a:t>
            </a:r>
            <a:r>
              <a:rPr lang="en-US" dirty="0" smtClean="0">
                <a:solidFill>
                  <a:srgbClr val="D60093"/>
                </a:solidFill>
              </a:rPr>
              <a:t>prevents </a:t>
            </a:r>
            <a:r>
              <a:rPr lang="en-US" dirty="0" err="1" smtClean="0">
                <a:solidFill>
                  <a:srgbClr val="D60093"/>
                </a:solidFill>
              </a:rPr>
              <a:t>haemoglobin</a:t>
            </a:r>
            <a:r>
              <a:rPr lang="en-US" dirty="0" smtClean="0">
                <a:solidFill>
                  <a:srgbClr val="D60093"/>
                </a:solidFill>
              </a:rPr>
              <a:t> </a:t>
            </a:r>
            <a:r>
              <a:rPr lang="en-US" dirty="0">
                <a:solidFill>
                  <a:srgbClr val="D60093"/>
                </a:solidFill>
              </a:rPr>
              <a:t>in the red blood corpuscles </a:t>
            </a:r>
            <a:r>
              <a:rPr lang="en-US" dirty="0" smtClean="0">
                <a:solidFill>
                  <a:srgbClr val="D60093"/>
                </a:solidFill>
              </a:rPr>
              <a:t>from carrying </a:t>
            </a:r>
            <a:r>
              <a:rPr lang="en-US" dirty="0">
                <a:solidFill>
                  <a:srgbClr val="D60093"/>
                </a:solidFill>
              </a:rPr>
              <a:t>oxygen round the body and </a:t>
            </a:r>
            <a:r>
              <a:rPr lang="en-US" dirty="0" smtClean="0">
                <a:solidFill>
                  <a:srgbClr val="D60093"/>
                </a:solidFill>
              </a:rPr>
              <a:t>ultimately resulting </a:t>
            </a:r>
            <a:r>
              <a:rPr lang="en-US" dirty="0">
                <a:solidFill>
                  <a:srgbClr val="D60093"/>
                </a:solidFill>
              </a:rPr>
              <a:t>in </a:t>
            </a:r>
            <a:r>
              <a:rPr lang="en-US" dirty="0" smtClean="0">
                <a:solidFill>
                  <a:srgbClr val="D60093"/>
                </a:solidFill>
              </a:rPr>
              <a:t>death.</a:t>
            </a:r>
          </a:p>
          <a:p>
            <a:r>
              <a:rPr lang="en-US" b="1" dirty="0"/>
              <a:t>Carbon </a:t>
            </a:r>
            <a:r>
              <a:rPr lang="en-US" b="1" dirty="0" smtClean="0"/>
              <a:t>Dioxide: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It is prepared by complete combustion </a:t>
            </a:r>
            <a:r>
              <a:rPr lang="en-US" dirty="0" smtClean="0">
                <a:solidFill>
                  <a:srgbClr val="00B050"/>
                </a:solidFill>
              </a:rPr>
              <a:t>of carbon.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C(s)+ </a:t>
            </a:r>
            <a:r>
              <a:rPr lang="en-US" dirty="0">
                <a:solidFill>
                  <a:srgbClr val="00B050"/>
                </a:solidFill>
              </a:rPr>
              <a:t>O2(g</a:t>
            </a:r>
            <a:r>
              <a:rPr lang="en-US" dirty="0" smtClean="0">
                <a:solidFill>
                  <a:srgbClr val="00B050"/>
                </a:solidFill>
              </a:rPr>
              <a:t>)→ </a:t>
            </a:r>
            <a:r>
              <a:rPr lang="en-US" dirty="0">
                <a:solidFill>
                  <a:srgbClr val="00B050"/>
                </a:solidFill>
              </a:rPr>
              <a:t>CO2(g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CH4(g</a:t>
            </a:r>
            <a:r>
              <a:rPr lang="en-US" dirty="0" smtClean="0">
                <a:solidFill>
                  <a:srgbClr val="00B050"/>
                </a:solidFill>
              </a:rPr>
              <a:t>)+ </a:t>
            </a:r>
            <a:r>
              <a:rPr lang="en-US" dirty="0">
                <a:solidFill>
                  <a:srgbClr val="00B050"/>
                </a:solidFill>
              </a:rPr>
              <a:t>2O2(g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→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CO2(g) </a:t>
            </a:r>
            <a:r>
              <a:rPr lang="en-US" dirty="0" smtClean="0">
                <a:solidFill>
                  <a:srgbClr val="00B050"/>
                </a:solidFill>
              </a:rPr>
              <a:t>+2H2O(g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Commercially it is obtained by heating CaCO3.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Photosynthesis</a:t>
            </a:r>
            <a:r>
              <a:rPr lang="en-US" dirty="0"/>
              <a:t>. </a:t>
            </a:r>
            <a:r>
              <a:rPr lang="en-US" dirty="0">
                <a:solidFill>
                  <a:srgbClr val="7030A0"/>
                </a:solidFill>
              </a:rPr>
              <a:t>It is the </a:t>
            </a:r>
            <a:r>
              <a:rPr lang="en-US" dirty="0" smtClean="0">
                <a:solidFill>
                  <a:srgbClr val="7030A0"/>
                </a:solidFill>
              </a:rPr>
              <a:t>process by </a:t>
            </a:r>
            <a:r>
              <a:rPr lang="en-US" dirty="0">
                <a:solidFill>
                  <a:srgbClr val="7030A0"/>
                </a:solidFill>
              </a:rPr>
              <a:t>which </a:t>
            </a:r>
            <a:r>
              <a:rPr lang="en-US" dirty="0" smtClean="0">
                <a:solidFill>
                  <a:srgbClr val="7030A0"/>
                </a:solidFill>
              </a:rPr>
              <a:t> green </a:t>
            </a:r>
            <a:r>
              <a:rPr lang="en-US" dirty="0">
                <a:solidFill>
                  <a:srgbClr val="7030A0"/>
                </a:solidFill>
              </a:rPr>
              <a:t>plants convert </a:t>
            </a:r>
            <a:r>
              <a:rPr lang="en-US" dirty="0" smtClean="0">
                <a:solidFill>
                  <a:srgbClr val="7030A0"/>
                </a:solidFill>
              </a:rPr>
              <a:t>atmospheric CO2 </a:t>
            </a:r>
            <a:r>
              <a:rPr lang="en-US" dirty="0">
                <a:solidFill>
                  <a:srgbClr val="7030A0"/>
                </a:solidFill>
              </a:rPr>
              <a:t>into carbohydrates such as glucose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dirty="0">
                <a:solidFill>
                  <a:srgbClr val="D60093"/>
                </a:solidFill>
              </a:rPr>
              <a:t>But </a:t>
            </a:r>
            <a:r>
              <a:rPr lang="en-US" dirty="0" smtClean="0">
                <a:solidFill>
                  <a:srgbClr val="D60093"/>
                </a:solidFill>
              </a:rPr>
              <a:t>the increase </a:t>
            </a:r>
            <a:r>
              <a:rPr lang="en-US" dirty="0">
                <a:solidFill>
                  <a:srgbClr val="D60093"/>
                </a:solidFill>
              </a:rPr>
              <a:t>in combustion of fossil fuels </a:t>
            </a:r>
            <a:r>
              <a:rPr lang="en-US" dirty="0" smtClean="0">
                <a:solidFill>
                  <a:srgbClr val="D60093"/>
                </a:solidFill>
              </a:rPr>
              <a:t>and decomposition </a:t>
            </a:r>
            <a:r>
              <a:rPr lang="en-US" dirty="0">
                <a:solidFill>
                  <a:srgbClr val="D60093"/>
                </a:solidFill>
              </a:rPr>
              <a:t>of limestone for </a:t>
            </a:r>
            <a:r>
              <a:rPr lang="en-US" dirty="0" smtClean="0">
                <a:solidFill>
                  <a:srgbClr val="D60093"/>
                </a:solidFill>
              </a:rPr>
              <a:t>cement </a:t>
            </a:r>
            <a:r>
              <a:rPr lang="en-US" dirty="0" err="1" smtClean="0">
                <a:solidFill>
                  <a:srgbClr val="D60093"/>
                </a:solidFill>
              </a:rPr>
              <a:t>manufactur</a:t>
            </a:r>
            <a:r>
              <a:rPr lang="en-US" dirty="0" smtClean="0">
                <a:solidFill>
                  <a:srgbClr val="D60093"/>
                </a:solidFill>
              </a:rPr>
              <a:t> in </a:t>
            </a:r>
            <a:r>
              <a:rPr lang="en-US" dirty="0">
                <a:solidFill>
                  <a:srgbClr val="D60093"/>
                </a:solidFill>
              </a:rPr>
              <a:t>recent years seem to </a:t>
            </a:r>
            <a:r>
              <a:rPr lang="en-US" dirty="0" smtClean="0">
                <a:solidFill>
                  <a:srgbClr val="D60093"/>
                </a:solidFill>
              </a:rPr>
              <a:t>increase the </a:t>
            </a:r>
            <a:r>
              <a:rPr lang="en-US" dirty="0">
                <a:solidFill>
                  <a:srgbClr val="D60093"/>
                </a:solidFill>
              </a:rPr>
              <a:t>CO2 content of the atmosphere. This </a:t>
            </a:r>
            <a:r>
              <a:rPr lang="en-US" dirty="0" smtClean="0">
                <a:solidFill>
                  <a:srgbClr val="D60093"/>
                </a:solidFill>
              </a:rPr>
              <a:t>may lead </a:t>
            </a:r>
            <a:r>
              <a:rPr lang="en-US" dirty="0">
                <a:solidFill>
                  <a:srgbClr val="D60093"/>
                </a:solidFill>
              </a:rPr>
              <a:t>to increase in </a:t>
            </a:r>
            <a:r>
              <a:rPr lang="en-US" b="1" dirty="0">
                <a:solidFill>
                  <a:srgbClr val="D60093"/>
                </a:solidFill>
              </a:rPr>
              <a:t>green house effect </a:t>
            </a:r>
            <a:r>
              <a:rPr lang="en-US" dirty="0" smtClean="0">
                <a:solidFill>
                  <a:srgbClr val="D60093"/>
                </a:solidFill>
              </a:rPr>
              <a:t>and thus</a:t>
            </a:r>
            <a:r>
              <a:rPr lang="en-US" dirty="0">
                <a:solidFill>
                  <a:srgbClr val="D60093"/>
                </a:solidFill>
              </a:rPr>
              <a:t>, raise the temperature of the </a:t>
            </a:r>
            <a:r>
              <a:rPr lang="en-US" dirty="0" smtClean="0">
                <a:solidFill>
                  <a:srgbClr val="D60093"/>
                </a:solidFill>
              </a:rPr>
              <a:t>atmosphere which might have serious consequences.</a:t>
            </a:r>
            <a:endParaRPr lang="en-US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D60093"/>
              </a:solidFill>
            </a:endParaRPr>
          </a:p>
          <a:p>
            <a:r>
              <a:rPr lang="en-US" dirty="0" smtClean="0">
                <a:solidFill>
                  <a:srgbClr val="D60093"/>
                </a:solidFill>
              </a:rPr>
              <a:t>Carbon </a:t>
            </a:r>
            <a:r>
              <a:rPr lang="en-US" dirty="0">
                <a:solidFill>
                  <a:srgbClr val="D60093"/>
                </a:solidFill>
              </a:rPr>
              <a:t>dioxide can be obtained as a </a:t>
            </a:r>
            <a:r>
              <a:rPr lang="en-US" dirty="0" smtClean="0">
                <a:solidFill>
                  <a:srgbClr val="D60093"/>
                </a:solidFill>
              </a:rPr>
              <a:t>solid in </a:t>
            </a:r>
            <a:r>
              <a:rPr lang="en-US" dirty="0">
                <a:solidFill>
                  <a:srgbClr val="D60093"/>
                </a:solidFill>
              </a:rPr>
              <a:t>the form of </a:t>
            </a:r>
            <a:r>
              <a:rPr lang="en-US" b="1" dirty="0">
                <a:solidFill>
                  <a:srgbClr val="D60093"/>
                </a:solidFill>
              </a:rPr>
              <a:t>dry </a:t>
            </a:r>
            <a:r>
              <a:rPr lang="en-US" b="1" dirty="0" smtClean="0">
                <a:solidFill>
                  <a:srgbClr val="D60093"/>
                </a:solidFill>
              </a:rPr>
              <a:t>ice</a:t>
            </a:r>
          </a:p>
          <a:p>
            <a:pPr marL="0" indent="0">
              <a:buNone/>
            </a:pPr>
            <a:endParaRPr lang="en-US" b="1" dirty="0" smtClean="0">
              <a:solidFill>
                <a:srgbClr val="D60093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Silicon Dioxide, </a:t>
            </a:r>
            <a:r>
              <a:rPr lang="en-US" b="1" dirty="0" smtClean="0">
                <a:solidFill>
                  <a:srgbClr val="FF0000"/>
                </a:solidFill>
              </a:rPr>
              <a:t>SiO2</a:t>
            </a:r>
            <a:r>
              <a:rPr lang="en-US" b="1" dirty="0" smtClean="0"/>
              <a:t>: </a:t>
            </a:r>
            <a:r>
              <a:rPr lang="en-US" dirty="0">
                <a:solidFill>
                  <a:srgbClr val="0070C0"/>
                </a:solidFill>
              </a:rPr>
              <a:t>Silicon dioxide, commonly </a:t>
            </a:r>
            <a:r>
              <a:rPr lang="en-US" dirty="0" smtClean="0">
                <a:solidFill>
                  <a:srgbClr val="0070C0"/>
                </a:solidFill>
              </a:rPr>
              <a:t>known as </a:t>
            </a:r>
            <a:r>
              <a:rPr lang="en-US" dirty="0">
                <a:solidFill>
                  <a:srgbClr val="0070C0"/>
                </a:solidFill>
              </a:rPr>
              <a:t>silica, occurs in several </a:t>
            </a:r>
            <a:r>
              <a:rPr lang="en-US" dirty="0" smtClean="0">
                <a:solidFill>
                  <a:srgbClr val="0070C0"/>
                </a:solidFill>
              </a:rPr>
              <a:t>crystallographic forms</a:t>
            </a:r>
            <a:r>
              <a:rPr lang="en-US" dirty="0">
                <a:solidFill>
                  <a:srgbClr val="0070C0"/>
                </a:solidFill>
              </a:rPr>
              <a:t>. Quartz, </a:t>
            </a:r>
            <a:r>
              <a:rPr lang="en-US" dirty="0" err="1">
                <a:solidFill>
                  <a:srgbClr val="0070C0"/>
                </a:solidFill>
              </a:rPr>
              <a:t>cristobalite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tridymite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are some </a:t>
            </a:r>
            <a:r>
              <a:rPr lang="en-US" dirty="0">
                <a:solidFill>
                  <a:srgbClr val="0070C0"/>
                </a:solidFill>
              </a:rPr>
              <a:t>of the crystalline forms of </a:t>
            </a:r>
            <a:r>
              <a:rPr lang="en-US" dirty="0" smtClean="0">
                <a:solidFill>
                  <a:srgbClr val="0070C0"/>
                </a:solidFill>
              </a:rPr>
              <a:t>silica.</a:t>
            </a:r>
          </a:p>
          <a:p>
            <a:pPr marL="0" indent="0">
              <a:buNone/>
            </a:pPr>
            <a:endParaRPr lang="en-US" dirty="0" smtClean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Silicon </a:t>
            </a:r>
            <a:r>
              <a:rPr lang="en-US" dirty="0">
                <a:solidFill>
                  <a:srgbClr val="0000CC"/>
                </a:solidFill>
              </a:rPr>
              <a:t>dioxide is a covalent,  three dimensional. </a:t>
            </a:r>
            <a:r>
              <a:rPr lang="en-US" dirty="0" smtClean="0">
                <a:solidFill>
                  <a:srgbClr val="0000CC"/>
                </a:solidFill>
              </a:rPr>
              <a:t>network </a:t>
            </a:r>
            <a:r>
              <a:rPr lang="en-US" dirty="0">
                <a:solidFill>
                  <a:srgbClr val="0000CC"/>
                </a:solidFill>
              </a:rPr>
              <a:t>solid in which each silicon atom </a:t>
            </a:r>
            <a:r>
              <a:rPr lang="en-US" dirty="0" smtClean="0">
                <a:solidFill>
                  <a:srgbClr val="0000CC"/>
                </a:solidFill>
              </a:rPr>
              <a:t>is covalently </a:t>
            </a:r>
            <a:r>
              <a:rPr lang="en-US" dirty="0">
                <a:solidFill>
                  <a:srgbClr val="0000CC"/>
                </a:solidFill>
              </a:rPr>
              <a:t>bonded in a tetrahedral manner </a:t>
            </a:r>
            <a:r>
              <a:rPr lang="en-US" dirty="0" smtClean="0">
                <a:solidFill>
                  <a:srgbClr val="0000CC"/>
                </a:solidFill>
              </a:rPr>
              <a:t>to four </a:t>
            </a:r>
            <a:r>
              <a:rPr lang="en-US" dirty="0">
                <a:solidFill>
                  <a:srgbClr val="0000CC"/>
                </a:solidFill>
              </a:rPr>
              <a:t>oxygen atoms. </a:t>
            </a:r>
          </a:p>
        </p:txBody>
      </p:sp>
    </p:spTree>
    <p:extLst>
      <p:ext uri="{BB962C8B-B14F-4D97-AF65-F5344CB8AC3E}">
        <p14:creationId xmlns:p14="http://schemas.microsoft.com/office/powerpoint/2010/main" val="2672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The </a:t>
            </a:r>
            <a:r>
              <a:rPr lang="en-US" sz="2800" dirty="0">
                <a:solidFill>
                  <a:srgbClr val="C00000"/>
                </a:solidFill>
              </a:rPr>
              <a:t>first member of p-block differs from the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remaining members of their </a:t>
            </a:r>
            <a:r>
              <a:rPr lang="en-US" sz="2800" dirty="0" smtClean="0">
                <a:solidFill>
                  <a:srgbClr val="C00000"/>
                </a:solidFill>
              </a:rPr>
              <a:t>corresponding group </a:t>
            </a:r>
            <a:r>
              <a:rPr lang="en-US" sz="2800" dirty="0">
                <a:solidFill>
                  <a:srgbClr val="C00000"/>
                </a:solidFill>
              </a:rPr>
              <a:t>in </a:t>
            </a:r>
            <a:r>
              <a:rPr lang="en-US" sz="2800" dirty="0" smtClean="0">
                <a:solidFill>
                  <a:srgbClr val="C00000"/>
                </a:solidFill>
              </a:rPr>
              <a:t>two </a:t>
            </a:r>
            <a:r>
              <a:rPr lang="en-US" sz="2800" dirty="0">
                <a:solidFill>
                  <a:srgbClr val="C00000"/>
                </a:solidFill>
              </a:rPr>
              <a:t>major respects</a:t>
            </a:r>
            <a:r>
              <a:rPr lang="en-US" sz="2800" dirty="0" smtClean="0">
                <a:solidFill>
                  <a:srgbClr val="C00000"/>
                </a:solidFill>
              </a:rPr>
              <a:t>. It is due very small size of first element and absence of d orbitals.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boron forms </a:t>
            </a:r>
            <a:r>
              <a:rPr lang="en-US" dirty="0" smtClean="0">
                <a:solidFill>
                  <a:srgbClr val="7030A0"/>
                </a:solidFill>
              </a:rPr>
              <a:t>only [BF4]– while  </a:t>
            </a:r>
            <a:r>
              <a:rPr lang="en-US" dirty="0" err="1">
                <a:solidFill>
                  <a:srgbClr val="7030A0"/>
                </a:solidFill>
              </a:rPr>
              <a:t>aluminium</a:t>
            </a:r>
            <a:r>
              <a:rPr lang="en-US" dirty="0">
                <a:solidFill>
                  <a:srgbClr val="7030A0"/>
                </a:solidFill>
              </a:rPr>
              <a:t> gives [AlF6]3– </a:t>
            </a:r>
            <a:r>
              <a:rPr lang="en-US" dirty="0" smtClean="0">
                <a:solidFill>
                  <a:srgbClr val="7030A0"/>
                </a:solidFill>
              </a:rPr>
              <a:t>ion. It is due to the reason that because of the presence of vacant d orbital Al can extend its </a:t>
            </a:r>
            <a:r>
              <a:rPr lang="en-US" dirty="0" err="1" smtClean="0">
                <a:solidFill>
                  <a:srgbClr val="7030A0"/>
                </a:solidFill>
              </a:rPr>
              <a:t>covalancy</a:t>
            </a:r>
            <a:r>
              <a:rPr lang="en-US" dirty="0" smtClean="0">
                <a:solidFill>
                  <a:srgbClr val="7030A0"/>
                </a:solidFill>
              </a:rPr>
              <a:t> whereas boron cannot.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onika.sharma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312" y="2686642"/>
            <a:ext cx="4115375" cy="288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Silicones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They are </a:t>
            </a:r>
            <a:r>
              <a:rPr lang="en-US" dirty="0" err="1" smtClean="0">
                <a:solidFill>
                  <a:srgbClr val="D60093"/>
                </a:solidFill>
              </a:rPr>
              <a:t>organosilicon</a:t>
            </a:r>
            <a:r>
              <a:rPr lang="en-US" dirty="0" smtClean="0">
                <a:solidFill>
                  <a:srgbClr val="D60093"/>
                </a:solidFill>
              </a:rPr>
              <a:t> polymers</a:t>
            </a:r>
            <a:r>
              <a:rPr lang="en-US" dirty="0" smtClean="0">
                <a:solidFill>
                  <a:srgbClr val="00B050"/>
                </a:solidFill>
              </a:rPr>
              <a:t>, which </a:t>
            </a:r>
            <a:r>
              <a:rPr lang="en-US" dirty="0">
                <a:solidFill>
                  <a:srgbClr val="00B050"/>
                </a:solidFill>
              </a:rPr>
              <a:t>have (R2SiO) as a repeating unit</a:t>
            </a:r>
            <a:r>
              <a:rPr lang="en-US" dirty="0" smtClean="0">
                <a:solidFill>
                  <a:srgbClr val="00B050"/>
                </a:solidFill>
              </a:rPr>
              <a:t>. When methyl </a:t>
            </a:r>
            <a:r>
              <a:rPr lang="en-US" dirty="0">
                <a:solidFill>
                  <a:srgbClr val="00B050"/>
                </a:solidFill>
              </a:rPr>
              <a:t>chloride reacts </a:t>
            </a:r>
            <a:r>
              <a:rPr lang="en-US" dirty="0" smtClean="0">
                <a:solidFill>
                  <a:srgbClr val="00B050"/>
                </a:solidFill>
              </a:rPr>
              <a:t>with silicon </a:t>
            </a:r>
            <a:r>
              <a:rPr lang="en-US" dirty="0">
                <a:solidFill>
                  <a:srgbClr val="00B050"/>
                </a:solidFill>
              </a:rPr>
              <a:t>in the presence of copper as a </a:t>
            </a:r>
            <a:r>
              <a:rPr lang="en-US" dirty="0" smtClean="0">
                <a:solidFill>
                  <a:srgbClr val="00B050"/>
                </a:solidFill>
              </a:rPr>
              <a:t>catalyst at </a:t>
            </a:r>
            <a:r>
              <a:rPr lang="en-US" dirty="0">
                <a:solidFill>
                  <a:srgbClr val="00B050"/>
                </a:solidFill>
              </a:rPr>
              <a:t>a temperature 573K various types of </a:t>
            </a:r>
            <a:r>
              <a:rPr lang="en-US" dirty="0" smtClean="0">
                <a:solidFill>
                  <a:srgbClr val="00B050"/>
                </a:solidFill>
              </a:rPr>
              <a:t>methyl </a:t>
            </a:r>
            <a:r>
              <a:rPr lang="en-US" dirty="0">
                <a:solidFill>
                  <a:srgbClr val="00B050"/>
                </a:solidFill>
              </a:rPr>
              <a:t>substituted </a:t>
            </a:r>
            <a:r>
              <a:rPr lang="en-US" dirty="0" err="1">
                <a:solidFill>
                  <a:srgbClr val="00B050"/>
                </a:solidFill>
              </a:rPr>
              <a:t>chlorosilane</a:t>
            </a:r>
            <a:r>
              <a:rPr lang="en-US" dirty="0">
                <a:solidFill>
                  <a:srgbClr val="00B050"/>
                </a:solidFill>
              </a:rPr>
              <a:t> of formula </a:t>
            </a:r>
            <a:r>
              <a:rPr lang="en-US" dirty="0" smtClean="0">
                <a:solidFill>
                  <a:srgbClr val="00B050"/>
                </a:solidFill>
              </a:rPr>
              <a:t>MeSiCl3, Me2SiCl2</a:t>
            </a:r>
            <a:r>
              <a:rPr lang="en-US" dirty="0">
                <a:solidFill>
                  <a:srgbClr val="00B050"/>
                </a:solidFill>
              </a:rPr>
              <a:t>, Me3SiCl with small amount of </a:t>
            </a:r>
            <a:r>
              <a:rPr lang="en-US" dirty="0" smtClean="0">
                <a:solidFill>
                  <a:srgbClr val="00B050"/>
                </a:solidFill>
              </a:rPr>
              <a:t>Me4Si are </a:t>
            </a:r>
            <a:r>
              <a:rPr lang="en-US" dirty="0">
                <a:solidFill>
                  <a:srgbClr val="00B050"/>
                </a:solidFill>
              </a:rPr>
              <a:t>formed. Hydrolysis of </a:t>
            </a:r>
            <a:r>
              <a:rPr lang="en-US" dirty="0" err="1">
                <a:solidFill>
                  <a:srgbClr val="00B050"/>
                </a:solidFill>
              </a:rPr>
              <a:t>dimethyldichlorosilane</a:t>
            </a:r>
            <a:r>
              <a:rPr lang="en-US" dirty="0" smtClean="0">
                <a:solidFill>
                  <a:srgbClr val="00B050"/>
                </a:solidFill>
              </a:rPr>
              <a:t>, (</a:t>
            </a:r>
            <a:r>
              <a:rPr lang="en-US" dirty="0">
                <a:solidFill>
                  <a:srgbClr val="00B050"/>
                </a:solidFill>
              </a:rPr>
              <a:t>CH3)2SiCl2 followed by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condensation </a:t>
            </a:r>
            <a:r>
              <a:rPr lang="en-US" dirty="0" err="1">
                <a:solidFill>
                  <a:srgbClr val="00B050"/>
                </a:solidFill>
              </a:rPr>
              <a:t>polymerisation</a:t>
            </a:r>
            <a:r>
              <a:rPr lang="en-US" dirty="0">
                <a:solidFill>
                  <a:srgbClr val="00B050"/>
                </a:solidFill>
              </a:rPr>
              <a:t> yields </a:t>
            </a:r>
            <a:r>
              <a:rPr lang="en-US" dirty="0" smtClean="0">
                <a:solidFill>
                  <a:srgbClr val="00B050"/>
                </a:solidFill>
              </a:rPr>
              <a:t>straight chain polymers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6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onika.sharma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914400"/>
            <a:ext cx="75438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Silicates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The </a:t>
            </a:r>
            <a:r>
              <a:rPr lang="en-US" dirty="0" smtClean="0">
                <a:solidFill>
                  <a:srgbClr val="D60093"/>
                </a:solidFill>
              </a:rPr>
              <a:t>basic structural </a:t>
            </a:r>
            <a:r>
              <a:rPr lang="en-US" dirty="0">
                <a:solidFill>
                  <a:srgbClr val="D60093"/>
                </a:solidFill>
              </a:rPr>
              <a:t>unit of silicates is </a:t>
            </a:r>
            <a:r>
              <a:rPr lang="en-US" dirty="0" smtClean="0">
                <a:solidFill>
                  <a:srgbClr val="0000CC"/>
                </a:solidFill>
              </a:rPr>
              <a:t>SiO</a:t>
            </a:r>
            <a:r>
              <a:rPr lang="en-US" baseline="-25000" dirty="0" smtClean="0">
                <a:solidFill>
                  <a:srgbClr val="0000CC"/>
                </a:solidFill>
              </a:rPr>
              <a:t>4</a:t>
            </a:r>
            <a:r>
              <a:rPr lang="en-US" baseline="30000" dirty="0" smtClean="0">
                <a:solidFill>
                  <a:srgbClr val="0000CC"/>
                </a:solidFill>
              </a:rPr>
              <a:t>4-</a:t>
            </a:r>
            <a:r>
              <a:rPr lang="en-US" baseline="30000" dirty="0" smtClean="0">
                <a:solidFill>
                  <a:srgbClr val="D60093"/>
                </a:solidFill>
              </a:rPr>
              <a:t> </a:t>
            </a:r>
            <a:r>
              <a:rPr lang="en-US" dirty="0">
                <a:solidFill>
                  <a:srgbClr val="D60093"/>
                </a:solidFill>
              </a:rPr>
              <a:t>in which silicon atom is bonded to </a:t>
            </a:r>
            <a:r>
              <a:rPr lang="en-US" dirty="0" smtClean="0">
                <a:solidFill>
                  <a:srgbClr val="D60093"/>
                </a:solidFill>
              </a:rPr>
              <a:t>four oxygen </a:t>
            </a:r>
            <a:r>
              <a:rPr lang="en-US" dirty="0">
                <a:solidFill>
                  <a:srgbClr val="D60093"/>
                </a:solidFill>
              </a:rPr>
              <a:t>atoms in tetrahedron fashion. </a:t>
            </a:r>
            <a:r>
              <a:rPr lang="en-US" dirty="0" smtClean="0">
                <a:solidFill>
                  <a:srgbClr val="D60093"/>
                </a:solidFill>
              </a:rPr>
              <a:t>In silicates </a:t>
            </a:r>
            <a:r>
              <a:rPr lang="en-US" dirty="0">
                <a:solidFill>
                  <a:srgbClr val="D60093"/>
                </a:solidFill>
              </a:rPr>
              <a:t>either the discrete unit is present </a:t>
            </a:r>
            <a:r>
              <a:rPr lang="en-US" dirty="0" smtClean="0">
                <a:solidFill>
                  <a:srgbClr val="D60093"/>
                </a:solidFill>
              </a:rPr>
              <a:t>or a </a:t>
            </a:r>
            <a:r>
              <a:rPr lang="en-US" dirty="0">
                <a:solidFill>
                  <a:srgbClr val="D60093"/>
                </a:solidFill>
              </a:rPr>
              <a:t>number of such units are joined </a:t>
            </a:r>
            <a:r>
              <a:rPr lang="en-US" dirty="0" smtClean="0">
                <a:solidFill>
                  <a:srgbClr val="D60093"/>
                </a:solidFill>
              </a:rPr>
              <a:t>together via </a:t>
            </a:r>
            <a:r>
              <a:rPr lang="en-US" dirty="0">
                <a:solidFill>
                  <a:srgbClr val="D60093"/>
                </a:solidFill>
              </a:rPr>
              <a:t>corners by </a:t>
            </a:r>
            <a:r>
              <a:rPr lang="en-US" dirty="0" smtClean="0">
                <a:solidFill>
                  <a:srgbClr val="D60093"/>
                </a:solidFill>
              </a:rPr>
              <a:t>sharing 1,2,3,4 atoms per silicate units. When silicate units are linked together they form chains, ring and three dimensional structures.</a:t>
            </a:r>
            <a:endParaRPr lang="en-US" baseline="30000" dirty="0" smtClean="0">
              <a:solidFill>
                <a:srgbClr val="D60093"/>
              </a:solidFill>
            </a:endParaRP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467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monika.sharma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752600"/>
            <a:ext cx="63246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Zeolites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895281"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rgbClr val="D60093"/>
                </a:solidFill>
                <a:latin typeface="Blackadder ITC" panose="04020505051007020D02" pitchFamily="82" charset="0"/>
              </a:rPr>
              <a:t>THANK     YOU</a:t>
            </a:r>
            <a:endParaRPr lang="en-US" sz="9600" dirty="0">
              <a:solidFill>
                <a:srgbClr val="D60093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first member of a group </a:t>
            </a:r>
            <a:r>
              <a:rPr lang="en-US" dirty="0" smtClean="0">
                <a:solidFill>
                  <a:srgbClr val="FF0000"/>
                </a:solidFill>
              </a:rPr>
              <a:t>differs from </a:t>
            </a:r>
            <a:r>
              <a:rPr lang="en-US" dirty="0">
                <a:solidFill>
                  <a:srgbClr val="FF0000"/>
                </a:solidFill>
              </a:rPr>
              <a:t>the heavier members in its ability to </a:t>
            </a:r>
            <a:r>
              <a:rPr lang="en-US" dirty="0" smtClean="0">
                <a:solidFill>
                  <a:srgbClr val="FF0000"/>
                </a:solidFill>
              </a:rPr>
              <a:t>form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π </a:t>
            </a:r>
            <a:r>
              <a:rPr lang="en-US" i="1" dirty="0">
                <a:solidFill>
                  <a:srgbClr val="FF0000"/>
                </a:solidFill>
              </a:rPr>
              <a:t>- p</a:t>
            </a:r>
            <a:r>
              <a:rPr lang="en-US" dirty="0">
                <a:solidFill>
                  <a:srgbClr val="FF0000"/>
                </a:solidFill>
              </a:rPr>
              <a:t>π multiple bonds to </a:t>
            </a:r>
            <a:r>
              <a:rPr lang="en-US" dirty="0" smtClean="0">
                <a:solidFill>
                  <a:srgbClr val="FF0000"/>
                </a:solidFill>
              </a:rPr>
              <a:t>itself and </a:t>
            </a:r>
            <a:r>
              <a:rPr lang="en-US" dirty="0">
                <a:solidFill>
                  <a:srgbClr val="FF0000"/>
                </a:solidFill>
              </a:rPr>
              <a:t>to other second row </a:t>
            </a:r>
            <a:r>
              <a:rPr lang="en-US" dirty="0" smtClean="0">
                <a:solidFill>
                  <a:srgbClr val="FF0000"/>
                </a:solidFill>
              </a:rPr>
              <a:t>elements.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The heavier elements do </a:t>
            </a:r>
            <a:r>
              <a:rPr lang="en-US" dirty="0" smtClean="0">
                <a:solidFill>
                  <a:srgbClr val="0000CC"/>
                </a:solidFill>
              </a:rPr>
              <a:t>form π </a:t>
            </a:r>
            <a:r>
              <a:rPr lang="en-US" dirty="0">
                <a:solidFill>
                  <a:srgbClr val="0000CC"/>
                </a:solidFill>
              </a:rPr>
              <a:t>bonds but this involves </a:t>
            </a:r>
            <a:r>
              <a:rPr lang="en-US" i="1" dirty="0">
                <a:solidFill>
                  <a:srgbClr val="0000CC"/>
                </a:solidFill>
              </a:rPr>
              <a:t>d </a:t>
            </a:r>
            <a:r>
              <a:rPr lang="en-US" dirty="0">
                <a:solidFill>
                  <a:srgbClr val="0000CC"/>
                </a:solidFill>
              </a:rPr>
              <a:t>orbitals (</a:t>
            </a: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π </a:t>
            </a:r>
            <a:r>
              <a:rPr lang="en-US" i="1" dirty="0">
                <a:solidFill>
                  <a:srgbClr val="0000CC"/>
                </a:solidFill>
              </a:rPr>
              <a:t>– </a:t>
            </a:r>
            <a:r>
              <a:rPr lang="en-US" i="1" dirty="0" smtClean="0">
                <a:solidFill>
                  <a:srgbClr val="0000CC"/>
                </a:solidFill>
              </a:rPr>
              <a:t>p</a:t>
            </a:r>
            <a:r>
              <a:rPr lang="en-US" dirty="0" smtClean="0">
                <a:solidFill>
                  <a:srgbClr val="0000CC"/>
                </a:solidFill>
              </a:rPr>
              <a:t>π or </a:t>
            </a: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π </a:t>
            </a:r>
            <a:r>
              <a:rPr lang="en-US" i="1" dirty="0">
                <a:solidFill>
                  <a:srgbClr val="0000CC"/>
                </a:solidFill>
              </a:rPr>
              <a:t>–d</a:t>
            </a:r>
            <a:r>
              <a:rPr lang="en-US" dirty="0">
                <a:solidFill>
                  <a:srgbClr val="0000CC"/>
                </a:solidFill>
              </a:rPr>
              <a:t>π ). As the </a:t>
            </a:r>
            <a:r>
              <a:rPr lang="en-US" i="1" dirty="0">
                <a:solidFill>
                  <a:srgbClr val="0000CC"/>
                </a:solidFill>
              </a:rPr>
              <a:t>d </a:t>
            </a:r>
            <a:r>
              <a:rPr lang="en-US" dirty="0">
                <a:solidFill>
                  <a:srgbClr val="0000CC"/>
                </a:solidFill>
              </a:rPr>
              <a:t>orbitals are of </a:t>
            </a:r>
            <a:r>
              <a:rPr lang="en-US" dirty="0" smtClean="0">
                <a:solidFill>
                  <a:srgbClr val="0000CC"/>
                </a:solidFill>
              </a:rPr>
              <a:t>higher energy </a:t>
            </a:r>
            <a:r>
              <a:rPr lang="en-US" dirty="0">
                <a:solidFill>
                  <a:srgbClr val="0000CC"/>
                </a:solidFill>
              </a:rPr>
              <a:t>than the </a:t>
            </a:r>
            <a:r>
              <a:rPr lang="en-US" i="1" dirty="0">
                <a:solidFill>
                  <a:srgbClr val="0000CC"/>
                </a:solidFill>
              </a:rPr>
              <a:t>p </a:t>
            </a:r>
            <a:r>
              <a:rPr lang="en-US" dirty="0">
                <a:solidFill>
                  <a:srgbClr val="0000CC"/>
                </a:solidFill>
              </a:rPr>
              <a:t>orbitals, they contribute </a:t>
            </a:r>
            <a:r>
              <a:rPr lang="en-US" dirty="0" smtClean="0">
                <a:solidFill>
                  <a:srgbClr val="0000CC"/>
                </a:solidFill>
              </a:rPr>
              <a:t>less to </a:t>
            </a:r>
            <a:r>
              <a:rPr lang="en-US" dirty="0">
                <a:solidFill>
                  <a:srgbClr val="0000CC"/>
                </a:solidFill>
              </a:rPr>
              <a:t>the overall stability of molecules than </a:t>
            </a:r>
            <a:r>
              <a:rPr lang="en-US" dirty="0" smtClean="0">
                <a:solidFill>
                  <a:srgbClr val="0000CC"/>
                </a:solidFill>
              </a:rPr>
              <a:t>does pπ </a:t>
            </a:r>
            <a:r>
              <a:rPr lang="en-US" dirty="0">
                <a:solidFill>
                  <a:srgbClr val="0000CC"/>
                </a:solidFill>
              </a:rPr>
              <a:t>- pπ bonding of the second row elements.</a:t>
            </a:r>
          </a:p>
        </p:txBody>
      </p:sp>
    </p:spTree>
    <p:extLst>
      <p:ext uri="{BB962C8B-B14F-4D97-AF65-F5344CB8AC3E}">
        <p14:creationId xmlns:p14="http://schemas.microsoft.com/office/powerpoint/2010/main" val="533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Group 13 elements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Electronic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Configurations: Elements of group 13 have the general outer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electronic configuration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ns²np1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Elements    Symbol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  Atomic </a:t>
            </a:r>
            <a:r>
              <a:rPr lang="en-US" dirty="0">
                <a:solidFill>
                  <a:srgbClr val="7030A0"/>
                </a:solidFill>
              </a:rPr>
              <a:t>No. 	</a:t>
            </a:r>
            <a:r>
              <a:rPr lang="en-US" dirty="0" smtClean="0">
                <a:solidFill>
                  <a:srgbClr val="7030A0"/>
                </a:solidFill>
              </a:rPr>
              <a:t>      Elect </a:t>
            </a:r>
            <a:r>
              <a:rPr lang="en-US" dirty="0" err="1" smtClean="0">
                <a:solidFill>
                  <a:srgbClr val="7030A0"/>
                </a:solidFill>
              </a:rPr>
              <a:t>Conf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Boron 	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 B              5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                   [</a:t>
            </a:r>
            <a:r>
              <a:rPr lang="en-US" dirty="0">
                <a:solidFill>
                  <a:srgbClr val="7030A0"/>
                </a:solidFill>
              </a:rPr>
              <a:t>He] 2s²2p1 	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Aluminium 	Al 	</a:t>
            </a:r>
            <a:r>
              <a:rPr lang="pt-BR" dirty="0" smtClean="0">
                <a:solidFill>
                  <a:srgbClr val="7030A0"/>
                </a:solidFill>
              </a:rPr>
              <a:t>     13 </a:t>
            </a:r>
            <a:r>
              <a:rPr lang="pt-BR" dirty="0">
                <a:solidFill>
                  <a:srgbClr val="7030A0"/>
                </a:solidFill>
              </a:rPr>
              <a:t>	</a:t>
            </a:r>
            <a:r>
              <a:rPr lang="pt-BR" dirty="0" smtClean="0">
                <a:solidFill>
                  <a:srgbClr val="7030A0"/>
                </a:solidFill>
              </a:rPr>
              <a:t>                  [</a:t>
            </a:r>
            <a:r>
              <a:rPr lang="pt-BR" dirty="0">
                <a:solidFill>
                  <a:srgbClr val="7030A0"/>
                </a:solidFill>
              </a:rPr>
              <a:t>Ne] 3s² 3p1 	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Gallium 	Ga 	</a:t>
            </a:r>
            <a:r>
              <a:rPr lang="pt-BR" dirty="0" smtClean="0">
                <a:solidFill>
                  <a:srgbClr val="7030A0"/>
                </a:solidFill>
              </a:rPr>
              <a:t>      31 </a:t>
            </a:r>
            <a:r>
              <a:rPr lang="pt-BR" dirty="0">
                <a:solidFill>
                  <a:srgbClr val="7030A0"/>
                </a:solidFill>
              </a:rPr>
              <a:t>	</a:t>
            </a:r>
            <a:r>
              <a:rPr lang="pt-BR" dirty="0" smtClean="0">
                <a:solidFill>
                  <a:srgbClr val="7030A0"/>
                </a:solidFill>
              </a:rPr>
              <a:t>                   [</a:t>
            </a:r>
            <a:r>
              <a:rPr lang="pt-BR" dirty="0">
                <a:solidFill>
                  <a:srgbClr val="7030A0"/>
                </a:solidFill>
              </a:rPr>
              <a:t>Ar] 3d104s² 4p1 	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7030A0"/>
                </a:solidFill>
              </a:rPr>
              <a:t>Indium 	In 	      49 	                   [Kr] 4d105s² 5p1 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Thallium </a:t>
            </a:r>
            <a:r>
              <a:rPr lang="en-US" dirty="0">
                <a:solidFill>
                  <a:srgbClr val="7030A0"/>
                </a:solidFill>
              </a:rPr>
              <a:t>	Tl 	</a:t>
            </a:r>
            <a:r>
              <a:rPr lang="en-US" dirty="0" smtClean="0">
                <a:solidFill>
                  <a:srgbClr val="7030A0"/>
                </a:solidFill>
              </a:rPr>
              <a:t>      81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                 [</a:t>
            </a:r>
            <a:r>
              <a:rPr lang="en-US" dirty="0" err="1">
                <a:solidFill>
                  <a:srgbClr val="7030A0"/>
                </a:solidFill>
              </a:rPr>
              <a:t>Xe</a:t>
            </a:r>
            <a:r>
              <a:rPr lang="en-US" dirty="0">
                <a:solidFill>
                  <a:srgbClr val="7030A0"/>
                </a:solidFill>
              </a:rPr>
              <a:t>] 4f145d10 6s² 6p1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Atomic radii: </a:t>
            </a:r>
            <a:r>
              <a:rPr lang="en-US" dirty="0" smtClean="0">
                <a:solidFill>
                  <a:srgbClr val="0070C0"/>
                </a:solidFill>
              </a:rPr>
              <a:t>Down the group size increases. But the size of Ga is smaller than Al. It is due to the presence </a:t>
            </a:r>
            <a:r>
              <a:rPr lang="en-US" dirty="0">
                <a:solidFill>
                  <a:srgbClr val="0070C0"/>
                </a:solidFill>
              </a:rPr>
              <a:t>of additional 10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-electrons </a:t>
            </a:r>
            <a:r>
              <a:rPr lang="en-US" dirty="0" smtClean="0">
                <a:solidFill>
                  <a:srgbClr val="0070C0"/>
                </a:solidFill>
              </a:rPr>
              <a:t>offer only </a:t>
            </a:r>
            <a:r>
              <a:rPr lang="en-US" dirty="0">
                <a:solidFill>
                  <a:srgbClr val="0070C0"/>
                </a:solidFill>
              </a:rPr>
              <a:t>poor screening </a:t>
            </a:r>
            <a:r>
              <a:rPr lang="en-US" dirty="0" smtClean="0">
                <a:solidFill>
                  <a:srgbClr val="0070C0"/>
                </a:solidFill>
              </a:rPr>
              <a:t>effect </a:t>
            </a:r>
            <a:r>
              <a:rPr lang="en-US" dirty="0">
                <a:solidFill>
                  <a:srgbClr val="0070C0"/>
                </a:solidFill>
              </a:rPr>
              <a:t>for the </a:t>
            </a:r>
            <a:r>
              <a:rPr lang="en-US" dirty="0" smtClean="0">
                <a:solidFill>
                  <a:srgbClr val="0070C0"/>
                </a:solidFill>
              </a:rPr>
              <a:t>outer electrons </a:t>
            </a:r>
            <a:r>
              <a:rPr lang="en-US" dirty="0">
                <a:solidFill>
                  <a:srgbClr val="0070C0"/>
                </a:solidFill>
              </a:rPr>
              <a:t>from the increased nuclear charge </a:t>
            </a:r>
            <a:r>
              <a:rPr lang="en-US" dirty="0" smtClean="0">
                <a:solidFill>
                  <a:srgbClr val="0070C0"/>
                </a:solidFill>
              </a:rPr>
              <a:t>in gallium.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Ionization enthalpy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Electronegativity: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It first decreases from B to Al and then decreases due to discrepancies in atomic size.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CHEMICAL PROPERTIES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Oxidation State and trends in reactivity:  Group 13 elements show +1 and +3 oxidation state but the stability of +1 oxidation state increases down the group due to inert pair effect. The reluctance of s electrons to participate in chemical bonding due to poor shielding effect of f and d electrons is called as inert pair effect.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Compounds in +1 oxidation state are more ionic as compared in +3 oxidation state.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 trivalent state the compounds of these compounds are electron deficient and act as Lewis Acids.</a:t>
            </a:r>
          </a:p>
          <a:p>
            <a:r>
              <a:rPr lang="en-US" dirty="0">
                <a:solidFill>
                  <a:srgbClr val="7030A0"/>
                </a:solidFill>
              </a:rPr>
              <a:t>The tendency to behave as </a:t>
            </a:r>
            <a:r>
              <a:rPr lang="en-US" dirty="0" smtClean="0">
                <a:solidFill>
                  <a:srgbClr val="7030A0"/>
                </a:solidFill>
              </a:rPr>
              <a:t>Lewis acid </a:t>
            </a:r>
            <a:r>
              <a:rPr lang="en-US" dirty="0">
                <a:solidFill>
                  <a:srgbClr val="7030A0"/>
                </a:solidFill>
              </a:rPr>
              <a:t>decreases with the increase in the </a:t>
            </a:r>
            <a:r>
              <a:rPr lang="en-US" dirty="0" smtClean="0">
                <a:solidFill>
                  <a:srgbClr val="7030A0"/>
                </a:solidFill>
              </a:rPr>
              <a:t>size down </a:t>
            </a:r>
            <a:r>
              <a:rPr lang="en-US" dirty="0">
                <a:solidFill>
                  <a:srgbClr val="7030A0"/>
                </a:solidFill>
              </a:rPr>
              <a:t>the group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Reactivity towards air: </a:t>
            </a:r>
            <a:r>
              <a:rPr lang="en-US" dirty="0" smtClean="0">
                <a:solidFill>
                  <a:srgbClr val="00B050"/>
                </a:solidFill>
              </a:rPr>
              <a:t>Group 13 elements combine with oxygen to form oxides with general formula M2O3. </a:t>
            </a:r>
            <a:r>
              <a:rPr lang="en-US" dirty="0">
                <a:solidFill>
                  <a:srgbClr val="00B050"/>
                </a:solidFill>
              </a:rPr>
              <a:t>Boron trioxide is acidic and reacts </a:t>
            </a:r>
            <a:r>
              <a:rPr lang="en-US" dirty="0" smtClean="0">
                <a:solidFill>
                  <a:srgbClr val="00B050"/>
                </a:solidFill>
              </a:rPr>
              <a:t>with basic </a:t>
            </a:r>
            <a:r>
              <a:rPr lang="en-US" dirty="0">
                <a:solidFill>
                  <a:srgbClr val="00B050"/>
                </a:solidFill>
              </a:rPr>
              <a:t>(metallic) oxides forming metal </a:t>
            </a:r>
            <a:r>
              <a:rPr lang="en-US" dirty="0" smtClean="0">
                <a:solidFill>
                  <a:srgbClr val="00B050"/>
                </a:solidFill>
              </a:rPr>
              <a:t>borates. </a:t>
            </a:r>
            <a:r>
              <a:rPr lang="en-US" dirty="0" err="1" smtClean="0">
                <a:solidFill>
                  <a:srgbClr val="00B050"/>
                </a:solidFill>
              </a:rPr>
              <a:t>Aluminium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and gallium oxides are </a:t>
            </a:r>
            <a:r>
              <a:rPr lang="en-US" dirty="0" smtClean="0">
                <a:solidFill>
                  <a:srgbClr val="00B050"/>
                </a:solidFill>
              </a:rPr>
              <a:t>amphoteric and </a:t>
            </a:r>
            <a:r>
              <a:rPr lang="en-US" dirty="0">
                <a:solidFill>
                  <a:srgbClr val="00B050"/>
                </a:solidFill>
              </a:rPr>
              <a:t>those of indium and thallium are basic </a:t>
            </a:r>
            <a:r>
              <a:rPr lang="en-US" dirty="0" smtClean="0">
                <a:solidFill>
                  <a:srgbClr val="00B050"/>
                </a:solidFill>
              </a:rPr>
              <a:t>in their properties.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Reactivity towards acids and </a:t>
            </a:r>
            <a:r>
              <a:rPr lang="en-US" b="1" dirty="0" err="1" smtClean="0">
                <a:solidFill>
                  <a:srgbClr val="FF0000"/>
                </a:solidFill>
              </a:rPr>
              <a:t>alkalies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Boron does not react with acids as well as </a:t>
            </a:r>
            <a:r>
              <a:rPr lang="en-US" dirty="0" err="1" smtClean="0">
                <a:solidFill>
                  <a:srgbClr val="00B0F0"/>
                </a:solidFill>
              </a:rPr>
              <a:t>alkalies</a:t>
            </a:r>
            <a:r>
              <a:rPr lang="en-US" dirty="0" smtClean="0">
                <a:solidFill>
                  <a:srgbClr val="00B0F0"/>
                </a:solidFill>
              </a:rPr>
              <a:t> but Al reacts with both acids as well as </a:t>
            </a:r>
            <a:r>
              <a:rPr lang="en-US" dirty="0" err="1" smtClean="0">
                <a:solidFill>
                  <a:srgbClr val="00B0F0"/>
                </a:solidFill>
              </a:rPr>
              <a:t>alkalies</a:t>
            </a:r>
            <a:r>
              <a:rPr lang="en-US" dirty="0" smtClean="0">
                <a:solidFill>
                  <a:srgbClr val="00B0F0"/>
                </a:solidFill>
              </a:rPr>
              <a:t> that is why it is amphoteric in nature.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Reactivity towards Halogens: </a:t>
            </a:r>
            <a:r>
              <a:rPr lang="en-US" dirty="0" smtClean="0">
                <a:solidFill>
                  <a:srgbClr val="7030A0"/>
                </a:solidFill>
              </a:rPr>
              <a:t>These elements combine with halogens to form </a:t>
            </a:r>
            <a:r>
              <a:rPr lang="en-US" dirty="0" err="1" smtClean="0">
                <a:solidFill>
                  <a:srgbClr val="7030A0"/>
                </a:solidFill>
              </a:rPr>
              <a:t>trihalides</a:t>
            </a:r>
            <a:r>
              <a:rPr lang="en-US" dirty="0" smtClean="0">
                <a:solidFill>
                  <a:srgbClr val="7030A0"/>
                </a:solidFill>
              </a:rPr>
              <a:t> EX3.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88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573</TotalTime>
  <Words>1801</Words>
  <Application>Microsoft Office PowerPoint</Application>
  <PresentationFormat>On-screen Show (4:3)</PresentationFormat>
  <Paragraphs>132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P Block Elements</vt:lpstr>
      <vt:lpstr>PowerPoint Presentation</vt:lpstr>
      <vt:lpstr>PowerPoint Presentation</vt:lpstr>
      <vt:lpstr>PowerPoint Presentation</vt:lpstr>
      <vt:lpstr>     Group 13 elements</vt:lpstr>
      <vt:lpstr>PowerPoint Presentation</vt:lpstr>
      <vt:lpstr>CHEMICAL PROPERTIES</vt:lpstr>
      <vt:lpstr>PowerPoint Presentation</vt:lpstr>
      <vt:lpstr>Reactivity towards acids and alkalies</vt:lpstr>
      <vt:lpstr>Important compounds of boron</vt:lpstr>
      <vt:lpstr>PowerPoint Presentation</vt:lpstr>
      <vt:lpstr>PowerPoint Presentation</vt:lpstr>
      <vt:lpstr>Boranes</vt:lpstr>
      <vt:lpstr>PowerPoint Presentation</vt:lpstr>
      <vt:lpstr>Structure of diboranes</vt:lpstr>
      <vt:lpstr>PowerPoint Presentation</vt:lpstr>
      <vt:lpstr>GROUP 14 ELEMENTS</vt:lpstr>
      <vt:lpstr>Chemical properties of 14 group elements</vt:lpstr>
      <vt:lpstr>PowerPoint Presentation</vt:lpstr>
      <vt:lpstr>PowerPoint Presentation</vt:lpstr>
      <vt:lpstr>Anomalous behaviour of carbon</vt:lpstr>
      <vt:lpstr>PowerPoint Presentation</vt:lpstr>
      <vt:lpstr>PowerPoint Presentation</vt:lpstr>
      <vt:lpstr>PowerPoint Presentation</vt:lpstr>
      <vt:lpstr>PowerPoint Presentation</vt:lpstr>
      <vt:lpstr>Important compounds of carbon and silicon</vt:lpstr>
      <vt:lpstr>PowerPoint Presentation</vt:lpstr>
      <vt:lpstr>PowerPoint Presentation</vt:lpstr>
      <vt:lpstr>PowerPoint Presentation</vt:lpstr>
      <vt:lpstr>PowerPoint Presentation</vt:lpstr>
      <vt:lpstr>Silicones</vt:lpstr>
      <vt:lpstr>PowerPoint Presentation</vt:lpstr>
      <vt:lpstr>Silicates</vt:lpstr>
      <vt:lpstr>PowerPoint Presentation</vt:lpstr>
      <vt:lpstr>Zeolites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sharma</dc:creator>
  <cp:lastModifiedBy>monika sharma</cp:lastModifiedBy>
  <cp:revision>48</cp:revision>
  <dcterms:created xsi:type="dcterms:W3CDTF">2014-01-31T13:05:57Z</dcterms:created>
  <dcterms:modified xsi:type="dcterms:W3CDTF">2014-09-21T04:35:51Z</dcterms:modified>
</cp:coreProperties>
</file>