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97" r:id="rId3"/>
    <p:sldId id="298" r:id="rId4"/>
    <p:sldId id="299" r:id="rId5"/>
    <p:sldId id="300" r:id="rId6"/>
    <p:sldId id="301" r:id="rId7"/>
    <p:sldId id="257" r:id="rId8"/>
    <p:sldId id="302" r:id="rId9"/>
    <p:sldId id="258" r:id="rId10"/>
    <p:sldId id="259" r:id="rId11"/>
    <p:sldId id="260" r:id="rId12"/>
    <p:sldId id="261" r:id="rId13"/>
    <p:sldId id="303" r:id="rId14"/>
    <p:sldId id="306" r:id="rId15"/>
    <p:sldId id="307" r:id="rId16"/>
    <p:sldId id="308" r:id="rId17"/>
    <p:sldId id="309" r:id="rId18"/>
    <p:sldId id="310" r:id="rId19"/>
    <p:sldId id="262" r:id="rId20"/>
    <p:sldId id="263" r:id="rId21"/>
    <p:sldId id="304" r:id="rId22"/>
    <p:sldId id="311" r:id="rId23"/>
    <p:sldId id="264" r:id="rId24"/>
    <p:sldId id="312" r:id="rId25"/>
    <p:sldId id="313" r:id="rId26"/>
    <p:sldId id="314" r:id="rId27"/>
    <p:sldId id="315" r:id="rId28"/>
    <p:sldId id="265" r:id="rId29"/>
    <p:sldId id="30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80" r:id="rId44"/>
    <p:sldId id="281" r:id="rId45"/>
    <p:sldId id="282" r:id="rId46"/>
    <p:sldId id="283" r:id="rId47"/>
    <p:sldId id="284" r:id="rId48"/>
    <p:sldId id="316" r:id="rId49"/>
    <p:sldId id="317" r:id="rId50"/>
    <p:sldId id="318" r:id="rId51"/>
    <p:sldId id="285" r:id="rId52"/>
    <p:sldId id="319" r:id="rId53"/>
    <p:sldId id="320" r:id="rId54"/>
    <p:sldId id="321" r:id="rId55"/>
    <p:sldId id="286" r:id="rId56"/>
    <p:sldId id="287" r:id="rId57"/>
    <p:sldId id="288" r:id="rId58"/>
    <p:sldId id="289" r:id="rId59"/>
    <p:sldId id="290" r:id="rId60"/>
    <p:sldId id="291" r:id="rId61"/>
    <p:sldId id="292" r:id="rId62"/>
    <p:sldId id="293" r:id="rId63"/>
    <p:sldId id="294" r:id="rId64"/>
    <p:sldId id="295" r:id="rId65"/>
    <p:sldId id="29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5A6A3D-B2CB-4587-960C-BED7F99D6F07}" type="datetimeFigureOut">
              <a:rPr lang="en-US" smtClean="0"/>
              <a:t>4/7/2014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BD2CBC-2D17-446C-8E6F-A86535304171}" type="slidenum">
              <a:rPr lang="en-US" smtClean="0"/>
              <a:t>‹#›</a:t>
            </a:fld>
            <a:endParaRPr lang="en-US"/>
          </a:p>
        </p:txBody>
      </p:sp>
    </p:spTree>
    <p:extLst>
      <p:ext uri="{BB962C8B-B14F-4D97-AF65-F5344CB8AC3E}">
        <p14:creationId xmlns:p14="http://schemas.microsoft.com/office/powerpoint/2010/main" val="189297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D2CBC-2D17-446C-8E6F-A86535304171}" type="slidenum">
              <a:rPr lang="en-US" smtClean="0"/>
              <a:t>20</a:t>
            </a:fld>
            <a:endParaRPr lang="en-US"/>
          </a:p>
        </p:txBody>
      </p:sp>
    </p:spTree>
    <p:extLst>
      <p:ext uri="{BB962C8B-B14F-4D97-AF65-F5344CB8AC3E}">
        <p14:creationId xmlns:p14="http://schemas.microsoft.com/office/powerpoint/2010/main" val="1538193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p:spPr>
        <p:txBody>
          <a:bodyPr/>
          <a:lstStyle/>
          <a:p>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D2CBC-2D17-446C-8E6F-A86535304171}" type="slidenum">
              <a:rPr lang="en-US" smtClean="0"/>
              <a:t>28</a:t>
            </a:fld>
            <a:endParaRPr lang="en-US"/>
          </a:p>
        </p:txBody>
      </p:sp>
    </p:spTree>
    <p:extLst>
      <p:ext uri="{BB962C8B-B14F-4D97-AF65-F5344CB8AC3E}">
        <p14:creationId xmlns:p14="http://schemas.microsoft.com/office/powerpoint/2010/main" val="144658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D2CBC-2D17-446C-8E6F-A86535304171}" type="slidenum">
              <a:rPr lang="en-US" smtClean="0"/>
              <a:t>51</a:t>
            </a:fld>
            <a:endParaRPr lang="en-US"/>
          </a:p>
        </p:txBody>
      </p:sp>
    </p:spTree>
    <p:extLst>
      <p:ext uri="{BB962C8B-B14F-4D97-AF65-F5344CB8AC3E}">
        <p14:creationId xmlns:p14="http://schemas.microsoft.com/office/powerpoint/2010/main" val="185533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BD2CBC-2D17-446C-8E6F-A86535304171}" type="slidenum">
              <a:rPr lang="en-US" smtClean="0"/>
              <a:t>52</a:t>
            </a:fld>
            <a:endParaRPr lang="en-US"/>
          </a:p>
        </p:txBody>
      </p:sp>
    </p:spTree>
    <p:extLst>
      <p:ext uri="{BB962C8B-B14F-4D97-AF65-F5344CB8AC3E}">
        <p14:creationId xmlns:p14="http://schemas.microsoft.com/office/powerpoint/2010/main" val="176406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p:spPr>
      </p:sp>
      <p:sp>
        <p:nvSpPr>
          <p:cNvPr id="2765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180046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378536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81606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85321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391526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142008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398403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79214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48732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416360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9EBEF-311B-4116-85FA-3B6E218FC951}" type="datetimeFigureOut">
              <a:rPr lang="en-US" smtClean="0"/>
              <a:t>4/7/2014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E8260-0E27-48E8-ADD4-E947660C6A49}" type="slidenum">
              <a:rPr lang="en-US" smtClean="0"/>
              <a:t>‹#›</a:t>
            </a:fld>
            <a:endParaRPr lang="en-US" dirty="0"/>
          </a:p>
        </p:txBody>
      </p:sp>
    </p:spTree>
    <p:extLst>
      <p:ext uri="{BB962C8B-B14F-4D97-AF65-F5344CB8AC3E}">
        <p14:creationId xmlns:p14="http://schemas.microsoft.com/office/powerpoint/2010/main" val="252553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9EBEF-311B-4116-85FA-3B6E218FC951}" type="datetimeFigureOut">
              <a:rPr lang="en-US" smtClean="0"/>
              <a:t>4/7/2014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E8260-0E27-48E8-ADD4-E947660C6A49}" type="slidenum">
              <a:rPr lang="en-US" smtClean="0"/>
              <a:t>‹#›</a:t>
            </a:fld>
            <a:endParaRPr lang="en-US" dirty="0"/>
          </a:p>
        </p:txBody>
      </p:sp>
    </p:spTree>
    <p:extLst>
      <p:ext uri="{BB962C8B-B14F-4D97-AF65-F5344CB8AC3E}">
        <p14:creationId xmlns:p14="http://schemas.microsoft.com/office/powerpoint/2010/main" val="103951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838199"/>
          </a:xfrm>
        </p:spPr>
        <p:txBody>
          <a:bodyPr/>
          <a:lstStyle/>
          <a:p>
            <a:r>
              <a:rPr lang="en-US" b="1" dirty="0" smtClean="0">
                <a:solidFill>
                  <a:srgbClr val="FF0000"/>
                </a:solidFill>
              </a:rPr>
              <a:t>ELECTROCHEMISTRY</a:t>
            </a:r>
            <a:endParaRPr lang="en-US" b="1" dirty="0">
              <a:solidFill>
                <a:srgbClr val="FF0000"/>
              </a:solidFill>
            </a:endParaRPr>
          </a:p>
        </p:txBody>
      </p:sp>
      <p:sp>
        <p:nvSpPr>
          <p:cNvPr id="3" name="Subtitle 2"/>
          <p:cNvSpPr>
            <a:spLocks noGrp="1"/>
          </p:cNvSpPr>
          <p:nvPr>
            <p:ph type="subTitle" idx="1"/>
          </p:nvPr>
        </p:nvSpPr>
        <p:spPr>
          <a:xfrm>
            <a:off x="838200" y="1752600"/>
            <a:ext cx="7239000" cy="3886200"/>
          </a:xfrm>
        </p:spPr>
        <p:txBody>
          <a:bodyPr>
            <a:normAutofit/>
          </a:bodyPr>
          <a:lstStyle/>
          <a:p>
            <a:r>
              <a:rPr lang="en-US" dirty="0"/>
              <a:t>Electrochemistry is the study </a:t>
            </a:r>
            <a:r>
              <a:rPr lang="en-US" dirty="0" smtClean="0"/>
              <a:t>of production of electricity </a:t>
            </a:r>
            <a:r>
              <a:rPr lang="en-US" dirty="0"/>
              <a:t>from energy released during </a:t>
            </a:r>
            <a:r>
              <a:rPr lang="en-US" dirty="0" smtClean="0"/>
              <a:t>spontaneous chemical </a:t>
            </a:r>
            <a:r>
              <a:rPr lang="en-US" dirty="0"/>
              <a:t>reactions and the use of electrical energy</a:t>
            </a:r>
          </a:p>
          <a:p>
            <a:r>
              <a:rPr lang="en-US" dirty="0"/>
              <a:t>to bring about non-spontaneous chemical</a:t>
            </a:r>
          </a:p>
          <a:p>
            <a:r>
              <a:rPr lang="en-US" dirty="0"/>
              <a:t>transformations.</a:t>
            </a:r>
          </a:p>
        </p:txBody>
      </p:sp>
    </p:spTree>
    <p:extLst>
      <p:ext uri="{BB962C8B-B14F-4D97-AF65-F5344CB8AC3E}">
        <p14:creationId xmlns:p14="http://schemas.microsoft.com/office/powerpoint/2010/main" val="122211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These two </a:t>
            </a:r>
            <a:r>
              <a:rPr lang="en-US" dirty="0" smtClean="0"/>
              <a:t>portions of </a:t>
            </a:r>
            <a:r>
              <a:rPr lang="en-US" dirty="0"/>
              <a:t>the cell are also called half-cells or redox couples</a:t>
            </a:r>
            <a:r>
              <a:rPr lang="en-US" dirty="0" smtClean="0"/>
              <a:t>.</a:t>
            </a:r>
          </a:p>
          <a:p>
            <a:r>
              <a:rPr lang="en-US" dirty="0"/>
              <a:t>The </a:t>
            </a:r>
            <a:r>
              <a:rPr lang="en-US" dirty="0" smtClean="0"/>
              <a:t>two half-cells </a:t>
            </a:r>
            <a:r>
              <a:rPr lang="en-US" dirty="0"/>
              <a:t>are connected by a metallic wire through a voltmeter and </a:t>
            </a:r>
            <a:r>
              <a:rPr lang="en-US" dirty="0" smtClean="0"/>
              <a:t>a switch </a:t>
            </a:r>
            <a:r>
              <a:rPr lang="en-US" dirty="0"/>
              <a:t>externally. The electrolytes of the two half-cells are </a:t>
            </a:r>
            <a:r>
              <a:rPr lang="en-US" dirty="0" smtClean="0"/>
              <a:t>connected internally </a:t>
            </a:r>
            <a:r>
              <a:rPr lang="en-US" dirty="0"/>
              <a:t>through a salt </a:t>
            </a:r>
            <a:r>
              <a:rPr lang="en-US" dirty="0" smtClean="0"/>
              <a:t>bridge.</a:t>
            </a:r>
          </a:p>
          <a:p>
            <a:r>
              <a:rPr lang="en-US" dirty="0" smtClean="0"/>
              <a:t>During the reaction A </a:t>
            </a:r>
            <a:r>
              <a:rPr lang="en-US" dirty="0"/>
              <a:t>potential </a:t>
            </a:r>
            <a:r>
              <a:rPr lang="en-US" dirty="0" smtClean="0"/>
              <a:t>difference develops </a:t>
            </a:r>
            <a:r>
              <a:rPr lang="en-US" dirty="0"/>
              <a:t>between the electrode and the electrolyte which is </a:t>
            </a:r>
            <a:r>
              <a:rPr lang="en-US" dirty="0" smtClean="0"/>
              <a:t>called electrode </a:t>
            </a:r>
            <a:r>
              <a:rPr lang="en-US" dirty="0"/>
              <a:t>potential</a:t>
            </a:r>
            <a:r>
              <a:rPr lang="en-US" dirty="0" smtClean="0"/>
              <a:t>.</a:t>
            </a:r>
          </a:p>
          <a:p>
            <a:r>
              <a:rPr lang="en-US" dirty="0"/>
              <a:t>When the concentrations of all the species </a:t>
            </a:r>
            <a:r>
              <a:rPr lang="en-US" dirty="0" smtClean="0"/>
              <a:t>involved in </a:t>
            </a:r>
            <a:r>
              <a:rPr lang="en-US" dirty="0"/>
              <a:t>a half-cell is unity then the electrode potential is known as </a:t>
            </a:r>
            <a:r>
              <a:rPr lang="en-US" dirty="0" smtClean="0"/>
              <a:t>standard electrode </a:t>
            </a:r>
            <a:r>
              <a:rPr lang="en-US" dirty="0"/>
              <a:t>potential.</a:t>
            </a:r>
          </a:p>
        </p:txBody>
      </p:sp>
    </p:spTree>
    <p:extLst>
      <p:ext uri="{BB962C8B-B14F-4D97-AF65-F5344CB8AC3E}">
        <p14:creationId xmlns:p14="http://schemas.microsoft.com/office/powerpoint/2010/main" val="48117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a:t>In </a:t>
            </a:r>
            <a:r>
              <a:rPr lang="en-US" dirty="0" smtClean="0"/>
              <a:t>a galvanic </a:t>
            </a:r>
            <a:r>
              <a:rPr lang="en-US" dirty="0"/>
              <a:t>cell, the half-cell in which oxidation takes place is called </a:t>
            </a:r>
            <a:r>
              <a:rPr lang="en-US" dirty="0" smtClean="0"/>
              <a:t>anode and </a:t>
            </a:r>
            <a:r>
              <a:rPr lang="en-US" dirty="0"/>
              <a:t>it has a negative potential with respect to the solution. The other</a:t>
            </a:r>
          </a:p>
          <a:p>
            <a:pPr marL="0" indent="0">
              <a:buNone/>
            </a:pPr>
            <a:r>
              <a:rPr lang="en-US" dirty="0" smtClean="0"/>
              <a:t>half-cell </a:t>
            </a:r>
            <a:r>
              <a:rPr lang="en-US" dirty="0"/>
              <a:t>in which reduction takes place is called cathode and it has </a:t>
            </a:r>
            <a:r>
              <a:rPr lang="en-US" dirty="0" smtClean="0"/>
              <a:t>a positive </a:t>
            </a:r>
            <a:r>
              <a:rPr lang="en-US" dirty="0"/>
              <a:t>potential with respect to the solution. Thus, there exists </a:t>
            </a:r>
            <a:r>
              <a:rPr lang="en-US" dirty="0" smtClean="0"/>
              <a:t>a potential </a:t>
            </a:r>
            <a:r>
              <a:rPr lang="en-US" dirty="0"/>
              <a:t>difference between the two electrodes and as soon as </a:t>
            </a:r>
            <a:r>
              <a:rPr lang="en-US" dirty="0" smtClean="0"/>
              <a:t>the switch </a:t>
            </a:r>
            <a:r>
              <a:rPr lang="en-US" dirty="0"/>
              <a:t>is in the </a:t>
            </a:r>
            <a:r>
              <a:rPr lang="en-US" i="1" dirty="0"/>
              <a:t>on </a:t>
            </a:r>
            <a:r>
              <a:rPr lang="en-US" dirty="0"/>
              <a:t>position the electrons flow from negative electrode</a:t>
            </a:r>
          </a:p>
          <a:p>
            <a:pPr marL="0" indent="0">
              <a:buNone/>
            </a:pPr>
            <a:r>
              <a:rPr lang="en-US" dirty="0"/>
              <a:t>to positive electrode. The direction of current flow is opposite to </a:t>
            </a:r>
            <a:r>
              <a:rPr lang="en-US" dirty="0" smtClean="0"/>
              <a:t>that of electron flow.</a:t>
            </a:r>
            <a:endParaRPr lang="en-US" dirty="0"/>
          </a:p>
        </p:txBody>
      </p:sp>
    </p:spTree>
    <p:extLst>
      <p:ext uri="{BB962C8B-B14F-4D97-AF65-F5344CB8AC3E}">
        <p14:creationId xmlns:p14="http://schemas.microsoft.com/office/powerpoint/2010/main" val="280225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lnSpcReduction="10000"/>
          </a:bodyPr>
          <a:lstStyle/>
          <a:p>
            <a:r>
              <a:rPr lang="en-US" dirty="0"/>
              <a:t>The potential difference between the two electrodes of a </a:t>
            </a:r>
            <a:r>
              <a:rPr lang="en-US" dirty="0" smtClean="0"/>
              <a:t>galvanic cell </a:t>
            </a:r>
            <a:r>
              <a:rPr lang="en-US" dirty="0"/>
              <a:t>is called the </a:t>
            </a:r>
            <a:r>
              <a:rPr lang="en-US" i="1" dirty="0">
                <a:solidFill>
                  <a:srgbClr val="0070C0"/>
                </a:solidFill>
              </a:rPr>
              <a:t>cell </a:t>
            </a:r>
            <a:r>
              <a:rPr lang="en-US" i="1" dirty="0" smtClean="0">
                <a:solidFill>
                  <a:srgbClr val="0070C0"/>
                </a:solidFill>
              </a:rPr>
              <a:t>potential. </a:t>
            </a:r>
            <a:r>
              <a:rPr lang="en-US" dirty="0">
                <a:solidFill>
                  <a:srgbClr val="0070C0"/>
                </a:solidFill>
              </a:rPr>
              <a:t>It is called the </a:t>
            </a:r>
            <a:r>
              <a:rPr lang="en-US" i="1" dirty="0">
                <a:solidFill>
                  <a:srgbClr val="0070C0"/>
                </a:solidFill>
              </a:rPr>
              <a:t>cell </a:t>
            </a:r>
            <a:r>
              <a:rPr lang="en-US" i="1" dirty="0" smtClean="0">
                <a:solidFill>
                  <a:srgbClr val="0070C0"/>
                </a:solidFill>
              </a:rPr>
              <a:t>electromotive force </a:t>
            </a:r>
            <a:r>
              <a:rPr lang="en-US" dirty="0">
                <a:solidFill>
                  <a:srgbClr val="0070C0"/>
                </a:solidFill>
              </a:rPr>
              <a:t>(</a:t>
            </a:r>
            <a:r>
              <a:rPr lang="en-US" dirty="0" err="1">
                <a:solidFill>
                  <a:srgbClr val="0070C0"/>
                </a:solidFill>
              </a:rPr>
              <a:t>emf</a:t>
            </a:r>
            <a:r>
              <a:rPr lang="en-US" dirty="0">
                <a:solidFill>
                  <a:srgbClr val="0070C0"/>
                </a:solidFill>
              </a:rPr>
              <a:t>)</a:t>
            </a:r>
            <a:r>
              <a:rPr lang="en-US" dirty="0"/>
              <a:t> of the cell when no current is drawn through the cell</a:t>
            </a:r>
            <a:r>
              <a:rPr lang="en-US" dirty="0" smtClean="0"/>
              <a:t>.</a:t>
            </a:r>
          </a:p>
          <a:p>
            <a:r>
              <a:rPr lang="en-US" dirty="0" smtClean="0"/>
              <a:t>E.M.F of the cell is given by:</a:t>
            </a:r>
          </a:p>
          <a:p>
            <a:endParaRPr lang="en-US" dirty="0"/>
          </a:p>
          <a:p>
            <a:pPr marL="0" indent="0">
              <a:buNone/>
            </a:pPr>
            <a:r>
              <a:rPr lang="en-US" dirty="0" smtClean="0">
                <a:solidFill>
                  <a:srgbClr val="FF0000"/>
                </a:solidFill>
              </a:rPr>
              <a:t>Functions of salt bridge: </a:t>
            </a:r>
          </a:p>
          <a:p>
            <a:pPr marL="0" indent="0">
              <a:buNone/>
            </a:pPr>
            <a:r>
              <a:rPr lang="en-US" dirty="0" smtClean="0"/>
              <a:t>(1)It completes the electric circuit.</a:t>
            </a:r>
          </a:p>
          <a:p>
            <a:pPr marL="0" indent="0">
              <a:buNone/>
            </a:pPr>
            <a:r>
              <a:rPr lang="en-US" dirty="0" smtClean="0"/>
              <a:t>(2)It maintains the electrical neutrality of two half cell solutions.</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124200"/>
            <a:ext cx="2590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70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Cell Representation</a:t>
            </a:r>
            <a:endParaRPr lang="en-US" dirty="0"/>
          </a:p>
        </p:txBody>
      </p:sp>
      <p:sp>
        <p:nvSpPr>
          <p:cNvPr id="38915" name="Content Placeholder 2"/>
          <p:cNvSpPr>
            <a:spLocks noGrp="1"/>
          </p:cNvSpPr>
          <p:nvPr>
            <p:ph idx="1"/>
          </p:nvPr>
        </p:nvSpPr>
        <p:spPr/>
        <p:txBody>
          <a:bodyPr/>
          <a:lstStyle/>
          <a:p>
            <a:pPr marL="0" indent="0">
              <a:buFont typeface="Wingdings" pitchFamily="2" charset="2"/>
              <a:buNone/>
            </a:pPr>
            <a:r>
              <a:rPr lang="en-US" altLang="en-US" smtClean="0"/>
              <a:t>Cell Reaction:</a:t>
            </a:r>
          </a:p>
          <a:p>
            <a:pPr marL="0" indent="0">
              <a:buFont typeface="Wingdings" pitchFamily="2" charset="2"/>
              <a:buNone/>
            </a:pPr>
            <a:r>
              <a:rPr lang="en-US" altLang="en-US" smtClean="0"/>
              <a:t>Cu</a:t>
            </a:r>
            <a:r>
              <a:rPr lang="en-US" altLang="en-US" baseline="-25000" smtClean="0"/>
              <a:t>(s)</a:t>
            </a:r>
            <a:r>
              <a:rPr lang="en-US" altLang="en-US" smtClean="0"/>
              <a:t> + 2Ag</a:t>
            </a:r>
            <a:r>
              <a:rPr lang="en-US" altLang="en-US" baseline="30000" smtClean="0"/>
              <a:t>+</a:t>
            </a:r>
            <a:r>
              <a:rPr lang="en-US" altLang="en-US" baseline="-25000" smtClean="0"/>
              <a:t>(aq)</a:t>
            </a:r>
            <a:r>
              <a:rPr lang="en-US" altLang="en-US" smtClean="0"/>
              <a:t>------</a:t>
            </a:r>
            <a:r>
              <a:rPr lang="en-US" altLang="en-US" smtClean="0">
                <a:sym typeface="Wingdings" pitchFamily="2" charset="2"/>
              </a:rPr>
              <a:t> Cu</a:t>
            </a:r>
            <a:r>
              <a:rPr lang="en-US" altLang="en-US" baseline="30000" smtClean="0">
                <a:sym typeface="Wingdings" pitchFamily="2" charset="2"/>
              </a:rPr>
              <a:t>2+</a:t>
            </a:r>
            <a:r>
              <a:rPr lang="en-US" altLang="en-US" baseline="-25000" smtClean="0">
                <a:sym typeface="Wingdings" pitchFamily="2" charset="2"/>
              </a:rPr>
              <a:t>(aq)</a:t>
            </a:r>
            <a:r>
              <a:rPr lang="en-US" altLang="en-US" smtClean="0">
                <a:sym typeface="Wingdings" pitchFamily="2" charset="2"/>
              </a:rPr>
              <a:t> + 2Ag</a:t>
            </a:r>
            <a:r>
              <a:rPr lang="en-US" altLang="en-US" baseline="-25000" smtClean="0">
                <a:sym typeface="Wingdings" pitchFamily="2" charset="2"/>
              </a:rPr>
              <a:t>(s)</a:t>
            </a:r>
          </a:p>
          <a:p>
            <a:pPr marL="0" indent="0">
              <a:buFont typeface="Wingdings" pitchFamily="2" charset="2"/>
              <a:buNone/>
            </a:pPr>
            <a:endParaRPr lang="en-US" altLang="en-US" baseline="-25000" smtClean="0">
              <a:sym typeface="Wingdings" pitchFamily="2" charset="2"/>
            </a:endParaRPr>
          </a:p>
          <a:p>
            <a:pPr marL="0" indent="0">
              <a:buFont typeface="Wingdings" pitchFamily="2" charset="2"/>
              <a:buNone/>
            </a:pPr>
            <a:r>
              <a:rPr lang="en-US" altLang="en-US" smtClean="0">
                <a:sym typeface="Wingdings" pitchFamily="2" charset="2"/>
              </a:rPr>
              <a:t>Cell Representation:</a:t>
            </a:r>
          </a:p>
          <a:p>
            <a:pPr marL="0" indent="0">
              <a:buFont typeface="Wingdings" pitchFamily="2" charset="2"/>
              <a:buNone/>
            </a:pPr>
            <a:r>
              <a:rPr lang="en-US" altLang="en-US" smtClean="0">
                <a:sym typeface="Wingdings" pitchFamily="2" charset="2"/>
              </a:rPr>
              <a:t>Cu</a:t>
            </a:r>
            <a:r>
              <a:rPr lang="en-US" altLang="en-US" baseline="-25000" smtClean="0">
                <a:sym typeface="Wingdings" pitchFamily="2" charset="2"/>
              </a:rPr>
              <a:t>(s)</a:t>
            </a:r>
            <a:r>
              <a:rPr lang="en-US" altLang="en-US" smtClean="0">
                <a:sym typeface="Wingdings" pitchFamily="2" charset="2"/>
              </a:rPr>
              <a:t> | Cu</a:t>
            </a:r>
            <a:r>
              <a:rPr lang="en-US" altLang="en-US" baseline="30000" smtClean="0">
                <a:sym typeface="Wingdings" pitchFamily="2" charset="2"/>
              </a:rPr>
              <a:t>2+</a:t>
            </a:r>
            <a:r>
              <a:rPr lang="en-US" altLang="en-US" baseline="-25000" smtClean="0">
                <a:sym typeface="Wingdings" pitchFamily="2" charset="2"/>
              </a:rPr>
              <a:t>(aq)</a:t>
            </a:r>
            <a:r>
              <a:rPr lang="en-US" altLang="en-US" smtClean="0">
                <a:sym typeface="Wingdings" pitchFamily="2" charset="2"/>
              </a:rPr>
              <a:t> || Ag</a:t>
            </a:r>
            <a:r>
              <a:rPr lang="en-US" altLang="en-US" baseline="30000" smtClean="0">
                <a:sym typeface="Wingdings" pitchFamily="2" charset="2"/>
              </a:rPr>
              <a:t>+</a:t>
            </a:r>
            <a:r>
              <a:rPr lang="en-US" altLang="en-US" baseline="-25000" smtClean="0">
                <a:sym typeface="Wingdings" pitchFamily="2" charset="2"/>
              </a:rPr>
              <a:t>(aq)</a:t>
            </a:r>
            <a:r>
              <a:rPr lang="en-US" altLang="en-US" smtClean="0">
                <a:sym typeface="Wingdings" pitchFamily="2" charset="2"/>
              </a:rPr>
              <a:t> | Ag</a:t>
            </a:r>
            <a:r>
              <a:rPr lang="en-US" altLang="en-US" baseline="-25000" smtClean="0">
                <a:sym typeface="Wingdings" pitchFamily="2" charset="2"/>
              </a:rPr>
              <a:t>(s)</a:t>
            </a:r>
            <a:r>
              <a:rPr lang="en-US" altLang="en-US" smtClean="0">
                <a:sym typeface="Wingdings" pitchFamily="2" charset="2"/>
              </a:rPr>
              <a:t> </a:t>
            </a:r>
          </a:p>
          <a:p>
            <a:pPr marL="0" indent="0">
              <a:buFont typeface="Wingdings" pitchFamily="2" charset="2"/>
              <a:buNone/>
            </a:pPr>
            <a:endParaRPr lang="en-US" altLang="en-US" baseline="-25000" smtClean="0">
              <a:sym typeface="Wingdings" pitchFamily="2" charset="2"/>
            </a:endParaRPr>
          </a:p>
        </p:txBody>
      </p:sp>
    </p:spTree>
    <p:extLst>
      <p:ext uri="{BB962C8B-B14F-4D97-AF65-F5344CB8AC3E}">
        <p14:creationId xmlns:p14="http://schemas.microsoft.com/office/powerpoint/2010/main" val="234952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Electromotive Force (emf)</a:t>
            </a:r>
          </a:p>
        </p:txBody>
      </p:sp>
      <p:sp>
        <p:nvSpPr>
          <p:cNvPr id="38915" name="Rectangle 3"/>
          <p:cNvSpPr>
            <a:spLocks noGrp="1" noChangeArrowheads="1"/>
          </p:cNvSpPr>
          <p:nvPr>
            <p:ph type="body" idx="1"/>
          </p:nvPr>
        </p:nvSpPr>
        <p:spPr/>
        <p:txBody>
          <a:bodyPr/>
          <a:lstStyle/>
          <a:p>
            <a:pPr eaLnBrk="1" hangingPunct="1"/>
            <a:r>
              <a:rPr lang="en-US" altLang="en-US" smtClean="0"/>
              <a:t>The potential difference between the anode and cathode in a cell is called the </a:t>
            </a:r>
            <a:r>
              <a:rPr lang="en-US" altLang="en-US" smtClean="0">
                <a:solidFill>
                  <a:srgbClr val="00197D"/>
                </a:solidFill>
              </a:rPr>
              <a:t>electromotive force (emf)</a:t>
            </a:r>
            <a:r>
              <a:rPr lang="en-US" altLang="en-US" smtClean="0"/>
              <a:t>.</a:t>
            </a:r>
          </a:p>
          <a:p>
            <a:pPr eaLnBrk="1" hangingPunct="1"/>
            <a:r>
              <a:rPr lang="en-US" altLang="en-US" smtClean="0"/>
              <a:t>It is also called the </a:t>
            </a:r>
            <a:r>
              <a:rPr lang="en-US" altLang="en-US" smtClean="0">
                <a:solidFill>
                  <a:srgbClr val="00197D"/>
                </a:solidFill>
              </a:rPr>
              <a:t>cell potential</a:t>
            </a:r>
            <a:r>
              <a:rPr lang="en-US" altLang="en-US" smtClean="0"/>
              <a:t>, and is designated </a:t>
            </a:r>
            <a:r>
              <a:rPr lang="en-US" altLang="en-US" i="1" smtClean="0"/>
              <a:t>E</a:t>
            </a:r>
            <a:r>
              <a:rPr lang="en-US" altLang="en-US" baseline="-25000" smtClean="0"/>
              <a:t>cell</a:t>
            </a:r>
            <a:r>
              <a:rPr lang="en-US" altLang="en-US" i="1" smtClean="0"/>
              <a:t>.</a:t>
            </a:r>
            <a:endParaRPr lang="en-US" altLang="en-US" smtClean="0"/>
          </a:p>
        </p:txBody>
      </p:sp>
    </p:spTree>
    <p:extLst>
      <p:ext uri="{BB962C8B-B14F-4D97-AF65-F5344CB8AC3E}">
        <p14:creationId xmlns:p14="http://schemas.microsoft.com/office/powerpoint/2010/main" val="33821694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fade">
                                      <p:cBhvr>
                                        <p:cTn id="7" dur="20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Electrode Potential</a:t>
            </a:r>
            <a:endParaRPr lang="en-US" dirty="0"/>
          </a:p>
        </p:txBody>
      </p:sp>
      <p:sp>
        <p:nvSpPr>
          <p:cNvPr id="46083" name="Content Placeholder 2"/>
          <p:cNvSpPr>
            <a:spLocks noGrp="1"/>
          </p:cNvSpPr>
          <p:nvPr>
            <p:ph idx="1"/>
          </p:nvPr>
        </p:nvSpPr>
        <p:spPr/>
        <p:txBody>
          <a:bodyPr/>
          <a:lstStyle/>
          <a:p>
            <a:pPr marL="0" indent="0">
              <a:buFont typeface="Wingdings" pitchFamily="2" charset="2"/>
              <a:buNone/>
            </a:pPr>
            <a:r>
              <a:rPr lang="en-US" altLang="en-US" smtClean="0"/>
              <a:t>A potential difference develops between the electrode and the electrolyte which is called electrode potential.</a:t>
            </a:r>
          </a:p>
          <a:p>
            <a:pPr marL="0" indent="0">
              <a:buFont typeface="Wingdings" pitchFamily="2" charset="2"/>
              <a:buNone/>
            </a:pPr>
            <a:endParaRPr lang="en-US" altLang="en-US" smtClean="0"/>
          </a:p>
          <a:p>
            <a:pPr marL="0" indent="0">
              <a:buFont typeface="Wingdings" pitchFamily="2" charset="2"/>
              <a:buNone/>
            </a:pPr>
            <a:r>
              <a:rPr lang="en-US" altLang="en-US" smtClean="0"/>
              <a:t>The potential difference between the two electrodes of a galvanic cell is called cell potential.</a:t>
            </a:r>
          </a:p>
        </p:txBody>
      </p:sp>
    </p:spTree>
    <p:extLst>
      <p:ext uri="{BB962C8B-B14F-4D97-AF65-F5344CB8AC3E}">
        <p14:creationId xmlns:p14="http://schemas.microsoft.com/office/powerpoint/2010/main" val="298007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400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8" name="Rectangle 4"/>
          <p:cNvSpPr>
            <a:spLocks noGrp="1" noChangeArrowheads="1"/>
          </p:cNvSpPr>
          <p:nvPr>
            <p:ph type="title"/>
          </p:nvPr>
        </p:nvSpPr>
        <p:spPr/>
        <p:txBody>
          <a:bodyPr/>
          <a:lstStyle/>
          <a:p>
            <a:pPr>
              <a:defRPr/>
            </a:pPr>
            <a:r>
              <a:rPr lang="en-US" smtClean="0"/>
              <a:t>Cell Potential</a:t>
            </a:r>
          </a:p>
        </p:txBody>
      </p:sp>
    </p:spTree>
    <p:extLst>
      <p:ext uri="{BB962C8B-B14F-4D97-AF65-F5344CB8AC3E}">
        <p14:creationId xmlns:p14="http://schemas.microsoft.com/office/powerpoint/2010/main" val="711087235"/>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304800" y="228600"/>
            <a:ext cx="8534400" cy="838200"/>
          </a:xfrm>
        </p:spPr>
        <p:txBody>
          <a:bodyPr/>
          <a:lstStyle/>
          <a:p>
            <a:pPr>
              <a:defRPr/>
            </a:pPr>
            <a:r>
              <a:rPr lang="en-US" smtClean="0"/>
              <a:t>Cell Potential</a:t>
            </a:r>
          </a:p>
        </p:txBody>
      </p:sp>
      <p:sp>
        <p:nvSpPr>
          <p:cNvPr id="56325" name="Rectangle 5"/>
          <p:cNvSpPr>
            <a:spLocks noGrp="1" noChangeArrowheads="1"/>
          </p:cNvSpPr>
          <p:nvPr>
            <p:ph type="body" idx="1"/>
          </p:nvPr>
        </p:nvSpPr>
        <p:spPr/>
        <p:txBody>
          <a:bodyPr/>
          <a:lstStyle/>
          <a:p>
            <a:r>
              <a:rPr lang="en-US" altLang="en-US" smtClean="0"/>
              <a:t>Cell Potential (electromotive force), E</a:t>
            </a:r>
            <a:r>
              <a:rPr lang="en-US" altLang="en-US" baseline="-25000" smtClean="0"/>
              <a:t>cell</a:t>
            </a:r>
            <a:r>
              <a:rPr lang="en-US" altLang="en-US" smtClean="0"/>
              <a:t> (V)</a:t>
            </a:r>
            <a:endParaRPr lang="en-US" altLang="en-US" baseline="-25000" smtClean="0"/>
          </a:p>
          <a:p>
            <a:pPr lvl="1"/>
            <a:r>
              <a:rPr lang="en-US" altLang="en-US" smtClean="0"/>
              <a:t>electrical potential difference between the two electrodes or half-cells</a:t>
            </a:r>
          </a:p>
          <a:p>
            <a:pPr lvl="2"/>
            <a:r>
              <a:rPr lang="en-US" altLang="en-US" smtClean="0"/>
              <a:t>Depends on specific half-reactions, concentrations, and temperature</a:t>
            </a:r>
          </a:p>
          <a:p>
            <a:pPr lvl="2"/>
            <a:r>
              <a:rPr lang="en-US" altLang="en-US" smtClean="0"/>
              <a:t>Under standard state conditions ([solutes] = 1 M, P</a:t>
            </a:r>
            <a:r>
              <a:rPr lang="en-US" altLang="en-US" baseline="-25000" smtClean="0"/>
              <a:t>solutes</a:t>
            </a:r>
            <a:r>
              <a:rPr lang="en-US" altLang="en-US" smtClean="0"/>
              <a:t> = 1 atm), emf = standard cell potential, E</a:t>
            </a:r>
            <a:r>
              <a:rPr lang="en-US" altLang="en-US" smtClean="0">
                <a:sym typeface="Symbol" pitchFamily="18" charset="2"/>
              </a:rPr>
              <a:t></a:t>
            </a:r>
            <a:r>
              <a:rPr lang="en-US" altLang="en-US" baseline="-25000" smtClean="0">
                <a:sym typeface="Symbol" pitchFamily="18" charset="2"/>
              </a:rPr>
              <a:t>cell</a:t>
            </a:r>
            <a:r>
              <a:rPr lang="en-US" altLang="en-US" smtClean="0"/>
              <a:t> </a:t>
            </a:r>
          </a:p>
          <a:p>
            <a:pPr lvl="2"/>
            <a:r>
              <a:rPr lang="en-US" altLang="en-US" smtClean="0"/>
              <a:t>1 V = 1 J/C</a:t>
            </a:r>
          </a:p>
          <a:p>
            <a:pPr lvl="1"/>
            <a:r>
              <a:rPr lang="en-US" altLang="en-US" smtClean="0"/>
              <a:t>driving force of the redox reaction</a:t>
            </a:r>
          </a:p>
        </p:txBody>
      </p:sp>
    </p:spTree>
    <p:extLst>
      <p:ext uri="{BB962C8B-B14F-4D97-AF65-F5344CB8AC3E}">
        <p14:creationId xmlns:p14="http://schemas.microsoft.com/office/powerpoint/2010/main" val="100139866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 calcmode="lin" valueType="num">
                                      <p:cBhvr additive="base">
                                        <p:cTn id="7" dur="500" fill="hold"/>
                                        <p:tgtEl>
                                          <p:spTgt spid="563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anim calcmode="lin" valueType="num">
                                      <p:cBhvr additive="base">
                                        <p:cTn id="11" dur="500" fill="hold"/>
                                        <p:tgtEl>
                                          <p:spTgt spid="5632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anim calcmode="lin" valueType="num">
                                      <p:cBhvr additive="base">
                                        <p:cTn id="15" dur="500" fill="hold"/>
                                        <p:tgtEl>
                                          <p:spTgt spid="5632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32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anim calcmode="lin" valueType="num">
                                      <p:cBhvr additive="base">
                                        <p:cTn id="19" dur="500" fill="hold"/>
                                        <p:tgtEl>
                                          <p:spTgt spid="5632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anim calcmode="lin" valueType="num">
                                      <p:cBhvr additive="base">
                                        <p:cTn id="23" dur="500" fill="hold"/>
                                        <p:tgtEl>
                                          <p:spTgt spid="5632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5">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anim calcmode="lin" valueType="num">
                                      <p:cBhvr additive="base">
                                        <p:cTn id="27" dur="500" fill="hold"/>
                                        <p:tgtEl>
                                          <p:spTgt spid="5632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pPr>
              <a:defRPr/>
            </a:pPr>
            <a:r>
              <a:rPr lang="en-US" smtClean="0"/>
              <a:t>Cell Potential</a:t>
            </a:r>
          </a:p>
        </p:txBody>
      </p:sp>
      <p:sp>
        <p:nvSpPr>
          <p:cNvPr id="61445" name="Rectangle 5"/>
          <p:cNvSpPr>
            <a:spLocks noGrp="1" noChangeArrowheads="1"/>
          </p:cNvSpPr>
          <p:nvPr>
            <p:ph type="body" idx="1"/>
          </p:nvPr>
        </p:nvSpPr>
        <p:spPr/>
        <p:txBody>
          <a:bodyPr/>
          <a:lstStyle/>
          <a:p>
            <a:pPr algn="ctr">
              <a:buFont typeface="Wingdings" pitchFamily="2" charset="2"/>
              <a:buNone/>
            </a:pPr>
            <a:r>
              <a:rPr lang="en-US" altLang="en-US" smtClean="0"/>
              <a:t>E</a:t>
            </a:r>
            <a:r>
              <a:rPr lang="en-US" altLang="en-US" baseline="-25000" smtClean="0"/>
              <a:t>cell </a:t>
            </a:r>
            <a:r>
              <a:rPr lang="en-US" altLang="en-US" smtClean="0"/>
              <a:t>= E</a:t>
            </a:r>
            <a:r>
              <a:rPr lang="en-US" altLang="en-US" baseline="-25000" smtClean="0"/>
              <a:t>cathode</a:t>
            </a:r>
            <a:r>
              <a:rPr lang="en-US" altLang="en-US" smtClean="0"/>
              <a:t> - E</a:t>
            </a:r>
            <a:r>
              <a:rPr lang="en-US" altLang="en-US" baseline="-25000" smtClean="0"/>
              <a:t>anode</a:t>
            </a:r>
            <a:r>
              <a:rPr lang="en-US" altLang="en-US" smtClean="0"/>
              <a:t> = E</a:t>
            </a:r>
            <a:r>
              <a:rPr lang="en-US" altLang="en-US" baseline="-25000" smtClean="0"/>
              <a:t>redn</a:t>
            </a:r>
            <a:r>
              <a:rPr lang="en-US" altLang="en-US" smtClean="0"/>
              <a:t> - E</a:t>
            </a:r>
            <a:r>
              <a:rPr lang="en-US" altLang="en-US" baseline="-25000" smtClean="0"/>
              <a:t>ox</a:t>
            </a:r>
          </a:p>
          <a:p>
            <a:pPr algn="ctr">
              <a:buFont typeface="Wingdings" pitchFamily="2" charset="2"/>
              <a:buNone/>
            </a:pPr>
            <a:r>
              <a:rPr lang="en-US" altLang="en-US" smtClean="0"/>
              <a:t>E°</a:t>
            </a:r>
            <a:r>
              <a:rPr lang="en-US" altLang="en-US" baseline="-25000" smtClean="0"/>
              <a:t>cell</a:t>
            </a:r>
            <a:r>
              <a:rPr lang="en-US" altLang="en-US" smtClean="0"/>
              <a:t> = E°</a:t>
            </a:r>
            <a:r>
              <a:rPr lang="en-US" altLang="en-US" baseline="-25000" smtClean="0"/>
              <a:t>cathode</a:t>
            </a:r>
            <a:r>
              <a:rPr lang="en-US" altLang="en-US" smtClean="0"/>
              <a:t> - E°</a:t>
            </a:r>
            <a:r>
              <a:rPr lang="en-US" altLang="en-US" baseline="-25000" smtClean="0"/>
              <a:t>anode</a:t>
            </a:r>
            <a:r>
              <a:rPr lang="en-US" altLang="en-US" smtClean="0"/>
              <a:t> = E°</a:t>
            </a:r>
            <a:r>
              <a:rPr lang="en-US" altLang="en-US" baseline="-25000" smtClean="0"/>
              <a:t>redn</a:t>
            </a:r>
            <a:r>
              <a:rPr lang="en-US" altLang="en-US" smtClean="0"/>
              <a:t> - E°</a:t>
            </a:r>
            <a:r>
              <a:rPr lang="en-US" altLang="en-US" baseline="-25000" smtClean="0"/>
              <a:t>ox</a:t>
            </a:r>
            <a:r>
              <a:rPr lang="en-US" altLang="en-US" smtClean="0"/>
              <a:t> </a:t>
            </a:r>
          </a:p>
          <a:p>
            <a:pPr algn="ctr">
              <a:buFont typeface="Wingdings" pitchFamily="2" charset="2"/>
              <a:buNone/>
            </a:pPr>
            <a:endParaRPr lang="en-US" altLang="en-US" smtClean="0"/>
          </a:p>
          <a:p>
            <a:pPr algn="ctr">
              <a:buFont typeface="Wingdings" pitchFamily="2" charset="2"/>
              <a:buNone/>
            </a:pPr>
            <a:r>
              <a:rPr lang="en-US" altLang="en-US" sz="2400" smtClean="0"/>
              <a:t>(E</a:t>
            </a:r>
            <a:r>
              <a:rPr lang="en-US" altLang="en-US" sz="2400" baseline="-25000" smtClean="0"/>
              <a:t>cathode</a:t>
            </a:r>
            <a:r>
              <a:rPr lang="en-US" altLang="en-US" sz="2400" smtClean="0"/>
              <a:t> and E</a:t>
            </a:r>
            <a:r>
              <a:rPr lang="en-US" altLang="en-US" sz="2400" baseline="-25000" smtClean="0"/>
              <a:t>anode</a:t>
            </a:r>
            <a:r>
              <a:rPr lang="en-US" altLang="en-US" sz="2400" smtClean="0"/>
              <a:t> are reduction potentials by definition.)</a:t>
            </a:r>
          </a:p>
        </p:txBody>
      </p:sp>
    </p:spTree>
    <p:extLst>
      <p:ext uri="{BB962C8B-B14F-4D97-AF65-F5344CB8AC3E}">
        <p14:creationId xmlns:p14="http://schemas.microsoft.com/office/powerpoint/2010/main" val="399380670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445">
                                            <p:txEl>
                                              <p:pRg st="0" end="0"/>
                                            </p:txEl>
                                          </p:spTgt>
                                        </p:tgtEl>
                                        <p:attrNameLst>
                                          <p:attrName>style.visibility</p:attrName>
                                        </p:attrNameLst>
                                      </p:cBhvr>
                                      <p:to>
                                        <p:strVal val="visible"/>
                                      </p:to>
                                    </p:set>
                                    <p:animEffect transition="in" filter="blinds(vertical)">
                                      <p:cBhvr>
                                        <p:cTn id="7" dur="500"/>
                                        <p:tgtEl>
                                          <p:spTgt spid="614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1445">
                                            <p:txEl>
                                              <p:pRg st="1" end="1"/>
                                            </p:txEl>
                                          </p:spTgt>
                                        </p:tgtEl>
                                        <p:attrNameLst>
                                          <p:attrName>style.visibility</p:attrName>
                                        </p:attrNameLst>
                                      </p:cBhvr>
                                      <p:to>
                                        <p:strVal val="visible"/>
                                      </p:to>
                                    </p:set>
                                    <p:animEffect transition="in" filter="blinds(vertical)">
                                      <p:cBhvr>
                                        <p:cTn id="12" dur="500"/>
                                        <p:tgtEl>
                                          <p:spTgt spid="614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1445">
                                            <p:txEl>
                                              <p:pRg st="3" end="3"/>
                                            </p:txEl>
                                          </p:spTgt>
                                        </p:tgtEl>
                                        <p:attrNameLst>
                                          <p:attrName>style.visibility</p:attrName>
                                        </p:attrNameLst>
                                      </p:cBhvr>
                                      <p:to>
                                        <p:strVal val="visible"/>
                                      </p:to>
                                    </p:set>
                                    <p:animEffect transition="in" filter="blinds(vertical)">
                                      <p:cBhvr>
                                        <p:cTn id="17" dur="500"/>
                                        <p:tgtEl>
                                          <p:spTgt spid="614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solidFill>
                  <a:srgbClr val="FF0000"/>
                </a:solidFill>
              </a:rPr>
              <a:t>Measurement of Electrode Potential</a:t>
            </a:r>
            <a:endParaRPr lang="en-US" dirty="0">
              <a:solidFill>
                <a:srgbClr val="FF0000"/>
              </a:solidFill>
            </a:endParaRPr>
          </a:p>
        </p:txBody>
      </p:sp>
      <p:sp>
        <p:nvSpPr>
          <p:cNvPr id="3" name="Content Placeholder 2"/>
          <p:cNvSpPr>
            <a:spLocks noGrp="1"/>
          </p:cNvSpPr>
          <p:nvPr>
            <p:ph idx="1"/>
          </p:nvPr>
        </p:nvSpPr>
        <p:spPr>
          <a:xfrm>
            <a:off x="457200" y="1219200"/>
            <a:ext cx="8229600" cy="4906963"/>
          </a:xfrm>
        </p:spPr>
        <p:txBody>
          <a:bodyPr/>
          <a:lstStyle/>
          <a:p>
            <a:r>
              <a:rPr lang="en-US" dirty="0"/>
              <a:t>The potential of individual half-cell cannot be measured</a:t>
            </a:r>
            <a:r>
              <a:rPr lang="en-US" dirty="0" smtClean="0"/>
              <a:t>. Because oxidation and reduction do not occur individually.</a:t>
            </a:r>
          </a:p>
          <a:p>
            <a:r>
              <a:rPr lang="en-US" dirty="0" smtClean="0"/>
              <a:t>So arbitrarily we choose one electrode and then find the electrode potential of other by using this electrode. </a:t>
            </a:r>
            <a:r>
              <a:rPr lang="en-US" dirty="0"/>
              <a:t>According to convention, a </a:t>
            </a:r>
            <a:r>
              <a:rPr lang="en-US" dirty="0" smtClean="0"/>
              <a:t>half-cell called </a:t>
            </a:r>
            <a:r>
              <a:rPr lang="en-US" dirty="0"/>
              <a:t>standard hydrogen </a:t>
            </a:r>
            <a:r>
              <a:rPr lang="en-US" dirty="0" smtClean="0"/>
              <a:t>electrode is considered as standard and its value of electrode potential is considered as zero.</a:t>
            </a:r>
            <a:endParaRPr lang="en-US" dirty="0"/>
          </a:p>
        </p:txBody>
      </p:sp>
    </p:spTree>
    <p:extLst>
      <p:ext uri="{BB962C8B-B14F-4D97-AF65-F5344CB8AC3E}">
        <p14:creationId xmlns:p14="http://schemas.microsoft.com/office/powerpoint/2010/main" val="184105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pPr>
              <a:defRPr/>
            </a:pPr>
            <a:r>
              <a:rPr lang="en-US" smtClean="0"/>
              <a:t>Redox reactions (quick review) </a:t>
            </a:r>
          </a:p>
        </p:txBody>
      </p:sp>
      <p:sp>
        <p:nvSpPr>
          <p:cNvPr id="14339" name="Rectangle 5"/>
          <p:cNvSpPr>
            <a:spLocks noGrp="1" noChangeArrowheads="1"/>
          </p:cNvSpPr>
          <p:nvPr>
            <p:ph type="body" idx="1"/>
          </p:nvPr>
        </p:nvSpPr>
        <p:spPr/>
        <p:txBody>
          <a:bodyPr/>
          <a:lstStyle/>
          <a:p>
            <a:r>
              <a:rPr lang="en-US" altLang="en-US" dirty="0" smtClean="0"/>
              <a:t>Oxidation</a:t>
            </a:r>
          </a:p>
          <a:p>
            <a:pPr lvl="1"/>
            <a:endParaRPr lang="en-US" altLang="en-US" dirty="0" smtClean="0"/>
          </a:p>
          <a:p>
            <a:r>
              <a:rPr lang="en-US" altLang="en-US" dirty="0" smtClean="0"/>
              <a:t>Reduction</a:t>
            </a:r>
          </a:p>
          <a:p>
            <a:pPr lvl="1"/>
            <a:endParaRPr lang="en-US" altLang="en-US" dirty="0" smtClean="0"/>
          </a:p>
          <a:p>
            <a:r>
              <a:rPr lang="en-US" altLang="en-US" dirty="0" smtClean="0"/>
              <a:t>Reducing agent</a:t>
            </a:r>
          </a:p>
          <a:p>
            <a:pPr lvl="1"/>
            <a:endParaRPr lang="en-US" altLang="en-US" dirty="0" smtClean="0"/>
          </a:p>
          <a:p>
            <a:r>
              <a:rPr lang="en-US" altLang="en-US" dirty="0" smtClean="0"/>
              <a:t>Oxidizing agent</a:t>
            </a:r>
          </a:p>
          <a:p>
            <a:pPr lvl="1"/>
            <a:endParaRPr lang="en-US" altLang="en-US" dirty="0" smtClean="0"/>
          </a:p>
        </p:txBody>
      </p:sp>
    </p:spTree>
    <p:extLst>
      <p:ext uri="{BB962C8B-B14F-4D97-AF65-F5344CB8AC3E}">
        <p14:creationId xmlns:p14="http://schemas.microsoft.com/office/powerpoint/2010/main" val="3309334087"/>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Standard hydrogen electrode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The standard hydrogen electrode </a:t>
            </a:r>
            <a:r>
              <a:rPr lang="en-US" dirty="0" smtClean="0"/>
              <a:t>consists of </a:t>
            </a:r>
            <a:r>
              <a:rPr lang="en-US" dirty="0"/>
              <a:t>a platinum electrode coated with </a:t>
            </a:r>
            <a:r>
              <a:rPr lang="en-US" dirty="0" smtClean="0"/>
              <a:t>platinum black</a:t>
            </a:r>
            <a:r>
              <a:rPr lang="en-US" dirty="0"/>
              <a:t>. The electrode is dipped in an </a:t>
            </a:r>
            <a:r>
              <a:rPr lang="en-US" dirty="0" smtClean="0"/>
              <a:t>acidic solution </a:t>
            </a:r>
            <a:r>
              <a:rPr lang="en-US" dirty="0"/>
              <a:t>and pure hydrogen gas is </a:t>
            </a:r>
            <a:r>
              <a:rPr lang="en-US" dirty="0" smtClean="0"/>
              <a:t>bubbled through </a:t>
            </a:r>
            <a:r>
              <a:rPr lang="en-US" dirty="0"/>
              <a:t>it</a:t>
            </a:r>
            <a:r>
              <a:rPr lang="en-US" dirty="0" smtClean="0"/>
              <a:t>. This electrode can undergo oxidation as well as reduction depending upon the element with which it is combined. Thus it is called as reversible electrode.</a:t>
            </a:r>
          </a:p>
          <a:p>
            <a:endParaRPr lang="en-US" dirty="0"/>
          </a:p>
        </p:txBody>
      </p:sp>
    </p:spTree>
    <p:extLst>
      <p:ext uri="{BB962C8B-B14F-4D97-AF65-F5344CB8AC3E}">
        <p14:creationId xmlns:p14="http://schemas.microsoft.com/office/powerpoint/2010/main" val="416460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4323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4" name="Rectangle 6"/>
          <p:cNvSpPr>
            <a:spLocks noGrp="1" noChangeArrowheads="1"/>
          </p:cNvSpPr>
          <p:nvPr>
            <p:ph type="title"/>
          </p:nvPr>
        </p:nvSpPr>
        <p:spPr/>
        <p:txBody>
          <a:bodyPr/>
          <a:lstStyle/>
          <a:p>
            <a:pPr>
              <a:defRPr/>
            </a:pPr>
            <a:r>
              <a:rPr lang="en-US" smtClean="0"/>
              <a:t>Standard Hydrogen Electrode</a:t>
            </a:r>
          </a:p>
        </p:txBody>
      </p:sp>
      <p:sp>
        <p:nvSpPr>
          <p:cNvPr id="58372" name="Rectangle 7"/>
          <p:cNvSpPr>
            <a:spLocks noGrp="1" noChangeArrowheads="1"/>
          </p:cNvSpPr>
          <p:nvPr>
            <p:ph type="body" idx="1"/>
          </p:nvPr>
        </p:nvSpPr>
        <p:spPr>
          <a:xfrm>
            <a:off x="4876800" y="1752600"/>
            <a:ext cx="3962400" cy="4495800"/>
          </a:xfrm>
        </p:spPr>
        <p:txBody>
          <a:bodyPr/>
          <a:lstStyle/>
          <a:p>
            <a:r>
              <a:rPr lang="en-US" altLang="en-US" smtClean="0"/>
              <a:t>E</a:t>
            </a:r>
            <a:r>
              <a:rPr lang="en-US" altLang="en-US" smtClean="0">
                <a:sym typeface="Symbol" pitchFamily="18" charset="2"/>
              </a:rPr>
              <a:t> = 0 V (by definition; arbitrarily selected)</a:t>
            </a:r>
          </a:p>
          <a:p>
            <a:r>
              <a:rPr lang="en-US" altLang="en-US" smtClean="0">
                <a:sym typeface="Symbol" pitchFamily="18" charset="2"/>
              </a:rPr>
              <a:t>2H</a:t>
            </a:r>
            <a:r>
              <a:rPr lang="en-US" altLang="en-US" baseline="30000" smtClean="0">
                <a:sym typeface="Symbol" pitchFamily="18" charset="2"/>
              </a:rPr>
              <a:t>+</a:t>
            </a:r>
            <a:r>
              <a:rPr lang="en-US" altLang="en-US" smtClean="0">
                <a:sym typeface="Symbol" pitchFamily="18" charset="2"/>
              </a:rPr>
              <a:t> + 2e</a:t>
            </a:r>
            <a:r>
              <a:rPr lang="en-US" altLang="en-US" baseline="30000" smtClean="0">
                <a:sym typeface="Symbol" pitchFamily="18" charset="2"/>
              </a:rPr>
              <a:t>-</a:t>
            </a:r>
            <a:r>
              <a:rPr lang="en-US" altLang="en-US" smtClean="0">
                <a:sym typeface="Symbol" pitchFamily="18" charset="2"/>
              </a:rPr>
              <a:t>  H</a:t>
            </a:r>
            <a:r>
              <a:rPr lang="en-US" altLang="en-US" baseline="-25000" smtClean="0">
                <a:sym typeface="Symbol" pitchFamily="18" charset="2"/>
              </a:rPr>
              <a:t>2</a:t>
            </a:r>
            <a:endParaRPr lang="en-US" altLang="en-US" smtClean="0"/>
          </a:p>
        </p:txBody>
      </p:sp>
    </p:spTree>
    <p:extLst>
      <p:ext uri="{BB962C8B-B14F-4D97-AF65-F5344CB8AC3E}">
        <p14:creationId xmlns:p14="http://schemas.microsoft.com/office/powerpoint/2010/main" val="2420429027"/>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Cell Representation</a:t>
            </a:r>
            <a:endParaRPr lang="en-US" dirty="0"/>
          </a:p>
        </p:txBody>
      </p:sp>
      <p:sp>
        <p:nvSpPr>
          <p:cNvPr id="69635" name="TextBox 2"/>
          <p:cNvSpPr txBox="1">
            <a:spLocks noChangeArrowheads="1"/>
          </p:cNvSpPr>
          <p:nvPr/>
        </p:nvSpPr>
        <p:spPr bwMode="auto">
          <a:xfrm>
            <a:off x="914400" y="2057400"/>
            <a:ext cx="7467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r>
              <a:rPr lang="en-US" altLang="en-US" sz="2400" dirty="0"/>
              <a:t>At 298 K the </a:t>
            </a:r>
            <a:r>
              <a:rPr lang="en-US" altLang="en-US" sz="2400" dirty="0" err="1"/>
              <a:t>emf</a:t>
            </a:r>
            <a:r>
              <a:rPr lang="en-US" altLang="en-US" sz="2400" dirty="0"/>
              <a:t> of the cell, standard hydrogen electrode || second half cell constructed by taking SHE as anode(reference half cell) and other half cell as cathode, gives the reduction potential of the other half cell.</a:t>
            </a:r>
          </a:p>
          <a:p>
            <a:pPr>
              <a:spcBef>
                <a:spcPct val="0"/>
              </a:spcBef>
              <a:buClrTx/>
              <a:buSzTx/>
              <a:buFontTx/>
              <a:buNone/>
            </a:pPr>
            <a:endParaRPr lang="en-US" altLang="en-US" sz="2400" dirty="0"/>
          </a:p>
          <a:p>
            <a:pPr>
              <a:spcBef>
                <a:spcPct val="0"/>
              </a:spcBef>
              <a:buClrTx/>
              <a:buSzTx/>
              <a:buFontTx/>
              <a:buNone/>
            </a:pPr>
            <a:r>
              <a:rPr lang="en-US" altLang="en-US" sz="2400" dirty="0"/>
              <a:t>Pt</a:t>
            </a:r>
            <a:r>
              <a:rPr lang="en-US" altLang="en-US" sz="2400" baseline="-25000" dirty="0"/>
              <a:t>(s)</a:t>
            </a:r>
            <a:r>
              <a:rPr lang="en-US" altLang="en-US" sz="2400" dirty="0"/>
              <a:t>|H</a:t>
            </a:r>
            <a:r>
              <a:rPr lang="en-US" altLang="en-US" sz="2400" baseline="-25000" dirty="0"/>
              <a:t>2</a:t>
            </a:r>
            <a:r>
              <a:rPr lang="en-US" altLang="en-US" sz="2400" dirty="0"/>
              <a:t>(g, 1 bar) | H</a:t>
            </a:r>
            <a:r>
              <a:rPr lang="en-US" altLang="en-US" sz="2400" baseline="30000" dirty="0"/>
              <a:t>+</a:t>
            </a:r>
            <a:r>
              <a:rPr lang="en-US" altLang="en-US" sz="2400" dirty="0"/>
              <a:t>(</a:t>
            </a:r>
            <a:r>
              <a:rPr lang="en-US" altLang="en-US" sz="2400" dirty="0" err="1"/>
              <a:t>aq</a:t>
            </a:r>
            <a:r>
              <a:rPr lang="en-US" altLang="en-US" sz="2400" dirty="0"/>
              <a:t>, 1 M) || Cu</a:t>
            </a:r>
            <a:r>
              <a:rPr lang="en-US" altLang="en-US" sz="2400" baseline="30000" dirty="0"/>
              <a:t>2+</a:t>
            </a:r>
            <a:r>
              <a:rPr lang="en-US" altLang="en-US" sz="2400" dirty="0"/>
              <a:t>(</a:t>
            </a:r>
            <a:r>
              <a:rPr lang="en-US" altLang="en-US" sz="2400" dirty="0" err="1"/>
              <a:t>aq</a:t>
            </a:r>
            <a:r>
              <a:rPr lang="en-US" altLang="en-US" sz="2400" dirty="0"/>
              <a:t>, 1 M) | Cu</a:t>
            </a:r>
          </a:p>
        </p:txBody>
      </p:sp>
    </p:spTree>
    <p:extLst>
      <p:ext uri="{BB962C8B-B14F-4D97-AF65-F5344CB8AC3E}">
        <p14:creationId xmlns:p14="http://schemas.microsoft.com/office/powerpoint/2010/main" val="4191214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The positive value of the standard electrode potential in the </a:t>
            </a:r>
            <a:r>
              <a:rPr lang="en-US" dirty="0" smtClean="0"/>
              <a:t>first case </a:t>
            </a:r>
            <a:r>
              <a:rPr lang="en-US" dirty="0"/>
              <a:t>indicates that Cu2+ ions get reduced more easily than H+ ions</a:t>
            </a:r>
            <a:r>
              <a:rPr lang="en-US" dirty="0" smtClean="0"/>
              <a:t>. Thus we can store </a:t>
            </a:r>
            <a:r>
              <a:rPr lang="en-US" dirty="0" err="1" smtClean="0"/>
              <a:t>HCl</a:t>
            </a:r>
            <a:r>
              <a:rPr lang="en-US" dirty="0" smtClean="0"/>
              <a:t> in vessel but not in Zn vessel because it has negative value of reduction potential.</a:t>
            </a:r>
          </a:p>
          <a:p>
            <a:r>
              <a:rPr lang="en-US" dirty="0" smtClean="0"/>
              <a:t>HNO</a:t>
            </a:r>
            <a:r>
              <a:rPr lang="en-US" baseline="-25000" dirty="0" smtClean="0"/>
              <a:t>3</a:t>
            </a:r>
            <a:r>
              <a:rPr lang="en-US" dirty="0" smtClean="0"/>
              <a:t> cannot be stored in Cu vessel because it is oxidized by nitrate ions not by hydrogen ions.</a:t>
            </a:r>
          </a:p>
          <a:p>
            <a:r>
              <a:rPr lang="en-US" dirty="0" smtClean="0"/>
              <a:t>Some metals </a:t>
            </a:r>
            <a:r>
              <a:rPr lang="en-US" dirty="0"/>
              <a:t>like platinum or gold are used as inert </a:t>
            </a:r>
            <a:r>
              <a:rPr lang="en-US" dirty="0" smtClean="0"/>
              <a:t>electrodes. They </a:t>
            </a:r>
            <a:r>
              <a:rPr lang="en-US" dirty="0"/>
              <a:t>do not participate in the reaction but provide their surface </a:t>
            </a:r>
            <a:r>
              <a:rPr lang="en-US" dirty="0" smtClean="0"/>
              <a:t>for oxidation </a:t>
            </a:r>
            <a:r>
              <a:rPr lang="en-US" dirty="0"/>
              <a:t>or reduction reactions and for the conduction of electrons.</a:t>
            </a:r>
          </a:p>
        </p:txBody>
      </p:sp>
    </p:spTree>
    <p:extLst>
      <p:ext uri="{BB962C8B-B14F-4D97-AF65-F5344CB8AC3E}">
        <p14:creationId xmlns:p14="http://schemas.microsoft.com/office/powerpoint/2010/main" val="1300354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 text Questions</a:t>
            </a:r>
            <a:endParaRPr lang="en-US" dirty="0"/>
          </a:p>
        </p:txBody>
      </p:sp>
      <p:sp>
        <p:nvSpPr>
          <p:cNvPr id="3" name="TextBox 2"/>
          <p:cNvSpPr txBox="1"/>
          <p:nvPr/>
        </p:nvSpPr>
        <p:spPr>
          <a:xfrm>
            <a:off x="762000" y="2133600"/>
            <a:ext cx="7391400" cy="4524375"/>
          </a:xfrm>
          <a:prstGeom prst="rect">
            <a:avLst/>
          </a:prstGeom>
          <a:noFill/>
        </p:spPr>
        <p:txBody>
          <a:bodyPr>
            <a:spAutoFit/>
          </a:bodyPr>
          <a:lstStyle/>
          <a:p>
            <a:pPr marL="457200" indent="-457200">
              <a:buFontTx/>
              <a:buAutoNum type="arabicPeriod"/>
              <a:defRPr/>
            </a:pPr>
            <a:r>
              <a:rPr lang="en-US" dirty="0"/>
              <a:t>Can you Store Copper Sulphate in a zinc Pot?</a:t>
            </a:r>
          </a:p>
          <a:p>
            <a:pPr marL="457200" indent="-457200">
              <a:buFontTx/>
              <a:buAutoNum type="arabicPeriod"/>
              <a:defRPr/>
            </a:pPr>
            <a:endParaRPr lang="en-US" dirty="0"/>
          </a:p>
          <a:p>
            <a:pPr marL="457200" indent="-457200">
              <a:buFontTx/>
              <a:buAutoNum type="arabicPeriod"/>
              <a:defRPr/>
            </a:pPr>
            <a:r>
              <a:rPr lang="en-US" dirty="0"/>
              <a:t>Given the standard electrode Potential,</a:t>
            </a:r>
          </a:p>
          <a:p>
            <a:pPr>
              <a:defRPr/>
            </a:pPr>
            <a:r>
              <a:rPr lang="en-US" dirty="0"/>
              <a:t>       K</a:t>
            </a:r>
            <a:r>
              <a:rPr lang="en-US" baseline="30000" dirty="0"/>
              <a:t>+</a:t>
            </a:r>
            <a:r>
              <a:rPr lang="en-US" dirty="0"/>
              <a:t>/K = -2.93 V</a:t>
            </a:r>
          </a:p>
          <a:p>
            <a:pPr>
              <a:defRPr/>
            </a:pPr>
            <a:r>
              <a:rPr lang="en-US" dirty="0"/>
              <a:t>       Ag</a:t>
            </a:r>
            <a:r>
              <a:rPr lang="en-US" baseline="30000" dirty="0"/>
              <a:t>+</a:t>
            </a:r>
            <a:r>
              <a:rPr lang="en-US" dirty="0"/>
              <a:t>/ Ag = 0.80 V</a:t>
            </a:r>
          </a:p>
          <a:p>
            <a:pPr>
              <a:defRPr/>
            </a:pPr>
            <a:r>
              <a:rPr lang="en-US" dirty="0"/>
              <a:t>       Hg</a:t>
            </a:r>
            <a:r>
              <a:rPr lang="en-US" baseline="30000" dirty="0"/>
              <a:t>+</a:t>
            </a:r>
            <a:r>
              <a:rPr lang="en-US" dirty="0"/>
              <a:t>/ Hg = 0.79 V</a:t>
            </a:r>
          </a:p>
          <a:p>
            <a:pPr>
              <a:defRPr/>
            </a:pPr>
            <a:r>
              <a:rPr lang="en-US" dirty="0"/>
              <a:t>       Mg</a:t>
            </a:r>
            <a:r>
              <a:rPr lang="en-US" baseline="30000" dirty="0"/>
              <a:t>2+</a:t>
            </a:r>
            <a:r>
              <a:rPr lang="en-US" dirty="0"/>
              <a:t>/ Mg = -2.37 V </a:t>
            </a:r>
          </a:p>
          <a:p>
            <a:pPr>
              <a:defRPr/>
            </a:pPr>
            <a:r>
              <a:rPr lang="en-US" dirty="0"/>
              <a:t>       Cr</a:t>
            </a:r>
            <a:r>
              <a:rPr lang="en-US" baseline="30000" dirty="0"/>
              <a:t>3+</a:t>
            </a:r>
            <a:r>
              <a:rPr lang="en-US" dirty="0"/>
              <a:t>/Cr = -0.74 V  </a:t>
            </a:r>
          </a:p>
          <a:p>
            <a:pPr>
              <a:defRPr/>
            </a:pPr>
            <a:endParaRPr lang="en-US" dirty="0"/>
          </a:p>
          <a:p>
            <a:pPr>
              <a:defRPr/>
            </a:pPr>
            <a:r>
              <a:rPr lang="en-US" dirty="0"/>
              <a:t>Arrange these metals in their increasing order of reducing power.</a:t>
            </a:r>
          </a:p>
          <a:p>
            <a:pPr>
              <a:defRPr/>
            </a:pPr>
            <a:r>
              <a:rPr lang="en-US" dirty="0"/>
              <a:t>     </a:t>
            </a:r>
          </a:p>
        </p:txBody>
      </p:sp>
    </p:spTree>
    <p:extLst>
      <p:ext uri="{BB962C8B-B14F-4D97-AF65-F5344CB8AC3E}">
        <p14:creationId xmlns:p14="http://schemas.microsoft.com/office/powerpoint/2010/main" val="116732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pPr>
              <a:defRPr/>
            </a:pPr>
            <a:r>
              <a:rPr lang="en-US" dirty="0" smtClean="0"/>
              <a:t>Example </a:t>
            </a:r>
          </a:p>
        </p:txBody>
      </p:sp>
      <p:sp>
        <p:nvSpPr>
          <p:cNvPr id="71683" name="Rectangle 5"/>
          <p:cNvSpPr>
            <a:spLocks noGrp="1" noChangeArrowheads="1"/>
          </p:cNvSpPr>
          <p:nvPr>
            <p:ph type="body" idx="1"/>
          </p:nvPr>
        </p:nvSpPr>
        <p:spPr/>
        <p:txBody>
          <a:bodyPr/>
          <a:lstStyle/>
          <a:p>
            <a:pPr>
              <a:buFont typeface="Wingdings" pitchFamily="2" charset="2"/>
              <a:buNone/>
            </a:pPr>
            <a:r>
              <a:rPr lang="en-US" altLang="en-US" smtClean="0"/>
              <a:t>Calculate the standard reduction potential of the Ni</a:t>
            </a:r>
            <a:r>
              <a:rPr lang="en-US" altLang="en-US" baseline="30000" smtClean="0"/>
              <a:t>2+</a:t>
            </a:r>
            <a:r>
              <a:rPr lang="en-US" altLang="en-US" smtClean="0"/>
              <a:t> | Ni electrode when the cell potential of the cell Ni | Ni</a:t>
            </a:r>
            <a:r>
              <a:rPr lang="en-US" altLang="en-US" baseline="30000" smtClean="0"/>
              <a:t>2+</a:t>
            </a:r>
            <a:r>
              <a:rPr lang="en-US" altLang="en-US" smtClean="0"/>
              <a:t>(1 M)  || Cu</a:t>
            </a:r>
            <a:r>
              <a:rPr lang="en-US" altLang="en-US" baseline="30000" smtClean="0"/>
              <a:t>2+</a:t>
            </a:r>
            <a:r>
              <a:rPr lang="en-US" altLang="en-US" smtClean="0"/>
              <a:t> | Cu(1M)  is 0.59 V.</a:t>
            </a:r>
          </a:p>
          <a:p>
            <a:pPr>
              <a:buFont typeface="Wingdings" pitchFamily="2" charset="2"/>
              <a:buNone/>
            </a:pPr>
            <a:r>
              <a:rPr lang="en-US" altLang="en-US" smtClean="0"/>
              <a:t>    ( E</a:t>
            </a:r>
            <a:r>
              <a:rPr lang="en-US" altLang="en-US" smtClean="0">
                <a:latin typeface="Arial" charset="0"/>
                <a:cs typeface="Arial" charset="0"/>
              </a:rPr>
              <a:t>⁰</a:t>
            </a:r>
            <a:r>
              <a:rPr lang="en-US" altLang="en-US" smtClean="0"/>
              <a:t> Cu</a:t>
            </a:r>
            <a:r>
              <a:rPr lang="en-US" altLang="en-US" baseline="30000" smtClean="0"/>
              <a:t>2+</a:t>
            </a:r>
            <a:r>
              <a:rPr lang="en-US" altLang="en-US" smtClean="0"/>
              <a:t> | Cu = 0.34 V)</a:t>
            </a:r>
          </a:p>
        </p:txBody>
      </p:sp>
    </p:spTree>
    <p:extLst>
      <p:ext uri="{BB962C8B-B14F-4D97-AF65-F5344CB8AC3E}">
        <p14:creationId xmlns:p14="http://schemas.microsoft.com/office/powerpoint/2010/main" val="605719741"/>
      </p:ext>
    </p:extLst>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a:defRPr/>
            </a:pPr>
            <a:r>
              <a:rPr lang="en-US" dirty="0" smtClean="0"/>
              <a:t>Example </a:t>
            </a:r>
          </a:p>
        </p:txBody>
      </p:sp>
      <p:sp>
        <p:nvSpPr>
          <p:cNvPr id="75779" name="Rectangle 5"/>
          <p:cNvSpPr>
            <a:spLocks noGrp="1" noChangeArrowheads="1"/>
          </p:cNvSpPr>
          <p:nvPr>
            <p:ph type="body" idx="1"/>
          </p:nvPr>
        </p:nvSpPr>
        <p:spPr/>
        <p:txBody>
          <a:bodyPr/>
          <a:lstStyle/>
          <a:p>
            <a:pPr>
              <a:buFont typeface="Wingdings" pitchFamily="2" charset="2"/>
              <a:buNone/>
            </a:pPr>
            <a:r>
              <a:rPr lang="en-US" altLang="en-US" smtClean="0"/>
              <a:t>A voltaic cell is made by connecting a standard Zn/Zn</a:t>
            </a:r>
            <a:r>
              <a:rPr lang="en-US" altLang="en-US" baseline="30000" smtClean="0"/>
              <a:t>2+</a:t>
            </a:r>
            <a:r>
              <a:rPr lang="en-US" altLang="en-US" smtClean="0"/>
              <a:t> electrode to a S.H.E.  The cell potential is 0.76 V.  The Zn electrode is the anode of the cell.  What is the standard reduction potential of the Zn/Zn</a:t>
            </a:r>
            <a:r>
              <a:rPr lang="en-US" altLang="en-US" baseline="30000" smtClean="0"/>
              <a:t>2+</a:t>
            </a:r>
            <a:r>
              <a:rPr lang="en-US" altLang="en-US" smtClean="0"/>
              <a:t> electrode?</a:t>
            </a:r>
          </a:p>
        </p:txBody>
      </p:sp>
    </p:spTree>
    <p:extLst>
      <p:ext uri="{BB962C8B-B14F-4D97-AF65-F5344CB8AC3E}">
        <p14:creationId xmlns:p14="http://schemas.microsoft.com/office/powerpoint/2010/main" val="508969258"/>
      </p:ext>
    </p:extLst>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pPr>
              <a:defRPr/>
            </a:pPr>
            <a:r>
              <a:rPr lang="en-US" smtClean="0"/>
              <a:t>Standard Electrode Potentials</a:t>
            </a:r>
          </a:p>
        </p:txBody>
      </p:sp>
      <p:sp>
        <p:nvSpPr>
          <p:cNvPr id="72709" name="Rectangle 5"/>
          <p:cNvSpPr>
            <a:spLocks noGrp="1" noChangeArrowheads="1"/>
          </p:cNvSpPr>
          <p:nvPr>
            <p:ph type="body" idx="1"/>
          </p:nvPr>
        </p:nvSpPr>
        <p:spPr/>
        <p:txBody>
          <a:bodyPr/>
          <a:lstStyle/>
          <a:p>
            <a:r>
              <a:rPr lang="en-US" altLang="en-US" dirty="0" smtClean="0"/>
              <a:t>Standard Reduction Potentials, E</a:t>
            </a:r>
            <a:r>
              <a:rPr lang="en-US" altLang="en-US" dirty="0" smtClean="0">
                <a:cs typeface="Times New Roman" pitchFamily="18" charset="0"/>
              </a:rPr>
              <a:t>°</a:t>
            </a:r>
            <a:endParaRPr lang="en-US" altLang="en-US" dirty="0" smtClean="0"/>
          </a:p>
          <a:p>
            <a:pPr lvl="1"/>
            <a:r>
              <a:rPr lang="en-US" altLang="en-US" dirty="0" err="1" smtClean="0"/>
              <a:t>E</a:t>
            </a:r>
            <a:r>
              <a:rPr lang="en-US" altLang="en-US" dirty="0" err="1" smtClean="0">
                <a:cs typeface="Times New Roman" pitchFamily="18" charset="0"/>
              </a:rPr>
              <a:t>°</a:t>
            </a:r>
            <a:r>
              <a:rPr lang="en-US" altLang="en-US" baseline="-25000" dirty="0" err="1" smtClean="0"/>
              <a:t>cell</a:t>
            </a:r>
            <a:r>
              <a:rPr lang="en-US" altLang="en-US" dirty="0" smtClean="0"/>
              <a:t> measured relative to S.H.E. (0 V)</a:t>
            </a:r>
          </a:p>
          <a:p>
            <a:pPr lvl="2"/>
            <a:r>
              <a:rPr lang="en-US" altLang="en-US" dirty="0" smtClean="0"/>
              <a:t>electrode of interest = cathode</a:t>
            </a:r>
          </a:p>
          <a:p>
            <a:pPr lvl="1"/>
            <a:r>
              <a:rPr lang="en-US" altLang="en-US" dirty="0" smtClean="0"/>
              <a:t>If E</a:t>
            </a:r>
            <a:r>
              <a:rPr lang="en-US" altLang="en-US" dirty="0" smtClean="0">
                <a:cs typeface="Times New Roman" pitchFamily="18" charset="0"/>
              </a:rPr>
              <a:t>° &lt; 0 V:</a:t>
            </a:r>
          </a:p>
          <a:p>
            <a:pPr lvl="2"/>
            <a:r>
              <a:rPr lang="en-US" altLang="en-US" dirty="0" smtClean="0">
                <a:cs typeface="Times New Roman" pitchFamily="18" charset="0"/>
              </a:rPr>
              <a:t>Oxidizing agent is harder to reduce than H</a:t>
            </a:r>
            <a:r>
              <a:rPr lang="en-US" altLang="en-US" baseline="30000" dirty="0" smtClean="0">
                <a:cs typeface="Times New Roman" pitchFamily="18" charset="0"/>
              </a:rPr>
              <a:t>+</a:t>
            </a:r>
            <a:endParaRPr lang="en-US" altLang="en-US" dirty="0" smtClean="0">
              <a:cs typeface="Times New Roman" pitchFamily="18" charset="0"/>
            </a:endParaRPr>
          </a:p>
          <a:p>
            <a:pPr lvl="1"/>
            <a:r>
              <a:rPr lang="en-US" altLang="en-US" dirty="0" smtClean="0"/>
              <a:t>If E</a:t>
            </a:r>
            <a:r>
              <a:rPr lang="en-US" altLang="en-US" dirty="0" smtClean="0">
                <a:cs typeface="Times New Roman" pitchFamily="18" charset="0"/>
              </a:rPr>
              <a:t>° &gt; 0 V:</a:t>
            </a:r>
          </a:p>
          <a:p>
            <a:pPr lvl="2"/>
            <a:r>
              <a:rPr lang="en-US" altLang="en-US" dirty="0" smtClean="0">
                <a:cs typeface="Times New Roman" pitchFamily="18" charset="0"/>
              </a:rPr>
              <a:t>Oxidizing agent is easier to reduce than H</a:t>
            </a:r>
            <a:r>
              <a:rPr lang="en-US" altLang="en-US" baseline="30000" dirty="0" smtClean="0">
                <a:cs typeface="Times New Roman" pitchFamily="18" charset="0"/>
              </a:rPr>
              <a:t>+</a:t>
            </a:r>
            <a:endParaRPr lang="en-US" altLang="en-US" dirty="0" smtClean="0">
              <a:cs typeface="Times New Roman" pitchFamily="18" charset="0"/>
            </a:endParaRPr>
          </a:p>
          <a:p>
            <a:pPr lvl="1"/>
            <a:endParaRPr lang="en-US" altLang="en-US" dirty="0" smtClean="0"/>
          </a:p>
        </p:txBody>
      </p:sp>
    </p:spTree>
    <p:extLst>
      <p:ext uri="{BB962C8B-B14F-4D97-AF65-F5344CB8AC3E}">
        <p14:creationId xmlns:p14="http://schemas.microsoft.com/office/powerpoint/2010/main" val="411808041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2709">
                                            <p:txEl>
                                              <p:pRg st="0" end="0"/>
                                            </p:txEl>
                                          </p:spTgt>
                                        </p:tgtEl>
                                        <p:attrNameLst>
                                          <p:attrName>style.visibility</p:attrName>
                                        </p:attrNameLst>
                                      </p:cBhvr>
                                      <p:to>
                                        <p:strVal val="visible"/>
                                      </p:to>
                                    </p:set>
                                    <p:anim calcmode="lin" valueType="num">
                                      <p:cBhvr>
                                        <p:cTn id="7" dur="500" fill="hold"/>
                                        <p:tgtEl>
                                          <p:spTgt spid="7270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2709">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72709">
                                            <p:txEl>
                                              <p:pRg st="1" end="1"/>
                                            </p:txEl>
                                          </p:spTgt>
                                        </p:tgtEl>
                                        <p:attrNameLst>
                                          <p:attrName>style.visibility</p:attrName>
                                        </p:attrNameLst>
                                      </p:cBhvr>
                                      <p:to>
                                        <p:strVal val="visible"/>
                                      </p:to>
                                    </p:set>
                                    <p:anim calcmode="lin" valueType="num">
                                      <p:cBhvr>
                                        <p:cTn id="11" dur="500" fill="hold"/>
                                        <p:tgtEl>
                                          <p:spTgt spid="72709">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72709">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72709">
                                            <p:txEl>
                                              <p:pRg st="2" end="2"/>
                                            </p:txEl>
                                          </p:spTgt>
                                        </p:tgtEl>
                                        <p:attrNameLst>
                                          <p:attrName>style.visibility</p:attrName>
                                        </p:attrNameLst>
                                      </p:cBhvr>
                                      <p:to>
                                        <p:strVal val="visible"/>
                                      </p:to>
                                    </p:set>
                                    <p:anim calcmode="lin" valueType="num">
                                      <p:cBhvr>
                                        <p:cTn id="15" dur="500" fill="hold"/>
                                        <p:tgtEl>
                                          <p:spTgt spid="72709">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72709">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72709">
                                            <p:txEl>
                                              <p:pRg st="3" end="3"/>
                                            </p:txEl>
                                          </p:spTgt>
                                        </p:tgtEl>
                                        <p:attrNameLst>
                                          <p:attrName>style.visibility</p:attrName>
                                        </p:attrNameLst>
                                      </p:cBhvr>
                                      <p:to>
                                        <p:strVal val="visible"/>
                                      </p:to>
                                    </p:set>
                                    <p:anim calcmode="lin" valueType="num">
                                      <p:cBhvr>
                                        <p:cTn id="19" dur="500" fill="hold"/>
                                        <p:tgtEl>
                                          <p:spTgt spid="72709">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72709">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72709">
                                            <p:txEl>
                                              <p:pRg st="4" end="4"/>
                                            </p:txEl>
                                          </p:spTgt>
                                        </p:tgtEl>
                                        <p:attrNameLst>
                                          <p:attrName>style.visibility</p:attrName>
                                        </p:attrNameLst>
                                      </p:cBhvr>
                                      <p:to>
                                        <p:strVal val="visible"/>
                                      </p:to>
                                    </p:set>
                                    <p:anim calcmode="lin" valueType="num">
                                      <p:cBhvr>
                                        <p:cTn id="23" dur="500" fill="hold"/>
                                        <p:tgtEl>
                                          <p:spTgt spid="72709">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72709">
                                            <p:txEl>
                                              <p:pRg st="4" end="4"/>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72709">
                                            <p:txEl>
                                              <p:pRg st="5" end="5"/>
                                            </p:txEl>
                                          </p:spTgt>
                                        </p:tgtEl>
                                        <p:attrNameLst>
                                          <p:attrName>style.visibility</p:attrName>
                                        </p:attrNameLst>
                                      </p:cBhvr>
                                      <p:to>
                                        <p:strVal val="visible"/>
                                      </p:to>
                                    </p:set>
                                    <p:anim calcmode="lin" valueType="num">
                                      <p:cBhvr>
                                        <p:cTn id="27" dur="500" fill="hold"/>
                                        <p:tgtEl>
                                          <p:spTgt spid="72709">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72709">
                                            <p:txEl>
                                              <p:pRg st="5" end="5"/>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72709">
                                            <p:txEl>
                                              <p:pRg st="6" end="6"/>
                                            </p:txEl>
                                          </p:spTgt>
                                        </p:tgtEl>
                                        <p:attrNameLst>
                                          <p:attrName>style.visibility</p:attrName>
                                        </p:attrNameLst>
                                      </p:cBhvr>
                                      <p:to>
                                        <p:strVal val="visible"/>
                                      </p:to>
                                    </p:set>
                                    <p:anim calcmode="lin" valueType="num">
                                      <p:cBhvr>
                                        <p:cTn id="31" dur="500" fill="hold"/>
                                        <p:tgtEl>
                                          <p:spTgt spid="72709">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72709">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Electrochemical Series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The arrangement of elements in order of increasing reduction potential values is called as electrochemical series.</a:t>
            </a:r>
          </a:p>
          <a:p>
            <a:r>
              <a:rPr lang="en-US" b="1" dirty="0" smtClean="0"/>
              <a:t>Application of electrochemical series:</a:t>
            </a:r>
            <a:r>
              <a:rPr lang="en-US" dirty="0" smtClean="0"/>
              <a:t> </a:t>
            </a:r>
          </a:p>
          <a:p>
            <a:pPr marL="0" indent="0">
              <a:buNone/>
            </a:pPr>
            <a:r>
              <a:rPr lang="en-US" b="1" dirty="0" smtClean="0"/>
              <a:t>(1) Relative strength of oxidizing and </a:t>
            </a:r>
            <a:r>
              <a:rPr lang="en-US" b="1" dirty="0" err="1" smtClean="0"/>
              <a:t>reducind</a:t>
            </a:r>
            <a:r>
              <a:rPr lang="en-US" b="1" dirty="0" smtClean="0"/>
              <a:t> agents: </a:t>
            </a:r>
            <a:r>
              <a:rPr lang="en-US" dirty="0" smtClean="0"/>
              <a:t>The substances which have lower value of reduction potential are strong reducing agents while those having higher reduction potential value are strong oxidizing agents.</a:t>
            </a:r>
            <a:endParaRPr lang="en-US" b="1" dirty="0"/>
          </a:p>
        </p:txBody>
      </p:sp>
    </p:spTree>
    <p:extLst>
      <p:ext uri="{BB962C8B-B14F-4D97-AF65-F5344CB8AC3E}">
        <p14:creationId xmlns:p14="http://schemas.microsoft.com/office/powerpoint/2010/main" val="77615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61" name="Rectangle 1157"/>
          <p:cNvSpPr>
            <a:spLocks noGrp="1" noChangeArrowheads="1"/>
          </p:cNvSpPr>
          <p:nvPr>
            <p:ph type="title"/>
          </p:nvPr>
        </p:nvSpPr>
        <p:spPr>
          <a:xfrm>
            <a:off x="304800" y="228600"/>
            <a:ext cx="8534400" cy="381000"/>
          </a:xfrm>
        </p:spPr>
        <p:txBody>
          <a:bodyPr>
            <a:normAutofit fontScale="90000"/>
          </a:bodyPr>
          <a:lstStyle/>
          <a:p>
            <a:pPr>
              <a:defRPr/>
            </a:pPr>
            <a:r>
              <a:rPr lang="en-US" sz="2800" smtClean="0"/>
              <a:t>Standard Reduction Potentials</a:t>
            </a:r>
          </a:p>
        </p:txBody>
      </p:sp>
      <p:grpSp>
        <p:nvGrpSpPr>
          <p:cNvPr id="79875" name="Group 1268"/>
          <p:cNvGrpSpPr>
            <a:grpSpLocks/>
          </p:cNvGrpSpPr>
          <p:nvPr/>
        </p:nvGrpSpPr>
        <p:grpSpPr bwMode="auto">
          <a:xfrm>
            <a:off x="2144713" y="762000"/>
            <a:ext cx="4854575" cy="5791200"/>
            <a:chOff x="-3" y="-3"/>
            <a:chExt cx="3058" cy="7260"/>
          </a:xfrm>
        </p:grpSpPr>
        <p:grpSp>
          <p:nvGrpSpPr>
            <p:cNvPr id="79876" name="Group 1266"/>
            <p:cNvGrpSpPr>
              <a:grpSpLocks/>
            </p:cNvGrpSpPr>
            <p:nvPr/>
          </p:nvGrpSpPr>
          <p:grpSpPr bwMode="auto">
            <a:xfrm>
              <a:off x="0" y="0"/>
              <a:ext cx="3052" cy="7254"/>
              <a:chOff x="0" y="0"/>
              <a:chExt cx="3052" cy="7254"/>
            </a:xfrm>
          </p:grpSpPr>
          <p:grpSp>
            <p:nvGrpSpPr>
              <p:cNvPr id="79878" name="Group 1195"/>
              <p:cNvGrpSpPr>
                <a:grpSpLocks/>
              </p:cNvGrpSpPr>
              <p:nvPr/>
            </p:nvGrpSpPr>
            <p:grpSpPr bwMode="auto">
              <a:xfrm>
                <a:off x="0" y="0"/>
                <a:ext cx="2390" cy="403"/>
                <a:chOff x="0" y="0"/>
                <a:chExt cx="2390" cy="403"/>
              </a:xfrm>
            </p:grpSpPr>
            <p:sp>
              <p:nvSpPr>
                <p:cNvPr id="79984" name="Rectangle 1158"/>
                <p:cNvSpPr>
                  <a:spLocks noChangeArrowheads="1"/>
                </p:cNvSpPr>
                <p:nvPr/>
              </p:nvSpPr>
              <p:spPr bwMode="auto">
                <a:xfrm>
                  <a:off x="43" y="0"/>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Reduction Half-Reaction</a:t>
                  </a:r>
                  <a:endParaRPr lang="en-US" altLang="en-US" sz="1000">
                    <a:cs typeface="Times New Roman" pitchFamily="18" charset="0"/>
                  </a:endParaRPr>
                </a:p>
                <a:p>
                  <a:pPr>
                    <a:spcBef>
                      <a:spcPct val="0"/>
                    </a:spcBef>
                    <a:buClrTx/>
                    <a:buSzTx/>
                    <a:buFontTx/>
                    <a:buNone/>
                  </a:pPr>
                  <a:endParaRPr lang="en-US" altLang="en-US" sz="2400"/>
                </a:p>
              </p:txBody>
            </p:sp>
            <p:sp>
              <p:nvSpPr>
                <p:cNvPr id="79985" name="Rectangle 1194"/>
                <p:cNvSpPr>
                  <a:spLocks noChangeArrowheads="1"/>
                </p:cNvSpPr>
                <p:nvPr/>
              </p:nvSpPr>
              <p:spPr bwMode="auto">
                <a:xfrm>
                  <a:off x="0" y="0"/>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79" name="Group 1197"/>
              <p:cNvGrpSpPr>
                <a:grpSpLocks/>
              </p:cNvGrpSpPr>
              <p:nvPr/>
            </p:nvGrpSpPr>
            <p:grpSpPr bwMode="auto">
              <a:xfrm>
                <a:off x="2390" y="0"/>
                <a:ext cx="662" cy="403"/>
                <a:chOff x="2390" y="0"/>
                <a:chExt cx="662" cy="403"/>
              </a:xfrm>
            </p:grpSpPr>
            <p:sp>
              <p:nvSpPr>
                <p:cNvPr id="79982" name="Rectangle 1159"/>
                <p:cNvSpPr>
                  <a:spLocks noChangeArrowheads="1"/>
                </p:cNvSpPr>
                <p:nvPr/>
              </p:nvSpPr>
              <p:spPr bwMode="auto">
                <a:xfrm>
                  <a:off x="2433" y="0"/>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E</a:t>
                  </a:r>
                  <a:r>
                    <a:rPr lang="en-US" altLang="en-US" sz="1600" b="1">
                      <a:cs typeface="Times New Roman" pitchFamily="18" charset="0"/>
                      <a:sym typeface="Symbol" pitchFamily="18" charset="2"/>
                    </a:rPr>
                    <a:t></a:t>
                  </a:r>
                  <a:r>
                    <a:rPr lang="en-US" altLang="en-US" sz="1200" b="1">
                      <a:cs typeface="Times New Roman" pitchFamily="18" charset="0"/>
                    </a:rPr>
                    <a:t>(V)</a:t>
                  </a:r>
                  <a:endParaRPr lang="en-US" altLang="en-US" sz="1000">
                    <a:cs typeface="Times New Roman" pitchFamily="18" charset="0"/>
                    <a:sym typeface="Symbol" pitchFamily="18" charset="2"/>
                  </a:endParaRPr>
                </a:p>
                <a:p>
                  <a:pPr>
                    <a:spcBef>
                      <a:spcPct val="0"/>
                    </a:spcBef>
                    <a:buClrTx/>
                    <a:buSzTx/>
                    <a:buFontTx/>
                    <a:buNone/>
                  </a:pPr>
                  <a:endParaRPr lang="en-US" altLang="en-US" sz="1600" b="1">
                    <a:cs typeface="Times New Roman" pitchFamily="18" charset="0"/>
                    <a:sym typeface="Symbol" pitchFamily="18" charset="2"/>
                  </a:endParaRPr>
                </a:p>
              </p:txBody>
            </p:sp>
            <p:sp>
              <p:nvSpPr>
                <p:cNvPr id="79983" name="Rectangle 1196"/>
                <p:cNvSpPr>
                  <a:spLocks noChangeArrowheads="1"/>
                </p:cNvSpPr>
                <p:nvPr/>
              </p:nvSpPr>
              <p:spPr bwMode="auto">
                <a:xfrm>
                  <a:off x="2390" y="0"/>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0" name="Group 1199"/>
              <p:cNvGrpSpPr>
                <a:grpSpLocks/>
              </p:cNvGrpSpPr>
              <p:nvPr/>
            </p:nvGrpSpPr>
            <p:grpSpPr bwMode="auto">
              <a:xfrm>
                <a:off x="0" y="403"/>
                <a:ext cx="2390" cy="403"/>
                <a:chOff x="0" y="403"/>
                <a:chExt cx="2390" cy="403"/>
              </a:xfrm>
            </p:grpSpPr>
            <p:sp>
              <p:nvSpPr>
                <p:cNvPr id="79980" name="Rectangle 1160"/>
                <p:cNvSpPr>
                  <a:spLocks noChangeArrowheads="1"/>
                </p:cNvSpPr>
                <p:nvPr/>
              </p:nvSpPr>
              <p:spPr bwMode="auto">
                <a:xfrm>
                  <a:off x="43" y="403"/>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F</a:t>
                  </a:r>
                  <a:r>
                    <a:rPr lang="en-US" altLang="en-US" sz="1200" b="1" baseline="-30000">
                      <a:cs typeface="Times New Roman" pitchFamily="18" charset="0"/>
                    </a:rPr>
                    <a:t>2</a:t>
                  </a:r>
                  <a:r>
                    <a:rPr lang="en-US" altLang="en-US" sz="1200" b="1">
                      <a:cs typeface="Times New Roman" pitchFamily="18" charset="0"/>
                    </a:rPr>
                    <a:t>(g)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2F</a:t>
                  </a:r>
                  <a:r>
                    <a:rPr lang="en-US" altLang="en-US" sz="1200" b="1" baseline="30000">
                      <a:cs typeface="Times New Roman" pitchFamily="18" charset="0"/>
                      <a:sym typeface="Symbol" pitchFamily="18" charset="2"/>
                    </a:rPr>
                    <a:t>-</a:t>
                  </a:r>
                  <a:r>
                    <a:rPr lang="en-US" altLang="en-US" sz="1200" b="1">
                      <a:cs typeface="Times New Roman" pitchFamily="18" charset="0"/>
                      <a:sym typeface="Symbol" pitchFamily="18" charset="2"/>
                    </a:rPr>
                    <a:t>(aq)</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81" name="Rectangle 1198"/>
                <p:cNvSpPr>
                  <a:spLocks noChangeArrowheads="1"/>
                </p:cNvSpPr>
                <p:nvPr/>
              </p:nvSpPr>
              <p:spPr bwMode="auto">
                <a:xfrm>
                  <a:off x="0" y="403"/>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1" name="Group 1201"/>
              <p:cNvGrpSpPr>
                <a:grpSpLocks/>
              </p:cNvGrpSpPr>
              <p:nvPr/>
            </p:nvGrpSpPr>
            <p:grpSpPr bwMode="auto">
              <a:xfrm>
                <a:off x="2390" y="403"/>
                <a:ext cx="662" cy="403"/>
                <a:chOff x="2390" y="403"/>
                <a:chExt cx="662" cy="403"/>
              </a:xfrm>
            </p:grpSpPr>
            <p:sp>
              <p:nvSpPr>
                <p:cNvPr id="79978" name="Rectangle 1161"/>
                <p:cNvSpPr>
                  <a:spLocks noChangeArrowheads="1"/>
                </p:cNvSpPr>
                <p:nvPr/>
              </p:nvSpPr>
              <p:spPr bwMode="auto">
                <a:xfrm>
                  <a:off x="2433" y="403"/>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2.87</a:t>
                  </a:r>
                  <a:endParaRPr lang="en-US" altLang="en-US" sz="1000">
                    <a:cs typeface="Times New Roman" pitchFamily="18" charset="0"/>
                  </a:endParaRPr>
                </a:p>
                <a:p>
                  <a:pPr>
                    <a:spcBef>
                      <a:spcPct val="0"/>
                    </a:spcBef>
                    <a:buClrTx/>
                    <a:buSzTx/>
                    <a:buFontTx/>
                    <a:buNone/>
                  </a:pPr>
                  <a:endParaRPr lang="en-US" altLang="en-US" sz="2400"/>
                </a:p>
              </p:txBody>
            </p:sp>
            <p:sp>
              <p:nvSpPr>
                <p:cNvPr id="79979" name="Rectangle 1200"/>
                <p:cNvSpPr>
                  <a:spLocks noChangeArrowheads="1"/>
                </p:cNvSpPr>
                <p:nvPr/>
              </p:nvSpPr>
              <p:spPr bwMode="auto">
                <a:xfrm>
                  <a:off x="2390" y="403"/>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2" name="Group 1203"/>
              <p:cNvGrpSpPr>
                <a:grpSpLocks/>
              </p:cNvGrpSpPr>
              <p:nvPr/>
            </p:nvGrpSpPr>
            <p:grpSpPr bwMode="auto">
              <a:xfrm>
                <a:off x="0" y="806"/>
                <a:ext cx="2390" cy="403"/>
                <a:chOff x="0" y="806"/>
                <a:chExt cx="2390" cy="403"/>
              </a:xfrm>
            </p:grpSpPr>
            <p:sp>
              <p:nvSpPr>
                <p:cNvPr id="79976" name="Rectangle 1162"/>
                <p:cNvSpPr>
                  <a:spLocks noChangeArrowheads="1"/>
                </p:cNvSpPr>
                <p:nvPr/>
              </p:nvSpPr>
              <p:spPr bwMode="auto">
                <a:xfrm>
                  <a:off x="43" y="806"/>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Au</a:t>
                  </a:r>
                  <a:r>
                    <a:rPr lang="en-US" altLang="en-US" sz="1200" b="1" baseline="30000">
                      <a:cs typeface="Times New Roman" pitchFamily="18" charset="0"/>
                    </a:rPr>
                    <a:t>3+</a:t>
                  </a:r>
                  <a:r>
                    <a:rPr lang="en-US" altLang="en-US" sz="1200" b="1">
                      <a:cs typeface="Times New Roman" pitchFamily="18" charset="0"/>
                    </a:rPr>
                    <a:t>(aq) + 3e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Au(s)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77" name="Rectangle 1202"/>
                <p:cNvSpPr>
                  <a:spLocks noChangeArrowheads="1"/>
                </p:cNvSpPr>
                <p:nvPr/>
              </p:nvSpPr>
              <p:spPr bwMode="auto">
                <a:xfrm>
                  <a:off x="0" y="806"/>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3" name="Group 1205"/>
              <p:cNvGrpSpPr>
                <a:grpSpLocks/>
              </p:cNvGrpSpPr>
              <p:nvPr/>
            </p:nvGrpSpPr>
            <p:grpSpPr bwMode="auto">
              <a:xfrm>
                <a:off x="2390" y="806"/>
                <a:ext cx="662" cy="403"/>
                <a:chOff x="2390" y="806"/>
                <a:chExt cx="662" cy="403"/>
              </a:xfrm>
            </p:grpSpPr>
            <p:sp>
              <p:nvSpPr>
                <p:cNvPr id="79974" name="Rectangle 1163"/>
                <p:cNvSpPr>
                  <a:spLocks noChangeArrowheads="1"/>
                </p:cNvSpPr>
                <p:nvPr/>
              </p:nvSpPr>
              <p:spPr bwMode="auto">
                <a:xfrm>
                  <a:off x="2433" y="806"/>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1.50</a:t>
                  </a:r>
                  <a:endParaRPr lang="en-US" altLang="en-US" sz="1000">
                    <a:cs typeface="Times New Roman" pitchFamily="18" charset="0"/>
                  </a:endParaRPr>
                </a:p>
                <a:p>
                  <a:pPr>
                    <a:spcBef>
                      <a:spcPct val="0"/>
                    </a:spcBef>
                    <a:buClrTx/>
                    <a:buSzTx/>
                    <a:buFontTx/>
                    <a:buNone/>
                  </a:pPr>
                  <a:endParaRPr lang="en-US" altLang="en-US" sz="2400"/>
                </a:p>
              </p:txBody>
            </p:sp>
            <p:sp>
              <p:nvSpPr>
                <p:cNvPr id="79975" name="Rectangle 1204"/>
                <p:cNvSpPr>
                  <a:spLocks noChangeArrowheads="1"/>
                </p:cNvSpPr>
                <p:nvPr/>
              </p:nvSpPr>
              <p:spPr bwMode="auto">
                <a:xfrm>
                  <a:off x="2390" y="806"/>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4" name="Group 1207"/>
              <p:cNvGrpSpPr>
                <a:grpSpLocks/>
              </p:cNvGrpSpPr>
              <p:nvPr/>
            </p:nvGrpSpPr>
            <p:grpSpPr bwMode="auto">
              <a:xfrm>
                <a:off x="0" y="1209"/>
                <a:ext cx="2390" cy="403"/>
                <a:chOff x="0" y="1209"/>
                <a:chExt cx="2390" cy="403"/>
              </a:xfrm>
            </p:grpSpPr>
            <p:sp>
              <p:nvSpPr>
                <p:cNvPr id="79972" name="Rectangle 1164"/>
                <p:cNvSpPr>
                  <a:spLocks noChangeArrowheads="1"/>
                </p:cNvSpPr>
                <p:nvPr/>
              </p:nvSpPr>
              <p:spPr bwMode="auto">
                <a:xfrm>
                  <a:off x="43" y="1209"/>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Cl</a:t>
                  </a:r>
                  <a:r>
                    <a:rPr lang="en-US" altLang="en-US" sz="1200" b="1" baseline="-30000">
                      <a:cs typeface="Times New Roman" pitchFamily="18" charset="0"/>
                    </a:rPr>
                    <a:t>2</a:t>
                  </a:r>
                  <a:r>
                    <a:rPr lang="en-US" altLang="en-US" sz="1200" b="1">
                      <a:cs typeface="Times New Roman" pitchFamily="18" charset="0"/>
                    </a:rPr>
                    <a:t>(g) + 2 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2Cl</a:t>
                  </a:r>
                  <a:r>
                    <a:rPr lang="en-US" altLang="en-US" sz="1200" b="1" baseline="30000">
                      <a:cs typeface="Times New Roman" pitchFamily="18" charset="0"/>
                      <a:sym typeface="Symbol" pitchFamily="18" charset="2"/>
                    </a:rPr>
                    <a:t>-</a:t>
                  </a:r>
                  <a:r>
                    <a:rPr lang="en-US" altLang="en-US" sz="1200" b="1">
                      <a:cs typeface="Times New Roman" pitchFamily="18" charset="0"/>
                      <a:sym typeface="Symbol" pitchFamily="18" charset="2"/>
                    </a:rPr>
                    <a:t>(aq)</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73" name="Rectangle 1206"/>
                <p:cNvSpPr>
                  <a:spLocks noChangeArrowheads="1"/>
                </p:cNvSpPr>
                <p:nvPr/>
              </p:nvSpPr>
              <p:spPr bwMode="auto">
                <a:xfrm>
                  <a:off x="0" y="1209"/>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5" name="Group 1209"/>
              <p:cNvGrpSpPr>
                <a:grpSpLocks/>
              </p:cNvGrpSpPr>
              <p:nvPr/>
            </p:nvGrpSpPr>
            <p:grpSpPr bwMode="auto">
              <a:xfrm>
                <a:off x="2390" y="1209"/>
                <a:ext cx="662" cy="403"/>
                <a:chOff x="2390" y="1209"/>
                <a:chExt cx="662" cy="403"/>
              </a:xfrm>
            </p:grpSpPr>
            <p:sp>
              <p:nvSpPr>
                <p:cNvPr id="79970" name="Rectangle 1165"/>
                <p:cNvSpPr>
                  <a:spLocks noChangeArrowheads="1"/>
                </p:cNvSpPr>
                <p:nvPr/>
              </p:nvSpPr>
              <p:spPr bwMode="auto">
                <a:xfrm>
                  <a:off x="2433" y="1209"/>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1.36</a:t>
                  </a:r>
                  <a:endParaRPr lang="en-US" altLang="en-US" sz="1000">
                    <a:cs typeface="Times New Roman" pitchFamily="18" charset="0"/>
                  </a:endParaRPr>
                </a:p>
                <a:p>
                  <a:pPr>
                    <a:spcBef>
                      <a:spcPct val="0"/>
                    </a:spcBef>
                    <a:buClrTx/>
                    <a:buSzTx/>
                    <a:buFontTx/>
                    <a:buNone/>
                  </a:pPr>
                  <a:endParaRPr lang="en-US" altLang="en-US" sz="2400"/>
                </a:p>
              </p:txBody>
            </p:sp>
            <p:sp>
              <p:nvSpPr>
                <p:cNvPr id="79971" name="Rectangle 1208"/>
                <p:cNvSpPr>
                  <a:spLocks noChangeArrowheads="1"/>
                </p:cNvSpPr>
                <p:nvPr/>
              </p:nvSpPr>
              <p:spPr bwMode="auto">
                <a:xfrm>
                  <a:off x="2390" y="1209"/>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6" name="Group 1211"/>
              <p:cNvGrpSpPr>
                <a:grpSpLocks/>
              </p:cNvGrpSpPr>
              <p:nvPr/>
            </p:nvGrpSpPr>
            <p:grpSpPr bwMode="auto">
              <a:xfrm>
                <a:off x="0" y="1612"/>
                <a:ext cx="2390" cy="403"/>
                <a:chOff x="0" y="1612"/>
                <a:chExt cx="2390" cy="403"/>
              </a:xfrm>
            </p:grpSpPr>
            <p:sp>
              <p:nvSpPr>
                <p:cNvPr id="79968" name="Rectangle 1166"/>
                <p:cNvSpPr>
                  <a:spLocks noChangeArrowheads="1"/>
                </p:cNvSpPr>
                <p:nvPr/>
              </p:nvSpPr>
              <p:spPr bwMode="auto">
                <a:xfrm>
                  <a:off x="43" y="1612"/>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Cr</a:t>
                  </a:r>
                  <a:r>
                    <a:rPr lang="en-US" altLang="en-US" sz="1200" b="1" baseline="-30000">
                      <a:cs typeface="Times New Roman" pitchFamily="18" charset="0"/>
                    </a:rPr>
                    <a:t>2</a:t>
                  </a:r>
                  <a:r>
                    <a:rPr lang="en-US" altLang="en-US" sz="1200" b="1">
                      <a:cs typeface="Times New Roman" pitchFamily="18" charset="0"/>
                    </a:rPr>
                    <a:t>O</a:t>
                  </a:r>
                  <a:r>
                    <a:rPr lang="en-US" altLang="en-US" sz="1200" b="1" baseline="-30000">
                      <a:cs typeface="Times New Roman" pitchFamily="18" charset="0"/>
                    </a:rPr>
                    <a:t>7</a:t>
                  </a:r>
                  <a:r>
                    <a:rPr lang="en-US" altLang="en-US" sz="1200" b="1" baseline="30000">
                      <a:cs typeface="Times New Roman" pitchFamily="18" charset="0"/>
                    </a:rPr>
                    <a:t>2-</a:t>
                  </a:r>
                  <a:r>
                    <a:rPr lang="en-US" altLang="en-US" sz="1200" b="1">
                      <a:cs typeface="Times New Roman" pitchFamily="18" charset="0"/>
                    </a:rPr>
                    <a:t>(aq) + 14H</a:t>
                  </a:r>
                  <a:r>
                    <a:rPr lang="en-US" altLang="en-US" sz="1200" b="1" baseline="30000">
                      <a:cs typeface="Times New Roman" pitchFamily="18" charset="0"/>
                    </a:rPr>
                    <a:t>+</a:t>
                  </a:r>
                  <a:r>
                    <a:rPr lang="en-US" altLang="en-US" sz="1200" b="1">
                      <a:cs typeface="Times New Roman" pitchFamily="18" charset="0"/>
                    </a:rPr>
                    <a:t>(aq) + 6e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2Cr</a:t>
                  </a:r>
                  <a:r>
                    <a:rPr lang="en-US" altLang="en-US" sz="1200" b="1" baseline="30000">
                      <a:cs typeface="Times New Roman" pitchFamily="18" charset="0"/>
                      <a:sym typeface="Symbol" pitchFamily="18" charset="2"/>
                    </a:rPr>
                    <a:t>3+</a:t>
                  </a:r>
                  <a:r>
                    <a:rPr lang="en-US" altLang="en-US" sz="1200" b="1">
                      <a:cs typeface="Times New Roman" pitchFamily="18" charset="0"/>
                      <a:sym typeface="Symbol" pitchFamily="18" charset="2"/>
                    </a:rPr>
                    <a:t>(aq) + 7H</a:t>
                  </a:r>
                  <a:r>
                    <a:rPr lang="en-US" altLang="en-US" sz="1200" b="1" baseline="-30000">
                      <a:cs typeface="Times New Roman" pitchFamily="18" charset="0"/>
                      <a:sym typeface="Symbol" pitchFamily="18" charset="2"/>
                    </a:rPr>
                    <a:t>2</a:t>
                  </a:r>
                  <a:r>
                    <a:rPr lang="en-US" altLang="en-US" sz="1200" b="1">
                      <a:cs typeface="Times New Roman" pitchFamily="18" charset="0"/>
                      <a:sym typeface="Symbol" pitchFamily="18" charset="2"/>
                    </a:rPr>
                    <a:t>O</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69" name="Rectangle 1210"/>
                <p:cNvSpPr>
                  <a:spLocks noChangeArrowheads="1"/>
                </p:cNvSpPr>
                <p:nvPr/>
              </p:nvSpPr>
              <p:spPr bwMode="auto">
                <a:xfrm>
                  <a:off x="0" y="1612"/>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7" name="Group 1213"/>
              <p:cNvGrpSpPr>
                <a:grpSpLocks/>
              </p:cNvGrpSpPr>
              <p:nvPr/>
            </p:nvGrpSpPr>
            <p:grpSpPr bwMode="auto">
              <a:xfrm>
                <a:off x="2390" y="1612"/>
                <a:ext cx="662" cy="403"/>
                <a:chOff x="2390" y="1612"/>
                <a:chExt cx="662" cy="403"/>
              </a:xfrm>
            </p:grpSpPr>
            <p:sp>
              <p:nvSpPr>
                <p:cNvPr id="79966" name="Rectangle 1167"/>
                <p:cNvSpPr>
                  <a:spLocks noChangeArrowheads="1"/>
                </p:cNvSpPr>
                <p:nvPr/>
              </p:nvSpPr>
              <p:spPr bwMode="auto">
                <a:xfrm>
                  <a:off x="2433" y="1612"/>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1.33</a:t>
                  </a:r>
                  <a:endParaRPr lang="en-US" altLang="en-US" sz="1000">
                    <a:cs typeface="Times New Roman" pitchFamily="18" charset="0"/>
                  </a:endParaRPr>
                </a:p>
                <a:p>
                  <a:pPr>
                    <a:spcBef>
                      <a:spcPct val="0"/>
                    </a:spcBef>
                    <a:buClrTx/>
                    <a:buSzTx/>
                    <a:buFontTx/>
                    <a:buNone/>
                  </a:pPr>
                  <a:endParaRPr lang="en-US" altLang="en-US" sz="2400"/>
                </a:p>
              </p:txBody>
            </p:sp>
            <p:sp>
              <p:nvSpPr>
                <p:cNvPr id="79967" name="Rectangle 1212"/>
                <p:cNvSpPr>
                  <a:spLocks noChangeArrowheads="1"/>
                </p:cNvSpPr>
                <p:nvPr/>
              </p:nvSpPr>
              <p:spPr bwMode="auto">
                <a:xfrm>
                  <a:off x="2390" y="1612"/>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8" name="Group 1215"/>
              <p:cNvGrpSpPr>
                <a:grpSpLocks/>
              </p:cNvGrpSpPr>
              <p:nvPr/>
            </p:nvGrpSpPr>
            <p:grpSpPr bwMode="auto">
              <a:xfrm>
                <a:off x="0" y="2015"/>
                <a:ext cx="2390" cy="403"/>
                <a:chOff x="0" y="2015"/>
                <a:chExt cx="2390" cy="403"/>
              </a:xfrm>
            </p:grpSpPr>
            <p:sp>
              <p:nvSpPr>
                <p:cNvPr id="79964" name="Rectangle 1168"/>
                <p:cNvSpPr>
                  <a:spLocks noChangeArrowheads="1"/>
                </p:cNvSpPr>
                <p:nvPr/>
              </p:nvSpPr>
              <p:spPr bwMode="auto">
                <a:xfrm>
                  <a:off x="43" y="2015"/>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O</a:t>
                  </a:r>
                  <a:r>
                    <a:rPr lang="en-US" altLang="en-US" sz="1200" b="1" baseline="-30000">
                      <a:cs typeface="Times New Roman" pitchFamily="18" charset="0"/>
                    </a:rPr>
                    <a:t>2</a:t>
                  </a:r>
                  <a:r>
                    <a:rPr lang="en-US" altLang="en-US" sz="1200" b="1">
                      <a:cs typeface="Times New Roman" pitchFamily="18" charset="0"/>
                    </a:rPr>
                    <a:t>(g) + 4H</a:t>
                  </a:r>
                  <a:r>
                    <a:rPr lang="en-US" altLang="en-US" sz="1200" b="1" baseline="30000">
                      <a:cs typeface="Times New Roman" pitchFamily="18" charset="0"/>
                    </a:rPr>
                    <a:t>+</a:t>
                  </a:r>
                  <a:r>
                    <a:rPr lang="en-US" altLang="en-US" sz="1200" b="1">
                      <a:cs typeface="Times New Roman" pitchFamily="18" charset="0"/>
                    </a:rPr>
                    <a:t> + 4e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2H</a:t>
                  </a:r>
                  <a:r>
                    <a:rPr lang="en-US" altLang="en-US" sz="1200" b="1" baseline="-30000">
                      <a:cs typeface="Times New Roman" pitchFamily="18" charset="0"/>
                      <a:sym typeface="Symbol" pitchFamily="18" charset="2"/>
                    </a:rPr>
                    <a:t>2</a:t>
                  </a:r>
                  <a:r>
                    <a:rPr lang="en-US" altLang="en-US" sz="1200" b="1">
                      <a:cs typeface="Times New Roman" pitchFamily="18" charset="0"/>
                      <a:sym typeface="Symbol" pitchFamily="18" charset="2"/>
                    </a:rPr>
                    <a:t>O(l)</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65" name="Rectangle 1214"/>
                <p:cNvSpPr>
                  <a:spLocks noChangeArrowheads="1"/>
                </p:cNvSpPr>
                <p:nvPr/>
              </p:nvSpPr>
              <p:spPr bwMode="auto">
                <a:xfrm>
                  <a:off x="0" y="2015"/>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89" name="Group 1217"/>
              <p:cNvGrpSpPr>
                <a:grpSpLocks/>
              </p:cNvGrpSpPr>
              <p:nvPr/>
            </p:nvGrpSpPr>
            <p:grpSpPr bwMode="auto">
              <a:xfrm>
                <a:off x="2390" y="2015"/>
                <a:ext cx="662" cy="403"/>
                <a:chOff x="2390" y="2015"/>
                <a:chExt cx="662" cy="403"/>
              </a:xfrm>
            </p:grpSpPr>
            <p:sp>
              <p:nvSpPr>
                <p:cNvPr id="79962" name="Rectangle 1169"/>
                <p:cNvSpPr>
                  <a:spLocks noChangeArrowheads="1"/>
                </p:cNvSpPr>
                <p:nvPr/>
              </p:nvSpPr>
              <p:spPr bwMode="auto">
                <a:xfrm>
                  <a:off x="2433" y="2015"/>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1.23</a:t>
                  </a:r>
                  <a:endParaRPr lang="en-US" altLang="en-US" sz="1000">
                    <a:cs typeface="Times New Roman" pitchFamily="18" charset="0"/>
                  </a:endParaRPr>
                </a:p>
                <a:p>
                  <a:pPr>
                    <a:spcBef>
                      <a:spcPct val="0"/>
                    </a:spcBef>
                    <a:buClrTx/>
                    <a:buSzTx/>
                    <a:buFontTx/>
                    <a:buNone/>
                  </a:pPr>
                  <a:endParaRPr lang="en-US" altLang="en-US" sz="2400"/>
                </a:p>
              </p:txBody>
            </p:sp>
            <p:sp>
              <p:nvSpPr>
                <p:cNvPr id="79963" name="Rectangle 1216"/>
                <p:cNvSpPr>
                  <a:spLocks noChangeArrowheads="1"/>
                </p:cNvSpPr>
                <p:nvPr/>
              </p:nvSpPr>
              <p:spPr bwMode="auto">
                <a:xfrm>
                  <a:off x="2390" y="2015"/>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0" name="Group 1219"/>
              <p:cNvGrpSpPr>
                <a:grpSpLocks/>
              </p:cNvGrpSpPr>
              <p:nvPr/>
            </p:nvGrpSpPr>
            <p:grpSpPr bwMode="auto">
              <a:xfrm>
                <a:off x="0" y="2418"/>
                <a:ext cx="2390" cy="403"/>
                <a:chOff x="0" y="2418"/>
                <a:chExt cx="2390" cy="403"/>
              </a:xfrm>
            </p:grpSpPr>
            <p:sp>
              <p:nvSpPr>
                <p:cNvPr id="79960" name="Rectangle 1170"/>
                <p:cNvSpPr>
                  <a:spLocks noChangeArrowheads="1"/>
                </p:cNvSpPr>
                <p:nvPr/>
              </p:nvSpPr>
              <p:spPr bwMode="auto">
                <a:xfrm>
                  <a:off x="43" y="2418"/>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Ag</a:t>
                  </a:r>
                  <a:r>
                    <a:rPr lang="en-US" altLang="en-US" sz="1200" b="1" baseline="30000">
                      <a:cs typeface="Times New Roman" pitchFamily="18" charset="0"/>
                    </a:rPr>
                    <a:t>+</a:t>
                  </a:r>
                  <a:r>
                    <a:rPr lang="en-US" altLang="en-US" sz="1200" b="1">
                      <a:cs typeface="Times New Roman" pitchFamily="18" charset="0"/>
                    </a:rPr>
                    <a:t>(aq) + 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Ag(s)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61" name="Rectangle 1218"/>
                <p:cNvSpPr>
                  <a:spLocks noChangeArrowheads="1"/>
                </p:cNvSpPr>
                <p:nvPr/>
              </p:nvSpPr>
              <p:spPr bwMode="auto">
                <a:xfrm>
                  <a:off x="0" y="2418"/>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1" name="Group 1221"/>
              <p:cNvGrpSpPr>
                <a:grpSpLocks/>
              </p:cNvGrpSpPr>
              <p:nvPr/>
            </p:nvGrpSpPr>
            <p:grpSpPr bwMode="auto">
              <a:xfrm>
                <a:off x="2390" y="2418"/>
                <a:ext cx="662" cy="403"/>
                <a:chOff x="2390" y="2418"/>
                <a:chExt cx="662" cy="403"/>
              </a:xfrm>
            </p:grpSpPr>
            <p:sp>
              <p:nvSpPr>
                <p:cNvPr id="79958" name="Rectangle 1171"/>
                <p:cNvSpPr>
                  <a:spLocks noChangeArrowheads="1"/>
                </p:cNvSpPr>
                <p:nvPr/>
              </p:nvSpPr>
              <p:spPr bwMode="auto">
                <a:xfrm>
                  <a:off x="2433" y="2418"/>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0.80</a:t>
                  </a:r>
                  <a:endParaRPr lang="en-US" altLang="en-US" sz="1000">
                    <a:cs typeface="Times New Roman" pitchFamily="18" charset="0"/>
                  </a:endParaRPr>
                </a:p>
                <a:p>
                  <a:pPr>
                    <a:spcBef>
                      <a:spcPct val="0"/>
                    </a:spcBef>
                    <a:buClrTx/>
                    <a:buSzTx/>
                    <a:buFontTx/>
                    <a:buNone/>
                  </a:pPr>
                  <a:endParaRPr lang="en-US" altLang="en-US" sz="2400"/>
                </a:p>
              </p:txBody>
            </p:sp>
            <p:sp>
              <p:nvSpPr>
                <p:cNvPr id="79959" name="Rectangle 1220"/>
                <p:cNvSpPr>
                  <a:spLocks noChangeArrowheads="1"/>
                </p:cNvSpPr>
                <p:nvPr/>
              </p:nvSpPr>
              <p:spPr bwMode="auto">
                <a:xfrm>
                  <a:off x="2390" y="2418"/>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2" name="Group 1223"/>
              <p:cNvGrpSpPr>
                <a:grpSpLocks/>
              </p:cNvGrpSpPr>
              <p:nvPr/>
            </p:nvGrpSpPr>
            <p:grpSpPr bwMode="auto">
              <a:xfrm>
                <a:off x="0" y="2821"/>
                <a:ext cx="2390" cy="403"/>
                <a:chOff x="0" y="2821"/>
                <a:chExt cx="2390" cy="403"/>
              </a:xfrm>
            </p:grpSpPr>
            <p:sp>
              <p:nvSpPr>
                <p:cNvPr id="79956" name="Rectangle 1172"/>
                <p:cNvSpPr>
                  <a:spLocks noChangeArrowheads="1"/>
                </p:cNvSpPr>
                <p:nvPr/>
              </p:nvSpPr>
              <p:spPr bwMode="auto">
                <a:xfrm>
                  <a:off x="43" y="2821"/>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Fe</a:t>
                  </a:r>
                  <a:r>
                    <a:rPr lang="en-US" altLang="en-US" sz="1200" b="1" baseline="30000">
                      <a:cs typeface="Times New Roman" pitchFamily="18" charset="0"/>
                    </a:rPr>
                    <a:t>3+</a:t>
                  </a:r>
                  <a:r>
                    <a:rPr lang="en-US" altLang="en-US" sz="1200" b="1">
                      <a:cs typeface="Times New Roman" pitchFamily="18" charset="0"/>
                    </a:rPr>
                    <a:t>(aq) + 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Fe</a:t>
                  </a:r>
                  <a:r>
                    <a:rPr lang="en-US" altLang="en-US" sz="1200" b="1" baseline="30000">
                      <a:cs typeface="Times New Roman" pitchFamily="18" charset="0"/>
                      <a:sym typeface="Symbol" pitchFamily="18" charset="2"/>
                    </a:rPr>
                    <a:t>2+</a:t>
                  </a:r>
                  <a:r>
                    <a:rPr lang="en-US" altLang="en-US" sz="1200" b="1">
                      <a:cs typeface="Times New Roman" pitchFamily="18" charset="0"/>
                      <a:sym typeface="Symbol" pitchFamily="18" charset="2"/>
                    </a:rPr>
                    <a:t>(aq)</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57" name="Rectangle 1222"/>
                <p:cNvSpPr>
                  <a:spLocks noChangeArrowheads="1"/>
                </p:cNvSpPr>
                <p:nvPr/>
              </p:nvSpPr>
              <p:spPr bwMode="auto">
                <a:xfrm>
                  <a:off x="0" y="2821"/>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3" name="Group 1225"/>
              <p:cNvGrpSpPr>
                <a:grpSpLocks/>
              </p:cNvGrpSpPr>
              <p:nvPr/>
            </p:nvGrpSpPr>
            <p:grpSpPr bwMode="auto">
              <a:xfrm>
                <a:off x="2390" y="2821"/>
                <a:ext cx="662" cy="403"/>
                <a:chOff x="2390" y="2821"/>
                <a:chExt cx="662" cy="403"/>
              </a:xfrm>
            </p:grpSpPr>
            <p:sp>
              <p:nvSpPr>
                <p:cNvPr id="79954" name="Rectangle 1173"/>
                <p:cNvSpPr>
                  <a:spLocks noChangeArrowheads="1"/>
                </p:cNvSpPr>
                <p:nvPr/>
              </p:nvSpPr>
              <p:spPr bwMode="auto">
                <a:xfrm>
                  <a:off x="2433" y="2821"/>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0.77</a:t>
                  </a:r>
                  <a:endParaRPr lang="en-US" altLang="en-US" sz="1000">
                    <a:cs typeface="Times New Roman" pitchFamily="18" charset="0"/>
                  </a:endParaRPr>
                </a:p>
                <a:p>
                  <a:pPr>
                    <a:spcBef>
                      <a:spcPct val="0"/>
                    </a:spcBef>
                    <a:buClrTx/>
                    <a:buSzTx/>
                    <a:buFontTx/>
                    <a:buNone/>
                  </a:pPr>
                  <a:endParaRPr lang="en-US" altLang="en-US" sz="2400"/>
                </a:p>
              </p:txBody>
            </p:sp>
            <p:sp>
              <p:nvSpPr>
                <p:cNvPr id="79955" name="Rectangle 1224"/>
                <p:cNvSpPr>
                  <a:spLocks noChangeArrowheads="1"/>
                </p:cNvSpPr>
                <p:nvPr/>
              </p:nvSpPr>
              <p:spPr bwMode="auto">
                <a:xfrm>
                  <a:off x="2390" y="2821"/>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4" name="Group 1227"/>
              <p:cNvGrpSpPr>
                <a:grpSpLocks/>
              </p:cNvGrpSpPr>
              <p:nvPr/>
            </p:nvGrpSpPr>
            <p:grpSpPr bwMode="auto">
              <a:xfrm>
                <a:off x="0" y="3224"/>
                <a:ext cx="2390" cy="403"/>
                <a:chOff x="0" y="3224"/>
                <a:chExt cx="2390" cy="403"/>
              </a:xfrm>
            </p:grpSpPr>
            <p:sp>
              <p:nvSpPr>
                <p:cNvPr id="79952" name="Rectangle 1174"/>
                <p:cNvSpPr>
                  <a:spLocks noChangeArrowheads="1"/>
                </p:cNvSpPr>
                <p:nvPr/>
              </p:nvSpPr>
              <p:spPr bwMode="auto">
                <a:xfrm>
                  <a:off x="43" y="3224"/>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Cu</a:t>
                  </a:r>
                  <a:r>
                    <a:rPr lang="en-US" altLang="en-US" sz="1200" b="1" baseline="30000">
                      <a:cs typeface="Times New Roman" pitchFamily="18" charset="0"/>
                    </a:rPr>
                    <a:t>2+</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Cu(s)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53" name="Rectangle 1226"/>
                <p:cNvSpPr>
                  <a:spLocks noChangeArrowheads="1"/>
                </p:cNvSpPr>
                <p:nvPr/>
              </p:nvSpPr>
              <p:spPr bwMode="auto">
                <a:xfrm>
                  <a:off x="0" y="3224"/>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5" name="Group 1229"/>
              <p:cNvGrpSpPr>
                <a:grpSpLocks/>
              </p:cNvGrpSpPr>
              <p:nvPr/>
            </p:nvGrpSpPr>
            <p:grpSpPr bwMode="auto">
              <a:xfrm>
                <a:off x="2390" y="3224"/>
                <a:ext cx="662" cy="403"/>
                <a:chOff x="2390" y="3224"/>
                <a:chExt cx="662" cy="403"/>
              </a:xfrm>
            </p:grpSpPr>
            <p:sp>
              <p:nvSpPr>
                <p:cNvPr id="79950" name="Rectangle 1175"/>
                <p:cNvSpPr>
                  <a:spLocks noChangeArrowheads="1"/>
                </p:cNvSpPr>
                <p:nvPr/>
              </p:nvSpPr>
              <p:spPr bwMode="auto">
                <a:xfrm>
                  <a:off x="2433" y="3224"/>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0.34</a:t>
                  </a:r>
                  <a:endParaRPr lang="en-US" altLang="en-US" sz="1000">
                    <a:cs typeface="Times New Roman" pitchFamily="18" charset="0"/>
                  </a:endParaRPr>
                </a:p>
                <a:p>
                  <a:pPr>
                    <a:spcBef>
                      <a:spcPct val="0"/>
                    </a:spcBef>
                    <a:buClrTx/>
                    <a:buSzTx/>
                    <a:buFontTx/>
                    <a:buNone/>
                  </a:pPr>
                  <a:endParaRPr lang="en-US" altLang="en-US" sz="2400"/>
                </a:p>
              </p:txBody>
            </p:sp>
            <p:sp>
              <p:nvSpPr>
                <p:cNvPr id="79951" name="Rectangle 1228"/>
                <p:cNvSpPr>
                  <a:spLocks noChangeArrowheads="1"/>
                </p:cNvSpPr>
                <p:nvPr/>
              </p:nvSpPr>
              <p:spPr bwMode="auto">
                <a:xfrm>
                  <a:off x="2390" y="3224"/>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6" name="Group 1231"/>
              <p:cNvGrpSpPr>
                <a:grpSpLocks/>
              </p:cNvGrpSpPr>
              <p:nvPr/>
            </p:nvGrpSpPr>
            <p:grpSpPr bwMode="auto">
              <a:xfrm>
                <a:off x="0" y="3627"/>
                <a:ext cx="2390" cy="403"/>
                <a:chOff x="0" y="3627"/>
                <a:chExt cx="2390" cy="403"/>
              </a:xfrm>
            </p:grpSpPr>
            <p:sp>
              <p:nvSpPr>
                <p:cNvPr id="79948" name="Rectangle 1176"/>
                <p:cNvSpPr>
                  <a:spLocks noChangeArrowheads="1"/>
                </p:cNvSpPr>
                <p:nvPr/>
              </p:nvSpPr>
              <p:spPr bwMode="auto">
                <a:xfrm>
                  <a:off x="43" y="3627"/>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Sn</a:t>
                  </a:r>
                  <a:r>
                    <a:rPr lang="en-US" altLang="en-US" sz="1200" b="1" baseline="30000">
                      <a:cs typeface="Times New Roman" pitchFamily="18" charset="0"/>
                    </a:rPr>
                    <a:t>4+</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Sn</a:t>
                  </a:r>
                  <a:r>
                    <a:rPr lang="en-US" altLang="en-US" sz="1200" b="1" baseline="30000">
                      <a:cs typeface="Times New Roman" pitchFamily="18" charset="0"/>
                      <a:sym typeface="Symbol" pitchFamily="18" charset="2"/>
                    </a:rPr>
                    <a:t>2+</a:t>
                  </a:r>
                  <a:r>
                    <a:rPr lang="en-US" altLang="en-US" sz="1200" b="1">
                      <a:cs typeface="Times New Roman" pitchFamily="18" charset="0"/>
                      <a:sym typeface="Symbol" pitchFamily="18" charset="2"/>
                    </a:rPr>
                    <a:t>(aq)</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49" name="Rectangle 1230"/>
                <p:cNvSpPr>
                  <a:spLocks noChangeArrowheads="1"/>
                </p:cNvSpPr>
                <p:nvPr/>
              </p:nvSpPr>
              <p:spPr bwMode="auto">
                <a:xfrm>
                  <a:off x="0" y="3627"/>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7" name="Group 1233"/>
              <p:cNvGrpSpPr>
                <a:grpSpLocks/>
              </p:cNvGrpSpPr>
              <p:nvPr/>
            </p:nvGrpSpPr>
            <p:grpSpPr bwMode="auto">
              <a:xfrm>
                <a:off x="2390" y="3627"/>
                <a:ext cx="662" cy="403"/>
                <a:chOff x="2390" y="3627"/>
                <a:chExt cx="662" cy="403"/>
              </a:xfrm>
            </p:grpSpPr>
            <p:sp>
              <p:nvSpPr>
                <p:cNvPr id="79946" name="Rectangle 1177"/>
                <p:cNvSpPr>
                  <a:spLocks noChangeArrowheads="1"/>
                </p:cNvSpPr>
                <p:nvPr/>
              </p:nvSpPr>
              <p:spPr bwMode="auto">
                <a:xfrm>
                  <a:off x="2433" y="3627"/>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0.15</a:t>
                  </a:r>
                  <a:endParaRPr lang="en-US" altLang="en-US" sz="1000">
                    <a:cs typeface="Times New Roman" pitchFamily="18" charset="0"/>
                  </a:endParaRPr>
                </a:p>
                <a:p>
                  <a:pPr>
                    <a:spcBef>
                      <a:spcPct val="0"/>
                    </a:spcBef>
                    <a:buClrTx/>
                    <a:buSzTx/>
                    <a:buFontTx/>
                    <a:buNone/>
                  </a:pPr>
                  <a:endParaRPr lang="en-US" altLang="en-US" sz="2400"/>
                </a:p>
              </p:txBody>
            </p:sp>
            <p:sp>
              <p:nvSpPr>
                <p:cNvPr id="79947" name="Rectangle 1232"/>
                <p:cNvSpPr>
                  <a:spLocks noChangeArrowheads="1"/>
                </p:cNvSpPr>
                <p:nvPr/>
              </p:nvSpPr>
              <p:spPr bwMode="auto">
                <a:xfrm>
                  <a:off x="2390" y="3627"/>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8" name="Group 1235"/>
              <p:cNvGrpSpPr>
                <a:grpSpLocks/>
              </p:cNvGrpSpPr>
              <p:nvPr/>
            </p:nvGrpSpPr>
            <p:grpSpPr bwMode="auto">
              <a:xfrm>
                <a:off x="0" y="4030"/>
                <a:ext cx="2390" cy="403"/>
                <a:chOff x="0" y="4030"/>
                <a:chExt cx="2390" cy="403"/>
              </a:xfrm>
            </p:grpSpPr>
            <p:sp>
              <p:nvSpPr>
                <p:cNvPr id="79944" name="Rectangle 1178"/>
                <p:cNvSpPr>
                  <a:spLocks noChangeArrowheads="1"/>
                </p:cNvSpPr>
                <p:nvPr/>
              </p:nvSpPr>
              <p:spPr bwMode="auto">
                <a:xfrm>
                  <a:off x="43" y="4030"/>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2H</a:t>
                  </a:r>
                  <a:r>
                    <a:rPr lang="en-US" altLang="en-US" sz="1200" b="1" baseline="30000">
                      <a:cs typeface="Times New Roman" pitchFamily="18" charset="0"/>
                    </a:rPr>
                    <a:t>+</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H</a:t>
                  </a:r>
                  <a:r>
                    <a:rPr lang="en-US" altLang="en-US" sz="1200" b="1" baseline="-30000">
                      <a:cs typeface="Times New Roman" pitchFamily="18" charset="0"/>
                      <a:sym typeface="Symbol" pitchFamily="18" charset="2"/>
                    </a:rPr>
                    <a:t>2</a:t>
                  </a:r>
                  <a:r>
                    <a:rPr lang="en-US" altLang="en-US" sz="1200" b="1">
                      <a:cs typeface="Times New Roman" pitchFamily="18" charset="0"/>
                      <a:sym typeface="Symbol" pitchFamily="18" charset="2"/>
                    </a:rPr>
                    <a:t>(g)</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45" name="Rectangle 1234"/>
                <p:cNvSpPr>
                  <a:spLocks noChangeArrowheads="1"/>
                </p:cNvSpPr>
                <p:nvPr/>
              </p:nvSpPr>
              <p:spPr bwMode="auto">
                <a:xfrm>
                  <a:off x="0" y="4030"/>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899" name="Group 1237"/>
              <p:cNvGrpSpPr>
                <a:grpSpLocks/>
              </p:cNvGrpSpPr>
              <p:nvPr/>
            </p:nvGrpSpPr>
            <p:grpSpPr bwMode="auto">
              <a:xfrm>
                <a:off x="2390" y="4030"/>
                <a:ext cx="662" cy="403"/>
                <a:chOff x="2390" y="4030"/>
                <a:chExt cx="662" cy="403"/>
              </a:xfrm>
            </p:grpSpPr>
            <p:sp>
              <p:nvSpPr>
                <p:cNvPr id="79942" name="Rectangle 1179"/>
                <p:cNvSpPr>
                  <a:spLocks noChangeArrowheads="1"/>
                </p:cNvSpPr>
                <p:nvPr/>
              </p:nvSpPr>
              <p:spPr bwMode="auto">
                <a:xfrm>
                  <a:off x="2433" y="4030"/>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0.00</a:t>
                  </a:r>
                  <a:endParaRPr lang="en-US" altLang="en-US" sz="1000">
                    <a:cs typeface="Times New Roman" pitchFamily="18" charset="0"/>
                  </a:endParaRPr>
                </a:p>
                <a:p>
                  <a:pPr>
                    <a:spcBef>
                      <a:spcPct val="0"/>
                    </a:spcBef>
                    <a:buClrTx/>
                    <a:buSzTx/>
                    <a:buFontTx/>
                    <a:buNone/>
                  </a:pPr>
                  <a:endParaRPr lang="en-US" altLang="en-US" sz="2400"/>
                </a:p>
              </p:txBody>
            </p:sp>
            <p:sp>
              <p:nvSpPr>
                <p:cNvPr id="79943" name="Rectangle 1236"/>
                <p:cNvSpPr>
                  <a:spLocks noChangeArrowheads="1"/>
                </p:cNvSpPr>
                <p:nvPr/>
              </p:nvSpPr>
              <p:spPr bwMode="auto">
                <a:xfrm>
                  <a:off x="2390" y="4030"/>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0" name="Group 1239"/>
              <p:cNvGrpSpPr>
                <a:grpSpLocks/>
              </p:cNvGrpSpPr>
              <p:nvPr/>
            </p:nvGrpSpPr>
            <p:grpSpPr bwMode="auto">
              <a:xfrm>
                <a:off x="0" y="4433"/>
                <a:ext cx="2390" cy="403"/>
                <a:chOff x="0" y="4433"/>
                <a:chExt cx="2390" cy="403"/>
              </a:xfrm>
            </p:grpSpPr>
            <p:sp>
              <p:nvSpPr>
                <p:cNvPr id="79940" name="Rectangle 1180"/>
                <p:cNvSpPr>
                  <a:spLocks noChangeArrowheads="1"/>
                </p:cNvSpPr>
                <p:nvPr/>
              </p:nvSpPr>
              <p:spPr bwMode="auto">
                <a:xfrm>
                  <a:off x="43" y="4433"/>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Sn</a:t>
                  </a:r>
                  <a:r>
                    <a:rPr lang="en-US" altLang="en-US" sz="1200" b="1" baseline="30000">
                      <a:cs typeface="Times New Roman" pitchFamily="18" charset="0"/>
                    </a:rPr>
                    <a:t>2+</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Sn(s)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41" name="Rectangle 1238"/>
                <p:cNvSpPr>
                  <a:spLocks noChangeArrowheads="1"/>
                </p:cNvSpPr>
                <p:nvPr/>
              </p:nvSpPr>
              <p:spPr bwMode="auto">
                <a:xfrm>
                  <a:off x="0" y="4433"/>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1" name="Group 1241"/>
              <p:cNvGrpSpPr>
                <a:grpSpLocks/>
              </p:cNvGrpSpPr>
              <p:nvPr/>
            </p:nvGrpSpPr>
            <p:grpSpPr bwMode="auto">
              <a:xfrm>
                <a:off x="2390" y="4433"/>
                <a:ext cx="662" cy="403"/>
                <a:chOff x="2390" y="4433"/>
                <a:chExt cx="662" cy="403"/>
              </a:xfrm>
            </p:grpSpPr>
            <p:sp>
              <p:nvSpPr>
                <p:cNvPr id="79938" name="Rectangle 1181"/>
                <p:cNvSpPr>
                  <a:spLocks noChangeArrowheads="1"/>
                </p:cNvSpPr>
                <p:nvPr/>
              </p:nvSpPr>
              <p:spPr bwMode="auto">
                <a:xfrm>
                  <a:off x="2433" y="4433"/>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-0.14</a:t>
                  </a:r>
                  <a:endParaRPr lang="en-US" altLang="en-US" sz="1000">
                    <a:cs typeface="Times New Roman" pitchFamily="18" charset="0"/>
                  </a:endParaRPr>
                </a:p>
                <a:p>
                  <a:pPr>
                    <a:spcBef>
                      <a:spcPct val="0"/>
                    </a:spcBef>
                    <a:buClrTx/>
                    <a:buSzTx/>
                    <a:buFontTx/>
                    <a:buNone/>
                  </a:pPr>
                  <a:endParaRPr lang="en-US" altLang="en-US" sz="2400"/>
                </a:p>
              </p:txBody>
            </p:sp>
            <p:sp>
              <p:nvSpPr>
                <p:cNvPr id="79939" name="Rectangle 1240"/>
                <p:cNvSpPr>
                  <a:spLocks noChangeArrowheads="1"/>
                </p:cNvSpPr>
                <p:nvPr/>
              </p:nvSpPr>
              <p:spPr bwMode="auto">
                <a:xfrm>
                  <a:off x="2390" y="4433"/>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2" name="Group 1243"/>
              <p:cNvGrpSpPr>
                <a:grpSpLocks/>
              </p:cNvGrpSpPr>
              <p:nvPr/>
            </p:nvGrpSpPr>
            <p:grpSpPr bwMode="auto">
              <a:xfrm>
                <a:off x="0" y="4836"/>
                <a:ext cx="2390" cy="403"/>
                <a:chOff x="0" y="4836"/>
                <a:chExt cx="2390" cy="403"/>
              </a:xfrm>
            </p:grpSpPr>
            <p:sp>
              <p:nvSpPr>
                <p:cNvPr id="79936" name="Rectangle 1182"/>
                <p:cNvSpPr>
                  <a:spLocks noChangeArrowheads="1"/>
                </p:cNvSpPr>
                <p:nvPr/>
              </p:nvSpPr>
              <p:spPr bwMode="auto">
                <a:xfrm>
                  <a:off x="43" y="4836"/>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Ni</a:t>
                  </a:r>
                  <a:r>
                    <a:rPr lang="en-US" altLang="en-US" sz="1200" b="1" baseline="30000">
                      <a:cs typeface="Times New Roman" pitchFamily="18" charset="0"/>
                    </a:rPr>
                    <a:t>2+</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Ni(s)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37" name="Rectangle 1242"/>
                <p:cNvSpPr>
                  <a:spLocks noChangeArrowheads="1"/>
                </p:cNvSpPr>
                <p:nvPr/>
              </p:nvSpPr>
              <p:spPr bwMode="auto">
                <a:xfrm>
                  <a:off x="0" y="4836"/>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3" name="Group 1245"/>
              <p:cNvGrpSpPr>
                <a:grpSpLocks/>
              </p:cNvGrpSpPr>
              <p:nvPr/>
            </p:nvGrpSpPr>
            <p:grpSpPr bwMode="auto">
              <a:xfrm>
                <a:off x="2390" y="4836"/>
                <a:ext cx="662" cy="403"/>
                <a:chOff x="2390" y="4836"/>
                <a:chExt cx="662" cy="403"/>
              </a:xfrm>
            </p:grpSpPr>
            <p:sp>
              <p:nvSpPr>
                <p:cNvPr id="79934" name="Rectangle 1183"/>
                <p:cNvSpPr>
                  <a:spLocks noChangeArrowheads="1"/>
                </p:cNvSpPr>
                <p:nvPr/>
              </p:nvSpPr>
              <p:spPr bwMode="auto">
                <a:xfrm>
                  <a:off x="2433" y="4836"/>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-0.23</a:t>
                  </a:r>
                  <a:endParaRPr lang="en-US" altLang="en-US" sz="1000">
                    <a:cs typeface="Times New Roman" pitchFamily="18" charset="0"/>
                  </a:endParaRPr>
                </a:p>
                <a:p>
                  <a:pPr>
                    <a:spcBef>
                      <a:spcPct val="0"/>
                    </a:spcBef>
                    <a:buClrTx/>
                    <a:buSzTx/>
                    <a:buFontTx/>
                    <a:buNone/>
                  </a:pPr>
                  <a:endParaRPr lang="en-US" altLang="en-US" sz="2400"/>
                </a:p>
              </p:txBody>
            </p:sp>
            <p:sp>
              <p:nvSpPr>
                <p:cNvPr id="79935" name="Rectangle 1244"/>
                <p:cNvSpPr>
                  <a:spLocks noChangeArrowheads="1"/>
                </p:cNvSpPr>
                <p:nvPr/>
              </p:nvSpPr>
              <p:spPr bwMode="auto">
                <a:xfrm>
                  <a:off x="2390" y="4836"/>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4" name="Group 1247"/>
              <p:cNvGrpSpPr>
                <a:grpSpLocks/>
              </p:cNvGrpSpPr>
              <p:nvPr/>
            </p:nvGrpSpPr>
            <p:grpSpPr bwMode="auto">
              <a:xfrm>
                <a:off x="0" y="5239"/>
                <a:ext cx="2390" cy="403"/>
                <a:chOff x="0" y="5239"/>
                <a:chExt cx="2390" cy="403"/>
              </a:xfrm>
            </p:grpSpPr>
            <p:sp>
              <p:nvSpPr>
                <p:cNvPr id="79932" name="Rectangle 1184"/>
                <p:cNvSpPr>
                  <a:spLocks noChangeArrowheads="1"/>
                </p:cNvSpPr>
                <p:nvPr/>
              </p:nvSpPr>
              <p:spPr bwMode="auto">
                <a:xfrm>
                  <a:off x="43" y="5239"/>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Fe</a:t>
                  </a:r>
                  <a:r>
                    <a:rPr lang="en-US" altLang="en-US" sz="1200" b="1" baseline="30000">
                      <a:cs typeface="Times New Roman" pitchFamily="18" charset="0"/>
                    </a:rPr>
                    <a:t>2+</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Fe(s)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33" name="Rectangle 1246"/>
                <p:cNvSpPr>
                  <a:spLocks noChangeArrowheads="1"/>
                </p:cNvSpPr>
                <p:nvPr/>
              </p:nvSpPr>
              <p:spPr bwMode="auto">
                <a:xfrm>
                  <a:off x="0" y="5239"/>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5" name="Group 1249"/>
              <p:cNvGrpSpPr>
                <a:grpSpLocks/>
              </p:cNvGrpSpPr>
              <p:nvPr/>
            </p:nvGrpSpPr>
            <p:grpSpPr bwMode="auto">
              <a:xfrm>
                <a:off x="2390" y="5239"/>
                <a:ext cx="662" cy="403"/>
                <a:chOff x="2390" y="5239"/>
                <a:chExt cx="662" cy="403"/>
              </a:xfrm>
            </p:grpSpPr>
            <p:sp>
              <p:nvSpPr>
                <p:cNvPr id="79930" name="Rectangle 1185"/>
                <p:cNvSpPr>
                  <a:spLocks noChangeArrowheads="1"/>
                </p:cNvSpPr>
                <p:nvPr/>
              </p:nvSpPr>
              <p:spPr bwMode="auto">
                <a:xfrm>
                  <a:off x="2433" y="5239"/>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-0.44</a:t>
                  </a:r>
                  <a:endParaRPr lang="en-US" altLang="en-US" sz="1000">
                    <a:cs typeface="Times New Roman" pitchFamily="18" charset="0"/>
                  </a:endParaRPr>
                </a:p>
                <a:p>
                  <a:pPr>
                    <a:spcBef>
                      <a:spcPct val="0"/>
                    </a:spcBef>
                    <a:buClrTx/>
                    <a:buSzTx/>
                    <a:buFontTx/>
                    <a:buNone/>
                  </a:pPr>
                  <a:endParaRPr lang="en-US" altLang="en-US" sz="2400"/>
                </a:p>
              </p:txBody>
            </p:sp>
            <p:sp>
              <p:nvSpPr>
                <p:cNvPr id="79931" name="Rectangle 1248"/>
                <p:cNvSpPr>
                  <a:spLocks noChangeArrowheads="1"/>
                </p:cNvSpPr>
                <p:nvPr/>
              </p:nvSpPr>
              <p:spPr bwMode="auto">
                <a:xfrm>
                  <a:off x="2390" y="5239"/>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6" name="Group 1251"/>
              <p:cNvGrpSpPr>
                <a:grpSpLocks/>
              </p:cNvGrpSpPr>
              <p:nvPr/>
            </p:nvGrpSpPr>
            <p:grpSpPr bwMode="auto">
              <a:xfrm>
                <a:off x="0" y="5642"/>
                <a:ext cx="2390" cy="403"/>
                <a:chOff x="0" y="5642"/>
                <a:chExt cx="2390" cy="403"/>
              </a:xfrm>
            </p:grpSpPr>
            <p:sp>
              <p:nvSpPr>
                <p:cNvPr id="79928" name="Rectangle 1186"/>
                <p:cNvSpPr>
                  <a:spLocks noChangeArrowheads="1"/>
                </p:cNvSpPr>
                <p:nvPr/>
              </p:nvSpPr>
              <p:spPr bwMode="auto">
                <a:xfrm>
                  <a:off x="43" y="5642"/>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Zn</a:t>
                  </a:r>
                  <a:r>
                    <a:rPr lang="en-US" altLang="en-US" sz="1200" b="1" baseline="30000">
                      <a:cs typeface="Times New Roman" pitchFamily="18" charset="0"/>
                    </a:rPr>
                    <a:t>2+</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Zn(s)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29" name="Rectangle 1250"/>
                <p:cNvSpPr>
                  <a:spLocks noChangeArrowheads="1"/>
                </p:cNvSpPr>
                <p:nvPr/>
              </p:nvSpPr>
              <p:spPr bwMode="auto">
                <a:xfrm>
                  <a:off x="0" y="5642"/>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7" name="Group 1253"/>
              <p:cNvGrpSpPr>
                <a:grpSpLocks/>
              </p:cNvGrpSpPr>
              <p:nvPr/>
            </p:nvGrpSpPr>
            <p:grpSpPr bwMode="auto">
              <a:xfrm>
                <a:off x="2390" y="5642"/>
                <a:ext cx="662" cy="403"/>
                <a:chOff x="2390" y="5642"/>
                <a:chExt cx="662" cy="403"/>
              </a:xfrm>
            </p:grpSpPr>
            <p:sp>
              <p:nvSpPr>
                <p:cNvPr id="79926" name="Rectangle 1187"/>
                <p:cNvSpPr>
                  <a:spLocks noChangeArrowheads="1"/>
                </p:cNvSpPr>
                <p:nvPr/>
              </p:nvSpPr>
              <p:spPr bwMode="auto">
                <a:xfrm>
                  <a:off x="2433" y="5642"/>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-0.76</a:t>
                  </a:r>
                  <a:endParaRPr lang="en-US" altLang="en-US" sz="1000">
                    <a:cs typeface="Times New Roman" pitchFamily="18" charset="0"/>
                  </a:endParaRPr>
                </a:p>
                <a:p>
                  <a:pPr>
                    <a:spcBef>
                      <a:spcPct val="0"/>
                    </a:spcBef>
                    <a:buClrTx/>
                    <a:buSzTx/>
                    <a:buFontTx/>
                    <a:buNone/>
                  </a:pPr>
                  <a:endParaRPr lang="en-US" altLang="en-US" sz="2400"/>
                </a:p>
              </p:txBody>
            </p:sp>
            <p:sp>
              <p:nvSpPr>
                <p:cNvPr id="79927" name="Rectangle 1252"/>
                <p:cNvSpPr>
                  <a:spLocks noChangeArrowheads="1"/>
                </p:cNvSpPr>
                <p:nvPr/>
              </p:nvSpPr>
              <p:spPr bwMode="auto">
                <a:xfrm>
                  <a:off x="2390" y="5642"/>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8" name="Group 1255"/>
              <p:cNvGrpSpPr>
                <a:grpSpLocks/>
              </p:cNvGrpSpPr>
              <p:nvPr/>
            </p:nvGrpSpPr>
            <p:grpSpPr bwMode="auto">
              <a:xfrm>
                <a:off x="0" y="6045"/>
                <a:ext cx="2390" cy="403"/>
                <a:chOff x="0" y="6045"/>
                <a:chExt cx="2390" cy="403"/>
              </a:xfrm>
            </p:grpSpPr>
            <p:sp>
              <p:nvSpPr>
                <p:cNvPr id="79924" name="Rectangle 1188"/>
                <p:cNvSpPr>
                  <a:spLocks noChangeArrowheads="1"/>
                </p:cNvSpPr>
                <p:nvPr/>
              </p:nvSpPr>
              <p:spPr bwMode="auto">
                <a:xfrm>
                  <a:off x="43" y="6045"/>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Al</a:t>
                  </a:r>
                  <a:r>
                    <a:rPr lang="en-US" altLang="en-US" sz="1200" b="1" baseline="30000">
                      <a:cs typeface="Times New Roman" pitchFamily="18" charset="0"/>
                    </a:rPr>
                    <a:t>3+</a:t>
                  </a:r>
                  <a:r>
                    <a:rPr lang="en-US" altLang="en-US" sz="1200" b="1">
                      <a:cs typeface="Times New Roman" pitchFamily="18" charset="0"/>
                    </a:rPr>
                    <a:t>(aq) + 3e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Al(s) </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25" name="Rectangle 1254"/>
                <p:cNvSpPr>
                  <a:spLocks noChangeArrowheads="1"/>
                </p:cNvSpPr>
                <p:nvPr/>
              </p:nvSpPr>
              <p:spPr bwMode="auto">
                <a:xfrm>
                  <a:off x="0" y="6045"/>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09" name="Group 1257"/>
              <p:cNvGrpSpPr>
                <a:grpSpLocks/>
              </p:cNvGrpSpPr>
              <p:nvPr/>
            </p:nvGrpSpPr>
            <p:grpSpPr bwMode="auto">
              <a:xfrm>
                <a:off x="2390" y="6045"/>
                <a:ext cx="662" cy="403"/>
                <a:chOff x="2390" y="6045"/>
                <a:chExt cx="662" cy="403"/>
              </a:xfrm>
            </p:grpSpPr>
            <p:sp>
              <p:nvSpPr>
                <p:cNvPr id="79922" name="Rectangle 1189"/>
                <p:cNvSpPr>
                  <a:spLocks noChangeArrowheads="1"/>
                </p:cNvSpPr>
                <p:nvPr/>
              </p:nvSpPr>
              <p:spPr bwMode="auto">
                <a:xfrm>
                  <a:off x="2433" y="6045"/>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-1.66</a:t>
                  </a:r>
                  <a:endParaRPr lang="en-US" altLang="en-US" sz="1000">
                    <a:cs typeface="Times New Roman" pitchFamily="18" charset="0"/>
                  </a:endParaRPr>
                </a:p>
                <a:p>
                  <a:pPr>
                    <a:spcBef>
                      <a:spcPct val="0"/>
                    </a:spcBef>
                    <a:buClrTx/>
                    <a:buSzTx/>
                    <a:buFontTx/>
                    <a:buNone/>
                  </a:pPr>
                  <a:endParaRPr lang="en-US" altLang="en-US" sz="2400"/>
                </a:p>
              </p:txBody>
            </p:sp>
            <p:sp>
              <p:nvSpPr>
                <p:cNvPr id="79923" name="Rectangle 1256"/>
                <p:cNvSpPr>
                  <a:spLocks noChangeArrowheads="1"/>
                </p:cNvSpPr>
                <p:nvPr/>
              </p:nvSpPr>
              <p:spPr bwMode="auto">
                <a:xfrm>
                  <a:off x="2390" y="6045"/>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10" name="Group 1259"/>
              <p:cNvGrpSpPr>
                <a:grpSpLocks/>
              </p:cNvGrpSpPr>
              <p:nvPr/>
            </p:nvGrpSpPr>
            <p:grpSpPr bwMode="auto">
              <a:xfrm>
                <a:off x="0" y="6448"/>
                <a:ext cx="2390" cy="403"/>
                <a:chOff x="0" y="6448"/>
                <a:chExt cx="2390" cy="403"/>
              </a:xfrm>
            </p:grpSpPr>
            <p:sp>
              <p:nvSpPr>
                <p:cNvPr id="79920" name="Rectangle 1190"/>
                <p:cNvSpPr>
                  <a:spLocks noChangeArrowheads="1"/>
                </p:cNvSpPr>
                <p:nvPr/>
              </p:nvSpPr>
              <p:spPr bwMode="auto">
                <a:xfrm>
                  <a:off x="43" y="6448"/>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Mg</a:t>
                  </a:r>
                  <a:r>
                    <a:rPr lang="en-US" altLang="en-US" sz="1200" b="1" baseline="30000">
                      <a:cs typeface="Times New Roman" pitchFamily="18" charset="0"/>
                    </a:rPr>
                    <a:t>2+</a:t>
                  </a:r>
                  <a:r>
                    <a:rPr lang="en-US" altLang="en-US" sz="1200" b="1">
                      <a:cs typeface="Times New Roman" pitchFamily="18" charset="0"/>
                    </a:rPr>
                    <a:t>(aq) + 2e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Mg(s)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21" name="Rectangle 1258"/>
                <p:cNvSpPr>
                  <a:spLocks noChangeArrowheads="1"/>
                </p:cNvSpPr>
                <p:nvPr/>
              </p:nvSpPr>
              <p:spPr bwMode="auto">
                <a:xfrm>
                  <a:off x="0" y="6448"/>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11" name="Group 1261"/>
              <p:cNvGrpSpPr>
                <a:grpSpLocks/>
              </p:cNvGrpSpPr>
              <p:nvPr/>
            </p:nvGrpSpPr>
            <p:grpSpPr bwMode="auto">
              <a:xfrm>
                <a:off x="2390" y="6448"/>
                <a:ext cx="662" cy="403"/>
                <a:chOff x="2390" y="6448"/>
                <a:chExt cx="662" cy="403"/>
              </a:xfrm>
            </p:grpSpPr>
            <p:sp>
              <p:nvSpPr>
                <p:cNvPr id="79918" name="Rectangle 1191"/>
                <p:cNvSpPr>
                  <a:spLocks noChangeArrowheads="1"/>
                </p:cNvSpPr>
                <p:nvPr/>
              </p:nvSpPr>
              <p:spPr bwMode="auto">
                <a:xfrm>
                  <a:off x="2433" y="6448"/>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-2.37</a:t>
                  </a:r>
                  <a:endParaRPr lang="en-US" altLang="en-US" sz="1000">
                    <a:cs typeface="Times New Roman" pitchFamily="18" charset="0"/>
                  </a:endParaRPr>
                </a:p>
                <a:p>
                  <a:pPr>
                    <a:spcBef>
                      <a:spcPct val="0"/>
                    </a:spcBef>
                    <a:buClrTx/>
                    <a:buSzTx/>
                    <a:buFontTx/>
                    <a:buNone/>
                  </a:pPr>
                  <a:endParaRPr lang="en-US" altLang="en-US" sz="2400"/>
                </a:p>
              </p:txBody>
            </p:sp>
            <p:sp>
              <p:nvSpPr>
                <p:cNvPr id="79919" name="Rectangle 1260"/>
                <p:cNvSpPr>
                  <a:spLocks noChangeArrowheads="1"/>
                </p:cNvSpPr>
                <p:nvPr/>
              </p:nvSpPr>
              <p:spPr bwMode="auto">
                <a:xfrm>
                  <a:off x="2390" y="6448"/>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12" name="Group 1263"/>
              <p:cNvGrpSpPr>
                <a:grpSpLocks/>
              </p:cNvGrpSpPr>
              <p:nvPr/>
            </p:nvGrpSpPr>
            <p:grpSpPr bwMode="auto">
              <a:xfrm>
                <a:off x="0" y="6851"/>
                <a:ext cx="2390" cy="403"/>
                <a:chOff x="0" y="6851"/>
                <a:chExt cx="2390" cy="403"/>
              </a:xfrm>
            </p:grpSpPr>
            <p:sp>
              <p:nvSpPr>
                <p:cNvPr id="79916" name="Rectangle 1192"/>
                <p:cNvSpPr>
                  <a:spLocks noChangeArrowheads="1"/>
                </p:cNvSpPr>
                <p:nvPr/>
              </p:nvSpPr>
              <p:spPr bwMode="auto">
                <a:xfrm>
                  <a:off x="43" y="6851"/>
                  <a:ext cx="23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Li</a:t>
                  </a:r>
                  <a:r>
                    <a:rPr lang="en-US" altLang="en-US" sz="1200" b="1" baseline="30000">
                      <a:cs typeface="Times New Roman" pitchFamily="18" charset="0"/>
                    </a:rPr>
                    <a:t>+</a:t>
                  </a:r>
                  <a:r>
                    <a:rPr lang="en-US" altLang="en-US" sz="1200" b="1">
                      <a:cs typeface="Times New Roman" pitchFamily="18" charset="0"/>
                    </a:rPr>
                    <a:t>(aq) + e</a:t>
                  </a:r>
                  <a:r>
                    <a:rPr lang="en-US" altLang="en-US" sz="1200" b="1" baseline="30000">
                      <a:cs typeface="Times New Roman" pitchFamily="18" charset="0"/>
                    </a:rPr>
                    <a:t>-</a:t>
                  </a:r>
                  <a:r>
                    <a:rPr lang="en-US" altLang="en-US" sz="1200" b="1">
                      <a:cs typeface="Times New Roman" pitchFamily="18" charset="0"/>
                    </a:rPr>
                    <a:t> </a:t>
                  </a:r>
                  <a:r>
                    <a:rPr lang="en-US" altLang="en-US" sz="1200" b="1">
                      <a:cs typeface="Times New Roman" pitchFamily="18" charset="0"/>
                      <a:sym typeface="Symbol" pitchFamily="18" charset="2"/>
                    </a:rPr>
                    <a:t></a:t>
                  </a:r>
                  <a:r>
                    <a:rPr lang="en-US" altLang="en-US" sz="1200" b="1">
                      <a:cs typeface="Times New Roman" pitchFamily="18" charset="0"/>
                    </a:rPr>
                    <a:t> Li(s)</a:t>
                  </a:r>
                  <a:endParaRPr lang="en-US" altLang="en-US" sz="1000">
                    <a:cs typeface="Times New Roman" pitchFamily="18" charset="0"/>
                    <a:sym typeface="Symbol" pitchFamily="18" charset="2"/>
                  </a:endParaRPr>
                </a:p>
                <a:p>
                  <a:pPr>
                    <a:spcBef>
                      <a:spcPct val="0"/>
                    </a:spcBef>
                    <a:buClrTx/>
                    <a:buSzTx/>
                    <a:buFontTx/>
                    <a:buNone/>
                  </a:pPr>
                  <a:endParaRPr lang="en-US" altLang="en-US" sz="1200" b="1">
                    <a:cs typeface="Times New Roman" pitchFamily="18" charset="0"/>
                    <a:sym typeface="Symbol" pitchFamily="18" charset="2"/>
                  </a:endParaRPr>
                </a:p>
              </p:txBody>
            </p:sp>
            <p:sp>
              <p:nvSpPr>
                <p:cNvPr id="79917" name="Rectangle 1262"/>
                <p:cNvSpPr>
                  <a:spLocks noChangeArrowheads="1"/>
                </p:cNvSpPr>
                <p:nvPr/>
              </p:nvSpPr>
              <p:spPr bwMode="auto">
                <a:xfrm>
                  <a:off x="0" y="6851"/>
                  <a:ext cx="239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nvGrpSpPr>
              <p:cNvPr id="79913" name="Group 1265"/>
              <p:cNvGrpSpPr>
                <a:grpSpLocks/>
              </p:cNvGrpSpPr>
              <p:nvPr/>
            </p:nvGrpSpPr>
            <p:grpSpPr bwMode="auto">
              <a:xfrm>
                <a:off x="2390" y="6851"/>
                <a:ext cx="662" cy="403"/>
                <a:chOff x="2390" y="6851"/>
                <a:chExt cx="662" cy="403"/>
              </a:xfrm>
            </p:grpSpPr>
            <p:sp>
              <p:nvSpPr>
                <p:cNvPr id="79914" name="Rectangle 1193"/>
                <p:cNvSpPr>
                  <a:spLocks noChangeArrowheads="1"/>
                </p:cNvSpPr>
                <p:nvPr/>
              </p:nvSpPr>
              <p:spPr bwMode="auto">
                <a:xfrm>
                  <a:off x="2433" y="6851"/>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0"/>
                    </a:spcBef>
                    <a:buClrTx/>
                    <a:buSzTx/>
                    <a:buFontTx/>
                    <a:buNone/>
                  </a:pPr>
                  <a:r>
                    <a:rPr lang="en-US" altLang="en-US" sz="1200" b="1">
                      <a:cs typeface="Times New Roman" pitchFamily="18" charset="0"/>
                    </a:rPr>
                    <a:t>-3.04</a:t>
                  </a:r>
                  <a:endParaRPr lang="en-US" altLang="en-US" sz="1000">
                    <a:cs typeface="Times New Roman" pitchFamily="18" charset="0"/>
                  </a:endParaRPr>
                </a:p>
                <a:p>
                  <a:pPr>
                    <a:spcBef>
                      <a:spcPct val="0"/>
                    </a:spcBef>
                    <a:buClrTx/>
                    <a:buSzTx/>
                    <a:buFontTx/>
                    <a:buNone/>
                  </a:pPr>
                  <a:endParaRPr lang="en-US" altLang="en-US" sz="2400"/>
                </a:p>
              </p:txBody>
            </p:sp>
            <p:sp>
              <p:nvSpPr>
                <p:cNvPr id="79915" name="Rectangle 1264"/>
                <p:cNvSpPr>
                  <a:spLocks noChangeArrowheads="1"/>
                </p:cNvSpPr>
                <p:nvPr/>
              </p:nvSpPr>
              <p:spPr bwMode="auto">
                <a:xfrm>
                  <a:off x="2390" y="6851"/>
                  <a:ext cx="66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grpSp>
        <p:sp>
          <p:nvSpPr>
            <p:cNvPr id="79877" name="Rectangle 1267"/>
            <p:cNvSpPr>
              <a:spLocks noChangeArrowheads="1"/>
            </p:cNvSpPr>
            <p:nvPr/>
          </p:nvSpPr>
          <p:spPr bwMode="auto">
            <a:xfrm>
              <a:off x="-3" y="-3"/>
              <a:ext cx="3058" cy="7260"/>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spTree>
    <p:extLst>
      <p:ext uri="{BB962C8B-B14F-4D97-AF65-F5344CB8AC3E}">
        <p14:creationId xmlns:p14="http://schemas.microsoft.com/office/powerpoint/2010/main" val="3608897876"/>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pPr>
              <a:defRPr/>
            </a:pPr>
            <a:r>
              <a:rPr lang="en-US" sz="3600" smtClean="0"/>
              <a:t>Redox reactions (quick review)</a:t>
            </a:r>
          </a:p>
        </p:txBody>
      </p:sp>
      <p:sp>
        <p:nvSpPr>
          <p:cNvPr id="22531" name="Rectangle 5"/>
          <p:cNvSpPr>
            <a:spLocks noGrp="1" noChangeArrowheads="1"/>
          </p:cNvSpPr>
          <p:nvPr>
            <p:ph type="body" idx="1"/>
          </p:nvPr>
        </p:nvSpPr>
        <p:spPr/>
        <p:txBody>
          <a:bodyPr/>
          <a:lstStyle/>
          <a:p>
            <a:r>
              <a:rPr lang="en-US" altLang="en-US" smtClean="0"/>
              <a:t>Oxidation</a:t>
            </a:r>
          </a:p>
          <a:p>
            <a:pPr lvl="1"/>
            <a:r>
              <a:rPr lang="en-US" altLang="en-US" smtClean="0"/>
              <a:t>loss of electrons</a:t>
            </a:r>
          </a:p>
          <a:p>
            <a:r>
              <a:rPr lang="en-US" altLang="en-US" smtClean="0"/>
              <a:t>Reduction</a:t>
            </a:r>
          </a:p>
          <a:p>
            <a:pPr lvl="1"/>
            <a:r>
              <a:rPr lang="en-US" altLang="en-US" smtClean="0"/>
              <a:t>gain of electrons</a:t>
            </a:r>
          </a:p>
          <a:p>
            <a:r>
              <a:rPr lang="en-US" altLang="en-US" smtClean="0"/>
              <a:t>Reducing agent</a:t>
            </a:r>
          </a:p>
          <a:p>
            <a:pPr lvl="1"/>
            <a:r>
              <a:rPr lang="en-US" altLang="en-US" smtClean="0"/>
              <a:t>donates the electrons and is oxidized</a:t>
            </a:r>
          </a:p>
          <a:p>
            <a:r>
              <a:rPr lang="en-US" altLang="en-US" smtClean="0"/>
              <a:t>Oxidizing agent</a:t>
            </a:r>
          </a:p>
          <a:p>
            <a:pPr lvl="1"/>
            <a:r>
              <a:rPr lang="en-US" altLang="en-US" smtClean="0"/>
              <a:t>accepts electrons and is reduced</a:t>
            </a:r>
          </a:p>
        </p:txBody>
      </p:sp>
    </p:spTree>
    <p:extLst>
      <p:ext uri="{BB962C8B-B14F-4D97-AF65-F5344CB8AC3E}">
        <p14:creationId xmlns:p14="http://schemas.microsoft.com/office/powerpoint/2010/main" val="2083446365"/>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b="1" dirty="0" smtClean="0"/>
              <a:t>(2) Calculation of E.M.F. of cell:</a:t>
            </a:r>
          </a:p>
          <a:p>
            <a:pPr marL="0" indent="0">
              <a:buNone/>
            </a:pPr>
            <a:r>
              <a:rPr lang="en-US" dirty="0"/>
              <a:t> </a:t>
            </a:r>
            <a:r>
              <a:rPr lang="en-US" dirty="0" smtClean="0"/>
              <a:t>           E</a:t>
            </a:r>
            <a:r>
              <a:rPr lang="en-US" baseline="30000" dirty="0" smtClean="0"/>
              <a:t>0</a:t>
            </a:r>
            <a:r>
              <a:rPr lang="en-US" baseline="-25000" dirty="0" smtClean="0"/>
              <a:t>cell</a:t>
            </a:r>
            <a:r>
              <a:rPr lang="en-US" dirty="0" smtClean="0"/>
              <a:t> = E</a:t>
            </a:r>
            <a:r>
              <a:rPr lang="en-US" baseline="30000" dirty="0" smtClean="0"/>
              <a:t>0</a:t>
            </a:r>
            <a:r>
              <a:rPr lang="en-US" baseline="-25000" dirty="0" smtClean="0"/>
              <a:t>cathode</a:t>
            </a:r>
            <a:r>
              <a:rPr lang="en-US" dirty="0" smtClean="0"/>
              <a:t>- E</a:t>
            </a:r>
            <a:r>
              <a:rPr lang="en-US" baseline="30000" dirty="0" smtClean="0"/>
              <a:t>0</a:t>
            </a:r>
            <a:r>
              <a:rPr lang="en-US" baseline="-25000" dirty="0" smtClean="0"/>
              <a:t>anode</a:t>
            </a:r>
          </a:p>
          <a:p>
            <a:pPr marL="0" indent="0">
              <a:buNone/>
            </a:pPr>
            <a:r>
              <a:rPr lang="en-US" b="1" dirty="0" smtClean="0"/>
              <a:t>(3) Predicting feasibility of the reaction:</a:t>
            </a:r>
          </a:p>
          <a:p>
            <a:pPr marL="0" indent="0">
              <a:buNone/>
            </a:pPr>
            <a:r>
              <a:rPr lang="en-US" b="1" dirty="0" smtClean="0"/>
              <a:t>(4) To predict whether a metal can </a:t>
            </a:r>
            <a:r>
              <a:rPr lang="en-US" b="1" dirty="0" err="1" smtClean="0"/>
              <a:t>librate</a:t>
            </a:r>
            <a:r>
              <a:rPr lang="en-US" b="1" dirty="0" smtClean="0"/>
              <a:t> Hydrogen gas from acids or not:</a:t>
            </a:r>
            <a:r>
              <a:rPr lang="en-US" dirty="0" smtClean="0"/>
              <a:t> Only those metal can </a:t>
            </a:r>
            <a:r>
              <a:rPr lang="en-US" dirty="0" err="1" smtClean="0"/>
              <a:t>librate</a:t>
            </a:r>
            <a:r>
              <a:rPr lang="en-US" dirty="0" smtClean="0"/>
              <a:t> Hydrogen from the acid which have negative value of reduction potential.</a:t>
            </a:r>
            <a:endParaRPr lang="en-US" dirty="0"/>
          </a:p>
        </p:txBody>
      </p:sp>
    </p:spTree>
    <p:extLst>
      <p:ext uri="{BB962C8B-B14F-4D97-AF65-F5344CB8AC3E}">
        <p14:creationId xmlns:p14="http://schemas.microsoft.com/office/powerpoint/2010/main" val="127931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Differences between electrochemical cell and electrolytic cell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886038"/>
              </p:ext>
            </p:extLst>
          </p:nvPr>
        </p:nvGraphicFramePr>
        <p:xfrm>
          <a:off x="457200" y="1295400"/>
          <a:ext cx="8229600" cy="4953001"/>
        </p:xfrm>
        <a:graphic>
          <a:graphicData uri="http://schemas.openxmlformats.org/drawingml/2006/table">
            <a:tbl>
              <a:tblPr firstRow="1" bandRow="1">
                <a:tableStyleId>{5C22544A-7EE6-4342-B048-85BDC9FD1C3A}</a:tableStyleId>
              </a:tblPr>
              <a:tblGrid>
                <a:gridCol w="4114800"/>
                <a:gridCol w="4114800"/>
              </a:tblGrid>
              <a:tr h="684790">
                <a:tc>
                  <a:txBody>
                    <a:bodyPr/>
                    <a:lstStyle/>
                    <a:p>
                      <a:r>
                        <a:rPr lang="en-US" dirty="0" smtClean="0"/>
                        <a:t>           electrochemical cell </a:t>
                      </a:r>
                      <a:endParaRPr lang="en-US" dirty="0"/>
                    </a:p>
                  </a:txBody>
                  <a:tcPr/>
                </a:tc>
                <a:tc>
                  <a:txBody>
                    <a:bodyPr/>
                    <a:lstStyle/>
                    <a:p>
                      <a:r>
                        <a:rPr lang="en-US" dirty="0" smtClean="0"/>
                        <a:t>                electrolytic cell</a:t>
                      </a:r>
                      <a:endParaRPr lang="en-US" dirty="0"/>
                    </a:p>
                  </a:txBody>
                  <a:tcPr/>
                </a:tc>
              </a:tr>
              <a:tr h="722313">
                <a:tc>
                  <a:txBody>
                    <a:bodyPr/>
                    <a:lstStyle/>
                    <a:p>
                      <a:r>
                        <a:rPr lang="en-US" dirty="0" smtClean="0"/>
                        <a:t>Cathode positive and anode negative</a:t>
                      </a:r>
                      <a:endParaRPr lang="en-US" dirty="0"/>
                    </a:p>
                  </a:txBody>
                  <a:tcPr/>
                </a:tc>
                <a:tc>
                  <a:txBody>
                    <a:bodyPr/>
                    <a:lstStyle/>
                    <a:p>
                      <a:r>
                        <a:rPr lang="en-US" dirty="0" smtClean="0"/>
                        <a:t>Cathode negative and anode positive</a:t>
                      </a:r>
                      <a:endParaRPr lang="en-US" dirty="0"/>
                    </a:p>
                  </a:txBody>
                  <a:tcPr/>
                </a:tc>
              </a:tr>
              <a:tr h="1181966">
                <a:tc>
                  <a:txBody>
                    <a:bodyPr/>
                    <a:lstStyle/>
                    <a:p>
                      <a:r>
                        <a:rPr lang="en-US" dirty="0" smtClean="0"/>
                        <a:t>Device which converts chemical energy to electrical energy</a:t>
                      </a:r>
                      <a:endParaRPr lang="en-US" dirty="0"/>
                    </a:p>
                  </a:txBody>
                  <a:tcPr/>
                </a:tc>
                <a:tc>
                  <a:txBody>
                    <a:bodyPr/>
                    <a:lstStyle/>
                    <a:p>
                      <a:r>
                        <a:rPr lang="en-US" dirty="0" smtClean="0"/>
                        <a:t>Device which convert electrical energy to chemical energy</a:t>
                      </a:r>
                      <a:endParaRPr lang="en-US" dirty="0"/>
                    </a:p>
                  </a:txBody>
                  <a:tcPr/>
                </a:tc>
              </a:tr>
              <a:tr h="1181966">
                <a:tc>
                  <a:txBody>
                    <a:bodyPr/>
                    <a:lstStyle/>
                    <a:p>
                      <a:r>
                        <a:rPr lang="en-US" dirty="0" smtClean="0"/>
                        <a:t>Two half cells are set up in different containers</a:t>
                      </a:r>
                      <a:endParaRPr lang="en-US" dirty="0"/>
                    </a:p>
                  </a:txBody>
                  <a:tcPr/>
                </a:tc>
                <a:tc>
                  <a:txBody>
                    <a:bodyPr/>
                    <a:lstStyle/>
                    <a:p>
                      <a:r>
                        <a:rPr lang="en-US" dirty="0" smtClean="0"/>
                        <a:t>Both the electrodes are placed in same container</a:t>
                      </a:r>
                      <a:endParaRPr lang="en-US" dirty="0"/>
                    </a:p>
                  </a:txBody>
                  <a:tcPr/>
                </a:tc>
              </a:tr>
              <a:tr h="1181966">
                <a:tc>
                  <a:txBody>
                    <a:bodyPr/>
                    <a:lstStyle/>
                    <a:p>
                      <a:r>
                        <a:rPr lang="en-US" dirty="0" smtClean="0"/>
                        <a:t>Electrons move from anode to cathode</a:t>
                      </a:r>
                      <a:endParaRPr lang="en-US" dirty="0"/>
                    </a:p>
                  </a:txBody>
                  <a:tcPr/>
                </a:tc>
                <a:tc>
                  <a:txBody>
                    <a:bodyPr/>
                    <a:lstStyle/>
                    <a:p>
                      <a:r>
                        <a:rPr lang="en-US" dirty="0" smtClean="0"/>
                        <a:t>The electrons are supplied by external battery.</a:t>
                      </a:r>
                      <a:endParaRPr lang="en-US" dirty="0"/>
                    </a:p>
                  </a:txBody>
                  <a:tcPr/>
                </a:tc>
              </a:tr>
            </a:tbl>
          </a:graphicData>
        </a:graphic>
      </p:graphicFrame>
    </p:spTree>
    <p:extLst>
      <p:ext uri="{BB962C8B-B14F-4D97-AF65-F5344CB8AC3E}">
        <p14:creationId xmlns:p14="http://schemas.microsoft.com/office/powerpoint/2010/main" val="2734436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Nernst Equation</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T</a:t>
            </a:r>
            <a:r>
              <a:rPr lang="en-US" dirty="0" smtClean="0"/>
              <a:t>he </a:t>
            </a:r>
            <a:r>
              <a:rPr lang="en-US" dirty="0"/>
              <a:t>concentration of </a:t>
            </a:r>
            <a:r>
              <a:rPr lang="en-US" dirty="0" smtClean="0"/>
              <a:t>all the </a:t>
            </a:r>
            <a:r>
              <a:rPr lang="en-US" dirty="0"/>
              <a:t>species involved in the electrode reaction </a:t>
            </a:r>
            <a:r>
              <a:rPr lang="en-US" dirty="0" smtClean="0"/>
              <a:t>may not be unity. </a:t>
            </a:r>
            <a:r>
              <a:rPr lang="en-US" dirty="0"/>
              <a:t>Nernst showed that for the electrode reaction</a:t>
            </a:r>
            <a:r>
              <a:rPr lang="en-US" dirty="0" smtClean="0"/>
              <a:t>:</a:t>
            </a:r>
          </a:p>
          <a:p>
            <a:pPr marL="0" indent="0">
              <a:buNone/>
            </a:pPr>
            <a:endParaRPr lang="en-US" dirty="0" smtClean="0"/>
          </a:p>
          <a:p>
            <a:pPr marL="0" indent="0">
              <a:buNone/>
            </a:pPr>
            <a:r>
              <a:rPr lang="en-US" dirty="0" smtClean="0"/>
              <a:t>the </a:t>
            </a:r>
            <a:r>
              <a:rPr lang="en-US" dirty="0"/>
              <a:t>electrode potential at any concentration measured with respect </a:t>
            </a:r>
            <a:r>
              <a:rPr lang="en-US" dirty="0" smtClean="0"/>
              <a:t>to standard </a:t>
            </a:r>
            <a:r>
              <a:rPr lang="en-US" dirty="0"/>
              <a:t>hydrogen electrode can be represented by</a:t>
            </a:r>
            <a:r>
              <a:rPr lang="en-US" dirty="0" smtClean="0"/>
              <a:t>:</a:t>
            </a:r>
          </a:p>
          <a:p>
            <a:pPr marL="0" indent="0">
              <a:buNone/>
            </a:pPr>
            <a:endParaRPr lang="en-US"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2743201"/>
            <a:ext cx="2514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953000"/>
            <a:ext cx="49530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337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a:t>but concentration of solid M is taken as unity and we </a:t>
            </a:r>
            <a:r>
              <a:rPr lang="en-US" dirty="0" smtClean="0"/>
              <a:t>have</a:t>
            </a:r>
          </a:p>
          <a:p>
            <a:pPr marL="0" indent="0">
              <a:buNone/>
            </a:pPr>
            <a:endParaRPr lang="en-US" dirty="0"/>
          </a:p>
          <a:p>
            <a:pPr marL="0" indent="0">
              <a:buNone/>
            </a:pPr>
            <a:endParaRPr lang="en-US" dirty="0" smtClean="0"/>
          </a:p>
          <a:p>
            <a:pPr marL="0" indent="0">
              <a:buNone/>
            </a:pPr>
            <a:r>
              <a:rPr lang="en-US" dirty="0"/>
              <a:t>In </a:t>
            </a:r>
            <a:r>
              <a:rPr lang="en-US" dirty="0" err="1"/>
              <a:t>Daniell</a:t>
            </a:r>
            <a:r>
              <a:rPr lang="en-US" dirty="0"/>
              <a:t> cell</a:t>
            </a:r>
            <a:r>
              <a:rPr lang="en-US" dirty="0" smtClean="0"/>
              <a:t>,</a:t>
            </a:r>
          </a:p>
          <a:p>
            <a:pPr marL="0" indent="0">
              <a:buNone/>
            </a:pPr>
            <a:endParaRPr lang="en-US" dirty="0" smtClean="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4" y="1371601"/>
            <a:ext cx="399097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685799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10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47236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71009"/>
            <a:ext cx="52578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577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a:t>By converting the natural </a:t>
            </a:r>
            <a:r>
              <a:rPr lang="en-US" dirty="0" smtClean="0"/>
              <a:t>logarithm </a:t>
            </a:r>
            <a:r>
              <a:rPr lang="en-US" dirty="0"/>
              <a:t>to the base 10 </a:t>
            </a:r>
            <a:r>
              <a:rPr lang="en-US" dirty="0" smtClean="0"/>
              <a:t>and substituting </a:t>
            </a:r>
            <a:r>
              <a:rPr lang="en-US" dirty="0"/>
              <a:t>the values of </a:t>
            </a:r>
            <a:r>
              <a:rPr lang="en-US" i="1" dirty="0"/>
              <a:t>R</a:t>
            </a:r>
            <a:r>
              <a:rPr lang="en-US" dirty="0"/>
              <a:t>, </a:t>
            </a:r>
            <a:r>
              <a:rPr lang="en-US" i="1" dirty="0"/>
              <a:t>F </a:t>
            </a:r>
            <a:r>
              <a:rPr lang="en-US" dirty="0"/>
              <a:t>and </a:t>
            </a:r>
            <a:r>
              <a:rPr lang="en-US" i="1" dirty="0"/>
              <a:t>T </a:t>
            </a:r>
            <a:r>
              <a:rPr lang="en-US" dirty="0"/>
              <a:t>= 298 K</a:t>
            </a:r>
            <a:r>
              <a:rPr lang="en-US" dirty="0" smtClean="0"/>
              <a:t>,</a:t>
            </a:r>
          </a:p>
          <a:p>
            <a:pPr marL="0" indent="0">
              <a:buNone/>
            </a:pPr>
            <a:endParaRPr lang="en-US" dirty="0" smtClean="0"/>
          </a:p>
          <a:p>
            <a:pPr marL="0" indent="0">
              <a:buNone/>
            </a:pPr>
            <a:endParaRPr lang="en-US" dirty="0" smtClean="0"/>
          </a:p>
          <a:p>
            <a:pPr marL="0" indent="0">
              <a:buNone/>
            </a:pPr>
            <a:r>
              <a:rPr lang="en-US" dirty="0" smtClean="0"/>
              <a:t>for </a:t>
            </a:r>
            <a:r>
              <a:rPr lang="en-US" dirty="0"/>
              <a:t>a general electrochemical reaction of the type</a:t>
            </a:r>
            <a:r>
              <a:rPr lang="en-US" dirty="0" smtClean="0"/>
              <a:t>:</a:t>
            </a:r>
          </a:p>
          <a:p>
            <a:pPr marL="0" indent="0">
              <a:buNone/>
            </a:pPr>
            <a:endParaRPr lang="en-US" dirty="0" smtClean="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676400"/>
            <a:ext cx="4648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0"/>
            <a:ext cx="609599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969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Equilibrium Constant</a:t>
            </a:r>
            <a:r>
              <a:rPr lang="en-US" dirty="0"/>
              <a:t> </a:t>
            </a:r>
            <a:r>
              <a:rPr lang="en-US" dirty="0" smtClean="0"/>
              <a:t>from </a:t>
            </a:r>
            <a:r>
              <a:rPr lang="en-US" dirty="0"/>
              <a:t>Nernst</a:t>
            </a:r>
            <a:br>
              <a:rPr lang="en-US" dirty="0"/>
            </a:br>
            <a:r>
              <a:rPr lang="en-US" dirty="0"/>
              <a:t>Equation</a:t>
            </a:r>
          </a:p>
        </p:txBody>
      </p:sp>
      <p:sp>
        <p:nvSpPr>
          <p:cNvPr id="3" name="Content Placeholder 2"/>
          <p:cNvSpPr>
            <a:spLocks noGrp="1"/>
          </p:cNvSpPr>
          <p:nvPr>
            <p:ph idx="1"/>
          </p:nvPr>
        </p:nvSpPr>
        <p:spPr>
          <a:xfrm>
            <a:off x="457200" y="1295400"/>
            <a:ext cx="8229600" cy="4830763"/>
          </a:xfrm>
        </p:spPr>
        <p:txBody>
          <a:bodyPr/>
          <a:lstStyle/>
          <a:p>
            <a:pPr marL="0" indent="0">
              <a:buNone/>
            </a:pPr>
            <a:r>
              <a:rPr lang="en-US" dirty="0" smtClean="0"/>
              <a:t>We know that at equilibrium state </a:t>
            </a:r>
            <a:r>
              <a:rPr lang="en-US" i="1" dirty="0"/>
              <a:t>E</a:t>
            </a:r>
            <a:r>
              <a:rPr lang="en-US" baseline="-25000" dirty="0"/>
              <a:t>(cell</a:t>
            </a:r>
            <a:r>
              <a:rPr lang="en-US" baseline="-25000" dirty="0" smtClean="0"/>
              <a:t>) </a:t>
            </a:r>
            <a:r>
              <a:rPr lang="en-US" dirty="0" smtClean="0"/>
              <a:t>= 0</a:t>
            </a:r>
          </a:p>
          <a:p>
            <a:pPr marL="0" indent="0">
              <a:buNone/>
            </a:pPr>
            <a:r>
              <a:rPr lang="en-US" dirty="0" smtClean="0"/>
              <a:t>Thus from Nernst equation of Daniel cell,</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At equilibrium </a:t>
            </a:r>
          </a:p>
          <a:p>
            <a:pPr marL="0" indent="0">
              <a:buNone/>
            </a:pPr>
            <a:endParaRPr lang="en-US" dirty="0"/>
          </a:p>
          <a:p>
            <a:pPr marL="0" indent="0">
              <a:buNone/>
            </a:pPr>
            <a:r>
              <a:rPr lang="en-US" dirty="0" smtClean="0"/>
              <a:t>Thus </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14600"/>
            <a:ext cx="5486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2" y="4343400"/>
            <a:ext cx="2150918" cy="777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410200"/>
            <a:ext cx="3886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9103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In general,</a:t>
            </a:r>
          </a:p>
          <a:p>
            <a:pPr marL="0" indent="0">
              <a:buNone/>
            </a:pPr>
            <a:endParaRPr lang="en-US" dirty="0"/>
          </a:p>
          <a:p>
            <a:pPr marL="0" indent="0">
              <a:buNone/>
            </a:pPr>
            <a:endParaRPr lang="en-US" dirty="0" smtClean="0"/>
          </a:p>
          <a:p>
            <a:pPr marL="0" indent="0">
              <a:buNone/>
            </a:pPr>
            <a:r>
              <a:rPr lang="en-US" b="1" dirty="0" smtClean="0"/>
              <a:t>Electrochemical Cell and Gibbs</a:t>
            </a:r>
            <a:r>
              <a:rPr lang="en-US" b="1" dirty="0"/>
              <a:t> </a:t>
            </a:r>
            <a:r>
              <a:rPr lang="en-US" b="1" dirty="0" smtClean="0"/>
              <a:t>Energy of the </a:t>
            </a:r>
            <a:r>
              <a:rPr lang="en-US" b="1" dirty="0" err="1" smtClean="0"/>
              <a:t>Reaction:</a:t>
            </a:r>
            <a:r>
              <a:rPr lang="en-US" dirty="0" err="1" smtClean="0"/>
              <a:t>Electrical</a:t>
            </a:r>
            <a:r>
              <a:rPr lang="en-US" dirty="0" smtClean="0"/>
              <a:t> </a:t>
            </a:r>
            <a:r>
              <a:rPr lang="en-US" dirty="0"/>
              <a:t>work done in one second is equal to electrical </a:t>
            </a:r>
            <a:r>
              <a:rPr lang="en-US" dirty="0" smtClean="0"/>
              <a:t>potential multiplied </a:t>
            </a:r>
            <a:r>
              <a:rPr lang="en-US" dirty="0"/>
              <a:t>by total charge passed</a:t>
            </a:r>
            <a:r>
              <a:rPr lang="en-US" dirty="0" smtClean="0"/>
              <a:t>. </a:t>
            </a:r>
            <a:r>
              <a:rPr lang="en-US" dirty="0"/>
              <a:t>If we want to obtain maximum </a:t>
            </a:r>
            <a:r>
              <a:rPr lang="en-US" dirty="0" smtClean="0"/>
              <a:t>work from </a:t>
            </a:r>
            <a:r>
              <a:rPr lang="en-US" dirty="0"/>
              <a:t>a galvanic cell then charge has to be passed reversibly</a:t>
            </a:r>
            <a:r>
              <a:rPr lang="en-US" dirty="0" smtClean="0"/>
              <a:t>. Thus,</a:t>
            </a:r>
          </a:p>
          <a:p>
            <a:pPr marL="0" indent="0">
              <a:buNone/>
            </a:pPr>
            <a:endParaRPr lang="en-US" dirty="0" smtClean="0"/>
          </a:p>
          <a:p>
            <a:pPr marL="0" indent="0">
              <a:buNone/>
            </a:pPr>
            <a:endParaRPr lang="en-US" dirty="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685800"/>
            <a:ext cx="3962400" cy="1059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029200"/>
            <a:ext cx="28956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444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a:t>If the concentration of all the reacting species is unity, </a:t>
            </a:r>
            <a:r>
              <a:rPr lang="en-US" dirty="0" smtClean="0"/>
              <a:t>then</a:t>
            </a:r>
          </a:p>
          <a:p>
            <a:pPr marL="0" indent="0">
              <a:buNone/>
            </a:pPr>
            <a:endParaRPr lang="en-US" dirty="0"/>
          </a:p>
          <a:p>
            <a:pPr marL="0" indent="0">
              <a:buNone/>
            </a:pPr>
            <a:endParaRPr lang="en-US" dirty="0" smtClean="0"/>
          </a:p>
          <a:p>
            <a:pPr marL="0" indent="0">
              <a:buNone/>
            </a:pPr>
            <a:r>
              <a:rPr lang="en-US" dirty="0" smtClean="0"/>
              <a:t>Therefore </a:t>
            </a: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371600"/>
            <a:ext cx="26670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2667000"/>
            <a:ext cx="20955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265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Conductance of electrolytic solutions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Electrical resistance</a:t>
            </a:r>
            <a:r>
              <a:rPr lang="en-US" dirty="0" smtClean="0">
                <a:sym typeface="Wingdings" panose="05000000000000000000" pitchFamily="2" charset="2"/>
              </a:rPr>
              <a:t>: (R): Units- Ohm</a:t>
            </a:r>
          </a:p>
          <a:p>
            <a:r>
              <a:rPr lang="en-US" dirty="0"/>
              <a:t>The electrical resistance of any object </a:t>
            </a:r>
            <a:r>
              <a:rPr lang="en-US" dirty="0" smtClean="0"/>
              <a:t>is directly </a:t>
            </a:r>
            <a:r>
              <a:rPr lang="en-US" dirty="0"/>
              <a:t>proportional to its length, </a:t>
            </a:r>
            <a:r>
              <a:rPr lang="en-US" i="1" dirty="0"/>
              <a:t>l</a:t>
            </a:r>
            <a:r>
              <a:rPr lang="en-US" dirty="0"/>
              <a:t>, and inversely proportional to its </a:t>
            </a:r>
            <a:r>
              <a:rPr lang="en-US" dirty="0" smtClean="0"/>
              <a:t>area of </a:t>
            </a:r>
            <a:r>
              <a:rPr lang="en-US" dirty="0"/>
              <a:t>cross section, </a:t>
            </a:r>
            <a:r>
              <a:rPr lang="en-US" i="1" dirty="0"/>
              <a:t>A</a:t>
            </a:r>
            <a:r>
              <a:rPr lang="en-US" dirty="0"/>
              <a:t>. That is</a:t>
            </a:r>
            <a:r>
              <a:rPr lang="en-US" dirty="0" smtClean="0"/>
              <a:t>,</a:t>
            </a:r>
          </a:p>
          <a:p>
            <a:pPr marL="0" indent="0">
              <a:buNone/>
            </a:pPr>
            <a:endParaRPr lang="en-US" dirty="0" smtClean="0"/>
          </a:p>
          <a:p>
            <a:endParaRPr lang="en-US" dirty="0" smtClean="0"/>
          </a:p>
          <a:p>
            <a:r>
              <a:rPr lang="en-US" dirty="0" smtClean="0"/>
              <a:t>The constant of proportionality, rho </a:t>
            </a:r>
            <a:r>
              <a:rPr lang="en-US" dirty="0"/>
              <a:t>is called </a:t>
            </a:r>
            <a:r>
              <a:rPr lang="en-US" dirty="0" smtClean="0"/>
              <a:t>resistivity (specific </a:t>
            </a:r>
            <a:r>
              <a:rPr lang="en-US" dirty="0"/>
              <a:t>resistance). Its SI units are ohm </a:t>
            </a:r>
            <a:r>
              <a:rPr lang="en-US" dirty="0" err="1"/>
              <a:t>metre</a:t>
            </a:r>
            <a:r>
              <a:rPr lang="en-US" dirty="0"/>
              <a:t> </a:t>
            </a:r>
            <a:r>
              <a:rPr lang="en-US" dirty="0" smtClean="0"/>
              <a:t>(</a:t>
            </a:r>
            <a:r>
              <a:rPr lang="el-GR" dirty="0" smtClean="0"/>
              <a:t>Ω</a:t>
            </a:r>
            <a:r>
              <a:rPr lang="en-US" dirty="0" smtClean="0"/>
              <a:t> </a:t>
            </a:r>
            <a:r>
              <a:rPr lang="en-US" dirty="0"/>
              <a:t>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573" y="3200400"/>
            <a:ext cx="2667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09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a:defRPr/>
            </a:pPr>
            <a:r>
              <a:rPr lang="en-US" smtClean="0"/>
              <a:t>Redox Reactions</a:t>
            </a:r>
          </a:p>
        </p:txBody>
      </p:sp>
      <p:sp>
        <p:nvSpPr>
          <p:cNvPr id="26627" name="Rectangle 5"/>
          <p:cNvSpPr>
            <a:spLocks noGrp="1" noChangeArrowheads="1"/>
          </p:cNvSpPr>
          <p:nvPr>
            <p:ph type="body" idx="1"/>
          </p:nvPr>
        </p:nvSpPr>
        <p:spPr/>
        <p:txBody>
          <a:bodyPr/>
          <a:lstStyle/>
          <a:p>
            <a:r>
              <a:rPr lang="en-US" altLang="en-US" smtClean="0"/>
              <a:t>Direct redox reaction</a:t>
            </a:r>
          </a:p>
          <a:p>
            <a:pPr lvl="1"/>
            <a:r>
              <a:rPr lang="en-US" altLang="en-US" smtClean="0"/>
              <a:t>Oxidizing and reducing agents are mixed together</a:t>
            </a:r>
          </a:p>
        </p:txBody>
      </p:sp>
    </p:spTree>
    <p:extLst>
      <p:ext uri="{BB962C8B-B14F-4D97-AF65-F5344CB8AC3E}">
        <p14:creationId xmlns:p14="http://schemas.microsoft.com/office/powerpoint/2010/main" val="2421061103"/>
      </p:ext>
    </p:extLst>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T</a:t>
            </a:r>
            <a:r>
              <a:rPr lang="en-US" dirty="0" smtClean="0"/>
              <a:t>he resistivity for </a:t>
            </a:r>
            <a:r>
              <a:rPr lang="en-US" dirty="0"/>
              <a:t>a substance is its resistance when it is one </a:t>
            </a:r>
            <a:r>
              <a:rPr lang="en-US" dirty="0" err="1"/>
              <a:t>metre</a:t>
            </a:r>
            <a:r>
              <a:rPr lang="en-US" dirty="0"/>
              <a:t> long and its </a:t>
            </a:r>
            <a:r>
              <a:rPr lang="en-US" dirty="0" smtClean="0"/>
              <a:t>area of </a:t>
            </a:r>
            <a:r>
              <a:rPr lang="en-US" dirty="0"/>
              <a:t>cross section is one m</a:t>
            </a:r>
            <a:r>
              <a:rPr lang="en-US" baseline="30000" dirty="0"/>
              <a:t>2</a:t>
            </a:r>
            <a:r>
              <a:rPr lang="en-US" dirty="0"/>
              <a:t>. </a:t>
            </a:r>
            <a:endParaRPr lang="en-US" dirty="0" smtClean="0"/>
          </a:p>
          <a:p>
            <a:r>
              <a:rPr lang="en-US" dirty="0" smtClean="0"/>
              <a:t>The inverse of resistance</a:t>
            </a:r>
            <a:r>
              <a:rPr lang="en-US" dirty="0"/>
              <a:t>, </a:t>
            </a:r>
            <a:r>
              <a:rPr lang="en-US" i="1" dirty="0"/>
              <a:t>R</a:t>
            </a:r>
            <a:r>
              <a:rPr lang="en-US" dirty="0"/>
              <a:t>, is called conductance</a:t>
            </a:r>
            <a:r>
              <a:rPr lang="en-US" dirty="0" smtClean="0"/>
              <a:t>, G.</a:t>
            </a:r>
          </a:p>
          <a:p>
            <a:endParaRPr lang="en-US" dirty="0"/>
          </a:p>
          <a:p>
            <a:endParaRPr lang="en-US" dirty="0" smtClean="0"/>
          </a:p>
          <a:p>
            <a:r>
              <a:rPr lang="en-US" dirty="0" smtClean="0"/>
              <a:t>The unit of </a:t>
            </a:r>
            <a:r>
              <a:rPr lang="en-US" dirty="0"/>
              <a:t>conductance is </a:t>
            </a:r>
            <a:r>
              <a:rPr lang="en-US" dirty="0" err="1"/>
              <a:t>siemens</a:t>
            </a:r>
            <a:r>
              <a:rPr lang="en-US" dirty="0"/>
              <a:t>,</a:t>
            </a:r>
            <a:r>
              <a:rPr lang="en-US" dirty="0" smtClean="0"/>
              <a:t> </a:t>
            </a:r>
            <a:r>
              <a:rPr lang="en-US" dirty="0"/>
              <a:t>equal to ohm</a:t>
            </a:r>
            <a:r>
              <a:rPr lang="en-US" baseline="30000" dirty="0"/>
              <a:t>–1</a:t>
            </a:r>
            <a:r>
              <a:rPr lang="en-US" dirty="0"/>
              <a:t> (also known as mho) </a:t>
            </a:r>
            <a:r>
              <a:rPr lang="en-US" dirty="0" smtClean="0"/>
              <a:t>or</a:t>
            </a:r>
            <a:r>
              <a:rPr lang="el-GR" dirty="0"/>
              <a:t> Ω</a:t>
            </a:r>
            <a:r>
              <a:rPr lang="en-US" baseline="30000" dirty="0" smtClean="0"/>
              <a:t>–1</a:t>
            </a:r>
            <a:r>
              <a:rPr lang="en-US" dirty="0" smtClean="0"/>
              <a:t>.</a:t>
            </a:r>
          </a:p>
          <a:p>
            <a:r>
              <a:rPr lang="en-US" dirty="0"/>
              <a:t>The inverse </a:t>
            </a:r>
            <a:r>
              <a:rPr lang="en-US" dirty="0" smtClean="0"/>
              <a:t>of resistivity</a:t>
            </a:r>
            <a:r>
              <a:rPr lang="en-US" dirty="0"/>
              <a:t>, called conductivity (specific conductance) is represented </a:t>
            </a:r>
            <a:r>
              <a:rPr lang="en-US" dirty="0" smtClean="0"/>
              <a:t>by the </a:t>
            </a:r>
            <a:r>
              <a:rPr lang="en-US" dirty="0"/>
              <a:t>symbol, </a:t>
            </a:r>
            <a:r>
              <a:rPr lang="az-Cyrl-AZ" dirty="0" smtClean="0"/>
              <a:t>к</a:t>
            </a:r>
            <a:r>
              <a:rPr lang="en-US" dirty="0" smtClean="0"/>
              <a:t>(Greek</a:t>
            </a:r>
            <a:r>
              <a:rPr lang="en-US" dirty="0"/>
              <a:t>, kappa).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8" y="2667000"/>
            <a:ext cx="2805112"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629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lnSpcReduction="10000"/>
          </a:bodyPr>
          <a:lstStyle/>
          <a:p>
            <a:r>
              <a:rPr lang="en-US" dirty="0"/>
              <a:t>The SI units of conductivity </a:t>
            </a:r>
            <a:r>
              <a:rPr lang="en-US" dirty="0" smtClean="0"/>
              <a:t>are S </a:t>
            </a:r>
            <a:r>
              <a:rPr lang="en-US" dirty="0"/>
              <a:t>m</a:t>
            </a:r>
            <a:r>
              <a:rPr lang="en-US" baseline="30000" dirty="0"/>
              <a:t>–1</a:t>
            </a:r>
            <a:r>
              <a:rPr lang="en-US" dirty="0"/>
              <a:t> but quite often, k is expressed in S cm</a:t>
            </a:r>
            <a:r>
              <a:rPr lang="en-US" baseline="30000" dirty="0"/>
              <a:t>–1</a:t>
            </a:r>
            <a:r>
              <a:rPr lang="en-US" dirty="0" smtClean="0"/>
              <a:t>.</a:t>
            </a:r>
          </a:p>
          <a:p>
            <a:r>
              <a:rPr lang="en-US" dirty="0"/>
              <a:t>Conductivity of </a:t>
            </a:r>
            <a:r>
              <a:rPr lang="en-US" dirty="0" smtClean="0"/>
              <a:t>a material is defined as its </a:t>
            </a:r>
            <a:r>
              <a:rPr lang="en-US" dirty="0" err="1" smtClean="0"/>
              <a:t>its</a:t>
            </a:r>
            <a:r>
              <a:rPr lang="en-US" dirty="0" smtClean="0"/>
              <a:t> </a:t>
            </a:r>
            <a:r>
              <a:rPr lang="en-US" dirty="0"/>
              <a:t>conductance when it is 1 m long and its </a:t>
            </a:r>
            <a:r>
              <a:rPr lang="en-US" dirty="0" smtClean="0"/>
              <a:t>area of </a:t>
            </a:r>
            <a:r>
              <a:rPr lang="en-US" dirty="0"/>
              <a:t>cross section is 1 m</a:t>
            </a:r>
            <a:r>
              <a:rPr lang="en-US" baseline="30000" dirty="0"/>
              <a:t>2</a:t>
            </a:r>
            <a:r>
              <a:rPr lang="en-US" dirty="0" smtClean="0"/>
              <a:t>.</a:t>
            </a:r>
          </a:p>
          <a:p>
            <a:r>
              <a:rPr lang="en-US" dirty="0"/>
              <a:t>magnitude of </a:t>
            </a:r>
            <a:r>
              <a:rPr lang="en-US" dirty="0" smtClean="0"/>
              <a:t>conductivity depends </a:t>
            </a:r>
            <a:r>
              <a:rPr lang="en-US" dirty="0"/>
              <a:t>on the nature of the </a:t>
            </a:r>
            <a:r>
              <a:rPr lang="en-US" dirty="0" smtClean="0"/>
              <a:t>material</a:t>
            </a:r>
            <a:r>
              <a:rPr lang="en-US" dirty="0"/>
              <a:t> </a:t>
            </a:r>
            <a:r>
              <a:rPr lang="en-US" dirty="0" smtClean="0"/>
              <a:t>and also</a:t>
            </a:r>
            <a:r>
              <a:rPr lang="en-US" dirty="0"/>
              <a:t> </a:t>
            </a:r>
            <a:r>
              <a:rPr lang="en-US" dirty="0" smtClean="0"/>
              <a:t>depends </a:t>
            </a:r>
            <a:r>
              <a:rPr lang="en-US" dirty="0"/>
              <a:t>on the temperature and </a:t>
            </a:r>
            <a:r>
              <a:rPr lang="en-US" dirty="0" smtClean="0"/>
              <a:t>pressure.</a:t>
            </a:r>
          </a:p>
          <a:p>
            <a:r>
              <a:rPr lang="en-US" dirty="0" smtClean="0"/>
              <a:t>Superconductors are the material with zero resistivity and infinite conductivity. </a:t>
            </a:r>
            <a:r>
              <a:rPr lang="en-US" dirty="0" err="1" smtClean="0"/>
              <a:t>Eg</a:t>
            </a:r>
            <a:r>
              <a:rPr lang="en-US" dirty="0" smtClean="0"/>
              <a:t>. Metals at very low temp. and some ceramic materials.</a:t>
            </a:r>
            <a:endParaRPr lang="en-US" dirty="0"/>
          </a:p>
        </p:txBody>
      </p:sp>
    </p:spTree>
    <p:extLst>
      <p:ext uri="{BB962C8B-B14F-4D97-AF65-F5344CB8AC3E}">
        <p14:creationId xmlns:p14="http://schemas.microsoft.com/office/powerpoint/2010/main" val="3299263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endParaRPr lang="en-US" dirty="0" smtClean="0"/>
          </a:p>
          <a:p>
            <a:endParaRPr lang="en-US" dirty="0"/>
          </a:p>
          <a:p>
            <a:r>
              <a:rPr lang="en-US" dirty="0" smtClean="0"/>
              <a:t>Electrical conductance </a:t>
            </a:r>
            <a:r>
              <a:rPr lang="en-US" dirty="0"/>
              <a:t>through metals is called metallic or </a:t>
            </a:r>
            <a:r>
              <a:rPr lang="en-US" dirty="0" smtClean="0"/>
              <a:t>electronic conductance </a:t>
            </a:r>
            <a:r>
              <a:rPr lang="en-US" dirty="0"/>
              <a:t>and is due to the movement of electrons. The </a:t>
            </a:r>
            <a:r>
              <a:rPr lang="en-US" dirty="0" smtClean="0"/>
              <a:t>electronic conductance </a:t>
            </a:r>
            <a:r>
              <a:rPr lang="en-US" dirty="0"/>
              <a:t>depends on</a:t>
            </a:r>
          </a:p>
          <a:p>
            <a:pPr marL="0" indent="0">
              <a:buNone/>
            </a:pPr>
            <a:r>
              <a:rPr lang="en-US" dirty="0" smtClean="0"/>
              <a:t>   (</a:t>
            </a:r>
            <a:r>
              <a:rPr lang="en-US" dirty="0" err="1"/>
              <a:t>i</a:t>
            </a:r>
            <a:r>
              <a:rPr lang="en-US" dirty="0"/>
              <a:t>) the nature and structure of the metal</a:t>
            </a:r>
          </a:p>
          <a:p>
            <a:pPr marL="0" indent="0">
              <a:buNone/>
            </a:pPr>
            <a:r>
              <a:rPr lang="en-US" dirty="0" smtClean="0"/>
              <a:t>   (</a:t>
            </a:r>
            <a:r>
              <a:rPr lang="en-US" dirty="0"/>
              <a:t>ii) the number of valence electrons per atom</a:t>
            </a:r>
          </a:p>
          <a:p>
            <a:pPr marL="0" indent="0">
              <a:buNone/>
            </a:pPr>
            <a:r>
              <a:rPr lang="en-US" dirty="0" smtClean="0"/>
              <a:t>   (</a:t>
            </a:r>
            <a:r>
              <a:rPr lang="en-US" dirty="0"/>
              <a:t>iii) temperature (it decreases with increase of temperature).</a:t>
            </a:r>
          </a:p>
        </p:txBody>
      </p:sp>
    </p:spTree>
    <p:extLst>
      <p:ext uri="{BB962C8B-B14F-4D97-AF65-F5344CB8AC3E}">
        <p14:creationId xmlns:p14="http://schemas.microsoft.com/office/powerpoint/2010/main" val="100541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of the Conductivity</a:t>
            </a:r>
            <a:r>
              <a:rPr lang="en-US" dirty="0"/>
              <a:t> </a:t>
            </a:r>
            <a:r>
              <a:rPr lang="en-US" dirty="0" smtClean="0"/>
              <a:t>of Ionic Solutions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Resistance of an ionic solution can be measured by using special designed cell called as Conductivity cell which is available in different designed and shapes.</a:t>
            </a:r>
          </a:p>
          <a:p>
            <a:r>
              <a:rPr lang="en-US" dirty="0"/>
              <a:t>Basically it consists of two platinum electrodes coated with </a:t>
            </a:r>
            <a:r>
              <a:rPr lang="en-US" dirty="0" smtClean="0"/>
              <a:t>platinum black. These </a:t>
            </a:r>
            <a:r>
              <a:rPr lang="en-US" dirty="0"/>
              <a:t>have area of cross section equal to ‘</a:t>
            </a:r>
            <a:r>
              <a:rPr lang="en-US" i="1" dirty="0"/>
              <a:t>A</a:t>
            </a:r>
            <a:r>
              <a:rPr lang="en-US" dirty="0"/>
              <a:t>’ and </a:t>
            </a:r>
            <a:r>
              <a:rPr lang="en-US" dirty="0" smtClean="0"/>
              <a:t>are separated </a:t>
            </a:r>
            <a:r>
              <a:rPr lang="en-US" dirty="0"/>
              <a:t>by distance ‘</a:t>
            </a:r>
            <a:r>
              <a:rPr lang="en-US" i="1" dirty="0"/>
              <a:t>l</a:t>
            </a:r>
            <a:r>
              <a:rPr lang="en-US" dirty="0"/>
              <a:t>’. Therefore, solution confined between </a:t>
            </a:r>
            <a:r>
              <a:rPr lang="en-US" dirty="0" smtClean="0"/>
              <a:t>these electrodes </a:t>
            </a:r>
            <a:r>
              <a:rPr lang="en-US" dirty="0"/>
              <a:t>is a column of length </a:t>
            </a:r>
            <a:r>
              <a:rPr lang="en-US" i="1" dirty="0"/>
              <a:t>l </a:t>
            </a:r>
            <a:r>
              <a:rPr lang="en-US" dirty="0"/>
              <a:t>and area of cross section </a:t>
            </a:r>
            <a:r>
              <a:rPr lang="en-US" i="1" dirty="0"/>
              <a:t>A</a:t>
            </a:r>
            <a:r>
              <a:rPr lang="en-US" dirty="0" smtClean="0"/>
              <a:t>. Thus</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6115050"/>
            <a:ext cx="25146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594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92500"/>
          </a:bodyPr>
          <a:lstStyle/>
          <a:p>
            <a:r>
              <a:rPr lang="en-US" dirty="0"/>
              <a:t>The quantity </a:t>
            </a:r>
            <a:r>
              <a:rPr lang="en-US" i="1" dirty="0"/>
              <a:t>l</a:t>
            </a:r>
            <a:r>
              <a:rPr lang="en-US" dirty="0"/>
              <a:t>/</a:t>
            </a:r>
            <a:r>
              <a:rPr lang="en-US" i="1" dirty="0"/>
              <a:t>A </a:t>
            </a:r>
            <a:r>
              <a:rPr lang="en-US" dirty="0"/>
              <a:t>is called cell </a:t>
            </a:r>
            <a:r>
              <a:rPr lang="en-US" dirty="0" smtClean="0"/>
              <a:t>constant denoted </a:t>
            </a:r>
            <a:r>
              <a:rPr lang="en-US" dirty="0"/>
              <a:t>by the symbol, </a:t>
            </a:r>
            <a:r>
              <a:rPr lang="en-US" i="1" dirty="0"/>
              <a:t>G</a:t>
            </a:r>
            <a:r>
              <a:rPr lang="en-US" dirty="0" smtClean="0"/>
              <a:t>*. It </a:t>
            </a:r>
            <a:r>
              <a:rPr lang="en-US" dirty="0"/>
              <a:t>depends on the distance between the electrodes and their area </a:t>
            </a:r>
            <a:r>
              <a:rPr lang="en-US" dirty="0" smtClean="0"/>
              <a:t>of cross-section </a:t>
            </a:r>
            <a:r>
              <a:rPr lang="en-US" dirty="0"/>
              <a:t>and has the dimension of </a:t>
            </a:r>
            <a:r>
              <a:rPr lang="en-US" dirty="0" smtClean="0"/>
              <a:t>length</a:t>
            </a:r>
            <a:r>
              <a:rPr lang="en-US" baseline="30000" dirty="0" smtClean="0"/>
              <a:t>–1.</a:t>
            </a:r>
          </a:p>
          <a:p>
            <a:r>
              <a:rPr lang="en-US" dirty="0"/>
              <a:t>The cell constant, </a:t>
            </a:r>
            <a:r>
              <a:rPr lang="en-US" i="1" dirty="0"/>
              <a:t>G</a:t>
            </a:r>
            <a:r>
              <a:rPr lang="en-US" dirty="0"/>
              <a:t>*, is then given </a:t>
            </a:r>
            <a:r>
              <a:rPr lang="en-US" dirty="0" smtClean="0"/>
              <a:t>by the </a:t>
            </a:r>
            <a:r>
              <a:rPr lang="en-US" dirty="0"/>
              <a:t>equation</a:t>
            </a:r>
            <a:r>
              <a:rPr lang="en-US" dirty="0" smtClean="0"/>
              <a:t>: </a:t>
            </a:r>
          </a:p>
          <a:p>
            <a:endParaRPr lang="en-US" dirty="0"/>
          </a:p>
          <a:p>
            <a:endParaRPr lang="en-US" dirty="0" smtClean="0"/>
          </a:p>
          <a:p>
            <a:r>
              <a:rPr lang="en-US" dirty="0" smtClean="0"/>
              <a:t>Once the </a:t>
            </a:r>
            <a:r>
              <a:rPr lang="en-US" dirty="0"/>
              <a:t>cell constant is determined, we can use</a:t>
            </a:r>
          </a:p>
          <a:p>
            <a:pPr marL="0" indent="0">
              <a:buNone/>
            </a:pPr>
            <a:r>
              <a:rPr lang="en-US" dirty="0" smtClean="0"/>
              <a:t>    it </a:t>
            </a:r>
            <a:r>
              <a:rPr lang="en-US" dirty="0"/>
              <a:t>for measuring the resistance or conductivity of</a:t>
            </a:r>
          </a:p>
          <a:p>
            <a:pPr marL="0" indent="0">
              <a:buNone/>
            </a:pPr>
            <a:r>
              <a:rPr lang="en-US" dirty="0" smtClean="0"/>
              <a:t>    any solution</a:t>
            </a:r>
            <a:r>
              <a:rPr lang="en-US" dirty="0"/>
              <a:t> </a:t>
            </a:r>
            <a:r>
              <a:rPr lang="en-US" dirty="0" smtClean="0"/>
              <a:t>by using wheat stone bridge.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505200"/>
            <a:ext cx="25146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178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Once the cell constant and the </a:t>
            </a:r>
            <a:r>
              <a:rPr lang="en-US" dirty="0" smtClean="0"/>
              <a:t>resistance of </a:t>
            </a:r>
            <a:r>
              <a:rPr lang="en-US" dirty="0"/>
              <a:t>the solution in the cell is determined, the conductivity of the </a:t>
            </a:r>
            <a:r>
              <a:rPr lang="en-US" dirty="0" smtClean="0"/>
              <a:t>solution is </a:t>
            </a:r>
            <a:r>
              <a:rPr lang="en-US" dirty="0"/>
              <a:t>given by the equation</a:t>
            </a:r>
            <a:r>
              <a:rPr lang="en-US" dirty="0" smtClean="0"/>
              <a:t>: </a:t>
            </a:r>
          </a:p>
          <a:p>
            <a:endParaRPr lang="en-US" dirty="0"/>
          </a:p>
          <a:p>
            <a:endParaRPr lang="en-US" dirty="0" smtClean="0"/>
          </a:p>
          <a:p>
            <a:r>
              <a:rPr lang="en-US" dirty="0" smtClean="0"/>
              <a:t>Molar conductivity: </a:t>
            </a:r>
            <a:r>
              <a:rPr lang="el-GR" dirty="0" smtClean="0"/>
              <a:t>Λ</a:t>
            </a:r>
            <a:r>
              <a:rPr lang="en-US" i="1" baseline="-25000" dirty="0" smtClean="0"/>
              <a:t>m</a:t>
            </a:r>
            <a:r>
              <a:rPr lang="en-US" i="1" dirty="0" smtClean="0"/>
              <a:t>: </a:t>
            </a:r>
          </a:p>
          <a:p>
            <a:endParaRPr lang="en-US" i="1" dirty="0"/>
          </a:p>
          <a:p>
            <a:pPr marL="0" indent="0">
              <a:buNone/>
            </a:pPr>
            <a:endParaRPr lang="en-US" i="1" dirty="0"/>
          </a:p>
          <a:p>
            <a:r>
              <a:rPr lang="en-US" dirty="0" smtClean="0"/>
              <a:t>units </a:t>
            </a:r>
            <a:r>
              <a:rPr lang="en-US" dirty="0"/>
              <a:t>of </a:t>
            </a:r>
            <a:r>
              <a:rPr lang="el-GR" dirty="0"/>
              <a:t>Λ </a:t>
            </a:r>
            <a:r>
              <a:rPr lang="en-US" i="1" baseline="-25000" dirty="0" smtClean="0"/>
              <a:t>m</a:t>
            </a:r>
            <a:r>
              <a:rPr lang="en-US" i="1" dirty="0" smtClean="0"/>
              <a:t> </a:t>
            </a:r>
            <a:r>
              <a:rPr lang="en-US" dirty="0"/>
              <a:t>are in </a:t>
            </a:r>
            <a:r>
              <a:rPr lang="en-US" dirty="0" smtClean="0"/>
              <a:t>Sm</a:t>
            </a:r>
            <a:r>
              <a:rPr lang="en-US" baseline="30000" dirty="0" smtClean="0"/>
              <a:t>2</a:t>
            </a:r>
            <a:r>
              <a:rPr lang="en-US" dirty="0" smtClean="0"/>
              <a:t>mol</a:t>
            </a:r>
            <a:r>
              <a:rPr lang="en-US" baseline="30000" dirty="0" smtClean="0"/>
              <a:t>–1</a:t>
            </a:r>
            <a:r>
              <a:rPr 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987" y="1981200"/>
            <a:ext cx="307181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114800"/>
            <a:ext cx="4114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371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dirty="0" smtClean="0"/>
              <a:t>Calculation of </a:t>
            </a:r>
            <a:r>
              <a:rPr lang="el-GR" dirty="0"/>
              <a:t>Λ </a:t>
            </a:r>
            <a:r>
              <a:rPr lang="en-US" i="1" baseline="-25000" dirty="0"/>
              <a:t>m</a:t>
            </a:r>
            <a:r>
              <a:rPr lang="en-US" i="1" dirty="0"/>
              <a:t> </a:t>
            </a:r>
            <a:r>
              <a:rPr lang="en-US" i="1" dirty="0" smtClean="0"/>
              <a:t>:</a:t>
            </a:r>
          </a:p>
          <a:p>
            <a:endParaRPr lang="en-US" i="1" dirty="0"/>
          </a:p>
          <a:p>
            <a:endParaRPr lang="en-US" i="1" dirty="0" smtClean="0"/>
          </a:p>
          <a:p>
            <a:pPr marL="0" indent="0">
              <a:buNone/>
            </a:pPr>
            <a:endParaRPr lang="en-US" i="1" dirty="0" smtClean="0"/>
          </a:p>
          <a:p>
            <a:pPr marL="0" indent="0">
              <a:buNone/>
            </a:pPr>
            <a:r>
              <a:rPr lang="en-US" i="1" dirty="0" smtClean="0"/>
              <a:t>1Sm</a:t>
            </a:r>
            <a:r>
              <a:rPr lang="en-US" i="1" baseline="30000" dirty="0" smtClean="0"/>
              <a:t>2</a:t>
            </a:r>
            <a:r>
              <a:rPr lang="en-US" i="1" dirty="0" smtClean="0"/>
              <a:t>mol</a:t>
            </a:r>
            <a:r>
              <a:rPr lang="en-US" i="1" baseline="30000" dirty="0" smtClean="0"/>
              <a:t>-1</a:t>
            </a:r>
            <a:r>
              <a:rPr lang="en-US" i="1" dirty="0" smtClean="0"/>
              <a:t> = 10</a:t>
            </a:r>
            <a:r>
              <a:rPr lang="en-US" i="1" baseline="30000" dirty="0" smtClean="0"/>
              <a:t>4</a:t>
            </a:r>
            <a:r>
              <a:rPr lang="en-US" i="1" dirty="0" smtClean="0"/>
              <a:t> S cm</a:t>
            </a:r>
            <a:r>
              <a:rPr lang="en-US" i="1" baseline="30000" dirty="0" smtClean="0"/>
              <a:t>2</a:t>
            </a:r>
            <a:r>
              <a:rPr lang="en-US" i="1" dirty="0" smtClean="0"/>
              <a:t>mol</a:t>
            </a:r>
            <a:r>
              <a:rPr lang="en-US" i="1" baseline="30000" dirty="0" smtClean="0"/>
              <a:t>-1</a:t>
            </a:r>
            <a:endParaRPr lang="en-US" i="1" baseline="30000" dirty="0"/>
          </a:p>
          <a:p>
            <a:r>
              <a:rPr lang="en-US" dirty="0" smtClean="0"/>
              <a:t>Molar </a:t>
            </a:r>
            <a:r>
              <a:rPr lang="en-US" dirty="0"/>
              <a:t>conductivity of a solution is defined as the conducting power of the ions produced by dissolving 1 mole of an electrolyte in solution. </a:t>
            </a:r>
            <a:endParaRPr lang="en-US" dirty="0" smtClean="0"/>
          </a:p>
          <a:p>
            <a:endParaRPr lang="en-US" i="1" dirty="0" smtClean="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797" y="1143000"/>
            <a:ext cx="5977803"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524" y="4800600"/>
            <a:ext cx="6428076"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330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r>
              <a:rPr lang="en-US" dirty="0"/>
              <a:t>Equivalent conductivity is the conductivity of all the ions produced by dissolving one gram equivalent of an electrolyte in solution</a:t>
            </a:r>
            <a:r>
              <a:rPr lang="en-US" dirty="0" smtClean="0"/>
              <a:t>.</a:t>
            </a:r>
          </a:p>
          <a:p>
            <a:pPr marL="0" indent="0">
              <a:buNone/>
            </a:pPr>
            <a:r>
              <a:rPr lang="en-US"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4" y="1828800"/>
            <a:ext cx="673417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209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Variation of conductivity and molar conductivity with concentration</a:t>
            </a:r>
            <a:endParaRPr lang="en-US" dirty="0"/>
          </a:p>
        </p:txBody>
      </p:sp>
      <p:sp>
        <p:nvSpPr>
          <p:cNvPr id="3" name="Content Placeholder 2"/>
          <p:cNvSpPr>
            <a:spLocks noGrp="1"/>
          </p:cNvSpPr>
          <p:nvPr>
            <p:ph idx="1"/>
          </p:nvPr>
        </p:nvSpPr>
        <p:spPr/>
        <p:txBody>
          <a:bodyPr>
            <a:normAutofit/>
          </a:bodyPr>
          <a:lstStyle/>
          <a:p>
            <a:r>
              <a:rPr lang="en-US" dirty="0"/>
              <a:t>Conductivity always decreases </a:t>
            </a:r>
            <a:r>
              <a:rPr lang="en-US" dirty="0" smtClean="0"/>
              <a:t>with decrease </a:t>
            </a:r>
            <a:r>
              <a:rPr lang="en-US" dirty="0"/>
              <a:t>in concentration both, for weak and strong electrolytes</a:t>
            </a:r>
            <a:r>
              <a:rPr lang="en-US" dirty="0" smtClean="0"/>
              <a:t>. It is because that the </a:t>
            </a:r>
            <a:r>
              <a:rPr lang="en-US" dirty="0"/>
              <a:t>number of ions per </a:t>
            </a:r>
            <a:r>
              <a:rPr lang="en-US" dirty="0" smtClean="0"/>
              <a:t>unit volume decreases </a:t>
            </a:r>
            <a:r>
              <a:rPr lang="en-US" dirty="0"/>
              <a:t>on dilution</a:t>
            </a:r>
            <a:r>
              <a:rPr lang="en-US" dirty="0" smtClean="0"/>
              <a:t>.</a:t>
            </a:r>
          </a:p>
          <a:p>
            <a:r>
              <a:rPr lang="en-US" dirty="0"/>
              <a:t>Molar conductivity increases </a:t>
            </a:r>
            <a:r>
              <a:rPr lang="en-US" dirty="0" smtClean="0"/>
              <a:t>with decrease </a:t>
            </a:r>
            <a:r>
              <a:rPr lang="en-US" dirty="0"/>
              <a:t>in concentration</a:t>
            </a:r>
            <a:r>
              <a:rPr lang="en-US" dirty="0" smtClean="0"/>
              <a:t>. </a:t>
            </a:r>
            <a:r>
              <a:rPr lang="en-US" dirty="0"/>
              <a:t>This </a:t>
            </a:r>
            <a:r>
              <a:rPr lang="en-US" dirty="0" smtClean="0"/>
              <a:t>is because </a:t>
            </a:r>
            <a:r>
              <a:rPr lang="en-US" dirty="0"/>
              <a:t>the total volume, </a:t>
            </a:r>
            <a:r>
              <a:rPr lang="en-US" i="1" dirty="0"/>
              <a:t>V</a:t>
            </a:r>
            <a:r>
              <a:rPr lang="en-US" dirty="0"/>
              <a:t>, of </a:t>
            </a:r>
            <a:r>
              <a:rPr lang="en-US" dirty="0" smtClean="0"/>
              <a:t>solution containing </a:t>
            </a:r>
            <a:r>
              <a:rPr lang="en-US" dirty="0"/>
              <a:t>one mole of electrolyte </a:t>
            </a:r>
            <a:r>
              <a:rPr lang="en-US" dirty="0" smtClean="0"/>
              <a:t>also increases</a:t>
            </a:r>
            <a:r>
              <a:rPr lang="en-US" dirty="0"/>
              <a:t>.</a:t>
            </a:r>
          </a:p>
        </p:txBody>
      </p:sp>
    </p:spTree>
    <p:extLst>
      <p:ext uri="{BB962C8B-B14F-4D97-AF65-F5344CB8AC3E}">
        <p14:creationId xmlns:p14="http://schemas.microsoft.com/office/powerpoint/2010/main" val="1426510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When </a:t>
            </a:r>
            <a:r>
              <a:rPr lang="en-US" dirty="0" smtClean="0"/>
              <a:t>concentration approaches </a:t>
            </a:r>
            <a:r>
              <a:rPr lang="en-US" dirty="0"/>
              <a:t>zero, the molar </a:t>
            </a:r>
            <a:r>
              <a:rPr lang="en-US" dirty="0" smtClean="0"/>
              <a:t>conductivity is </a:t>
            </a:r>
            <a:r>
              <a:rPr lang="en-US" dirty="0"/>
              <a:t>known as limiting </a:t>
            </a:r>
            <a:r>
              <a:rPr lang="en-US" dirty="0" smtClean="0"/>
              <a:t>molar conductivity </a:t>
            </a:r>
            <a:r>
              <a:rPr lang="en-US" dirty="0"/>
              <a:t>and is represented by </a:t>
            </a:r>
            <a:r>
              <a:rPr lang="en-US" dirty="0" smtClean="0"/>
              <a:t>the symbol </a:t>
            </a:r>
            <a:r>
              <a:rPr lang="en-US" i="1" dirty="0" err="1"/>
              <a:t>λ</a:t>
            </a:r>
            <a:r>
              <a:rPr lang="en-US" dirty="0" err="1" smtClean="0"/>
              <a:t>°</a:t>
            </a:r>
            <a:r>
              <a:rPr lang="en-US" i="1" dirty="0" err="1" smtClean="0"/>
              <a:t>m</a:t>
            </a:r>
            <a:r>
              <a:rPr lang="en-US" dirty="0" smtClean="0"/>
              <a:t>.</a:t>
            </a:r>
          </a:p>
          <a:p>
            <a:r>
              <a:rPr lang="en-US" b="1" dirty="0" smtClean="0"/>
              <a:t>variation in </a:t>
            </a:r>
            <a:r>
              <a:rPr lang="en-US" b="1" i="1" dirty="0" err="1" smtClean="0"/>
              <a:t>Λm</a:t>
            </a:r>
            <a:r>
              <a:rPr lang="en-US" b="1" i="1" dirty="0" smtClean="0"/>
              <a:t> </a:t>
            </a:r>
            <a:r>
              <a:rPr lang="en-US" b="1" dirty="0" smtClean="0"/>
              <a:t>with concentration for strong electrolyte: </a:t>
            </a:r>
            <a:r>
              <a:rPr lang="en-US" dirty="0" smtClean="0"/>
              <a:t>For strong electrolytes</a:t>
            </a:r>
            <a:r>
              <a:rPr lang="en-US" dirty="0"/>
              <a:t>, </a:t>
            </a:r>
            <a:r>
              <a:rPr lang="en-US" b="1" i="1" dirty="0" err="1"/>
              <a:t>Λ</a:t>
            </a:r>
            <a:r>
              <a:rPr lang="en-US" i="1" dirty="0" err="1" smtClean="0"/>
              <a:t>m</a:t>
            </a:r>
            <a:r>
              <a:rPr lang="en-US" dirty="0" smtClean="0"/>
              <a:t> </a:t>
            </a:r>
            <a:r>
              <a:rPr lang="en-US" dirty="0"/>
              <a:t>increases slowly with dilution and can </a:t>
            </a:r>
            <a:r>
              <a:rPr lang="en-US" dirty="0" smtClean="0"/>
              <a:t>be represented </a:t>
            </a:r>
            <a:r>
              <a:rPr lang="en-US" dirty="0"/>
              <a:t>by the equation:</a:t>
            </a:r>
          </a:p>
          <a:p>
            <a:pPr marL="0" indent="0">
              <a:buNone/>
            </a:pPr>
            <a:r>
              <a:rPr lang="en-US" dirty="0" smtClean="0"/>
              <a:t> </a:t>
            </a:r>
            <a:r>
              <a:rPr lang="en-US" b="1" i="1" dirty="0" err="1"/>
              <a:t>Λ</a:t>
            </a:r>
            <a:r>
              <a:rPr lang="en-US" i="1" dirty="0" err="1"/>
              <a:t>m</a:t>
            </a:r>
            <a:r>
              <a:rPr lang="en-US" i="1" dirty="0"/>
              <a:t> </a:t>
            </a:r>
            <a:r>
              <a:rPr lang="en-US" i="1" dirty="0" smtClean="0"/>
              <a:t> </a:t>
            </a:r>
            <a:r>
              <a:rPr lang="en-US" dirty="0"/>
              <a:t>= </a:t>
            </a:r>
            <a:r>
              <a:rPr lang="en-US" i="1" dirty="0" err="1" smtClean="0"/>
              <a:t>λ</a:t>
            </a:r>
            <a:r>
              <a:rPr lang="en-US" dirty="0" err="1" smtClean="0"/>
              <a:t>°</a:t>
            </a:r>
            <a:r>
              <a:rPr lang="en-US" i="1" dirty="0" err="1" smtClean="0"/>
              <a:t>m</a:t>
            </a:r>
            <a:r>
              <a:rPr lang="en-US" dirty="0" smtClean="0"/>
              <a:t> </a:t>
            </a:r>
            <a:r>
              <a:rPr lang="en-US" dirty="0"/>
              <a:t>– </a:t>
            </a:r>
            <a:r>
              <a:rPr lang="en-US" i="1" dirty="0"/>
              <a:t>A c </a:t>
            </a:r>
            <a:r>
              <a:rPr lang="en-US" dirty="0"/>
              <a:t>½</a:t>
            </a:r>
            <a:endParaRPr lang="en-US" b="1" dirty="0"/>
          </a:p>
        </p:txBody>
      </p:sp>
    </p:spTree>
    <p:extLst>
      <p:ext uri="{BB962C8B-B14F-4D97-AF65-F5344CB8AC3E}">
        <p14:creationId xmlns:p14="http://schemas.microsoft.com/office/powerpoint/2010/main" val="128121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362200" y="1981200"/>
            <a:ext cx="441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23" name="AutoShape 3"/>
          <p:cNvSpPr>
            <a:spLocks noChangeArrowheads="1"/>
          </p:cNvSpPr>
          <p:nvPr/>
        </p:nvSpPr>
        <p:spPr bwMode="auto">
          <a:xfrm rot="10800000" flipH="1" flipV="1">
            <a:off x="2362200" y="3200400"/>
            <a:ext cx="4419600" cy="2590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rgbClr val="A2C1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AutoShape 4"/>
          <p:cNvSpPr>
            <a:spLocks noChangeArrowheads="1"/>
          </p:cNvSpPr>
          <p:nvPr/>
        </p:nvSpPr>
        <p:spPr bwMode="auto">
          <a:xfrm rot="3960000">
            <a:off x="1955800" y="3232150"/>
            <a:ext cx="4387850" cy="609600"/>
          </a:xfrm>
          <a:prstGeom prst="roundRect">
            <a:avLst>
              <a:gd name="adj" fmla="val 12495"/>
            </a:avLst>
          </a:prstGeom>
          <a:solidFill>
            <a:srgbClr val="676767"/>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pSp>
        <p:nvGrpSpPr>
          <p:cNvPr id="30725" name="Group 11"/>
          <p:cNvGrpSpPr>
            <a:grpSpLocks/>
          </p:cNvGrpSpPr>
          <p:nvPr/>
        </p:nvGrpSpPr>
        <p:grpSpPr bwMode="auto">
          <a:xfrm>
            <a:off x="2362200" y="1981200"/>
            <a:ext cx="4419600" cy="3810000"/>
            <a:chOff x="1488" y="1248"/>
            <a:chExt cx="2784" cy="2400"/>
          </a:xfrm>
        </p:grpSpPr>
        <p:sp>
          <p:nvSpPr>
            <p:cNvPr id="30737" name="Line 5"/>
            <p:cNvSpPr>
              <a:spLocks noChangeShapeType="1"/>
            </p:cNvSpPr>
            <p:nvPr/>
          </p:nvSpPr>
          <p:spPr bwMode="auto">
            <a:xfrm>
              <a:off x="1488" y="1248"/>
              <a:ext cx="278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Line 6"/>
            <p:cNvSpPr>
              <a:spLocks noChangeShapeType="1"/>
            </p:cNvSpPr>
            <p:nvPr/>
          </p:nvSpPr>
          <p:spPr bwMode="auto">
            <a:xfrm>
              <a:off x="1488" y="1296"/>
              <a:ext cx="0" cy="72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Line 7"/>
            <p:cNvSpPr>
              <a:spLocks noChangeShapeType="1"/>
            </p:cNvSpPr>
            <p:nvPr/>
          </p:nvSpPr>
          <p:spPr bwMode="auto">
            <a:xfrm>
              <a:off x="4272" y="1248"/>
              <a:ext cx="0" cy="72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8"/>
            <p:cNvSpPr>
              <a:spLocks noChangeShapeType="1"/>
            </p:cNvSpPr>
            <p:nvPr/>
          </p:nvSpPr>
          <p:spPr bwMode="auto">
            <a:xfrm>
              <a:off x="2160" y="3648"/>
              <a:ext cx="144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9"/>
            <p:cNvSpPr>
              <a:spLocks noChangeShapeType="1"/>
            </p:cNvSpPr>
            <p:nvPr/>
          </p:nvSpPr>
          <p:spPr bwMode="auto">
            <a:xfrm>
              <a:off x="1488" y="2016"/>
              <a:ext cx="672" cy="163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10"/>
            <p:cNvSpPr>
              <a:spLocks noChangeShapeType="1"/>
            </p:cNvSpPr>
            <p:nvPr/>
          </p:nvSpPr>
          <p:spPr bwMode="auto">
            <a:xfrm flipH="1">
              <a:off x="3600" y="2016"/>
              <a:ext cx="672" cy="163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726" name="Group 15"/>
          <p:cNvGrpSpPr>
            <a:grpSpLocks/>
          </p:cNvGrpSpPr>
          <p:nvPr/>
        </p:nvGrpSpPr>
        <p:grpSpPr bwMode="auto">
          <a:xfrm>
            <a:off x="3657600" y="3200400"/>
            <a:ext cx="1676400" cy="2514600"/>
            <a:chOff x="2304" y="2016"/>
            <a:chExt cx="1056" cy="1584"/>
          </a:xfrm>
        </p:grpSpPr>
        <p:sp>
          <p:nvSpPr>
            <p:cNvPr id="30734" name="Line 12"/>
            <p:cNvSpPr>
              <a:spLocks noChangeShapeType="1"/>
            </p:cNvSpPr>
            <p:nvPr/>
          </p:nvSpPr>
          <p:spPr bwMode="auto">
            <a:xfrm>
              <a:off x="2304" y="2016"/>
              <a:ext cx="720" cy="1584"/>
            </a:xfrm>
            <a:prstGeom prst="line">
              <a:avLst/>
            </a:prstGeom>
            <a:noFill/>
            <a:ln w="127000">
              <a:solidFill>
                <a:srgbClr val="4C2E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3"/>
            <p:cNvSpPr>
              <a:spLocks noChangeShapeType="1"/>
            </p:cNvSpPr>
            <p:nvPr/>
          </p:nvSpPr>
          <p:spPr bwMode="auto">
            <a:xfrm>
              <a:off x="2736" y="2016"/>
              <a:ext cx="624" cy="1392"/>
            </a:xfrm>
            <a:prstGeom prst="line">
              <a:avLst/>
            </a:prstGeom>
            <a:noFill/>
            <a:ln w="127000">
              <a:solidFill>
                <a:srgbClr val="4C2E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Line 14"/>
            <p:cNvSpPr>
              <a:spLocks noChangeShapeType="1"/>
            </p:cNvSpPr>
            <p:nvPr/>
          </p:nvSpPr>
          <p:spPr bwMode="auto">
            <a:xfrm flipV="1">
              <a:off x="3024" y="3408"/>
              <a:ext cx="336" cy="192"/>
            </a:xfrm>
            <a:prstGeom prst="line">
              <a:avLst/>
            </a:prstGeom>
            <a:noFill/>
            <a:ln w="127000">
              <a:solidFill>
                <a:srgbClr val="4C2E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7" name="Rectangle 16"/>
          <p:cNvSpPr>
            <a:spLocks noChangeArrowheads="1"/>
          </p:cNvSpPr>
          <p:nvPr/>
        </p:nvSpPr>
        <p:spPr bwMode="auto">
          <a:xfrm>
            <a:off x="1588" y="3201988"/>
            <a:ext cx="22066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ClrTx/>
              <a:buSzTx/>
              <a:buFontTx/>
              <a:buNone/>
            </a:pPr>
            <a:r>
              <a:rPr lang="en-US" altLang="en-US" sz="3600">
                <a:solidFill>
                  <a:srgbClr val="FF0000"/>
                </a:solidFill>
              </a:rPr>
              <a:t>CuSO</a:t>
            </a:r>
            <a:r>
              <a:rPr lang="en-US" altLang="en-US" sz="3600" baseline="-25000">
                <a:solidFill>
                  <a:srgbClr val="FF0000"/>
                </a:solidFill>
              </a:rPr>
              <a:t>4</a:t>
            </a:r>
            <a:r>
              <a:rPr lang="en-US" altLang="en-US" sz="3600">
                <a:solidFill>
                  <a:srgbClr val="FF0000"/>
                </a:solidFill>
              </a:rPr>
              <a:t>(aq) (Cu</a:t>
            </a:r>
            <a:r>
              <a:rPr lang="en-US" altLang="en-US" sz="3600" baseline="30000">
                <a:solidFill>
                  <a:srgbClr val="FF0000"/>
                </a:solidFill>
              </a:rPr>
              <a:t>2+</a:t>
            </a:r>
            <a:r>
              <a:rPr lang="en-US" altLang="en-US" sz="3600">
                <a:solidFill>
                  <a:srgbClr val="FF0000"/>
                </a:solidFill>
              </a:rPr>
              <a:t>)</a:t>
            </a:r>
          </a:p>
        </p:txBody>
      </p:sp>
      <p:sp>
        <p:nvSpPr>
          <p:cNvPr id="30728" name="Line 17"/>
          <p:cNvSpPr>
            <a:spLocks noChangeShapeType="1"/>
          </p:cNvSpPr>
          <p:nvPr/>
        </p:nvSpPr>
        <p:spPr bwMode="auto">
          <a:xfrm>
            <a:off x="2209800" y="3581400"/>
            <a:ext cx="838200" cy="0"/>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Rectangle 18"/>
          <p:cNvSpPr>
            <a:spLocks noChangeArrowheads="1"/>
          </p:cNvSpPr>
          <p:nvPr/>
        </p:nvSpPr>
        <p:spPr bwMode="auto">
          <a:xfrm>
            <a:off x="4648200" y="2057400"/>
            <a:ext cx="2359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Tx/>
              <a:buSzTx/>
              <a:buFontTx/>
              <a:buNone/>
            </a:pPr>
            <a:r>
              <a:rPr lang="en-US" altLang="en-US" sz="3600">
                <a:solidFill>
                  <a:srgbClr val="FF0000"/>
                </a:solidFill>
              </a:rPr>
              <a:t>Zn rod</a:t>
            </a:r>
          </a:p>
        </p:txBody>
      </p:sp>
      <p:sp>
        <p:nvSpPr>
          <p:cNvPr id="30730" name="Line 19"/>
          <p:cNvSpPr>
            <a:spLocks noChangeShapeType="1"/>
          </p:cNvSpPr>
          <p:nvPr/>
        </p:nvSpPr>
        <p:spPr bwMode="auto">
          <a:xfrm>
            <a:off x="3581400" y="2362200"/>
            <a:ext cx="9906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Line 20"/>
          <p:cNvSpPr>
            <a:spLocks noChangeShapeType="1"/>
          </p:cNvSpPr>
          <p:nvPr/>
        </p:nvSpPr>
        <p:spPr bwMode="auto">
          <a:xfrm>
            <a:off x="5334000" y="5334000"/>
            <a:ext cx="1447800" cy="0"/>
          </a:xfrm>
          <a:prstGeom prst="line">
            <a:avLst/>
          </a:prstGeom>
          <a:noFill/>
          <a:ln w="508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Rectangle 21"/>
          <p:cNvSpPr>
            <a:spLocks noChangeArrowheads="1"/>
          </p:cNvSpPr>
          <p:nvPr/>
        </p:nvSpPr>
        <p:spPr bwMode="auto">
          <a:xfrm>
            <a:off x="6478588" y="4725988"/>
            <a:ext cx="258762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50000"/>
              </a:spcBef>
              <a:buClrTx/>
              <a:buSzTx/>
              <a:buFontTx/>
              <a:buNone/>
            </a:pPr>
            <a:r>
              <a:rPr lang="en-US" altLang="en-US" sz="3600">
                <a:solidFill>
                  <a:srgbClr val="FF0000"/>
                </a:solidFill>
              </a:rPr>
              <a:t>Deposit of Cu metal forms</a:t>
            </a:r>
          </a:p>
        </p:txBody>
      </p:sp>
      <p:sp>
        <p:nvSpPr>
          <p:cNvPr id="35862" name="Rectangle 22"/>
          <p:cNvSpPr>
            <a:spLocks noChangeArrowheads="1"/>
          </p:cNvSpPr>
          <p:nvPr/>
        </p:nvSpPr>
        <p:spPr bwMode="auto">
          <a:xfrm>
            <a:off x="304800" y="2286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sz="4000" smtClean="0">
                <a:solidFill>
                  <a:srgbClr val="FF0000"/>
                </a:solidFill>
                <a:effectLst>
                  <a:outerShdw blurRad="38100" dist="38100" dir="2700000" algn="tl">
                    <a:srgbClr val="000000"/>
                  </a:outerShdw>
                </a:effectLst>
                <a:latin typeface="Arial" panose="020B0604020202020204" pitchFamily="34" charset="0"/>
              </a:rPr>
              <a:t>Direct Redox Reaction</a:t>
            </a:r>
          </a:p>
        </p:txBody>
      </p:sp>
    </p:spTree>
    <p:extLst>
      <p:ext uri="{BB962C8B-B14F-4D97-AF65-F5344CB8AC3E}">
        <p14:creationId xmlns:p14="http://schemas.microsoft.com/office/powerpoint/2010/main" val="2319116450"/>
      </p:ext>
    </p:extLst>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09600"/>
            <a:ext cx="70866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9029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Kohlrausch’s</a:t>
            </a:r>
            <a:r>
              <a:rPr lang="en-US" b="1" dirty="0"/>
              <a:t> Law of independent migration of </a:t>
            </a:r>
            <a:r>
              <a:rPr lang="en-US" b="1" dirty="0" smtClean="0"/>
              <a:t>ions</a:t>
            </a:r>
            <a:endParaRPr lang="en-US" b="1" dirty="0"/>
          </a:p>
        </p:txBody>
      </p:sp>
      <p:sp>
        <p:nvSpPr>
          <p:cNvPr id="3" name="Content Placeholder 2"/>
          <p:cNvSpPr>
            <a:spLocks noGrp="1"/>
          </p:cNvSpPr>
          <p:nvPr>
            <p:ph idx="1"/>
          </p:nvPr>
        </p:nvSpPr>
        <p:spPr>
          <a:xfrm>
            <a:off x="457200" y="1447800"/>
            <a:ext cx="8229600" cy="4678363"/>
          </a:xfrm>
        </p:spPr>
        <p:txBody>
          <a:bodyPr/>
          <a:lstStyle/>
          <a:p>
            <a:r>
              <a:rPr lang="en-US" dirty="0"/>
              <a:t>According to this law, molar conductivity of an electrolyte, at infinite dilution, can be expressed as the sum of individual contributions from its individual ions. If the limiting molar conductivity of the </a:t>
            </a:r>
            <a:r>
              <a:rPr lang="en-US" dirty="0" err="1"/>
              <a:t>cations</a:t>
            </a:r>
            <a:r>
              <a:rPr lang="en-US" dirty="0"/>
              <a:t> is denoted by </a:t>
            </a:r>
            <a:r>
              <a:rPr lang="en-US" dirty="0" err="1" smtClean="0"/>
              <a:t>λ</a:t>
            </a:r>
            <a:r>
              <a:rPr lang="en-US" baseline="30000" dirty="0" err="1" smtClean="0"/>
              <a:t>o</a:t>
            </a:r>
            <a:r>
              <a:rPr lang="en-US" baseline="-25000" dirty="0" smtClean="0"/>
              <a:t>+</a:t>
            </a:r>
            <a:r>
              <a:rPr lang="en-US" dirty="0" smtClean="0"/>
              <a:t> </a:t>
            </a:r>
            <a:r>
              <a:rPr lang="en-US" dirty="0"/>
              <a:t>and that of the anions by </a:t>
            </a:r>
            <a:r>
              <a:rPr lang="en-US" dirty="0" err="1" smtClean="0"/>
              <a:t>λ</a:t>
            </a:r>
            <a:r>
              <a:rPr lang="en-US" baseline="30000" dirty="0" err="1" smtClean="0"/>
              <a:t>o</a:t>
            </a:r>
            <a:r>
              <a:rPr lang="en-US" baseline="-25000" dirty="0" smtClean="0"/>
              <a:t>−</a:t>
            </a:r>
            <a:r>
              <a:rPr lang="en-US" dirty="0" smtClean="0"/>
              <a:t> </a:t>
            </a:r>
            <a:r>
              <a:rPr lang="en-US" dirty="0"/>
              <a:t>then the limiting molar conductivity of electrolyte is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5334000"/>
            <a:ext cx="7772401"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852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b="1" dirty="0"/>
              <a:t>variation in </a:t>
            </a:r>
            <a:r>
              <a:rPr lang="en-US" b="1" i="1" dirty="0" err="1"/>
              <a:t>Λm</a:t>
            </a:r>
            <a:r>
              <a:rPr lang="en-US" b="1" i="1" dirty="0"/>
              <a:t> </a:t>
            </a:r>
            <a:r>
              <a:rPr lang="en-US" b="1" dirty="0"/>
              <a:t>with concentration for </a:t>
            </a:r>
            <a:r>
              <a:rPr lang="en-US" b="1" dirty="0" smtClean="0"/>
              <a:t>weak </a:t>
            </a:r>
            <a:r>
              <a:rPr lang="en-US" b="1" dirty="0"/>
              <a:t>electrolyte</a:t>
            </a:r>
            <a:r>
              <a:rPr lang="en-US" b="1" dirty="0" smtClean="0"/>
              <a:t>: </a:t>
            </a:r>
            <a:r>
              <a:rPr lang="en-GB" dirty="0"/>
              <a:t>Higher the degree of dissociation, larger is the molar conductance</a:t>
            </a:r>
            <a:r>
              <a:rPr lang="en-GB" dirty="0" smtClean="0"/>
              <a:t>.</a:t>
            </a:r>
          </a:p>
          <a:p>
            <a:pPr marL="514350" indent="-514350">
              <a:defRPr/>
            </a:pPr>
            <a:r>
              <a:rPr lang="en-GB" dirty="0"/>
              <a:t>With </a:t>
            </a:r>
            <a:r>
              <a:rPr lang="en-GB" b="1" dirty="0"/>
              <a:t>increase in dilution</a:t>
            </a:r>
          </a:p>
          <a:p>
            <a:pPr marL="549275" lvl="2" indent="0">
              <a:buNone/>
              <a:defRPr/>
            </a:pPr>
            <a:r>
              <a:rPr lang="en-GB" sz="3200" dirty="0"/>
              <a:t>Degree of dissociation increases as a result molar conductivity increases.</a:t>
            </a:r>
          </a:p>
          <a:p>
            <a:r>
              <a:rPr lang="en-GB" sz="3200" dirty="0">
                <a:sym typeface="Symbol"/>
              </a:rPr>
              <a:t>At infinite dilution, the electrolyte is completely dissociated so that the degree of dissociation become one</a:t>
            </a:r>
            <a:r>
              <a:rPr lang="en-GB" sz="3200" dirty="0" smtClean="0">
                <a:sym typeface="Symbol"/>
              </a:rPr>
              <a:t>. B</a:t>
            </a:r>
            <a:r>
              <a:rPr lang="en-US" dirty="0" err="1" smtClean="0"/>
              <a:t>ut</a:t>
            </a:r>
            <a:r>
              <a:rPr lang="en-US" dirty="0" smtClean="0"/>
              <a:t> </a:t>
            </a:r>
            <a:r>
              <a:rPr lang="en-US" dirty="0"/>
              <a:t>at such low concentration the conductivity of the solution is so </a:t>
            </a:r>
            <a:r>
              <a:rPr lang="en-US" dirty="0" smtClean="0"/>
              <a:t>low that </a:t>
            </a:r>
            <a:r>
              <a:rPr lang="en-US" dirty="0"/>
              <a:t>it cannot be measured accurately</a:t>
            </a:r>
            <a:r>
              <a:rPr lang="en-US" dirty="0" smtClean="0"/>
              <a:t>. So </a:t>
            </a:r>
            <a:r>
              <a:rPr lang="en-US" sz="3500" b="1" dirty="0" err="1"/>
              <a:t>Kohlrausch’s</a:t>
            </a:r>
            <a:r>
              <a:rPr lang="en-US" sz="3500" b="1" dirty="0"/>
              <a:t> Law of independent migration of </a:t>
            </a:r>
            <a:r>
              <a:rPr lang="en-US" sz="3500" b="1" dirty="0" smtClean="0"/>
              <a:t>ions </a:t>
            </a:r>
            <a:r>
              <a:rPr lang="en-US" sz="3500" dirty="0" smtClean="0"/>
              <a:t>is used to calculate the </a:t>
            </a:r>
            <a:r>
              <a:rPr lang="el-GR" sz="3600" dirty="0"/>
              <a:t>λ</a:t>
            </a:r>
            <a:r>
              <a:rPr lang="el-GR" sz="3600" dirty="0" smtClean="0"/>
              <a:t>˚</a:t>
            </a:r>
            <a:r>
              <a:rPr lang="en-US" sz="3600" dirty="0" smtClean="0"/>
              <a:t> for weak electrolyte.</a:t>
            </a:r>
            <a:endParaRPr lang="en-US" sz="3600" dirty="0"/>
          </a:p>
          <a:p>
            <a:endParaRPr lang="en-GB" sz="3500" dirty="0">
              <a:sym typeface="Symbol"/>
            </a:endParaRPr>
          </a:p>
          <a:p>
            <a:endParaRPr lang="en-GB" dirty="0"/>
          </a:p>
          <a:p>
            <a:endParaRPr lang="en-US" dirty="0"/>
          </a:p>
        </p:txBody>
      </p:sp>
    </p:spTree>
    <p:extLst>
      <p:ext uri="{BB962C8B-B14F-4D97-AF65-F5344CB8AC3E}">
        <p14:creationId xmlns:p14="http://schemas.microsoft.com/office/powerpoint/2010/main" val="6538900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smtClean="0"/>
              <a:t>At any concentration c if </a:t>
            </a:r>
            <a:r>
              <a:rPr lang="el-GR" dirty="0" smtClean="0"/>
              <a:t>α</a:t>
            </a:r>
            <a:r>
              <a:rPr lang="en-US" dirty="0" smtClean="0"/>
              <a:t> is the degree of the dissociation then </a:t>
            </a:r>
            <a:r>
              <a:rPr lang="el-GR" dirty="0" smtClean="0"/>
              <a:t>α</a:t>
            </a:r>
            <a:r>
              <a:rPr lang="en-US" dirty="0" smtClean="0"/>
              <a:t> is given by</a:t>
            </a:r>
          </a:p>
          <a:p>
            <a:pPr marL="0" indent="0">
              <a:buNone/>
            </a:pPr>
            <a:endParaRPr lang="en-US" dirty="0" smtClean="0"/>
          </a:p>
          <a:p>
            <a:pPr marL="0" indent="0">
              <a:buNone/>
            </a:pPr>
            <a:endParaRPr lang="en-US" dirty="0"/>
          </a:p>
          <a:p>
            <a:pPr marL="0" indent="0">
              <a:buNone/>
            </a:pPr>
            <a:r>
              <a:rPr lang="en-US" dirty="0" smtClean="0"/>
              <a:t>Also we know,</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447800"/>
            <a:ext cx="16002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560" y="2971801"/>
            <a:ext cx="4604039" cy="1610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974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t>
            </a:r>
            <a:r>
              <a:rPr lang="en-US" dirty="0" err="1" smtClean="0"/>
              <a:t>Kohlrausch</a:t>
            </a:r>
            <a:r>
              <a:rPr lang="en-US" dirty="0" smtClean="0"/>
              <a:t> law</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smtClean="0"/>
              <a:t>Dissociation constant for weak electrolyte</a:t>
            </a:r>
          </a:p>
          <a:p>
            <a:r>
              <a:rPr lang="en-US" dirty="0" smtClean="0"/>
              <a:t>Calculation of </a:t>
            </a:r>
            <a:r>
              <a:rPr lang="el-GR" dirty="0"/>
              <a:t>Λ</a:t>
            </a:r>
            <a:r>
              <a:rPr lang="el-GR" dirty="0" smtClean="0"/>
              <a:t>˚</a:t>
            </a:r>
            <a:r>
              <a:rPr lang="en-US" dirty="0" smtClean="0"/>
              <a:t>m from </a:t>
            </a:r>
            <a:r>
              <a:rPr lang="el-GR" dirty="0"/>
              <a:t>λ˚ </a:t>
            </a:r>
            <a:r>
              <a:rPr lang="en-US" dirty="0" smtClean="0"/>
              <a:t>of individual electrolyte.</a:t>
            </a:r>
            <a:endParaRPr lang="en-US" dirty="0"/>
          </a:p>
        </p:txBody>
      </p:sp>
    </p:spTree>
    <p:extLst>
      <p:ext uri="{BB962C8B-B14F-4D97-AF65-F5344CB8AC3E}">
        <p14:creationId xmlns:p14="http://schemas.microsoft.com/office/powerpoint/2010/main" val="3964510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Electrolytic cells and electrolysis</a:t>
            </a:r>
            <a:endParaRPr lang="en-US" b="1"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b="1" i="1" dirty="0"/>
              <a:t>Quantitative Aspects of </a:t>
            </a:r>
            <a:r>
              <a:rPr lang="en-US" b="1" i="1" dirty="0" smtClean="0"/>
              <a:t>Electrolysis: </a:t>
            </a:r>
          </a:p>
          <a:p>
            <a:r>
              <a:rPr lang="en-US" b="1" i="1" dirty="0"/>
              <a:t>Faraday’s </a:t>
            </a:r>
            <a:r>
              <a:rPr lang="en-US" b="1" i="1" dirty="0" smtClean="0"/>
              <a:t>First Law </a:t>
            </a:r>
            <a:r>
              <a:rPr lang="en-US" b="1" i="1" dirty="0"/>
              <a:t>of </a:t>
            </a:r>
            <a:r>
              <a:rPr lang="en-US" b="1" i="1" dirty="0" smtClean="0"/>
              <a:t>Electrolysis: </a:t>
            </a:r>
            <a:r>
              <a:rPr lang="en-US" dirty="0"/>
              <a:t>The amount of chemical reaction which occurs at </a:t>
            </a:r>
            <a:r>
              <a:rPr lang="en-US" dirty="0" smtClean="0"/>
              <a:t>any electrode </a:t>
            </a:r>
            <a:r>
              <a:rPr lang="en-US" dirty="0"/>
              <a:t>during electrolysis by a current is proportional to </a:t>
            </a:r>
            <a:r>
              <a:rPr lang="en-US" dirty="0" smtClean="0"/>
              <a:t>the quantity </a:t>
            </a:r>
            <a:r>
              <a:rPr lang="en-US" dirty="0"/>
              <a:t>of electricity passed through the </a:t>
            </a:r>
            <a:r>
              <a:rPr lang="en-US" dirty="0" smtClean="0"/>
              <a:t>electrolyte.</a:t>
            </a:r>
          </a:p>
          <a:p>
            <a:r>
              <a:rPr lang="en-US" b="1" i="1" dirty="0" smtClean="0"/>
              <a:t>Faraday’s second  Law </a:t>
            </a:r>
            <a:r>
              <a:rPr lang="en-US" b="1" i="1" dirty="0"/>
              <a:t>of Electrolysis</a:t>
            </a:r>
            <a:r>
              <a:rPr lang="en-US" b="1" i="1" dirty="0" smtClean="0"/>
              <a:t>:</a:t>
            </a:r>
            <a:r>
              <a:rPr lang="en-US" i="1" dirty="0" smtClean="0"/>
              <a:t> </a:t>
            </a:r>
            <a:r>
              <a:rPr lang="en-US" dirty="0"/>
              <a:t>The amounts of different substances liberated by </a:t>
            </a:r>
            <a:r>
              <a:rPr lang="en-US" dirty="0" smtClean="0"/>
              <a:t>the same </a:t>
            </a:r>
            <a:r>
              <a:rPr lang="en-US" dirty="0"/>
              <a:t>quantity of electricity passing through the electrolytic </a:t>
            </a:r>
            <a:r>
              <a:rPr lang="en-US" dirty="0" smtClean="0"/>
              <a:t>solution are </a:t>
            </a:r>
            <a:r>
              <a:rPr lang="en-US" dirty="0"/>
              <a:t>proportional to their chemical equivalent </a:t>
            </a:r>
            <a:r>
              <a:rPr lang="en-US" dirty="0" smtClean="0"/>
              <a:t>weights(</a:t>
            </a:r>
            <a:endParaRPr lang="en-US" dirty="0"/>
          </a:p>
        </p:txBody>
      </p:sp>
    </p:spTree>
    <p:extLst>
      <p:ext uri="{BB962C8B-B14F-4D97-AF65-F5344CB8AC3E}">
        <p14:creationId xmlns:p14="http://schemas.microsoft.com/office/powerpoint/2010/main" val="373014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dirty="0" smtClean="0"/>
              <a:t>Q = It</a:t>
            </a:r>
          </a:p>
          <a:p>
            <a:pPr marL="0" indent="0">
              <a:buNone/>
            </a:pPr>
            <a:r>
              <a:rPr lang="en-US" dirty="0" smtClean="0"/>
              <a:t>Where Q is the quantity of electricity and I is the current passed for time t.</a:t>
            </a:r>
          </a:p>
          <a:p>
            <a:pPr marL="0" indent="0">
              <a:buNone/>
            </a:pPr>
            <a:r>
              <a:rPr lang="en-US" dirty="0" smtClean="0"/>
              <a:t>charge </a:t>
            </a:r>
            <a:r>
              <a:rPr lang="en-US" dirty="0"/>
              <a:t>on one electron is equal to </a:t>
            </a:r>
            <a:endParaRPr lang="en-US" dirty="0" smtClean="0"/>
          </a:p>
          <a:p>
            <a:pPr marL="0" indent="0">
              <a:buNone/>
            </a:pPr>
            <a:r>
              <a:rPr lang="en-US" dirty="0" smtClean="0"/>
              <a:t>1.6021</a:t>
            </a:r>
            <a:r>
              <a:rPr lang="en-US" dirty="0"/>
              <a:t>× </a:t>
            </a:r>
            <a:r>
              <a:rPr lang="en-US" dirty="0" smtClean="0"/>
              <a:t>10</a:t>
            </a:r>
            <a:r>
              <a:rPr lang="en-US" baseline="30000" dirty="0" smtClean="0"/>
              <a:t>–19</a:t>
            </a:r>
            <a:r>
              <a:rPr lang="en-US" dirty="0" smtClean="0"/>
              <a:t>C. Therefore</a:t>
            </a:r>
            <a:r>
              <a:rPr lang="en-US" dirty="0"/>
              <a:t>, the charge on one mole of electrons is equal to</a:t>
            </a:r>
            <a:r>
              <a:rPr lang="en-US" dirty="0" smtClean="0"/>
              <a:t>:</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This </a:t>
            </a:r>
            <a:r>
              <a:rPr lang="en-US" dirty="0"/>
              <a:t>quantity of electricity is called Faraday and is represented </a:t>
            </a:r>
            <a:r>
              <a:rPr lang="en-US" dirty="0" smtClean="0"/>
              <a:t>by the </a:t>
            </a:r>
            <a:r>
              <a:rPr lang="en-US" dirty="0"/>
              <a:t>symbol </a:t>
            </a:r>
            <a:r>
              <a:rPr lang="en-US" dirty="0" smtClean="0"/>
              <a:t>F and its approximate value is taken as 96500 C /</a:t>
            </a:r>
            <a:r>
              <a:rPr lang="en-US" dirty="0" err="1" smtClean="0"/>
              <a:t>mol</a:t>
            </a:r>
            <a:endParaRPr lang="en-US" dirty="0" smtClean="0"/>
          </a:p>
          <a:p>
            <a:pPr marL="0" indent="0">
              <a:buNone/>
            </a:pPr>
            <a:endParaRPr lang="en-US" dirty="0" smtClean="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29000"/>
            <a:ext cx="7010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823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Battery</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smtClean="0"/>
              <a:t>Batteries are basically electrochemical cells. </a:t>
            </a:r>
            <a:r>
              <a:rPr lang="en-US" dirty="0"/>
              <a:t>F</a:t>
            </a:r>
            <a:r>
              <a:rPr lang="en-US" dirty="0" smtClean="0"/>
              <a:t>or </a:t>
            </a:r>
            <a:r>
              <a:rPr lang="en-US" dirty="0"/>
              <a:t>a battery to be of </a:t>
            </a:r>
            <a:r>
              <a:rPr lang="en-US" dirty="0" smtClean="0"/>
              <a:t>practical use </a:t>
            </a:r>
            <a:r>
              <a:rPr lang="en-US" dirty="0"/>
              <a:t>it should be reasonably light, compact and its voltage should </a:t>
            </a:r>
            <a:r>
              <a:rPr lang="en-US" dirty="0" smtClean="0"/>
              <a:t>not vary </a:t>
            </a:r>
            <a:r>
              <a:rPr lang="en-US" dirty="0"/>
              <a:t>appreciably during its use</a:t>
            </a:r>
            <a:r>
              <a:rPr lang="en-US" dirty="0" smtClean="0"/>
              <a:t>.</a:t>
            </a:r>
          </a:p>
          <a:p>
            <a:pPr marL="0" indent="0">
              <a:buNone/>
            </a:pPr>
            <a:r>
              <a:rPr lang="en-US" dirty="0" smtClean="0"/>
              <a:t>Types of batteries:</a:t>
            </a:r>
          </a:p>
          <a:p>
            <a:pPr marL="514350" indent="-514350">
              <a:buAutoNum type="arabicParenBoth"/>
            </a:pPr>
            <a:r>
              <a:rPr lang="en-US" dirty="0" smtClean="0"/>
              <a:t>Primary batteries </a:t>
            </a:r>
          </a:p>
          <a:p>
            <a:pPr marL="514350" indent="-514350">
              <a:buAutoNum type="arabicParenBoth"/>
            </a:pPr>
            <a:r>
              <a:rPr lang="en-US" dirty="0" smtClean="0"/>
              <a:t>Secondary batteries</a:t>
            </a:r>
            <a:endParaRPr lang="en-US" dirty="0"/>
          </a:p>
        </p:txBody>
      </p:sp>
    </p:spTree>
    <p:extLst>
      <p:ext uri="{BB962C8B-B14F-4D97-AF65-F5344CB8AC3E}">
        <p14:creationId xmlns:p14="http://schemas.microsoft.com/office/powerpoint/2010/main" val="2598133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b="1" dirty="0" smtClean="0"/>
              <a:t>Primary </a:t>
            </a:r>
            <a:r>
              <a:rPr lang="en-US" b="1" dirty="0"/>
              <a:t>cells. </a:t>
            </a:r>
            <a:r>
              <a:rPr lang="en-US" dirty="0"/>
              <a:t>A primary cell is a cell in which electrical energy is produced by the reaction occurring in the cell, e.g. </a:t>
            </a:r>
            <a:r>
              <a:rPr lang="en-US" dirty="0" err="1"/>
              <a:t>Daniell</a:t>
            </a:r>
            <a:r>
              <a:rPr lang="en-US" dirty="0"/>
              <a:t> cell, dry cell, mercury cell. It cannot be recharged. </a:t>
            </a:r>
            <a:endParaRPr lang="en-US" dirty="0" smtClean="0"/>
          </a:p>
          <a:p>
            <a:pPr marL="0" indent="0">
              <a:buNone/>
            </a:pPr>
            <a:r>
              <a:rPr lang="en-US" b="1" dirty="0" smtClean="0"/>
              <a:t>Dry cell: </a:t>
            </a:r>
            <a:r>
              <a:rPr lang="en-US" dirty="0"/>
              <a:t>The </a:t>
            </a:r>
            <a:r>
              <a:rPr lang="en-US" dirty="0" smtClean="0"/>
              <a:t>cell consists </a:t>
            </a:r>
            <a:r>
              <a:rPr lang="en-US" dirty="0"/>
              <a:t>of a zinc container that also acts as anode </a:t>
            </a:r>
            <a:r>
              <a:rPr lang="en-US" dirty="0" smtClean="0"/>
              <a:t>and the </a:t>
            </a:r>
            <a:r>
              <a:rPr lang="en-US" dirty="0"/>
              <a:t>cathode is a carbon (graphite) rod surrounded </a:t>
            </a:r>
            <a:r>
              <a:rPr lang="en-US" dirty="0" smtClean="0"/>
              <a:t>by powdered </a:t>
            </a:r>
            <a:r>
              <a:rPr lang="en-US" dirty="0"/>
              <a:t>manganese dioxide and </a:t>
            </a:r>
            <a:r>
              <a:rPr lang="en-US" dirty="0" smtClean="0"/>
              <a:t>carbon. The space </a:t>
            </a:r>
            <a:r>
              <a:rPr lang="en-US" dirty="0"/>
              <a:t>between the electrodes is filled by a moist paste </a:t>
            </a:r>
            <a:r>
              <a:rPr lang="en-US" dirty="0" smtClean="0"/>
              <a:t>of ammonium </a:t>
            </a:r>
            <a:r>
              <a:rPr lang="en-US" dirty="0"/>
              <a:t>chloride (NH</a:t>
            </a:r>
            <a:r>
              <a:rPr lang="en-US" baseline="-25000" dirty="0"/>
              <a:t>4</a:t>
            </a:r>
            <a:r>
              <a:rPr lang="en-US" dirty="0"/>
              <a:t>Cl) and zinc chloride (ZnCl</a:t>
            </a:r>
            <a:r>
              <a:rPr lang="en-US" baseline="-25000" dirty="0"/>
              <a:t>2</a:t>
            </a:r>
            <a:r>
              <a:rPr lang="en-US" dirty="0"/>
              <a:t>).</a:t>
            </a:r>
          </a:p>
          <a:p>
            <a:endParaRPr lang="en-US" dirty="0"/>
          </a:p>
        </p:txBody>
      </p:sp>
    </p:spTree>
    <p:extLst>
      <p:ext uri="{BB962C8B-B14F-4D97-AF65-F5344CB8AC3E}">
        <p14:creationId xmlns:p14="http://schemas.microsoft.com/office/powerpoint/2010/main" val="2782596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10000"/>
          </a:bodyPr>
          <a:lstStyle/>
          <a:p>
            <a:pPr marL="0" indent="0">
              <a:buNone/>
            </a:pPr>
            <a:r>
              <a:rPr lang="en-US" dirty="0" smtClean="0"/>
              <a:t>Reactions for dry cell are:</a:t>
            </a:r>
          </a:p>
          <a:p>
            <a:pPr marL="0" indent="0">
              <a:buNone/>
            </a:pPr>
            <a:r>
              <a:rPr lang="en-US" dirty="0"/>
              <a:t>At anode : Zn(s) → Zn</a:t>
            </a:r>
            <a:r>
              <a:rPr lang="en-US" baseline="30000" dirty="0"/>
              <a:t>2+ </a:t>
            </a:r>
            <a:r>
              <a:rPr lang="en-US" dirty="0"/>
              <a:t>(</a:t>
            </a:r>
            <a:r>
              <a:rPr lang="en-US" dirty="0" err="1"/>
              <a:t>aq</a:t>
            </a:r>
            <a:r>
              <a:rPr lang="en-US" dirty="0"/>
              <a:t>) + 2e</a:t>
            </a:r>
            <a:r>
              <a:rPr lang="en-US" baseline="30000" dirty="0"/>
              <a:t>- </a:t>
            </a:r>
            <a:endParaRPr lang="en-US" dirty="0"/>
          </a:p>
          <a:p>
            <a:pPr marL="0" indent="0">
              <a:buNone/>
            </a:pPr>
            <a:r>
              <a:rPr lang="en-US" dirty="0"/>
              <a:t>At cathode : MnO</a:t>
            </a:r>
            <a:r>
              <a:rPr lang="en-US" baseline="-25000" dirty="0"/>
              <a:t>2</a:t>
            </a:r>
            <a:r>
              <a:rPr lang="en-US" dirty="0"/>
              <a:t>(s) + NH</a:t>
            </a:r>
            <a:r>
              <a:rPr lang="en-US" baseline="-25000" dirty="0"/>
              <a:t>4</a:t>
            </a:r>
            <a:r>
              <a:rPr lang="en-US" baseline="30000" dirty="0"/>
              <a:t>+</a:t>
            </a:r>
            <a:r>
              <a:rPr lang="en-US" dirty="0"/>
              <a:t>(</a:t>
            </a:r>
            <a:r>
              <a:rPr lang="en-US" dirty="0" err="1"/>
              <a:t>aq</a:t>
            </a:r>
            <a:r>
              <a:rPr lang="en-US" dirty="0"/>
              <a:t>) +e</a:t>
            </a:r>
            <a:r>
              <a:rPr lang="en-US" baseline="30000" dirty="0"/>
              <a:t>- </a:t>
            </a:r>
            <a:r>
              <a:rPr lang="en-US" dirty="0"/>
              <a:t>→  </a:t>
            </a:r>
            <a:r>
              <a:rPr lang="en-US" dirty="0" err="1" smtClean="0"/>
              <a:t>MnO</a:t>
            </a:r>
            <a:r>
              <a:rPr lang="en-US" dirty="0" smtClean="0"/>
              <a:t>(OH</a:t>
            </a:r>
            <a:r>
              <a:rPr lang="en-US" dirty="0"/>
              <a:t>) + NH</a:t>
            </a:r>
            <a:r>
              <a:rPr lang="en-US" baseline="-25000" dirty="0"/>
              <a:t>3</a:t>
            </a:r>
            <a:r>
              <a:rPr lang="en-US" baseline="30000" dirty="0"/>
              <a:t> </a:t>
            </a:r>
            <a:endParaRPr lang="en-US" dirty="0"/>
          </a:p>
          <a:p>
            <a:pPr marL="0" indent="0">
              <a:buNone/>
            </a:pPr>
            <a:r>
              <a:rPr lang="en-US" dirty="0"/>
              <a:t>The net reaction: </a:t>
            </a:r>
          </a:p>
          <a:p>
            <a:pPr marL="0" indent="0">
              <a:buNone/>
            </a:pPr>
            <a:r>
              <a:rPr lang="en-US" dirty="0"/>
              <a:t>Zn + NH</a:t>
            </a:r>
            <a:r>
              <a:rPr lang="en-US" baseline="-25000" dirty="0"/>
              <a:t>4</a:t>
            </a:r>
            <a:r>
              <a:rPr lang="en-US" baseline="30000" dirty="0"/>
              <a:t>+ </a:t>
            </a:r>
            <a:r>
              <a:rPr lang="en-US" dirty="0"/>
              <a:t>(</a:t>
            </a:r>
            <a:r>
              <a:rPr lang="en-US" dirty="0" err="1"/>
              <a:t>aq</a:t>
            </a:r>
            <a:r>
              <a:rPr lang="en-US" dirty="0"/>
              <a:t>) + MnO</a:t>
            </a:r>
            <a:r>
              <a:rPr lang="en-US" baseline="-25000" dirty="0"/>
              <a:t>2</a:t>
            </a:r>
            <a:r>
              <a:rPr lang="en-US" baseline="30000" dirty="0"/>
              <a:t> </a:t>
            </a:r>
            <a:r>
              <a:rPr lang="en-US" dirty="0"/>
              <a:t>(s) → Zn</a:t>
            </a:r>
            <a:r>
              <a:rPr lang="en-US" baseline="30000" dirty="0"/>
              <a:t>2+ </a:t>
            </a:r>
            <a:r>
              <a:rPr lang="en-US" dirty="0"/>
              <a:t>+ </a:t>
            </a:r>
            <a:r>
              <a:rPr lang="en-US" dirty="0" err="1"/>
              <a:t>MnO</a:t>
            </a:r>
            <a:r>
              <a:rPr lang="en-US" dirty="0"/>
              <a:t> (OH) + </a:t>
            </a:r>
            <a:r>
              <a:rPr lang="en-US" dirty="0" smtClean="0"/>
              <a:t>NH</a:t>
            </a:r>
            <a:r>
              <a:rPr lang="en-US" baseline="-25000" dirty="0" smtClean="0"/>
              <a:t>3</a:t>
            </a:r>
          </a:p>
          <a:p>
            <a:pPr marL="0" indent="0">
              <a:buNone/>
            </a:pPr>
            <a:endParaRPr lang="en-US" b="1" dirty="0" smtClean="0"/>
          </a:p>
          <a:p>
            <a:pPr marL="0" indent="0">
              <a:buNone/>
            </a:pPr>
            <a:r>
              <a:rPr lang="en-US" b="1" dirty="0" smtClean="0"/>
              <a:t>Mercury cell:</a:t>
            </a:r>
            <a:r>
              <a:rPr lang="en-US" dirty="0"/>
              <a:t> consists of zinc – </a:t>
            </a:r>
            <a:r>
              <a:rPr lang="en-US" dirty="0" smtClean="0"/>
              <a:t>mercury amalgam </a:t>
            </a:r>
            <a:r>
              <a:rPr lang="en-US" dirty="0"/>
              <a:t>as anode and a paste of </a:t>
            </a:r>
            <a:r>
              <a:rPr lang="en-US" dirty="0" err="1"/>
              <a:t>HgO</a:t>
            </a:r>
            <a:r>
              <a:rPr lang="en-US" dirty="0"/>
              <a:t> and carbon as </a:t>
            </a:r>
            <a:r>
              <a:rPr lang="en-US" dirty="0" smtClean="0"/>
              <a:t>the cathode</a:t>
            </a:r>
            <a:r>
              <a:rPr lang="en-US" dirty="0"/>
              <a:t>. The electrolyte is a paste of KOH and </a:t>
            </a:r>
            <a:r>
              <a:rPr lang="en-US" dirty="0" err="1"/>
              <a:t>ZnO</a:t>
            </a:r>
            <a:r>
              <a:rPr lang="en-US" dirty="0"/>
              <a:t>. </a:t>
            </a:r>
            <a:r>
              <a:rPr lang="en-US" dirty="0" smtClean="0"/>
              <a:t>The electrode </a:t>
            </a:r>
            <a:r>
              <a:rPr lang="en-US" dirty="0"/>
              <a:t>reactions for the cell are given below</a:t>
            </a:r>
            <a:r>
              <a:rPr lang="en-US" dirty="0" smtClean="0"/>
              <a:t>:</a:t>
            </a:r>
          </a:p>
          <a:p>
            <a:pPr marL="0" indent="0">
              <a:buNone/>
            </a:pPr>
            <a:r>
              <a:rPr lang="pt-BR" dirty="0"/>
              <a:t>At anode : Zn (Hg) + 2OH</a:t>
            </a:r>
            <a:r>
              <a:rPr lang="pt-BR" baseline="30000" dirty="0"/>
              <a:t>- </a:t>
            </a:r>
            <a:r>
              <a:rPr lang="pt-BR" dirty="0"/>
              <a:t>→ ZnO(s) + H</a:t>
            </a:r>
            <a:r>
              <a:rPr lang="pt-BR" baseline="-25000" dirty="0"/>
              <a:t>2</a:t>
            </a:r>
            <a:r>
              <a:rPr lang="pt-BR" dirty="0"/>
              <a:t>O + 2e</a:t>
            </a:r>
            <a:r>
              <a:rPr lang="pt-BR" baseline="30000" dirty="0"/>
              <a:t>- </a:t>
            </a:r>
            <a:endParaRPr lang="pt-BR" dirty="0"/>
          </a:p>
          <a:p>
            <a:pPr marL="0" indent="0">
              <a:buNone/>
            </a:pPr>
            <a:r>
              <a:rPr lang="pt-BR" dirty="0"/>
              <a:t>At cathode : HgO(s) +H</a:t>
            </a:r>
            <a:r>
              <a:rPr lang="pt-BR" baseline="-25000" dirty="0"/>
              <a:t>2</a:t>
            </a:r>
            <a:r>
              <a:rPr lang="pt-BR" dirty="0"/>
              <a:t>O + 2e</a:t>
            </a:r>
            <a:r>
              <a:rPr lang="pt-BR" baseline="30000" dirty="0"/>
              <a:t>- </a:t>
            </a:r>
            <a:r>
              <a:rPr lang="pt-BR" dirty="0"/>
              <a:t>→ Hg(l) + 2OH</a:t>
            </a:r>
            <a:r>
              <a:rPr lang="pt-BR" baseline="30000" dirty="0"/>
              <a:t>- </a:t>
            </a:r>
            <a:endParaRPr lang="pt-BR" dirty="0"/>
          </a:p>
          <a:p>
            <a:pPr marL="0" indent="0">
              <a:buNone/>
            </a:pPr>
            <a:r>
              <a:rPr lang="en-US" dirty="0"/>
              <a:t>The net reaction : </a:t>
            </a:r>
            <a:r>
              <a:rPr lang="en-US" dirty="0" smtClean="0"/>
              <a:t> </a:t>
            </a:r>
            <a:r>
              <a:rPr lang="pl-PL" dirty="0" smtClean="0"/>
              <a:t>Zn </a:t>
            </a:r>
            <a:r>
              <a:rPr lang="pl-PL" dirty="0"/>
              <a:t>(Hg) + HgO(s) → ZnO(s) + Hg(l)</a:t>
            </a:r>
            <a:endParaRPr lang="en-US" b="1" baseline="-25000" dirty="0"/>
          </a:p>
        </p:txBody>
      </p:sp>
    </p:spTree>
    <p:extLst>
      <p:ext uri="{BB962C8B-B14F-4D97-AF65-F5344CB8AC3E}">
        <p14:creationId xmlns:p14="http://schemas.microsoft.com/office/powerpoint/2010/main" val="78644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dirty="0" smtClean="0"/>
              <a:t>Indirect Redox Reactions</a:t>
            </a:r>
          </a:p>
        </p:txBody>
      </p:sp>
      <p:sp>
        <p:nvSpPr>
          <p:cNvPr id="32771" name="Rectangle 3"/>
          <p:cNvSpPr>
            <a:spLocks noGrp="1" noChangeArrowheads="1"/>
          </p:cNvSpPr>
          <p:nvPr>
            <p:ph type="body" idx="1"/>
          </p:nvPr>
        </p:nvSpPr>
        <p:spPr>
          <a:noFill/>
        </p:spPr>
        <p:txBody>
          <a:bodyPr/>
          <a:lstStyle/>
          <a:p>
            <a:r>
              <a:rPr lang="en-US" altLang="en-US" dirty="0" smtClean="0"/>
              <a:t>Indirect redox reaction</a:t>
            </a:r>
          </a:p>
          <a:p>
            <a:pPr lvl="1"/>
            <a:r>
              <a:rPr lang="en-US" altLang="en-US" dirty="0" smtClean="0"/>
              <a:t>Oxidizing and reducing agents are separated but connected electrically</a:t>
            </a:r>
          </a:p>
          <a:p>
            <a:pPr lvl="2"/>
            <a:r>
              <a:rPr lang="en-US" altLang="en-US" dirty="0" smtClean="0"/>
              <a:t>Example</a:t>
            </a:r>
          </a:p>
          <a:p>
            <a:pPr lvl="3"/>
            <a:r>
              <a:rPr lang="en-US" altLang="en-US" dirty="0" smtClean="0"/>
              <a:t>Zn and Cu</a:t>
            </a:r>
            <a:r>
              <a:rPr lang="en-US" altLang="en-US" baseline="30000" dirty="0" smtClean="0"/>
              <a:t>2+</a:t>
            </a:r>
            <a:r>
              <a:rPr lang="en-US" altLang="en-US" dirty="0" smtClean="0"/>
              <a:t> can be reacted indirectly</a:t>
            </a:r>
          </a:p>
          <a:p>
            <a:pPr lvl="1"/>
            <a:r>
              <a:rPr lang="en-US" altLang="en-US" dirty="0" smtClean="0"/>
              <a:t>Basis for electrochemistry</a:t>
            </a:r>
          </a:p>
          <a:p>
            <a:pPr lvl="3"/>
            <a:r>
              <a:rPr lang="en-US" altLang="en-US" dirty="0" smtClean="0"/>
              <a:t>Electrochemical cell</a:t>
            </a:r>
          </a:p>
        </p:txBody>
      </p:sp>
    </p:spTree>
    <p:extLst>
      <p:ext uri="{BB962C8B-B14F-4D97-AF65-F5344CB8AC3E}">
        <p14:creationId xmlns:p14="http://schemas.microsoft.com/office/powerpoint/2010/main" val="1823888739"/>
      </p:ext>
    </p:extLst>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Secondary Batteries</a:t>
            </a:r>
            <a:endParaRPr lang="en-US" dirty="0"/>
          </a:p>
        </p:txBody>
      </p:sp>
      <p:sp>
        <p:nvSpPr>
          <p:cNvPr id="3" name="Content Placeholder 2"/>
          <p:cNvSpPr>
            <a:spLocks noGrp="1"/>
          </p:cNvSpPr>
          <p:nvPr>
            <p:ph idx="1"/>
          </p:nvPr>
        </p:nvSpPr>
        <p:spPr>
          <a:xfrm>
            <a:off x="457200" y="1066800"/>
            <a:ext cx="8229600" cy="6172200"/>
          </a:xfrm>
        </p:spPr>
        <p:txBody>
          <a:bodyPr>
            <a:normAutofit fontScale="85000" lnSpcReduction="10000"/>
          </a:bodyPr>
          <a:lstStyle/>
          <a:p>
            <a:pPr marL="0" indent="0">
              <a:buNone/>
            </a:pPr>
            <a:r>
              <a:rPr lang="en-US" dirty="0" smtClean="0"/>
              <a:t>Those </a:t>
            </a:r>
            <a:r>
              <a:rPr lang="en-US" dirty="0"/>
              <a:t>cells which are used for storing electricity, e.g., lead storage battery, nickel – cadmium cell. They can be recharged</a:t>
            </a:r>
            <a:r>
              <a:rPr lang="en-US" dirty="0" smtClean="0"/>
              <a:t>.</a:t>
            </a:r>
          </a:p>
          <a:p>
            <a:pPr marL="0" indent="0">
              <a:buNone/>
            </a:pPr>
            <a:r>
              <a:rPr lang="en-US" b="1" dirty="0" smtClean="0"/>
              <a:t>Lead storage </a:t>
            </a:r>
            <a:r>
              <a:rPr lang="en-US" b="1" dirty="0"/>
              <a:t>battery</a:t>
            </a:r>
            <a:r>
              <a:rPr lang="en-US" b="1" dirty="0" smtClean="0"/>
              <a:t> : </a:t>
            </a:r>
            <a:r>
              <a:rPr lang="en-US" dirty="0"/>
              <a:t>It consists of a lead anode and a grid of lead packed </a:t>
            </a:r>
            <a:r>
              <a:rPr lang="en-US" dirty="0" smtClean="0"/>
              <a:t>with lead </a:t>
            </a:r>
            <a:r>
              <a:rPr lang="en-US" dirty="0"/>
              <a:t>dioxide (PbO</a:t>
            </a:r>
            <a:r>
              <a:rPr lang="en-US" baseline="-25000" dirty="0"/>
              <a:t>2</a:t>
            </a:r>
            <a:r>
              <a:rPr lang="en-US" dirty="0"/>
              <a:t> ) as cathode. A 38% solution of </a:t>
            </a:r>
            <a:r>
              <a:rPr lang="en-US" dirty="0" err="1"/>
              <a:t>sulphuric</a:t>
            </a:r>
            <a:r>
              <a:rPr lang="en-US" dirty="0"/>
              <a:t> </a:t>
            </a:r>
            <a:r>
              <a:rPr lang="en-US" dirty="0" smtClean="0"/>
              <a:t>acid is </a:t>
            </a:r>
            <a:r>
              <a:rPr lang="en-US" dirty="0"/>
              <a:t>used as an electrolyte.</a:t>
            </a:r>
            <a:endParaRPr lang="en-US" b="1" dirty="0"/>
          </a:p>
          <a:p>
            <a:pPr marL="0" indent="0">
              <a:buNone/>
            </a:pPr>
            <a:r>
              <a:rPr lang="en-US" dirty="0" smtClean="0"/>
              <a:t>Cell reactions are:</a:t>
            </a:r>
          </a:p>
          <a:p>
            <a:pPr marL="0" indent="0">
              <a:buNone/>
            </a:pPr>
            <a:r>
              <a:rPr lang="pt-BR" dirty="0"/>
              <a:t>Anode : Pb(s) + SO</a:t>
            </a:r>
            <a:r>
              <a:rPr lang="pt-BR" baseline="-25000" dirty="0"/>
              <a:t>4</a:t>
            </a:r>
            <a:r>
              <a:rPr lang="pt-BR" baseline="30000" dirty="0"/>
              <a:t>2-</a:t>
            </a:r>
            <a:r>
              <a:rPr lang="pt-BR" dirty="0"/>
              <a:t>(aq) → PbSO</a:t>
            </a:r>
            <a:r>
              <a:rPr lang="pt-BR" baseline="-25000" dirty="0"/>
              <a:t>4</a:t>
            </a:r>
            <a:r>
              <a:rPr lang="pt-BR" dirty="0"/>
              <a:t>(s) + 2e</a:t>
            </a:r>
            <a:r>
              <a:rPr lang="pt-BR" baseline="30000" dirty="0"/>
              <a:t>- </a:t>
            </a:r>
            <a:endParaRPr lang="pt-BR" dirty="0"/>
          </a:p>
          <a:p>
            <a:pPr marL="0" indent="0">
              <a:buNone/>
            </a:pPr>
            <a:r>
              <a:rPr lang="pt-BR" dirty="0" smtClean="0"/>
              <a:t>Cathode: PbO</a:t>
            </a:r>
            <a:r>
              <a:rPr lang="pt-BR" baseline="-25000" dirty="0" smtClean="0"/>
              <a:t>2</a:t>
            </a:r>
            <a:r>
              <a:rPr lang="pt-BR" dirty="0" smtClean="0"/>
              <a:t>(s) + SO</a:t>
            </a:r>
            <a:r>
              <a:rPr lang="pt-BR" baseline="-25000" dirty="0" smtClean="0"/>
              <a:t>4</a:t>
            </a:r>
            <a:r>
              <a:rPr lang="pt-BR" baseline="30000" dirty="0" smtClean="0"/>
              <a:t>2-</a:t>
            </a:r>
            <a:r>
              <a:rPr lang="pt-BR" dirty="0" smtClean="0"/>
              <a:t>(aq) + 4 H</a:t>
            </a:r>
            <a:r>
              <a:rPr lang="pt-BR" baseline="30000" dirty="0" smtClean="0"/>
              <a:t>+</a:t>
            </a:r>
            <a:r>
              <a:rPr lang="pt-BR" dirty="0" smtClean="0"/>
              <a:t>(aq) + 2e</a:t>
            </a:r>
            <a:r>
              <a:rPr lang="pt-BR" baseline="30000" dirty="0" smtClean="0"/>
              <a:t>- </a:t>
            </a:r>
            <a:r>
              <a:rPr lang="pt-BR" dirty="0" smtClean="0"/>
              <a:t>→ PbSO</a:t>
            </a:r>
            <a:r>
              <a:rPr lang="pt-BR" baseline="-25000" dirty="0" smtClean="0"/>
              <a:t>4</a:t>
            </a:r>
            <a:r>
              <a:rPr lang="pt-BR" dirty="0" smtClean="0"/>
              <a:t>(s)+ 2H</a:t>
            </a:r>
            <a:r>
              <a:rPr lang="pt-BR" baseline="-25000" dirty="0" smtClean="0"/>
              <a:t>2</a:t>
            </a:r>
            <a:r>
              <a:rPr lang="pt-BR" dirty="0" smtClean="0"/>
              <a:t>O (l) </a:t>
            </a:r>
          </a:p>
          <a:p>
            <a:pPr marL="0" indent="0">
              <a:buNone/>
            </a:pPr>
            <a:r>
              <a:rPr lang="en-US" dirty="0" smtClean="0"/>
              <a:t>The </a:t>
            </a:r>
            <a:r>
              <a:rPr lang="en-US" dirty="0"/>
              <a:t>overall cell reaction consisting of cathode and anode reactions is: </a:t>
            </a:r>
          </a:p>
          <a:p>
            <a:pPr marL="0" indent="0">
              <a:buNone/>
            </a:pPr>
            <a:r>
              <a:rPr lang="pt-BR" dirty="0"/>
              <a:t>Pb(s) + PbO</a:t>
            </a:r>
            <a:r>
              <a:rPr lang="pt-BR" baseline="-25000" dirty="0"/>
              <a:t>2</a:t>
            </a:r>
            <a:r>
              <a:rPr lang="pt-BR" dirty="0"/>
              <a:t>(s) + 2H</a:t>
            </a:r>
            <a:r>
              <a:rPr lang="pt-BR" baseline="-25000" dirty="0"/>
              <a:t>2</a:t>
            </a:r>
            <a:r>
              <a:rPr lang="pt-BR" dirty="0"/>
              <a:t>SO</a:t>
            </a:r>
            <a:r>
              <a:rPr lang="pt-BR" baseline="-25000" dirty="0"/>
              <a:t>4</a:t>
            </a:r>
            <a:r>
              <a:rPr lang="pt-BR" dirty="0"/>
              <a:t>(aq) → 2PbSO</a:t>
            </a:r>
            <a:r>
              <a:rPr lang="pt-BR" baseline="-25000" dirty="0"/>
              <a:t>4</a:t>
            </a:r>
            <a:r>
              <a:rPr lang="pt-BR" dirty="0"/>
              <a:t>(s) + 2H</a:t>
            </a:r>
            <a:r>
              <a:rPr lang="pt-BR" baseline="-25000" dirty="0"/>
              <a:t>2</a:t>
            </a:r>
            <a:r>
              <a:rPr lang="pt-BR" dirty="0"/>
              <a:t>O(l) </a:t>
            </a:r>
          </a:p>
          <a:p>
            <a:pPr marL="0" indent="0">
              <a:buNone/>
            </a:pPr>
            <a:r>
              <a:rPr lang="en-US" dirty="0"/>
              <a:t>On recharging the battery, the reaction is reversed.</a:t>
            </a:r>
          </a:p>
        </p:txBody>
      </p:sp>
    </p:spTree>
    <p:extLst>
      <p:ext uri="{BB962C8B-B14F-4D97-AF65-F5344CB8AC3E}">
        <p14:creationId xmlns:p14="http://schemas.microsoft.com/office/powerpoint/2010/main" val="222221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b="1" dirty="0"/>
              <a:t>N</a:t>
            </a:r>
            <a:r>
              <a:rPr lang="en-US" b="1" dirty="0" smtClean="0"/>
              <a:t>ickel-cadmium cell: </a:t>
            </a:r>
            <a:r>
              <a:rPr lang="en-US" dirty="0" smtClean="0"/>
              <a:t>it has </a:t>
            </a:r>
            <a:r>
              <a:rPr lang="en-US" dirty="0"/>
              <a:t>longer </a:t>
            </a:r>
            <a:r>
              <a:rPr lang="en-US" dirty="0" smtClean="0"/>
              <a:t>life than </a:t>
            </a:r>
            <a:r>
              <a:rPr lang="en-US" dirty="0"/>
              <a:t>the lead storage cell </a:t>
            </a:r>
            <a:r>
              <a:rPr lang="en-US" dirty="0" smtClean="0"/>
              <a:t>but more </a:t>
            </a:r>
            <a:r>
              <a:rPr lang="en-US" dirty="0"/>
              <a:t>expensive to manufacture</a:t>
            </a:r>
            <a:r>
              <a:rPr lang="en-US" dirty="0" smtClean="0"/>
              <a:t>.</a:t>
            </a:r>
          </a:p>
          <a:p>
            <a:pPr marL="0" indent="0">
              <a:buNone/>
            </a:pPr>
            <a:r>
              <a:rPr lang="en-US" dirty="0" smtClean="0"/>
              <a:t>The </a:t>
            </a:r>
            <a:r>
              <a:rPr lang="en-US" dirty="0"/>
              <a:t>overall reaction during discharge is: </a:t>
            </a:r>
          </a:p>
          <a:p>
            <a:pPr marL="0" indent="0">
              <a:buNone/>
            </a:pPr>
            <a:r>
              <a:rPr lang="en-US" dirty="0"/>
              <a:t>Cd(s) + 2 Ni(OH)</a:t>
            </a:r>
            <a:r>
              <a:rPr lang="en-US" baseline="-25000" dirty="0"/>
              <a:t>3</a:t>
            </a:r>
            <a:r>
              <a:rPr lang="en-US" dirty="0"/>
              <a:t>(s) → </a:t>
            </a:r>
            <a:r>
              <a:rPr lang="en-US" dirty="0" err="1"/>
              <a:t>CdO</a:t>
            </a:r>
            <a:r>
              <a:rPr lang="en-US" dirty="0"/>
              <a:t>(s) + 2Ni(OH)</a:t>
            </a:r>
            <a:r>
              <a:rPr lang="en-US" baseline="-25000" dirty="0"/>
              <a:t>2</a:t>
            </a:r>
            <a:r>
              <a:rPr lang="en-US" dirty="0"/>
              <a:t>(s) + H</a:t>
            </a:r>
            <a:r>
              <a:rPr lang="en-US" baseline="-25000" dirty="0"/>
              <a:t>2</a:t>
            </a:r>
            <a:r>
              <a:rPr lang="en-US" dirty="0"/>
              <a:t>O(l</a:t>
            </a:r>
            <a:r>
              <a:rPr lang="en-US" dirty="0" smtClean="0"/>
              <a:t>)</a:t>
            </a:r>
          </a:p>
          <a:p>
            <a:r>
              <a:rPr lang="en-US" b="1" dirty="0"/>
              <a:t>Fuel </a:t>
            </a:r>
            <a:r>
              <a:rPr lang="en-US" b="1" dirty="0" smtClean="0"/>
              <a:t>Cells: </a:t>
            </a:r>
            <a:r>
              <a:rPr lang="en-US" dirty="0"/>
              <a:t>Galvanic cells that are designed to </a:t>
            </a:r>
            <a:r>
              <a:rPr lang="en-US" dirty="0" smtClean="0"/>
              <a:t>convert the </a:t>
            </a:r>
            <a:r>
              <a:rPr lang="en-US" dirty="0"/>
              <a:t>energy of combustion of fuels like hydrogen, methane, </a:t>
            </a:r>
            <a:r>
              <a:rPr lang="en-US" dirty="0" smtClean="0"/>
              <a:t>methanol, etc</a:t>
            </a:r>
            <a:r>
              <a:rPr lang="en-US" dirty="0"/>
              <a:t>. directly into electrical energy are called fuel cells.</a:t>
            </a:r>
            <a:endParaRPr lang="en-US" b="1" dirty="0"/>
          </a:p>
        </p:txBody>
      </p:sp>
    </p:spTree>
    <p:extLst>
      <p:ext uri="{BB962C8B-B14F-4D97-AF65-F5344CB8AC3E}">
        <p14:creationId xmlns:p14="http://schemas.microsoft.com/office/powerpoint/2010/main" val="1873692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pPr marL="0" indent="0">
              <a:buNone/>
            </a:pPr>
            <a:r>
              <a:rPr lang="en-US" dirty="0" smtClean="0"/>
              <a:t>One of </a:t>
            </a:r>
            <a:r>
              <a:rPr lang="en-US" dirty="0"/>
              <a:t>the most successful fuel </a:t>
            </a:r>
            <a:r>
              <a:rPr lang="en-US" dirty="0" smtClean="0"/>
              <a:t>cells uses </a:t>
            </a:r>
            <a:r>
              <a:rPr lang="en-US" dirty="0"/>
              <a:t>the reaction of hydrogen </a:t>
            </a:r>
            <a:r>
              <a:rPr lang="en-US" dirty="0" smtClean="0"/>
              <a:t>with oxygen </a:t>
            </a:r>
            <a:r>
              <a:rPr lang="en-US" dirty="0"/>
              <a:t>to form </a:t>
            </a:r>
            <a:r>
              <a:rPr lang="en-US" dirty="0" smtClean="0"/>
              <a:t>water.</a:t>
            </a:r>
          </a:p>
          <a:p>
            <a:pPr marL="0" indent="0">
              <a:buNone/>
            </a:pPr>
            <a:r>
              <a:rPr lang="en-US" dirty="0"/>
              <a:t>In the cell, hydrogen </a:t>
            </a:r>
            <a:r>
              <a:rPr lang="en-US" dirty="0" smtClean="0"/>
              <a:t>and oxygen </a:t>
            </a:r>
            <a:r>
              <a:rPr lang="en-US" dirty="0"/>
              <a:t>are bubbled through </a:t>
            </a:r>
            <a:r>
              <a:rPr lang="en-US" dirty="0" smtClean="0"/>
              <a:t>carbon </a:t>
            </a:r>
            <a:r>
              <a:rPr lang="en-US" dirty="0"/>
              <a:t>electrodes into </a:t>
            </a:r>
            <a:r>
              <a:rPr lang="en-US" dirty="0" smtClean="0"/>
              <a:t>concentrated aqueous </a:t>
            </a:r>
            <a:r>
              <a:rPr lang="en-US" dirty="0"/>
              <a:t>sodium hydroxide </a:t>
            </a:r>
            <a:r>
              <a:rPr lang="en-US" dirty="0" smtClean="0"/>
              <a:t>solution. Catalysts </a:t>
            </a:r>
            <a:r>
              <a:rPr lang="en-US" dirty="0"/>
              <a:t>like finely divided platinum </a:t>
            </a:r>
            <a:r>
              <a:rPr lang="en-US" dirty="0" smtClean="0"/>
              <a:t>or palladium </a:t>
            </a:r>
            <a:r>
              <a:rPr lang="en-US" dirty="0"/>
              <a:t>metal are incorporated </a:t>
            </a:r>
            <a:r>
              <a:rPr lang="en-US" dirty="0" smtClean="0"/>
              <a:t>into the </a:t>
            </a:r>
            <a:r>
              <a:rPr lang="en-US" dirty="0"/>
              <a:t>electrodes for increasing the rate </a:t>
            </a:r>
            <a:r>
              <a:rPr lang="en-US" dirty="0" smtClean="0"/>
              <a:t>of electrode </a:t>
            </a:r>
            <a:r>
              <a:rPr lang="en-US" dirty="0"/>
              <a:t>reactions. The </a:t>
            </a:r>
            <a:r>
              <a:rPr lang="en-US" dirty="0" smtClean="0"/>
              <a:t>electrode reactions </a:t>
            </a:r>
            <a:r>
              <a:rPr lang="en-US" dirty="0"/>
              <a:t>are given below</a:t>
            </a:r>
            <a:r>
              <a:rPr lang="en-US" dirty="0" smtClean="0"/>
              <a:t>:</a:t>
            </a:r>
          </a:p>
          <a:p>
            <a:pPr marL="0" indent="0">
              <a:buNone/>
            </a:pPr>
            <a:r>
              <a:rPr lang="pt-BR" dirty="0"/>
              <a:t>At anode : 2 H</a:t>
            </a:r>
            <a:r>
              <a:rPr lang="pt-BR" baseline="-25000" dirty="0"/>
              <a:t>2</a:t>
            </a:r>
            <a:r>
              <a:rPr lang="pt-BR" dirty="0"/>
              <a:t>(g) + 4OH</a:t>
            </a:r>
            <a:r>
              <a:rPr lang="pt-BR" baseline="30000" dirty="0"/>
              <a:t>- </a:t>
            </a:r>
            <a:r>
              <a:rPr lang="pt-BR" dirty="0"/>
              <a:t>(aq) → 4H</a:t>
            </a:r>
            <a:r>
              <a:rPr lang="pt-BR" baseline="-25000" dirty="0"/>
              <a:t>2</a:t>
            </a:r>
            <a:r>
              <a:rPr lang="pt-BR" dirty="0"/>
              <a:t>O(l) + 4e</a:t>
            </a:r>
            <a:r>
              <a:rPr lang="pt-BR" baseline="30000" dirty="0"/>
              <a:t>- </a:t>
            </a:r>
            <a:endParaRPr lang="pt-BR" dirty="0"/>
          </a:p>
          <a:p>
            <a:pPr marL="0" indent="0">
              <a:buNone/>
            </a:pPr>
            <a:r>
              <a:rPr lang="pt-BR" dirty="0"/>
              <a:t>At cathode : O</a:t>
            </a:r>
            <a:r>
              <a:rPr lang="pt-BR" baseline="-25000" dirty="0"/>
              <a:t>2</a:t>
            </a:r>
            <a:r>
              <a:rPr lang="pt-BR" dirty="0"/>
              <a:t>(g) + 2H</a:t>
            </a:r>
            <a:r>
              <a:rPr lang="pt-BR" baseline="-25000" dirty="0"/>
              <a:t>2</a:t>
            </a:r>
            <a:r>
              <a:rPr lang="pt-BR" dirty="0"/>
              <a:t>O(l) + 4e</a:t>
            </a:r>
            <a:r>
              <a:rPr lang="pt-BR" baseline="30000" dirty="0"/>
              <a:t>- </a:t>
            </a:r>
            <a:r>
              <a:rPr lang="pt-BR" dirty="0"/>
              <a:t>→ 4 OH</a:t>
            </a:r>
            <a:r>
              <a:rPr lang="pt-BR" baseline="30000" dirty="0"/>
              <a:t>-</a:t>
            </a:r>
            <a:r>
              <a:rPr lang="pt-BR" dirty="0"/>
              <a:t>(aq) </a:t>
            </a:r>
          </a:p>
          <a:p>
            <a:pPr marL="0" indent="0">
              <a:buNone/>
            </a:pPr>
            <a:r>
              <a:rPr lang="en-US" dirty="0"/>
              <a:t>Overall reaction: </a:t>
            </a:r>
          </a:p>
          <a:p>
            <a:pPr marL="0" indent="0">
              <a:buNone/>
            </a:pPr>
            <a:r>
              <a:rPr lang="en-US" dirty="0"/>
              <a:t>2 H</a:t>
            </a:r>
            <a:r>
              <a:rPr lang="en-US" baseline="-25000" dirty="0"/>
              <a:t>2</a:t>
            </a:r>
            <a:r>
              <a:rPr lang="en-US" dirty="0"/>
              <a:t>(g) + O</a:t>
            </a:r>
            <a:r>
              <a:rPr lang="en-US" baseline="-25000" dirty="0"/>
              <a:t>2</a:t>
            </a:r>
            <a:r>
              <a:rPr lang="en-US" dirty="0"/>
              <a:t>(g) → 2H</a:t>
            </a:r>
            <a:r>
              <a:rPr lang="en-US" baseline="-25000" dirty="0"/>
              <a:t>2</a:t>
            </a:r>
            <a:r>
              <a:rPr lang="en-US" dirty="0"/>
              <a:t>O(l</a:t>
            </a:r>
            <a:r>
              <a:rPr lang="en-US" dirty="0" smtClean="0"/>
              <a:t>)</a:t>
            </a:r>
          </a:p>
          <a:p>
            <a:pPr marL="0" indent="0">
              <a:buNone/>
            </a:pPr>
            <a:r>
              <a:rPr lang="en-US" dirty="0" smtClean="0"/>
              <a:t>Fuel cells </a:t>
            </a:r>
            <a:r>
              <a:rPr lang="en-US" dirty="0"/>
              <a:t>are pollution free and in view of their future importance, a </a:t>
            </a:r>
            <a:r>
              <a:rPr lang="en-US" dirty="0" smtClean="0"/>
              <a:t>variety of </a:t>
            </a:r>
            <a:r>
              <a:rPr lang="en-US" dirty="0"/>
              <a:t>fuel cells have been fabricated and tried.</a:t>
            </a:r>
          </a:p>
        </p:txBody>
      </p:sp>
    </p:spTree>
    <p:extLst>
      <p:ext uri="{BB962C8B-B14F-4D97-AF65-F5344CB8AC3E}">
        <p14:creationId xmlns:p14="http://schemas.microsoft.com/office/powerpoint/2010/main" val="1747534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Corrosion</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a:t>In corrosion, a metal </a:t>
            </a:r>
            <a:r>
              <a:rPr lang="en-US"/>
              <a:t>is </a:t>
            </a:r>
            <a:r>
              <a:rPr lang="en-US" smtClean="0"/>
              <a:t>oxidized </a:t>
            </a:r>
            <a:r>
              <a:rPr lang="en-US" dirty="0"/>
              <a:t>by loss of </a:t>
            </a:r>
            <a:r>
              <a:rPr lang="en-US" dirty="0" smtClean="0"/>
              <a:t>electrons to </a:t>
            </a:r>
            <a:r>
              <a:rPr lang="en-US" dirty="0"/>
              <a:t>oxygen and formation of oxides. Corrosion of </a:t>
            </a:r>
            <a:r>
              <a:rPr lang="en-US" dirty="0" smtClean="0"/>
              <a:t>iron (commonly </a:t>
            </a:r>
            <a:r>
              <a:rPr lang="en-US" dirty="0"/>
              <a:t>known as rusting) occurs in presence </a:t>
            </a:r>
            <a:r>
              <a:rPr lang="en-US" dirty="0" smtClean="0"/>
              <a:t>of water </a:t>
            </a:r>
            <a:r>
              <a:rPr lang="en-US" dirty="0"/>
              <a:t>and air. The chemistry of corrosion is </a:t>
            </a:r>
            <a:r>
              <a:rPr lang="en-US" dirty="0" smtClean="0"/>
              <a:t>quite complex </a:t>
            </a:r>
            <a:r>
              <a:rPr lang="en-US" dirty="0"/>
              <a:t>but it may be </a:t>
            </a:r>
            <a:r>
              <a:rPr lang="en-US" dirty="0" smtClean="0"/>
              <a:t>considered essentially </a:t>
            </a:r>
            <a:r>
              <a:rPr lang="en-US" dirty="0"/>
              <a:t>as an </a:t>
            </a:r>
            <a:r>
              <a:rPr lang="en-US" dirty="0" smtClean="0"/>
              <a:t>electrochemical phenomenon.</a:t>
            </a:r>
          </a:p>
          <a:p>
            <a:r>
              <a:rPr lang="en-US" dirty="0"/>
              <a:t>At a particular </a:t>
            </a:r>
            <a:r>
              <a:rPr lang="en-US" dirty="0" smtClean="0"/>
              <a:t>spot  </a:t>
            </a:r>
            <a:r>
              <a:rPr lang="en-US" dirty="0"/>
              <a:t>of an object made </a:t>
            </a:r>
            <a:r>
              <a:rPr lang="en-US" dirty="0" smtClean="0"/>
              <a:t>of iron</a:t>
            </a:r>
            <a:r>
              <a:rPr lang="en-US" dirty="0"/>
              <a:t>, oxidation takes place </a:t>
            </a:r>
            <a:r>
              <a:rPr lang="en-US" dirty="0" smtClean="0"/>
              <a:t>and that </a:t>
            </a:r>
            <a:r>
              <a:rPr lang="en-US" dirty="0"/>
              <a:t>spot behaves as </a:t>
            </a:r>
            <a:r>
              <a:rPr lang="en-US" dirty="0" smtClean="0"/>
              <a:t>anode. </a:t>
            </a:r>
            <a:r>
              <a:rPr lang="en-US" dirty="0"/>
              <a:t>Electrons released at anodic spot move </a:t>
            </a:r>
            <a:r>
              <a:rPr lang="en-US" dirty="0" smtClean="0"/>
              <a:t>go</a:t>
            </a:r>
            <a:r>
              <a:rPr lang="en-US" dirty="0"/>
              <a:t> </a:t>
            </a:r>
            <a:r>
              <a:rPr lang="en-US" dirty="0" smtClean="0"/>
              <a:t>to </a:t>
            </a:r>
            <a:r>
              <a:rPr lang="en-US" dirty="0"/>
              <a:t>another spot on the metal and reduce oxygen </a:t>
            </a:r>
            <a:r>
              <a:rPr lang="en-US" dirty="0" smtClean="0"/>
              <a:t>in </a:t>
            </a:r>
            <a:r>
              <a:rPr lang="en-US" dirty="0"/>
              <a:t>presence of </a:t>
            </a:r>
            <a:r>
              <a:rPr lang="en-US" dirty="0" smtClean="0"/>
              <a:t>H</a:t>
            </a:r>
            <a:r>
              <a:rPr lang="en-US" baseline="30000" dirty="0" smtClean="0"/>
              <a:t>+</a:t>
            </a:r>
            <a:r>
              <a:rPr lang="en-US" dirty="0" smtClean="0"/>
              <a:t> and his </a:t>
            </a:r>
            <a:r>
              <a:rPr lang="en-US" dirty="0"/>
              <a:t>spot behaves as </a:t>
            </a:r>
            <a:r>
              <a:rPr lang="en-US" dirty="0" smtClean="0"/>
              <a:t>cathode.</a:t>
            </a:r>
            <a:endParaRPr lang="en-US" baseline="30000" dirty="0"/>
          </a:p>
        </p:txBody>
      </p:sp>
    </p:spTree>
    <p:extLst>
      <p:ext uri="{BB962C8B-B14F-4D97-AF65-F5344CB8AC3E}">
        <p14:creationId xmlns:p14="http://schemas.microsoft.com/office/powerpoint/2010/main" val="2539895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Reactions</a:t>
            </a:r>
            <a:r>
              <a:rPr lang="en-US" b="1" dirty="0" smtClean="0"/>
              <a:t> for corrosion:</a:t>
            </a:r>
          </a:p>
          <a:p>
            <a:pPr marL="0" indent="0">
              <a:buNone/>
            </a:pPr>
            <a:r>
              <a:rPr lang="en-US" dirty="0"/>
              <a:t>Oxidation: Fe(s) → Fe</a:t>
            </a:r>
            <a:r>
              <a:rPr lang="en-US" baseline="30000" dirty="0"/>
              <a:t>2+ </a:t>
            </a:r>
            <a:r>
              <a:rPr lang="en-US" dirty="0"/>
              <a:t>(</a:t>
            </a:r>
            <a:r>
              <a:rPr lang="en-US" dirty="0" err="1"/>
              <a:t>aq</a:t>
            </a:r>
            <a:r>
              <a:rPr lang="en-US" dirty="0"/>
              <a:t>) + 2e</a:t>
            </a:r>
            <a:r>
              <a:rPr lang="en-US" baseline="30000" dirty="0"/>
              <a:t>- </a:t>
            </a:r>
            <a:endParaRPr lang="en-US" dirty="0"/>
          </a:p>
          <a:p>
            <a:pPr marL="0" indent="0">
              <a:buNone/>
            </a:pPr>
            <a:r>
              <a:rPr lang="pt-BR" dirty="0"/>
              <a:t>Reduction: O</a:t>
            </a:r>
            <a:r>
              <a:rPr lang="pt-BR" baseline="30000" dirty="0"/>
              <a:t>2</a:t>
            </a:r>
            <a:r>
              <a:rPr lang="pt-BR" dirty="0"/>
              <a:t>(g) + 4H</a:t>
            </a:r>
            <a:r>
              <a:rPr lang="pt-BR" baseline="30000" dirty="0"/>
              <a:t>+ </a:t>
            </a:r>
            <a:r>
              <a:rPr lang="pt-BR" dirty="0"/>
              <a:t>(aq) + 4e</a:t>
            </a:r>
            <a:r>
              <a:rPr lang="pt-BR" baseline="30000" dirty="0"/>
              <a:t>- </a:t>
            </a:r>
            <a:r>
              <a:rPr lang="pt-BR" dirty="0"/>
              <a:t>→ 2H</a:t>
            </a:r>
            <a:r>
              <a:rPr lang="pt-BR" baseline="30000" dirty="0"/>
              <a:t>2</a:t>
            </a:r>
            <a:r>
              <a:rPr lang="pt-BR" dirty="0"/>
              <a:t>O(l) </a:t>
            </a:r>
            <a:endParaRPr lang="pt-BR" dirty="0" smtClean="0"/>
          </a:p>
          <a:p>
            <a:pPr marL="0" indent="0">
              <a:buNone/>
            </a:pPr>
            <a:r>
              <a:rPr lang="pt-BR" dirty="0" smtClean="0"/>
              <a:t>The overall reaction is</a:t>
            </a:r>
          </a:p>
          <a:p>
            <a:pPr marL="0" indent="0">
              <a:buNone/>
            </a:pPr>
            <a:endParaRPr lang="pt-BR" dirty="0"/>
          </a:p>
          <a:p>
            <a:pPr marL="0" indent="0">
              <a:buNone/>
            </a:pPr>
            <a:endParaRPr lang="pt-BR" dirty="0" smtClean="0"/>
          </a:p>
          <a:p>
            <a:pPr marL="0" indent="0">
              <a:buNone/>
            </a:pPr>
            <a:r>
              <a:rPr lang="pt-BR" dirty="0" smtClean="0"/>
              <a:t>Ferrous ions are further oxidized by the atmospheric oxygen to form Fe</a:t>
            </a:r>
            <a:r>
              <a:rPr lang="pt-BR" baseline="-25000" dirty="0" smtClean="0"/>
              <a:t>2</a:t>
            </a:r>
            <a:r>
              <a:rPr lang="pt-BR" dirty="0" smtClean="0"/>
              <a:t>O</a:t>
            </a:r>
            <a:r>
              <a:rPr lang="pt-BR" baseline="-25000" dirty="0" smtClean="0"/>
              <a:t>3</a:t>
            </a:r>
            <a:r>
              <a:rPr lang="pt-BR" dirty="0" smtClean="0"/>
              <a:t> which is hydrated as Fe</a:t>
            </a:r>
            <a:r>
              <a:rPr lang="pt-BR" baseline="-25000" dirty="0" smtClean="0"/>
              <a:t>2</a:t>
            </a:r>
            <a:r>
              <a:rPr lang="pt-BR" dirty="0" smtClean="0"/>
              <a:t>O</a:t>
            </a:r>
            <a:r>
              <a:rPr lang="pt-BR" baseline="-25000" dirty="0" smtClean="0"/>
              <a:t>3. </a:t>
            </a:r>
            <a:r>
              <a:rPr lang="pt-BR" dirty="0" smtClean="0"/>
              <a:t>xH</a:t>
            </a:r>
            <a:r>
              <a:rPr lang="pt-BR" baseline="-25000" dirty="0" smtClean="0"/>
              <a:t>2</a:t>
            </a:r>
            <a:r>
              <a:rPr lang="pt-BR" dirty="0" smtClean="0"/>
              <a:t>O</a:t>
            </a:r>
          </a:p>
          <a:p>
            <a:pPr marL="0" indent="0">
              <a:buNone/>
            </a:pPr>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692" y="2667000"/>
            <a:ext cx="6126307"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33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1486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Electrochemical cell</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Device which is used to convert chemical energy into electrical energy is called as electrochemical cell. </a:t>
            </a:r>
            <a:r>
              <a:rPr lang="en-US" dirty="0" err="1" smtClean="0"/>
              <a:t>Eg</a:t>
            </a:r>
            <a:r>
              <a:rPr lang="en-US" dirty="0" smtClean="0"/>
              <a:t> Daniel Cell.</a:t>
            </a:r>
          </a:p>
          <a:p>
            <a:r>
              <a:rPr lang="en-US" dirty="0" smtClean="0"/>
              <a:t>Cell reaction for this cell is </a:t>
            </a:r>
          </a:p>
          <a:p>
            <a:endParaRPr lang="en-US" dirty="0"/>
          </a:p>
          <a:p>
            <a:r>
              <a:rPr lang="en-US" dirty="0" smtClean="0"/>
              <a:t>The electric potential of the cell is 1.1V. If an external opposite potential is applied then cell continue to work in the same way till it reaches potential of 1.1V. After this value it works as electrolytic cell.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3505200"/>
            <a:ext cx="38862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70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14400"/>
            <a:ext cx="6858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3"/>
          <p:cNvSpPr>
            <a:spLocks noChangeArrowheads="1"/>
          </p:cNvSpPr>
          <p:nvPr/>
        </p:nvSpPr>
        <p:spPr bwMode="auto">
          <a:xfrm>
            <a:off x="304800" y="990600"/>
            <a:ext cx="28829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rgbClr val="7FFF00"/>
              </a:buClr>
              <a:buSzPct val="85000"/>
              <a:buFont typeface="Wingdings" pitchFamily="2" charset="2"/>
              <a:buChar char="l"/>
              <a:defRPr sz="3200">
                <a:solidFill>
                  <a:schemeClr val="tx1"/>
                </a:solidFill>
                <a:latin typeface="Times New Roman" pitchFamily="18" charset="0"/>
              </a:defRPr>
            </a:lvl1pPr>
            <a:lvl2pPr marL="742950" indent="-285750">
              <a:spcBef>
                <a:spcPct val="20000"/>
              </a:spcBef>
              <a:buClr>
                <a:srgbClr val="00DFCA"/>
              </a:buClr>
              <a:buSzPct val="100000"/>
              <a:buFont typeface="Wingdings" pitchFamily="2" charset="2"/>
              <a:buChar char="w"/>
              <a:defRPr sz="2800">
                <a:solidFill>
                  <a:schemeClr val="tx1"/>
                </a:solidFill>
                <a:latin typeface="Times New Roman" pitchFamily="18" charset="0"/>
              </a:defRPr>
            </a:lvl2pPr>
            <a:lvl3pPr marL="1143000" indent="-228600">
              <a:spcBef>
                <a:spcPct val="20000"/>
              </a:spcBef>
              <a:buSzPct val="100000"/>
              <a:buChar char="•"/>
              <a:defRPr sz="2400">
                <a:solidFill>
                  <a:schemeClr val="tx1"/>
                </a:solidFill>
                <a:latin typeface="Times New Roman" pitchFamily="18"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buClrTx/>
              <a:buSzTx/>
              <a:buFontTx/>
              <a:buNone/>
            </a:pPr>
            <a:r>
              <a:rPr lang="en-US" altLang="en-US" b="1">
                <a:solidFill>
                  <a:srgbClr val="000000"/>
                </a:solidFill>
              </a:rPr>
              <a:t>Voltaic Cell</a:t>
            </a:r>
          </a:p>
        </p:txBody>
      </p:sp>
      <p:sp>
        <p:nvSpPr>
          <p:cNvPr id="44036" name="Rectangle 4"/>
          <p:cNvSpPr>
            <a:spLocks noChangeArrowheads="1"/>
          </p:cNvSpPr>
          <p:nvPr/>
        </p:nvSpPr>
        <p:spPr bwMode="auto">
          <a:xfrm>
            <a:off x="304800" y="228600"/>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defRPr/>
            </a:pPr>
            <a:r>
              <a:rPr lang="en-US" sz="4000" smtClean="0">
                <a:solidFill>
                  <a:srgbClr val="FF0000"/>
                </a:solidFill>
                <a:effectLst>
                  <a:outerShdw blurRad="38100" dist="38100" dir="2700000" algn="tl">
                    <a:srgbClr val="000000"/>
                  </a:outerShdw>
                </a:effectLst>
                <a:latin typeface="Arial" panose="020B0604020202020204" pitchFamily="34" charset="0"/>
              </a:rPr>
              <a:t>Electrochemical Cells</a:t>
            </a:r>
          </a:p>
        </p:txBody>
      </p:sp>
    </p:spTree>
    <p:extLst>
      <p:ext uri="{BB962C8B-B14F-4D97-AF65-F5344CB8AC3E}">
        <p14:creationId xmlns:p14="http://schemas.microsoft.com/office/powerpoint/2010/main" val="4016663269"/>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Galvanic cell</a:t>
            </a:r>
            <a:endParaRPr lang="en-US" b="1"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r>
              <a:rPr lang="en-US" dirty="0"/>
              <a:t>In this device the Gibbs energy </a:t>
            </a:r>
            <a:r>
              <a:rPr lang="en-US" dirty="0" smtClean="0"/>
              <a:t>of the </a:t>
            </a:r>
            <a:r>
              <a:rPr lang="en-US" dirty="0"/>
              <a:t>spontaneous redox reaction is converted into electrical work </a:t>
            </a:r>
            <a:r>
              <a:rPr lang="en-US" dirty="0" smtClean="0"/>
              <a:t>which may </a:t>
            </a:r>
            <a:r>
              <a:rPr lang="en-US" dirty="0"/>
              <a:t>be used for running a motor or other electrical gadgets like </a:t>
            </a:r>
            <a:r>
              <a:rPr lang="en-US" dirty="0" smtClean="0"/>
              <a:t>heater, fan</a:t>
            </a:r>
            <a:r>
              <a:rPr lang="en-US" dirty="0"/>
              <a:t>, geyser, etc</a:t>
            </a:r>
            <a:r>
              <a:rPr lang="en-US" dirty="0" smtClean="0"/>
              <a:t>. </a:t>
            </a:r>
            <a:r>
              <a:rPr lang="en-US" dirty="0" err="1" smtClean="0"/>
              <a:t>Eg</a:t>
            </a:r>
            <a:r>
              <a:rPr lang="en-US" dirty="0" smtClean="0"/>
              <a:t> Daniel cell</a:t>
            </a:r>
          </a:p>
          <a:p>
            <a:r>
              <a:rPr lang="en-US" dirty="0" smtClean="0"/>
              <a:t>The redox reaction for </a:t>
            </a:r>
            <a:r>
              <a:rPr lang="en-US" dirty="0"/>
              <a:t>D</a:t>
            </a:r>
            <a:r>
              <a:rPr lang="en-US" dirty="0" smtClean="0"/>
              <a:t>aniel cell is</a:t>
            </a:r>
          </a:p>
          <a:p>
            <a:pPr marL="0" indent="0">
              <a:buNone/>
            </a:pPr>
            <a:endParaRPr lang="en-US" dirty="0" smtClean="0"/>
          </a:p>
          <a:p>
            <a:r>
              <a:rPr lang="en-US" dirty="0" smtClean="0"/>
              <a:t>Half cell reactions are:</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4114800"/>
            <a:ext cx="38862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10200"/>
            <a:ext cx="67056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689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3632</Words>
  <Application>Microsoft Office PowerPoint</Application>
  <PresentationFormat>On-screen Show (4:3)</PresentationFormat>
  <Paragraphs>346</Paragraphs>
  <Slides>65</Slides>
  <Notes>18</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ELECTROCHEMISTRY</vt:lpstr>
      <vt:lpstr>Redox reactions (quick review) </vt:lpstr>
      <vt:lpstr>Redox reactions (quick review)</vt:lpstr>
      <vt:lpstr>Redox Reactions</vt:lpstr>
      <vt:lpstr>PowerPoint Presentation</vt:lpstr>
      <vt:lpstr>Indirect Redox Reactions</vt:lpstr>
      <vt:lpstr>Electrochemical cell</vt:lpstr>
      <vt:lpstr>PowerPoint Presentation</vt:lpstr>
      <vt:lpstr>Galvanic cell</vt:lpstr>
      <vt:lpstr>PowerPoint Presentation</vt:lpstr>
      <vt:lpstr>PowerPoint Presentation</vt:lpstr>
      <vt:lpstr>PowerPoint Presentation</vt:lpstr>
      <vt:lpstr>Cell Representation</vt:lpstr>
      <vt:lpstr>Electromotive Force (emf)</vt:lpstr>
      <vt:lpstr>Electrode Potential</vt:lpstr>
      <vt:lpstr>Cell Potential</vt:lpstr>
      <vt:lpstr>Cell Potential</vt:lpstr>
      <vt:lpstr>Cell Potential</vt:lpstr>
      <vt:lpstr>Measurement of Electrode Potential</vt:lpstr>
      <vt:lpstr>Standard hydrogen electrode</vt:lpstr>
      <vt:lpstr>Standard Hydrogen Electrode</vt:lpstr>
      <vt:lpstr>Cell Representation</vt:lpstr>
      <vt:lpstr>PowerPoint Presentation</vt:lpstr>
      <vt:lpstr>In text Questions</vt:lpstr>
      <vt:lpstr>Example </vt:lpstr>
      <vt:lpstr>Example </vt:lpstr>
      <vt:lpstr>Standard Electrode Potentials</vt:lpstr>
      <vt:lpstr>Electrochemical Series</vt:lpstr>
      <vt:lpstr>Standard Reduction Potentials</vt:lpstr>
      <vt:lpstr>PowerPoint Presentation</vt:lpstr>
      <vt:lpstr>Differences between electrochemical cell and electrolytic cell</vt:lpstr>
      <vt:lpstr>Nernst Equation</vt:lpstr>
      <vt:lpstr>PowerPoint Presentation</vt:lpstr>
      <vt:lpstr>PowerPoint Presentation</vt:lpstr>
      <vt:lpstr>PowerPoint Presentation</vt:lpstr>
      <vt:lpstr>Equilibrium Constant from Nernst Equation</vt:lpstr>
      <vt:lpstr>   </vt:lpstr>
      <vt:lpstr>PowerPoint Presentation</vt:lpstr>
      <vt:lpstr>Conductance of electrolytic solutions</vt:lpstr>
      <vt:lpstr>PowerPoint Presentation</vt:lpstr>
      <vt:lpstr>PowerPoint Presentation</vt:lpstr>
      <vt:lpstr>PowerPoint Presentation</vt:lpstr>
      <vt:lpstr>Measurement of the Conductivity of Ionic Solutions</vt:lpstr>
      <vt:lpstr>PowerPoint Presentation</vt:lpstr>
      <vt:lpstr>PowerPoint Presentation</vt:lpstr>
      <vt:lpstr>PowerPoint Presentation</vt:lpstr>
      <vt:lpstr>PowerPoint Presentation</vt:lpstr>
      <vt:lpstr>Variation of conductivity and molar conductivity with concentration</vt:lpstr>
      <vt:lpstr>PowerPoint Presentation</vt:lpstr>
      <vt:lpstr>PowerPoint Presentation</vt:lpstr>
      <vt:lpstr>Kohlrausch’s Law of independent migration of ions</vt:lpstr>
      <vt:lpstr>PowerPoint Presentation</vt:lpstr>
      <vt:lpstr>PowerPoint Presentation</vt:lpstr>
      <vt:lpstr>Application of Kohlrausch law</vt:lpstr>
      <vt:lpstr>Electrolytic cells and electrolysis</vt:lpstr>
      <vt:lpstr>PowerPoint Presentation</vt:lpstr>
      <vt:lpstr>Battery</vt:lpstr>
      <vt:lpstr>PowerPoint Presentation</vt:lpstr>
      <vt:lpstr>PowerPoint Presentation</vt:lpstr>
      <vt:lpstr>Secondary Batteries</vt:lpstr>
      <vt:lpstr>PowerPoint Presentation</vt:lpstr>
      <vt:lpstr>PowerPoint Presentation</vt:lpstr>
      <vt:lpstr>Corrosion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ELECTROCHEMISTRY</dc:title>
  <dc:creator>monika sharma</dc:creator>
  <cp:lastModifiedBy>monika sharma</cp:lastModifiedBy>
  <cp:revision>40</cp:revision>
  <dcterms:created xsi:type="dcterms:W3CDTF">2014-02-17T09:02:17Z</dcterms:created>
  <dcterms:modified xsi:type="dcterms:W3CDTF">2014-04-07T15:55:18Z</dcterms:modified>
</cp:coreProperties>
</file>