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1197C7A-649D-4BAC-98F5-D014C03FEC26}" type="datetimeFigureOut">
              <a:rPr lang="en-US" smtClean="0"/>
              <a:t>3/15/2015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4F20063-E71A-42F8-91F1-5C945A25E8F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1197C7A-649D-4BAC-98F5-D014C03FEC26}" type="datetimeFigureOut">
              <a:rPr lang="en-US" smtClean="0"/>
              <a:t>3/15/2015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4F20063-E71A-42F8-91F1-5C945A25E8F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1197C7A-649D-4BAC-98F5-D014C03FEC26}" type="datetimeFigureOut">
              <a:rPr lang="en-US" smtClean="0"/>
              <a:t>3/15/2015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4F20063-E71A-42F8-91F1-5C945A25E8F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1197C7A-649D-4BAC-98F5-D014C03FEC26}" type="datetimeFigureOut">
              <a:rPr lang="en-US" smtClean="0"/>
              <a:t>3/15/2015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4F20063-E71A-42F8-91F1-5C945A25E8F6}"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1197C7A-649D-4BAC-98F5-D014C03FEC26}" type="datetimeFigureOut">
              <a:rPr lang="en-US" smtClean="0"/>
              <a:t>3/15/2015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4F20063-E71A-42F8-91F1-5C945A25E8F6}"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1197C7A-649D-4BAC-98F5-D014C03FEC26}" type="datetimeFigureOut">
              <a:rPr lang="en-US" smtClean="0"/>
              <a:t>3/15/2015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4F20063-E71A-42F8-91F1-5C945A25E8F6}"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1197C7A-649D-4BAC-98F5-D014C03FEC26}" type="datetimeFigureOut">
              <a:rPr lang="en-US" smtClean="0"/>
              <a:t>3/15/2015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4F20063-E71A-42F8-91F1-5C945A25E8F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1197C7A-649D-4BAC-98F5-D014C03FEC26}" type="datetimeFigureOut">
              <a:rPr lang="en-US" smtClean="0"/>
              <a:t>3/15/2015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4F20063-E71A-42F8-91F1-5C945A25E8F6}"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1197C7A-649D-4BAC-98F5-D014C03FEC26}" type="datetimeFigureOut">
              <a:rPr lang="en-US" smtClean="0"/>
              <a:t>3/15/2015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4F20063-E71A-42F8-91F1-5C945A25E8F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1197C7A-649D-4BAC-98F5-D014C03FEC26}" type="datetimeFigureOut">
              <a:rPr lang="en-US" smtClean="0"/>
              <a:t>3/15/2015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4F20063-E71A-42F8-91F1-5C945A25E8F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1197C7A-649D-4BAC-98F5-D014C03FEC26}" type="datetimeFigureOut">
              <a:rPr lang="en-US" smtClean="0"/>
              <a:t>3/15/2015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4F20063-E71A-42F8-91F1-5C945A25E8F6}"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1197C7A-649D-4BAC-98F5-D014C03FEC26}" type="datetimeFigureOut">
              <a:rPr lang="en-US" smtClean="0"/>
              <a:t>3/15/2015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4F20063-E71A-42F8-91F1-5C945A25E8F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914399"/>
          </a:xfrm>
        </p:spPr>
        <p:txBody>
          <a:bodyPr>
            <a:normAutofit/>
          </a:bodyPr>
          <a:lstStyle/>
          <a:p>
            <a:r>
              <a:rPr lang="en-US" dirty="0" smtClean="0">
                <a:solidFill>
                  <a:srgbClr val="FF0000"/>
                </a:solidFill>
              </a:rPr>
              <a:t>SOLUTIONS</a:t>
            </a:r>
            <a:endParaRPr lang="en-US" dirty="0">
              <a:solidFill>
                <a:srgbClr val="FF0000"/>
              </a:solidFill>
            </a:endParaRPr>
          </a:p>
        </p:txBody>
      </p:sp>
      <p:sp>
        <p:nvSpPr>
          <p:cNvPr id="3" name="Subtitle 2"/>
          <p:cNvSpPr>
            <a:spLocks noGrp="1"/>
          </p:cNvSpPr>
          <p:nvPr>
            <p:ph type="subTitle" idx="1"/>
          </p:nvPr>
        </p:nvSpPr>
        <p:spPr>
          <a:xfrm>
            <a:off x="914400" y="1447800"/>
            <a:ext cx="7391400" cy="4191000"/>
          </a:xfrm>
        </p:spPr>
        <p:txBody>
          <a:bodyPr>
            <a:normAutofit fontScale="92500" lnSpcReduction="10000"/>
          </a:bodyPr>
          <a:lstStyle/>
          <a:p>
            <a:r>
              <a:rPr lang="en-US" dirty="0"/>
              <a:t>Solutions are </a:t>
            </a:r>
            <a:r>
              <a:rPr lang="en-US" b="1" dirty="0">
                <a:solidFill>
                  <a:srgbClr val="FF0000"/>
                </a:solidFill>
              </a:rPr>
              <a:t>homogeneous</a:t>
            </a:r>
            <a:r>
              <a:rPr lang="en-US" b="1" dirty="0"/>
              <a:t> </a:t>
            </a:r>
            <a:r>
              <a:rPr lang="en-US" dirty="0"/>
              <a:t>mixtures </a:t>
            </a:r>
            <a:r>
              <a:rPr lang="en-US" dirty="0" smtClean="0"/>
              <a:t>of two </a:t>
            </a:r>
            <a:r>
              <a:rPr lang="en-US" dirty="0"/>
              <a:t>or more than two</a:t>
            </a:r>
          </a:p>
          <a:p>
            <a:r>
              <a:rPr lang="en-US" dirty="0" smtClean="0"/>
              <a:t>Components.</a:t>
            </a:r>
          </a:p>
          <a:p>
            <a:r>
              <a:rPr lang="en-US" dirty="0" smtClean="0"/>
              <a:t>The</a:t>
            </a:r>
            <a:endParaRPr lang="en-US" dirty="0"/>
          </a:p>
          <a:p>
            <a:r>
              <a:rPr lang="en-US" dirty="0"/>
              <a:t>component that is present in the largest quantity is known as</a:t>
            </a:r>
            <a:r>
              <a:rPr lang="en-US" dirty="0">
                <a:solidFill>
                  <a:srgbClr val="FF0000"/>
                </a:solidFill>
              </a:rPr>
              <a:t> </a:t>
            </a:r>
            <a:r>
              <a:rPr lang="en-US" b="1" dirty="0">
                <a:solidFill>
                  <a:srgbClr val="FF0000"/>
                </a:solidFill>
              </a:rPr>
              <a:t>solvent</a:t>
            </a:r>
            <a:r>
              <a:rPr lang="en-US" dirty="0" smtClean="0"/>
              <a:t>.</a:t>
            </a:r>
          </a:p>
          <a:p>
            <a:r>
              <a:rPr lang="en-US" dirty="0"/>
              <a:t>One or</a:t>
            </a:r>
          </a:p>
          <a:p>
            <a:r>
              <a:rPr lang="en-US" dirty="0"/>
              <a:t>more components present in the solution other than solvent are called</a:t>
            </a:r>
          </a:p>
          <a:p>
            <a:r>
              <a:rPr lang="en-US" b="1" dirty="0">
                <a:solidFill>
                  <a:srgbClr val="FF0000"/>
                </a:solidFill>
              </a:rPr>
              <a:t>solutes</a:t>
            </a:r>
            <a:r>
              <a:rPr lang="en-US" b="1" dirty="0"/>
              <a:t>.</a:t>
            </a:r>
            <a:endParaRPr lang="en-US" dirty="0"/>
          </a:p>
        </p:txBody>
      </p:sp>
    </p:spTree>
    <p:extLst>
      <p:ext uri="{BB962C8B-B14F-4D97-AF65-F5344CB8AC3E}">
        <p14:creationId xmlns:p14="http://schemas.microsoft.com/office/powerpoint/2010/main" val="30589459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lgn="ctr">
              <a:buNone/>
            </a:pPr>
            <a:r>
              <a:rPr lang="en-US" dirty="0" smtClean="0"/>
              <a:t>It can be concluded that </a:t>
            </a:r>
            <a:r>
              <a:rPr lang="en-US" dirty="0"/>
              <a:t>the mole fraction of</a:t>
            </a:r>
          </a:p>
          <a:p>
            <a:r>
              <a:rPr lang="en-US" dirty="0"/>
              <a:t> </a:t>
            </a:r>
            <a:r>
              <a:rPr lang="en-US" dirty="0" smtClean="0"/>
              <a:t> gas </a:t>
            </a:r>
            <a:r>
              <a:rPr lang="en-US" dirty="0"/>
              <a:t>in the solution is proportional to the </a:t>
            </a:r>
            <a:r>
              <a:rPr lang="en-US" dirty="0" smtClean="0"/>
              <a:t>partial pressure </a:t>
            </a:r>
            <a:r>
              <a:rPr lang="en-US" dirty="0"/>
              <a:t>of the gas over the solution</a:t>
            </a:r>
            <a:r>
              <a:rPr lang="en-US" dirty="0" smtClean="0"/>
              <a:t>. Thus Henry’s law can be defined as in terms of mole fraction as, </a:t>
            </a:r>
            <a:r>
              <a:rPr lang="en-US" dirty="0"/>
              <a:t>“</a:t>
            </a:r>
            <a:r>
              <a:rPr lang="en-US" b="1" dirty="0" smtClean="0">
                <a:solidFill>
                  <a:srgbClr val="92D050"/>
                </a:solidFill>
              </a:rPr>
              <a:t>the partial </a:t>
            </a:r>
            <a:r>
              <a:rPr lang="en-US" b="1" dirty="0">
                <a:solidFill>
                  <a:srgbClr val="92D050"/>
                </a:solidFill>
              </a:rPr>
              <a:t>pressure of the gas in </a:t>
            </a:r>
            <a:r>
              <a:rPr lang="en-US" b="1" dirty="0" err="1">
                <a:solidFill>
                  <a:srgbClr val="92D050"/>
                </a:solidFill>
              </a:rPr>
              <a:t>vapour</a:t>
            </a:r>
            <a:r>
              <a:rPr lang="en-US" b="1" dirty="0">
                <a:solidFill>
                  <a:srgbClr val="92D050"/>
                </a:solidFill>
              </a:rPr>
              <a:t> phase (</a:t>
            </a:r>
            <a:r>
              <a:rPr lang="en-US" b="1" i="1" dirty="0">
                <a:solidFill>
                  <a:srgbClr val="92D050"/>
                </a:solidFill>
              </a:rPr>
              <a:t>p</a:t>
            </a:r>
            <a:r>
              <a:rPr lang="en-US" b="1" dirty="0">
                <a:solidFill>
                  <a:srgbClr val="92D050"/>
                </a:solidFill>
              </a:rPr>
              <a:t>) </a:t>
            </a:r>
            <a:r>
              <a:rPr lang="en-US" b="1" dirty="0" smtClean="0">
                <a:solidFill>
                  <a:srgbClr val="92D050"/>
                </a:solidFill>
              </a:rPr>
              <a:t>is proportional </a:t>
            </a:r>
            <a:r>
              <a:rPr lang="en-US" b="1" dirty="0">
                <a:solidFill>
                  <a:srgbClr val="92D050"/>
                </a:solidFill>
              </a:rPr>
              <a:t>to the mole fraction of the gas (</a:t>
            </a:r>
            <a:r>
              <a:rPr lang="en-US" b="1" i="1" dirty="0">
                <a:solidFill>
                  <a:srgbClr val="92D050"/>
                </a:solidFill>
              </a:rPr>
              <a:t>x</a:t>
            </a:r>
            <a:r>
              <a:rPr lang="en-US" b="1" dirty="0">
                <a:solidFill>
                  <a:srgbClr val="92D050"/>
                </a:solidFill>
              </a:rPr>
              <a:t>) </a:t>
            </a:r>
            <a:r>
              <a:rPr lang="en-US" b="1" dirty="0" smtClean="0">
                <a:solidFill>
                  <a:srgbClr val="92D050"/>
                </a:solidFill>
              </a:rPr>
              <a:t>in the </a:t>
            </a:r>
            <a:r>
              <a:rPr lang="en-US" b="1" dirty="0">
                <a:solidFill>
                  <a:srgbClr val="92D050"/>
                </a:solidFill>
              </a:rPr>
              <a:t>solution</a:t>
            </a:r>
            <a:r>
              <a:rPr lang="en-US" b="1" dirty="0" smtClean="0">
                <a:solidFill>
                  <a:srgbClr val="92D050"/>
                </a:solidFill>
              </a:rPr>
              <a:t>”</a:t>
            </a:r>
          </a:p>
          <a:p>
            <a:pPr marL="0" indent="0">
              <a:buNone/>
            </a:pPr>
            <a:r>
              <a:rPr lang="en-US" b="1" dirty="0"/>
              <a:t> </a:t>
            </a:r>
            <a:r>
              <a:rPr lang="en-US" b="1" dirty="0" smtClean="0"/>
              <a:t>   </a:t>
            </a:r>
            <a:r>
              <a:rPr lang="en-US" dirty="0" err="1" smtClean="0"/>
              <a:t>ie</a:t>
            </a:r>
            <a:r>
              <a:rPr lang="en-US" dirty="0" smtClean="0"/>
              <a:t> p=</a:t>
            </a:r>
            <a:r>
              <a:rPr lang="en-US" dirty="0" err="1" smtClean="0"/>
              <a:t>K</a:t>
            </a:r>
            <a:r>
              <a:rPr lang="en-US" baseline="-25000" dirty="0" err="1"/>
              <a:t>H</a:t>
            </a:r>
            <a:r>
              <a:rPr lang="en-US" dirty="0" err="1" smtClean="0"/>
              <a:t>x</a:t>
            </a:r>
            <a:endParaRPr lang="en-US" dirty="0" smtClean="0"/>
          </a:p>
          <a:p>
            <a:pPr marL="0" indent="0">
              <a:buNone/>
            </a:pPr>
            <a:r>
              <a:rPr lang="en-US" dirty="0"/>
              <a:t> </a:t>
            </a:r>
            <a:r>
              <a:rPr lang="en-US" dirty="0" smtClean="0"/>
              <a:t>   where K</a:t>
            </a:r>
            <a:r>
              <a:rPr lang="en-US" baseline="-25000" dirty="0"/>
              <a:t>H</a:t>
            </a:r>
            <a:r>
              <a:rPr lang="en-US" baseline="-25000" dirty="0" smtClean="0"/>
              <a:t> </a:t>
            </a:r>
            <a:r>
              <a:rPr lang="en-US" dirty="0" smtClean="0"/>
              <a:t>is Henry’s constant and x is </a:t>
            </a:r>
            <a:r>
              <a:rPr lang="en-US" dirty="0" err="1" smtClean="0"/>
              <a:t>mol</a:t>
            </a:r>
            <a:r>
              <a:rPr lang="en-US" dirty="0" smtClean="0"/>
              <a:t> fraction.</a:t>
            </a:r>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449180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i="1" dirty="0" smtClean="0"/>
              <a:t>K</a:t>
            </a:r>
            <a:r>
              <a:rPr lang="en-US" baseline="-25000" dirty="0" smtClean="0"/>
              <a:t>H</a:t>
            </a:r>
            <a:r>
              <a:rPr lang="en-US" dirty="0" smtClean="0"/>
              <a:t> is a function of the nature of the gas. </a:t>
            </a:r>
            <a:r>
              <a:rPr lang="en-US" dirty="0"/>
              <a:t>higher </a:t>
            </a:r>
            <a:r>
              <a:rPr lang="en-US" dirty="0" smtClean="0"/>
              <a:t>the value </a:t>
            </a:r>
            <a:r>
              <a:rPr lang="en-US" dirty="0"/>
              <a:t>of </a:t>
            </a:r>
            <a:r>
              <a:rPr lang="en-US" i="1" dirty="0"/>
              <a:t>K</a:t>
            </a:r>
            <a:r>
              <a:rPr lang="en-US" dirty="0"/>
              <a:t>H at a given pressure, the lower is the </a:t>
            </a:r>
            <a:r>
              <a:rPr lang="en-US" dirty="0" smtClean="0"/>
              <a:t>solubility of </a:t>
            </a:r>
            <a:r>
              <a:rPr lang="en-US" dirty="0"/>
              <a:t>the gas in the liquid</a:t>
            </a:r>
            <a:r>
              <a:rPr lang="en-US" dirty="0" smtClean="0"/>
              <a:t>.</a:t>
            </a:r>
          </a:p>
          <a:p>
            <a:r>
              <a:rPr lang="en-US" dirty="0" smtClean="0"/>
              <a:t> </a:t>
            </a:r>
            <a:r>
              <a:rPr lang="en-US" dirty="0"/>
              <a:t>K</a:t>
            </a:r>
            <a:r>
              <a:rPr lang="en-US" baseline="-25000" dirty="0"/>
              <a:t>H</a:t>
            </a:r>
            <a:r>
              <a:rPr lang="en-US" dirty="0"/>
              <a:t> values for both N</a:t>
            </a:r>
            <a:r>
              <a:rPr lang="en-US" baseline="-25000" dirty="0"/>
              <a:t>2</a:t>
            </a:r>
            <a:r>
              <a:rPr lang="en-US" dirty="0"/>
              <a:t> and O</a:t>
            </a:r>
            <a:r>
              <a:rPr lang="en-US" baseline="-25000" dirty="0"/>
              <a:t>2</a:t>
            </a:r>
            <a:r>
              <a:rPr lang="en-US" dirty="0"/>
              <a:t> increase with </a:t>
            </a:r>
            <a:r>
              <a:rPr lang="en-US" dirty="0" smtClean="0"/>
              <a:t>increase of </a:t>
            </a:r>
            <a:r>
              <a:rPr lang="en-US" dirty="0"/>
              <a:t>temperature indicating that the solubility of </a:t>
            </a:r>
            <a:r>
              <a:rPr lang="en-US" dirty="0" smtClean="0"/>
              <a:t>gases </a:t>
            </a:r>
            <a:r>
              <a:rPr lang="en-US" dirty="0"/>
              <a:t>increases with decrease of temperature. </a:t>
            </a:r>
            <a:r>
              <a:rPr lang="en-US" dirty="0">
                <a:solidFill>
                  <a:srgbClr val="92D050"/>
                </a:solidFill>
              </a:rPr>
              <a:t>It is due to this reason that</a:t>
            </a:r>
          </a:p>
          <a:p>
            <a:pPr marL="0" indent="0">
              <a:buNone/>
            </a:pPr>
            <a:r>
              <a:rPr lang="en-US" dirty="0" smtClean="0">
                <a:solidFill>
                  <a:srgbClr val="92D050"/>
                </a:solidFill>
              </a:rPr>
              <a:t>   aquatic </a:t>
            </a:r>
            <a:r>
              <a:rPr lang="en-US" dirty="0">
                <a:solidFill>
                  <a:srgbClr val="92D050"/>
                </a:solidFill>
              </a:rPr>
              <a:t>species are more comfortable in </a:t>
            </a:r>
            <a:r>
              <a:rPr lang="en-US" dirty="0" smtClean="0">
                <a:solidFill>
                  <a:srgbClr val="92D050"/>
                </a:solidFill>
              </a:rPr>
              <a:t>cold waters </a:t>
            </a:r>
            <a:r>
              <a:rPr lang="en-US" dirty="0">
                <a:solidFill>
                  <a:srgbClr val="92D050"/>
                </a:solidFill>
              </a:rPr>
              <a:t>rather than </a:t>
            </a:r>
            <a:r>
              <a:rPr lang="en-US" dirty="0" smtClean="0">
                <a:solidFill>
                  <a:srgbClr val="92D050"/>
                </a:solidFill>
              </a:rPr>
              <a:t>in warm </a:t>
            </a:r>
            <a:r>
              <a:rPr lang="en-US" dirty="0">
                <a:solidFill>
                  <a:srgbClr val="92D050"/>
                </a:solidFill>
              </a:rPr>
              <a:t>waters.</a:t>
            </a:r>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1765203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Autofit/>
          </a:bodyPr>
          <a:lstStyle/>
          <a:p>
            <a:r>
              <a:rPr lang="en-US" dirty="0" smtClean="0"/>
              <a:t>Scuba </a:t>
            </a:r>
            <a:r>
              <a:rPr lang="en-US" dirty="0"/>
              <a:t>divers must cope with </a:t>
            </a:r>
            <a:r>
              <a:rPr lang="en-US" dirty="0" smtClean="0"/>
              <a:t>high concentrations </a:t>
            </a:r>
            <a:r>
              <a:rPr lang="en-US" dirty="0"/>
              <a:t>of dissolved </a:t>
            </a:r>
            <a:r>
              <a:rPr lang="en-US" dirty="0" smtClean="0"/>
              <a:t>gases while </a:t>
            </a:r>
            <a:r>
              <a:rPr lang="en-US" dirty="0"/>
              <a:t>breathing air at high pressure underwater. Increased </a:t>
            </a:r>
            <a:r>
              <a:rPr lang="en-US" dirty="0" smtClean="0"/>
              <a:t>pressure increases </a:t>
            </a:r>
            <a:r>
              <a:rPr lang="en-US" dirty="0"/>
              <a:t>the solubility of atmospheric gases in blood. When </a:t>
            </a:r>
            <a:r>
              <a:rPr lang="en-US" dirty="0" smtClean="0"/>
              <a:t>the divers </a:t>
            </a:r>
            <a:r>
              <a:rPr lang="en-US" dirty="0"/>
              <a:t>come towards surface, the pressure gradually decreases. </a:t>
            </a:r>
            <a:r>
              <a:rPr lang="en-US" dirty="0" smtClean="0"/>
              <a:t>This releases </a:t>
            </a:r>
            <a:r>
              <a:rPr lang="en-US" dirty="0"/>
              <a:t>the dissolved gases and leads to the formation of </a:t>
            </a:r>
            <a:r>
              <a:rPr lang="en-US" dirty="0" smtClean="0"/>
              <a:t>bubbles of </a:t>
            </a:r>
            <a:r>
              <a:rPr lang="en-US" dirty="0"/>
              <a:t>nitrogen in the blood. This blocks capillaries and creates a </a:t>
            </a:r>
            <a:r>
              <a:rPr lang="en-US" dirty="0" smtClean="0"/>
              <a:t>medical condition </a:t>
            </a:r>
            <a:r>
              <a:rPr lang="en-US" dirty="0"/>
              <a:t>known as </a:t>
            </a:r>
            <a:r>
              <a:rPr lang="en-US" i="1" dirty="0"/>
              <a:t>bends</a:t>
            </a:r>
            <a:r>
              <a:rPr lang="en-US" dirty="0"/>
              <a:t>, which are painful and dangerous to life.</a:t>
            </a:r>
          </a:p>
        </p:txBody>
      </p:sp>
      <p:sp>
        <p:nvSpPr>
          <p:cNvPr id="2" name="Title 1"/>
          <p:cNvSpPr>
            <a:spLocks noGrp="1"/>
          </p:cNvSpPr>
          <p:nvPr>
            <p:ph type="title"/>
          </p:nvPr>
        </p:nvSpPr>
        <p:spPr>
          <a:xfrm>
            <a:off x="457200" y="274638"/>
            <a:ext cx="8229600" cy="792162"/>
          </a:xfrm>
        </p:spPr>
        <p:txBody>
          <a:bodyPr>
            <a:normAutofit/>
          </a:bodyPr>
          <a:lstStyle/>
          <a:p>
            <a:r>
              <a:rPr lang="en-US" dirty="0" smtClean="0">
                <a:solidFill>
                  <a:srgbClr val="C00000"/>
                </a:solidFill>
              </a:rPr>
              <a:t>Applications of Henry’s law</a:t>
            </a:r>
            <a:endParaRPr lang="en-US" dirty="0">
              <a:solidFill>
                <a:srgbClr val="C00000"/>
              </a:solidFill>
            </a:endParaRPr>
          </a:p>
        </p:txBody>
      </p:sp>
    </p:spTree>
    <p:extLst>
      <p:ext uri="{BB962C8B-B14F-4D97-AF65-F5344CB8AC3E}">
        <p14:creationId xmlns:p14="http://schemas.microsoft.com/office/powerpoint/2010/main" val="32736410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a:bodyPr>
          <a:lstStyle/>
          <a:p>
            <a:r>
              <a:rPr lang="en-US" dirty="0" smtClean="0"/>
              <a:t>To increase the solubility of CO2 in soft drinks and soda water, the bottle is sealed under high pressure.</a:t>
            </a:r>
          </a:p>
          <a:p>
            <a:r>
              <a:rPr lang="en-US" dirty="0"/>
              <a:t>At high altitudes the partial pressure of oxygen is less than that </a:t>
            </a:r>
            <a:r>
              <a:rPr lang="en-US" dirty="0" smtClean="0"/>
              <a:t>at the </a:t>
            </a:r>
            <a:r>
              <a:rPr lang="en-US" dirty="0"/>
              <a:t>ground level. This leads to low concentrations of oxygen in </a:t>
            </a:r>
            <a:r>
              <a:rPr lang="en-US" dirty="0" smtClean="0"/>
              <a:t>the blood </a:t>
            </a:r>
            <a:r>
              <a:rPr lang="en-US" dirty="0"/>
              <a:t>and tissues of people living at high altitudes or climbers. </a:t>
            </a:r>
            <a:r>
              <a:rPr lang="en-US" dirty="0" smtClean="0"/>
              <a:t>Low blood </a:t>
            </a:r>
            <a:r>
              <a:rPr lang="en-US" dirty="0"/>
              <a:t>oxygen causes climbers to become weak and unable to </a:t>
            </a:r>
            <a:r>
              <a:rPr lang="en-US" dirty="0" smtClean="0"/>
              <a:t>think clearly</a:t>
            </a:r>
            <a:r>
              <a:rPr lang="en-US" dirty="0"/>
              <a:t>, symptoms of a condition known as </a:t>
            </a:r>
            <a:r>
              <a:rPr lang="en-US" i="1" dirty="0"/>
              <a:t>anoxia</a:t>
            </a:r>
            <a:r>
              <a:rPr lang="en-US" dirty="0"/>
              <a:t>.</a:t>
            </a:r>
            <a:endParaRPr lang="en-US" dirty="0" smtClean="0"/>
          </a:p>
          <a:p>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327734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153399" cy="5668963"/>
          </a:xfrm>
        </p:spPr>
        <p:txBody>
          <a:bodyPr/>
          <a:lstStyle/>
          <a:p>
            <a:r>
              <a:rPr lang="en-US" b="1" i="1" dirty="0">
                <a:solidFill>
                  <a:srgbClr val="C00000"/>
                </a:solidFill>
              </a:rPr>
              <a:t>Effect of </a:t>
            </a:r>
            <a:r>
              <a:rPr lang="en-US" b="1" i="1" dirty="0" smtClean="0">
                <a:solidFill>
                  <a:srgbClr val="C00000"/>
                </a:solidFill>
              </a:rPr>
              <a:t>Temperature</a:t>
            </a:r>
            <a:r>
              <a:rPr lang="en-US" b="1" i="1" dirty="0" smtClean="0"/>
              <a:t>: </a:t>
            </a:r>
            <a:r>
              <a:rPr lang="en-US" dirty="0"/>
              <a:t>Solubility of gases in liquids decreases with rise in temperature</a:t>
            </a:r>
            <a:r>
              <a:rPr lang="en-US" dirty="0" smtClean="0"/>
              <a:t>. </a:t>
            </a:r>
            <a:r>
              <a:rPr lang="en-US" dirty="0"/>
              <a:t>As dissolution is an exothermic process, </a:t>
            </a:r>
            <a:r>
              <a:rPr lang="en-US" dirty="0" smtClean="0"/>
              <a:t>the solubility </a:t>
            </a:r>
            <a:r>
              <a:rPr lang="en-US" dirty="0"/>
              <a:t>should decrease with increase of temperature.</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683253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a:bodyPr>
          <a:lstStyle/>
          <a:p>
            <a:r>
              <a:rPr lang="en-US" dirty="0">
                <a:solidFill>
                  <a:srgbClr val="00B050"/>
                </a:solidFill>
              </a:rPr>
              <a:t>solutions may </a:t>
            </a:r>
            <a:r>
              <a:rPr lang="en-US" dirty="0" smtClean="0">
                <a:solidFill>
                  <a:srgbClr val="00B050"/>
                </a:solidFill>
              </a:rPr>
              <a:t>contain one </a:t>
            </a:r>
            <a:r>
              <a:rPr lang="en-US" dirty="0">
                <a:solidFill>
                  <a:srgbClr val="00B050"/>
                </a:solidFill>
              </a:rPr>
              <a:t>or more volatile components</a:t>
            </a:r>
            <a:r>
              <a:rPr lang="en-US" dirty="0" smtClean="0">
                <a:solidFill>
                  <a:srgbClr val="00B050"/>
                </a:solidFill>
              </a:rPr>
              <a:t>. </a:t>
            </a:r>
            <a:r>
              <a:rPr lang="en-US" dirty="0">
                <a:solidFill>
                  <a:srgbClr val="00B050"/>
                </a:solidFill>
              </a:rPr>
              <a:t>Generally, the liquid solvent is </a:t>
            </a:r>
            <a:r>
              <a:rPr lang="en-US" dirty="0" smtClean="0">
                <a:solidFill>
                  <a:srgbClr val="00B050"/>
                </a:solidFill>
              </a:rPr>
              <a:t>volatile. The </a:t>
            </a:r>
            <a:r>
              <a:rPr lang="en-US" dirty="0">
                <a:solidFill>
                  <a:srgbClr val="00B050"/>
                </a:solidFill>
              </a:rPr>
              <a:t>solute may or may not be volatile</a:t>
            </a:r>
            <a:r>
              <a:rPr lang="en-US" dirty="0" smtClean="0">
                <a:solidFill>
                  <a:srgbClr val="00B050"/>
                </a:solidFill>
              </a:rPr>
              <a:t>.</a:t>
            </a:r>
          </a:p>
          <a:p>
            <a:r>
              <a:rPr lang="en-US" b="1" dirty="0" err="1" smtClean="0">
                <a:solidFill>
                  <a:srgbClr val="C00000"/>
                </a:solidFill>
              </a:rPr>
              <a:t>Vapour</a:t>
            </a:r>
            <a:r>
              <a:rPr lang="en-US" b="1" dirty="0" smtClean="0">
                <a:solidFill>
                  <a:srgbClr val="C00000"/>
                </a:solidFill>
              </a:rPr>
              <a:t> pressure of liquid </a:t>
            </a:r>
            <a:r>
              <a:rPr lang="en-US" b="1" dirty="0" err="1" smtClean="0">
                <a:solidFill>
                  <a:srgbClr val="C00000"/>
                </a:solidFill>
              </a:rPr>
              <a:t>liquid</a:t>
            </a:r>
            <a:r>
              <a:rPr lang="en-US" b="1" dirty="0" smtClean="0">
                <a:solidFill>
                  <a:srgbClr val="C00000"/>
                </a:solidFill>
              </a:rPr>
              <a:t> solutions: </a:t>
            </a:r>
            <a:endParaRPr lang="en-US" dirty="0" smtClean="0">
              <a:solidFill>
                <a:srgbClr val="C00000"/>
              </a:solidFill>
            </a:endParaRPr>
          </a:p>
          <a:p>
            <a:pPr marL="0" indent="0">
              <a:buNone/>
            </a:pPr>
            <a:r>
              <a:rPr lang="en-US" b="1" dirty="0" err="1" smtClean="0">
                <a:solidFill>
                  <a:srgbClr val="C00000"/>
                </a:solidFill>
              </a:rPr>
              <a:t>Raoult’s</a:t>
            </a:r>
            <a:r>
              <a:rPr lang="en-US" b="1" dirty="0" smtClean="0">
                <a:solidFill>
                  <a:srgbClr val="C00000"/>
                </a:solidFill>
              </a:rPr>
              <a:t> law: </a:t>
            </a:r>
            <a:r>
              <a:rPr lang="en-US" dirty="0" smtClean="0">
                <a:solidFill>
                  <a:srgbClr val="00B0F0"/>
                </a:solidFill>
              </a:rPr>
              <a:t>It</a:t>
            </a:r>
            <a:r>
              <a:rPr lang="en-US" b="1" dirty="0" smtClean="0">
                <a:solidFill>
                  <a:srgbClr val="00B0F0"/>
                </a:solidFill>
              </a:rPr>
              <a:t> </a:t>
            </a:r>
            <a:r>
              <a:rPr lang="en-US" dirty="0" smtClean="0">
                <a:solidFill>
                  <a:srgbClr val="00B0F0"/>
                </a:solidFill>
              </a:rPr>
              <a:t>states </a:t>
            </a:r>
            <a:r>
              <a:rPr lang="en-US" dirty="0">
                <a:solidFill>
                  <a:srgbClr val="00B0F0"/>
                </a:solidFill>
              </a:rPr>
              <a:t>that for a solution of volatile liquids</a:t>
            </a:r>
            <a:r>
              <a:rPr lang="en-US" dirty="0" smtClean="0">
                <a:solidFill>
                  <a:srgbClr val="00B0F0"/>
                </a:solidFill>
              </a:rPr>
              <a:t>, </a:t>
            </a:r>
            <a:r>
              <a:rPr lang="en-US" dirty="0">
                <a:solidFill>
                  <a:srgbClr val="00B0F0"/>
                </a:solidFill>
              </a:rPr>
              <a:t>the partial </a:t>
            </a:r>
            <a:r>
              <a:rPr lang="en-US" dirty="0" err="1">
                <a:solidFill>
                  <a:srgbClr val="00B0F0"/>
                </a:solidFill>
              </a:rPr>
              <a:t>vapour</a:t>
            </a:r>
            <a:r>
              <a:rPr lang="en-US" dirty="0">
                <a:solidFill>
                  <a:srgbClr val="00B0F0"/>
                </a:solidFill>
              </a:rPr>
              <a:t> pressure of each component of the </a:t>
            </a:r>
            <a:r>
              <a:rPr lang="en-US" dirty="0" smtClean="0">
                <a:solidFill>
                  <a:srgbClr val="00B0F0"/>
                </a:solidFill>
              </a:rPr>
              <a:t>solution is </a:t>
            </a:r>
            <a:r>
              <a:rPr lang="en-US" dirty="0">
                <a:solidFill>
                  <a:srgbClr val="00B0F0"/>
                </a:solidFill>
              </a:rPr>
              <a:t>directly proportional to its mole fraction present in solution.</a:t>
            </a:r>
          </a:p>
        </p:txBody>
      </p:sp>
      <p:sp>
        <p:nvSpPr>
          <p:cNvPr id="2" name="Title 1"/>
          <p:cNvSpPr>
            <a:spLocks noGrp="1"/>
          </p:cNvSpPr>
          <p:nvPr>
            <p:ph type="title"/>
          </p:nvPr>
        </p:nvSpPr>
        <p:spPr>
          <a:xfrm>
            <a:off x="457200" y="274638"/>
            <a:ext cx="8229600" cy="868362"/>
          </a:xfrm>
        </p:spPr>
        <p:txBody>
          <a:bodyPr>
            <a:normAutofit fontScale="90000"/>
          </a:bodyPr>
          <a:lstStyle/>
          <a:p>
            <a:r>
              <a:rPr lang="en-US" dirty="0" err="1" smtClean="0">
                <a:solidFill>
                  <a:srgbClr val="C00000"/>
                </a:solidFill>
              </a:rPr>
              <a:t>Vapour</a:t>
            </a:r>
            <a:r>
              <a:rPr lang="en-US" dirty="0" smtClean="0">
                <a:solidFill>
                  <a:srgbClr val="C00000"/>
                </a:solidFill>
              </a:rPr>
              <a:t> Pressure of Liquid Solu</a:t>
            </a:r>
            <a:r>
              <a:rPr lang="en-US" dirty="0" smtClean="0"/>
              <a:t>tions</a:t>
            </a:r>
            <a:endParaRPr lang="en-US" dirty="0"/>
          </a:p>
        </p:txBody>
      </p:sp>
    </p:spTree>
    <p:extLst>
      <p:ext uri="{BB962C8B-B14F-4D97-AF65-F5344CB8AC3E}">
        <p14:creationId xmlns:p14="http://schemas.microsoft.com/office/powerpoint/2010/main" val="7673751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dirty="0" err="1" smtClean="0"/>
              <a:t>ie</a:t>
            </a:r>
            <a:r>
              <a:rPr lang="en-US" dirty="0" smtClean="0"/>
              <a:t> for first liquid p</a:t>
            </a:r>
            <a:r>
              <a:rPr lang="en-US" baseline="-25000" dirty="0" smtClean="0"/>
              <a:t>1</a:t>
            </a:r>
            <a:r>
              <a:rPr lang="en-US" dirty="0" smtClean="0"/>
              <a:t> ∝ x</a:t>
            </a:r>
            <a:r>
              <a:rPr lang="en-US" baseline="-25000" dirty="0"/>
              <a:t>1</a:t>
            </a:r>
            <a:endParaRPr lang="en-US" baseline="-25000" dirty="0" smtClean="0"/>
          </a:p>
          <a:p>
            <a:pPr marL="0" indent="0">
              <a:buNone/>
            </a:pPr>
            <a:r>
              <a:rPr lang="en-US" dirty="0"/>
              <a:t> </a:t>
            </a:r>
            <a:r>
              <a:rPr lang="en-US" dirty="0" smtClean="0"/>
              <a:t>                           p</a:t>
            </a:r>
            <a:r>
              <a:rPr lang="en-US" baseline="-25000" dirty="0" smtClean="0"/>
              <a:t>1 = </a:t>
            </a:r>
            <a:r>
              <a:rPr lang="en-US" dirty="0" smtClean="0"/>
              <a:t>p</a:t>
            </a:r>
            <a:r>
              <a:rPr lang="en-US" baseline="-25000" dirty="0" smtClean="0"/>
              <a:t>1</a:t>
            </a:r>
            <a:r>
              <a:rPr lang="en-US" baseline="30000" dirty="0" smtClean="0"/>
              <a:t>0 </a:t>
            </a:r>
            <a:r>
              <a:rPr lang="en-US" dirty="0" smtClean="0"/>
              <a:t>x</a:t>
            </a:r>
            <a:r>
              <a:rPr lang="en-US" baseline="-25000" dirty="0" smtClean="0"/>
              <a:t>1</a:t>
            </a:r>
            <a:endParaRPr lang="en-US" baseline="-25000" dirty="0"/>
          </a:p>
          <a:p>
            <a:pPr marL="0" indent="0">
              <a:buNone/>
            </a:pPr>
            <a:r>
              <a:rPr lang="en-US" dirty="0" smtClean="0"/>
              <a:t>And for second liquid</a:t>
            </a:r>
          </a:p>
          <a:p>
            <a:pPr marL="0" indent="0">
              <a:buNone/>
            </a:pPr>
            <a:r>
              <a:rPr lang="en-US" dirty="0" smtClean="0"/>
              <a:t>                              p</a:t>
            </a:r>
            <a:r>
              <a:rPr lang="en-US" baseline="-25000" dirty="0" smtClean="0"/>
              <a:t>2</a:t>
            </a:r>
            <a:r>
              <a:rPr lang="en-US" dirty="0" smtClean="0"/>
              <a:t> </a:t>
            </a:r>
            <a:r>
              <a:rPr lang="en-US" dirty="0"/>
              <a:t>∝ </a:t>
            </a:r>
            <a:r>
              <a:rPr lang="en-US" dirty="0" smtClean="0"/>
              <a:t>x</a:t>
            </a:r>
            <a:r>
              <a:rPr lang="en-US" baseline="-25000" dirty="0" smtClean="0"/>
              <a:t>2</a:t>
            </a:r>
          </a:p>
          <a:p>
            <a:pPr marL="0" indent="0">
              <a:buNone/>
            </a:pPr>
            <a:r>
              <a:rPr lang="en-US" baseline="-25000" dirty="0"/>
              <a:t> </a:t>
            </a:r>
            <a:r>
              <a:rPr lang="en-US" dirty="0" smtClean="0"/>
              <a:t>                             p</a:t>
            </a:r>
            <a:r>
              <a:rPr lang="en-US" baseline="-25000" dirty="0" smtClean="0"/>
              <a:t>2 </a:t>
            </a:r>
            <a:r>
              <a:rPr lang="en-US" baseline="-25000" dirty="0"/>
              <a:t>= </a:t>
            </a:r>
            <a:r>
              <a:rPr lang="en-US" dirty="0" smtClean="0"/>
              <a:t>p</a:t>
            </a:r>
            <a:r>
              <a:rPr lang="en-US" baseline="-25000" dirty="0" smtClean="0"/>
              <a:t>2</a:t>
            </a:r>
            <a:r>
              <a:rPr lang="en-US" baseline="30000" dirty="0" smtClean="0"/>
              <a:t>0 </a:t>
            </a:r>
            <a:r>
              <a:rPr lang="en-US" dirty="0" smtClean="0"/>
              <a:t>x</a:t>
            </a:r>
            <a:r>
              <a:rPr lang="en-US" baseline="-25000" dirty="0" smtClean="0"/>
              <a:t>2</a:t>
            </a:r>
          </a:p>
          <a:p>
            <a:pPr marL="0" indent="0">
              <a:buNone/>
            </a:pPr>
            <a:r>
              <a:rPr lang="en-US" dirty="0" err="1" smtClean="0"/>
              <a:t>Accordind</a:t>
            </a:r>
            <a:r>
              <a:rPr lang="en-US" dirty="0" smtClean="0"/>
              <a:t> to Dalton’s law,</a:t>
            </a:r>
          </a:p>
          <a:p>
            <a:pPr marL="0" indent="0">
              <a:buNone/>
            </a:pPr>
            <a:r>
              <a:rPr lang="en-US" dirty="0"/>
              <a:t> </a:t>
            </a:r>
            <a:r>
              <a:rPr lang="en-US" dirty="0" smtClean="0"/>
              <a:t>                         P = p</a:t>
            </a:r>
            <a:r>
              <a:rPr lang="en-US" baseline="-25000" dirty="0" smtClean="0"/>
              <a:t>1 </a:t>
            </a:r>
            <a:r>
              <a:rPr lang="en-US" dirty="0" smtClean="0"/>
              <a:t>+ p</a:t>
            </a:r>
            <a:r>
              <a:rPr lang="en-US" baseline="-25000" dirty="0" smtClean="0"/>
              <a:t>2 = </a:t>
            </a:r>
            <a:r>
              <a:rPr lang="en-US" dirty="0"/>
              <a:t>p</a:t>
            </a:r>
            <a:r>
              <a:rPr lang="en-US" baseline="-25000" dirty="0"/>
              <a:t>1</a:t>
            </a:r>
            <a:r>
              <a:rPr lang="en-US" baseline="30000" dirty="0"/>
              <a:t>0 </a:t>
            </a:r>
            <a:r>
              <a:rPr lang="en-US" dirty="0" smtClean="0"/>
              <a:t>x</a:t>
            </a:r>
            <a:r>
              <a:rPr lang="en-US" baseline="-25000" dirty="0" smtClean="0"/>
              <a:t>1</a:t>
            </a:r>
            <a:r>
              <a:rPr lang="en-US" dirty="0" smtClean="0"/>
              <a:t> + </a:t>
            </a:r>
            <a:r>
              <a:rPr lang="en-US" dirty="0"/>
              <a:t>p</a:t>
            </a:r>
            <a:r>
              <a:rPr lang="en-US" baseline="-25000" dirty="0"/>
              <a:t>2</a:t>
            </a:r>
            <a:r>
              <a:rPr lang="en-US" baseline="30000" dirty="0"/>
              <a:t>0 </a:t>
            </a:r>
            <a:r>
              <a:rPr lang="en-US" dirty="0"/>
              <a:t>x</a:t>
            </a:r>
            <a:r>
              <a:rPr lang="en-US" baseline="-25000" dirty="0"/>
              <a:t>2</a:t>
            </a:r>
          </a:p>
          <a:p>
            <a:pPr marL="0" indent="0">
              <a:buNone/>
            </a:pPr>
            <a:endParaRPr lang="en-US" baseline="-25000" dirty="0"/>
          </a:p>
          <a:p>
            <a:pPr marL="0" indent="0">
              <a:buNone/>
            </a:pPr>
            <a:r>
              <a:rPr lang="en-US" dirty="0" smtClean="0"/>
              <a:t>                              =</a:t>
            </a:r>
            <a:r>
              <a:rPr lang="en-US" dirty="0"/>
              <a:t> </a:t>
            </a:r>
            <a:r>
              <a:rPr lang="en-US" dirty="0" smtClean="0"/>
              <a:t>p</a:t>
            </a:r>
            <a:r>
              <a:rPr lang="en-US" baseline="-25000" dirty="0" smtClean="0"/>
              <a:t>1</a:t>
            </a:r>
            <a:r>
              <a:rPr lang="en-US" baseline="30000" dirty="0" smtClean="0"/>
              <a:t>0</a:t>
            </a:r>
            <a:r>
              <a:rPr lang="en-US" dirty="0" smtClean="0"/>
              <a:t> (1-x</a:t>
            </a:r>
            <a:r>
              <a:rPr lang="en-US" baseline="-25000" dirty="0" smtClean="0"/>
              <a:t>2</a:t>
            </a:r>
            <a:r>
              <a:rPr lang="en-US" dirty="0" smtClean="0"/>
              <a:t>) + </a:t>
            </a:r>
            <a:r>
              <a:rPr lang="en-US" dirty="0"/>
              <a:t>p</a:t>
            </a:r>
            <a:r>
              <a:rPr lang="en-US" baseline="-25000" dirty="0"/>
              <a:t>2</a:t>
            </a:r>
            <a:r>
              <a:rPr lang="en-US" baseline="30000" dirty="0"/>
              <a:t>0 </a:t>
            </a:r>
            <a:r>
              <a:rPr lang="en-US" dirty="0"/>
              <a:t>x</a:t>
            </a:r>
            <a:r>
              <a:rPr lang="en-US" baseline="-25000" dirty="0"/>
              <a:t>2</a:t>
            </a:r>
          </a:p>
          <a:p>
            <a:pPr marL="0" indent="0">
              <a:buNone/>
            </a:pPr>
            <a:r>
              <a:rPr lang="en-US" baseline="-25000" dirty="0" smtClean="0"/>
              <a:t>                                             </a:t>
            </a:r>
            <a:r>
              <a:rPr lang="en-US" dirty="0" smtClean="0"/>
              <a:t>=</a:t>
            </a:r>
            <a:r>
              <a:rPr lang="en-US" dirty="0"/>
              <a:t> </a:t>
            </a:r>
            <a:r>
              <a:rPr lang="en-US" dirty="0" smtClean="0"/>
              <a:t>p</a:t>
            </a:r>
            <a:r>
              <a:rPr lang="en-US" baseline="-25000" dirty="0" smtClean="0"/>
              <a:t>1</a:t>
            </a:r>
            <a:r>
              <a:rPr lang="en-US" baseline="30000" dirty="0" smtClean="0"/>
              <a:t>0</a:t>
            </a:r>
            <a:r>
              <a:rPr lang="en-US" dirty="0" smtClean="0"/>
              <a:t>+ (p</a:t>
            </a:r>
            <a:r>
              <a:rPr lang="en-US" baseline="-25000" dirty="0" smtClean="0"/>
              <a:t>2</a:t>
            </a:r>
            <a:r>
              <a:rPr lang="en-US" baseline="30000" dirty="0" smtClean="0"/>
              <a:t>0</a:t>
            </a:r>
            <a:r>
              <a:rPr lang="en-US" dirty="0" smtClean="0"/>
              <a:t> - p</a:t>
            </a:r>
            <a:r>
              <a:rPr lang="en-US" baseline="-25000" dirty="0" smtClean="0"/>
              <a:t>1</a:t>
            </a:r>
            <a:r>
              <a:rPr lang="en-US" baseline="30000" dirty="0" smtClean="0"/>
              <a:t>0</a:t>
            </a:r>
            <a:r>
              <a:rPr lang="en-US" dirty="0" smtClean="0"/>
              <a:t>)</a:t>
            </a:r>
            <a:r>
              <a:rPr lang="en-US" dirty="0"/>
              <a:t> x</a:t>
            </a:r>
            <a:r>
              <a:rPr lang="en-US" baseline="-25000" dirty="0"/>
              <a:t>2</a:t>
            </a:r>
          </a:p>
          <a:p>
            <a:pPr marL="0" indent="0">
              <a:buNone/>
            </a:pPr>
            <a:endParaRPr lang="en-US" baseline="-25000" dirty="0"/>
          </a:p>
          <a:p>
            <a:pPr marL="0" indent="0">
              <a:buNone/>
            </a:pPr>
            <a:endParaRPr lang="en-US" dirty="0"/>
          </a:p>
          <a:p>
            <a:pPr marL="0" indent="0">
              <a:buNone/>
            </a:pPr>
            <a:endParaRPr lang="en-US" baseline="-25000" dirty="0"/>
          </a:p>
          <a:p>
            <a:pPr marL="0" indent="0">
              <a:buNone/>
            </a:pPr>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6162518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A plot of </a:t>
            </a:r>
            <a:r>
              <a:rPr lang="en-US" i="1" dirty="0"/>
              <a:t>p</a:t>
            </a:r>
            <a:r>
              <a:rPr lang="en-US" baseline="-25000" dirty="0"/>
              <a:t>1</a:t>
            </a:r>
            <a:r>
              <a:rPr lang="en-US" dirty="0"/>
              <a:t> or </a:t>
            </a:r>
            <a:r>
              <a:rPr lang="en-US" i="1" dirty="0"/>
              <a:t>p</a:t>
            </a:r>
            <a:r>
              <a:rPr lang="en-US" baseline="-25000" dirty="0"/>
              <a:t>2</a:t>
            </a:r>
            <a:r>
              <a:rPr lang="en-US" dirty="0"/>
              <a:t> versus the </a:t>
            </a:r>
            <a:r>
              <a:rPr lang="en-US" dirty="0" smtClean="0"/>
              <a:t>mole fractions </a:t>
            </a:r>
            <a:r>
              <a:rPr lang="en-US" i="1" dirty="0"/>
              <a:t>x</a:t>
            </a:r>
            <a:r>
              <a:rPr lang="en-US" baseline="-25000" dirty="0"/>
              <a:t>1</a:t>
            </a:r>
            <a:r>
              <a:rPr lang="en-US" dirty="0"/>
              <a:t> and </a:t>
            </a:r>
            <a:r>
              <a:rPr lang="en-US" i="1" dirty="0"/>
              <a:t>x</a:t>
            </a:r>
            <a:r>
              <a:rPr lang="en-US" baseline="-25000" dirty="0"/>
              <a:t>2</a:t>
            </a:r>
            <a:r>
              <a:rPr lang="en-US" dirty="0"/>
              <a:t> for a solution gives </a:t>
            </a:r>
            <a:r>
              <a:rPr lang="en-US" dirty="0" smtClean="0"/>
              <a:t>a linear </a:t>
            </a:r>
            <a:r>
              <a:rPr lang="en-US" dirty="0"/>
              <a:t>plot as shown in </a:t>
            </a:r>
            <a:r>
              <a:rPr lang="en-US" dirty="0" smtClean="0"/>
              <a:t>Fig.</a:t>
            </a:r>
          </a:p>
          <a:p>
            <a:pPr marL="0" indent="0">
              <a:buNone/>
            </a:pPr>
            <a:endParaRPr lang="en-US" dirty="0"/>
          </a:p>
        </p:txBody>
      </p:sp>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828800"/>
            <a:ext cx="548640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53318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If </a:t>
            </a:r>
            <a:r>
              <a:rPr lang="en-US" i="1" dirty="0"/>
              <a:t>y</a:t>
            </a:r>
            <a:r>
              <a:rPr lang="en-US" baseline="-25000" dirty="0"/>
              <a:t>1 </a:t>
            </a:r>
            <a:r>
              <a:rPr lang="en-US" dirty="0"/>
              <a:t>and </a:t>
            </a:r>
            <a:r>
              <a:rPr lang="en-US" i="1" dirty="0"/>
              <a:t>y</a:t>
            </a:r>
            <a:r>
              <a:rPr lang="en-US" baseline="-25000" dirty="0"/>
              <a:t>2</a:t>
            </a:r>
            <a:r>
              <a:rPr lang="en-US" dirty="0"/>
              <a:t> are the mole fractions of </a:t>
            </a:r>
            <a:r>
              <a:rPr lang="en-US" dirty="0" smtClean="0"/>
              <a:t>the </a:t>
            </a:r>
            <a:r>
              <a:rPr lang="en-US" dirty="0"/>
              <a:t>components 1 and 2 respectively in the </a:t>
            </a:r>
            <a:r>
              <a:rPr lang="en-US" dirty="0" err="1"/>
              <a:t>vapour</a:t>
            </a:r>
            <a:r>
              <a:rPr lang="en-US" dirty="0"/>
              <a:t> phase then, using </a:t>
            </a:r>
            <a:r>
              <a:rPr lang="en-US" dirty="0" smtClean="0"/>
              <a:t>Dalton’s law </a:t>
            </a:r>
            <a:r>
              <a:rPr lang="en-US" dirty="0"/>
              <a:t>of partial pressures</a:t>
            </a:r>
            <a:r>
              <a:rPr lang="en-US" dirty="0" smtClean="0"/>
              <a:t>:</a:t>
            </a:r>
          </a:p>
          <a:p>
            <a:pPr marL="0" indent="0">
              <a:buNone/>
            </a:pPr>
            <a:r>
              <a:rPr lang="en-US" dirty="0"/>
              <a:t> </a:t>
            </a:r>
            <a:r>
              <a:rPr lang="en-US" dirty="0" smtClean="0"/>
              <a:t>  </a:t>
            </a:r>
            <a:endParaRPr lang="en-US" dirty="0"/>
          </a:p>
        </p:txBody>
      </p:sp>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438401"/>
            <a:ext cx="4071937"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11342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normAutofit/>
          </a:bodyPr>
          <a:lstStyle/>
          <a:p>
            <a:pPr marL="0" indent="0">
              <a:buNone/>
            </a:pPr>
            <a:r>
              <a:rPr lang="en-US" dirty="0"/>
              <a:t>According to </a:t>
            </a:r>
            <a:r>
              <a:rPr lang="en-US" dirty="0" err="1"/>
              <a:t>Raoult’s</a:t>
            </a:r>
            <a:r>
              <a:rPr lang="en-US" dirty="0"/>
              <a:t> law</a:t>
            </a:r>
            <a:r>
              <a:rPr lang="en-US" dirty="0" smtClean="0"/>
              <a:t>,</a:t>
            </a:r>
          </a:p>
          <a:p>
            <a:pPr marL="0" indent="0">
              <a:buNone/>
            </a:pPr>
            <a:endParaRPr lang="en-US" dirty="0" smtClean="0"/>
          </a:p>
          <a:p>
            <a:pPr marL="0" indent="0">
              <a:buNone/>
            </a:pPr>
            <a:r>
              <a:rPr lang="en-US" dirty="0" smtClean="0"/>
              <a:t>According to Henry’s law, </a:t>
            </a:r>
          </a:p>
          <a:p>
            <a:endParaRPr lang="en-US" dirty="0" smtClean="0"/>
          </a:p>
          <a:p>
            <a:pPr marL="0" indent="0">
              <a:buNone/>
            </a:pPr>
            <a:r>
              <a:rPr lang="en-US" dirty="0" smtClean="0"/>
              <a:t>It can </a:t>
            </a:r>
            <a:r>
              <a:rPr lang="en-US" dirty="0"/>
              <a:t>be seen that the partial pressure of the volatile component or </a:t>
            </a:r>
            <a:r>
              <a:rPr lang="en-US" dirty="0" smtClean="0"/>
              <a:t>gas is </a:t>
            </a:r>
            <a:r>
              <a:rPr lang="en-US" dirty="0"/>
              <a:t>directly proportional to its mole fraction in solution. Only </a:t>
            </a:r>
            <a:r>
              <a:rPr lang="en-US" dirty="0" smtClean="0"/>
              <a:t>the proportionality </a:t>
            </a:r>
            <a:r>
              <a:rPr lang="en-US" dirty="0"/>
              <a:t>constant </a:t>
            </a:r>
            <a:r>
              <a:rPr lang="en-US" i="1" dirty="0"/>
              <a:t>K</a:t>
            </a:r>
            <a:r>
              <a:rPr lang="en-US" baseline="-25000" dirty="0"/>
              <a:t>H </a:t>
            </a:r>
            <a:r>
              <a:rPr lang="en-US" dirty="0"/>
              <a:t>differs from </a:t>
            </a:r>
            <a:r>
              <a:rPr lang="en-US" i="1" dirty="0" smtClean="0"/>
              <a:t>p</a:t>
            </a:r>
            <a:r>
              <a:rPr lang="en-US" baseline="-25000" dirty="0" smtClean="0"/>
              <a:t>1</a:t>
            </a:r>
            <a:r>
              <a:rPr lang="en-US" baseline="30000" dirty="0" smtClean="0"/>
              <a:t>0</a:t>
            </a:r>
            <a:r>
              <a:rPr lang="en-US" dirty="0"/>
              <a:t>. Thus, </a:t>
            </a:r>
            <a:r>
              <a:rPr lang="en-US" dirty="0" err="1"/>
              <a:t>Raoult’s</a:t>
            </a:r>
            <a:r>
              <a:rPr lang="en-US" dirty="0"/>
              <a:t> law </a:t>
            </a:r>
            <a:r>
              <a:rPr lang="en-US" dirty="0" smtClean="0"/>
              <a:t>becomes a </a:t>
            </a:r>
            <a:r>
              <a:rPr lang="en-US" dirty="0"/>
              <a:t>special case of Henry’s law in which </a:t>
            </a:r>
            <a:r>
              <a:rPr lang="en-US" i="1" dirty="0"/>
              <a:t>K</a:t>
            </a:r>
            <a:r>
              <a:rPr lang="en-US" baseline="-25000" dirty="0"/>
              <a:t>H</a:t>
            </a:r>
            <a:r>
              <a:rPr lang="en-US" dirty="0"/>
              <a:t> becomes equal to </a:t>
            </a:r>
            <a:r>
              <a:rPr lang="en-US" i="1" dirty="0" smtClean="0"/>
              <a:t>p</a:t>
            </a:r>
            <a:r>
              <a:rPr lang="en-US" baseline="-25000" dirty="0" smtClean="0"/>
              <a:t>1</a:t>
            </a:r>
            <a:r>
              <a:rPr lang="en-US" baseline="30000" dirty="0" smtClean="0"/>
              <a:t>0</a:t>
            </a:r>
            <a:r>
              <a:rPr lang="en-US" dirty="0"/>
              <a:t>.</a:t>
            </a:r>
            <a:endParaRPr lang="en-US" dirty="0" smtClean="0"/>
          </a:p>
          <a:p>
            <a:pPr marL="0" indent="0">
              <a:buNone/>
            </a:pPr>
            <a:endParaRPr lang="en-US" dirty="0"/>
          </a:p>
        </p:txBody>
      </p:sp>
      <p:sp>
        <p:nvSpPr>
          <p:cNvPr id="2" name="Title 1"/>
          <p:cNvSpPr>
            <a:spLocks noGrp="1"/>
          </p:cNvSpPr>
          <p:nvPr>
            <p:ph type="title"/>
          </p:nvPr>
        </p:nvSpPr>
        <p:spPr>
          <a:xfrm>
            <a:off x="381000" y="228600"/>
            <a:ext cx="8229600" cy="1143000"/>
          </a:xfrm>
        </p:spPr>
        <p:txBody>
          <a:bodyPr>
            <a:normAutofit fontScale="90000"/>
          </a:bodyPr>
          <a:lstStyle/>
          <a:p>
            <a:r>
              <a:rPr lang="en-US" b="1" dirty="0" err="1" smtClean="0">
                <a:solidFill>
                  <a:srgbClr val="FF0000"/>
                </a:solidFill>
              </a:rPr>
              <a:t>Raoult’s</a:t>
            </a:r>
            <a:r>
              <a:rPr lang="en-US" b="1" dirty="0" smtClean="0">
                <a:solidFill>
                  <a:srgbClr val="FF0000"/>
                </a:solidFill>
              </a:rPr>
              <a:t> Law </a:t>
            </a:r>
            <a:r>
              <a:rPr lang="en-US" b="1" dirty="0">
                <a:solidFill>
                  <a:srgbClr val="FF0000"/>
                </a:solidFill>
              </a:rPr>
              <a:t>as </a:t>
            </a:r>
            <a:r>
              <a:rPr lang="en-US" b="1" dirty="0" smtClean="0">
                <a:solidFill>
                  <a:srgbClr val="FF0000"/>
                </a:solidFill>
              </a:rPr>
              <a:t>a special case of Henry’s Law</a:t>
            </a:r>
            <a:endParaRPr lang="en-US" dirty="0">
              <a:solidFill>
                <a:srgbClr val="FF0000"/>
              </a:solidFill>
            </a:endParaRP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524000"/>
            <a:ext cx="15240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9637" y="2514600"/>
            <a:ext cx="2062163"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443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lstStyle/>
          <a:p>
            <a:endParaRPr lang="en-US" dirty="0"/>
          </a:p>
        </p:txBody>
      </p:sp>
      <p:sp>
        <p:nvSpPr>
          <p:cNvPr id="2" name="Title 1"/>
          <p:cNvSpPr>
            <a:spLocks noGrp="1"/>
          </p:cNvSpPr>
          <p:nvPr>
            <p:ph type="title"/>
          </p:nvPr>
        </p:nvSpPr>
        <p:spPr>
          <a:xfrm>
            <a:off x="457200" y="274638"/>
            <a:ext cx="8229600" cy="868362"/>
          </a:xfrm>
        </p:spPr>
        <p:txBody>
          <a:bodyPr/>
          <a:lstStyle/>
          <a:p>
            <a:r>
              <a:rPr lang="en-US" b="1" dirty="0">
                <a:solidFill>
                  <a:srgbClr val="FF0000"/>
                </a:solidFill>
              </a:rPr>
              <a:t>Types of Solutions</a:t>
            </a:r>
            <a:endParaRPr lang="en-US"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523999"/>
            <a:ext cx="8915401" cy="4419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6567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029200"/>
          </a:xfrm>
        </p:spPr>
        <p:txBody>
          <a:bodyPr>
            <a:normAutofit/>
          </a:bodyPr>
          <a:lstStyle/>
          <a:p>
            <a:r>
              <a:rPr lang="en-US" dirty="0" err="1" smtClean="0"/>
              <a:t>Vapour</a:t>
            </a:r>
            <a:r>
              <a:rPr lang="en-US" dirty="0" smtClean="0"/>
              <a:t> pressure of a solution containing nonvolatile solid is lower than the </a:t>
            </a:r>
            <a:r>
              <a:rPr lang="en-US" dirty="0" err="1" smtClean="0"/>
              <a:t>vapour</a:t>
            </a:r>
            <a:r>
              <a:rPr lang="en-US" dirty="0" smtClean="0"/>
              <a:t> pressure of the pure solvent. In the </a:t>
            </a:r>
            <a:r>
              <a:rPr lang="en-US" dirty="0"/>
              <a:t>solution, the surface has both solute </a:t>
            </a:r>
            <a:r>
              <a:rPr lang="en-US" dirty="0" smtClean="0"/>
              <a:t>and solvent </a:t>
            </a:r>
            <a:r>
              <a:rPr lang="en-US" dirty="0"/>
              <a:t>molecules; thereby the fraction of </a:t>
            </a:r>
            <a:r>
              <a:rPr lang="en-US" dirty="0" smtClean="0"/>
              <a:t>the surface </a:t>
            </a:r>
            <a:r>
              <a:rPr lang="en-US" dirty="0"/>
              <a:t>covered by the solvent molecules </a:t>
            </a:r>
            <a:r>
              <a:rPr lang="en-US" dirty="0" smtClean="0"/>
              <a:t>gets reduced</a:t>
            </a:r>
            <a:r>
              <a:rPr lang="en-US" dirty="0"/>
              <a:t>. Consequently, the number </a:t>
            </a:r>
            <a:r>
              <a:rPr lang="en-US" dirty="0" smtClean="0"/>
              <a:t>of solvent </a:t>
            </a:r>
            <a:r>
              <a:rPr lang="en-US" dirty="0"/>
              <a:t>molecules escaping from the </a:t>
            </a:r>
            <a:r>
              <a:rPr lang="en-US" dirty="0" smtClean="0"/>
              <a:t>surface is </a:t>
            </a:r>
            <a:r>
              <a:rPr lang="en-US" dirty="0"/>
              <a:t>correspondingly reduced, thus, the </a:t>
            </a:r>
            <a:r>
              <a:rPr lang="en-US" dirty="0" err="1" smtClean="0"/>
              <a:t>vapour</a:t>
            </a:r>
            <a:r>
              <a:rPr lang="en-US" dirty="0"/>
              <a:t> </a:t>
            </a:r>
            <a:r>
              <a:rPr lang="en-US" dirty="0" smtClean="0"/>
              <a:t>pressure </a:t>
            </a:r>
            <a:r>
              <a:rPr lang="en-US" dirty="0"/>
              <a:t>is also reduced.</a:t>
            </a:r>
          </a:p>
        </p:txBody>
      </p:sp>
      <p:sp>
        <p:nvSpPr>
          <p:cNvPr id="2" name="Title 1"/>
          <p:cNvSpPr>
            <a:spLocks noGrp="1"/>
          </p:cNvSpPr>
          <p:nvPr>
            <p:ph type="title"/>
          </p:nvPr>
        </p:nvSpPr>
        <p:spPr/>
        <p:txBody>
          <a:bodyPr>
            <a:normAutofit fontScale="90000"/>
          </a:bodyPr>
          <a:lstStyle/>
          <a:p>
            <a:r>
              <a:rPr lang="en-US" b="1" dirty="0" err="1" smtClean="0">
                <a:solidFill>
                  <a:srgbClr val="FF0000"/>
                </a:solidFill>
              </a:rPr>
              <a:t>Vapour</a:t>
            </a:r>
            <a:r>
              <a:rPr lang="en-US" b="1" dirty="0">
                <a:solidFill>
                  <a:srgbClr val="FF0000"/>
                </a:solidFill>
              </a:rPr>
              <a:t> </a:t>
            </a:r>
            <a:r>
              <a:rPr lang="en-US" b="1" dirty="0" smtClean="0">
                <a:solidFill>
                  <a:srgbClr val="FF0000"/>
                </a:solidFill>
              </a:rPr>
              <a:t>Pressure of Solutions </a:t>
            </a:r>
            <a:r>
              <a:rPr lang="en-US" b="1" dirty="0">
                <a:solidFill>
                  <a:srgbClr val="FF0000"/>
                </a:solidFill>
              </a:rPr>
              <a:t>of</a:t>
            </a:r>
            <a:br>
              <a:rPr lang="en-US" b="1" dirty="0">
                <a:solidFill>
                  <a:srgbClr val="FF0000"/>
                </a:solidFill>
              </a:rPr>
            </a:br>
            <a:r>
              <a:rPr lang="en-US" b="1" dirty="0">
                <a:solidFill>
                  <a:srgbClr val="FF0000"/>
                </a:solidFill>
              </a:rPr>
              <a:t>Solids </a:t>
            </a:r>
            <a:r>
              <a:rPr lang="en-US" b="1" dirty="0" smtClean="0">
                <a:solidFill>
                  <a:srgbClr val="FF0000"/>
                </a:solidFill>
              </a:rPr>
              <a:t>in Liquids</a:t>
            </a:r>
            <a:endParaRPr lang="en-US" dirty="0">
              <a:solidFill>
                <a:srgbClr val="FF0000"/>
              </a:solidFill>
            </a:endParaRPr>
          </a:p>
        </p:txBody>
      </p:sp>
    </p:spTree>
    <p:extLst>
      <p:ext uri="{BB962C8B-B14F-4D97-AF65-F5344CB8AC3E}">
        <p14:creationId xmlns:p14="http://schemas.microsoft.com/office/powerpoint/2010/main" val="4543931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Thus </a:t>
            </a:r>
            <a:r>
              <a:rPr lang="en-US" dirty="0" err="1" smtClean="0"/>
              <a:t>Raoult’s</a:t>
            </a:r>
            <a:r>
              <a:rPr lang="en-US" dirty="0" smtClean="0"/>
              <a:t> </a:t>
            </a:r>
            <a:r>
              <a:rPr lang="en-US" dirty="0"/>
              <a:t>law in its general form can be stated as, </a:t>
            </a:r>
            <a:r>
              <a:rPr lang="en-US" b="1" dirty="0"/>
              <a:t>for any </a:t>
            </a:r>
            <a:r>
              <a:rPr lang="en-US" b="1" dirty="0" smtClean="0"/>
              <a:t>solution the </a:t>
            </a:r>
            <a:r>
              <a:rPr lang="en-US" b="1" dirty="0"/>
              <a:t>partial </a:t>
            </a:r>
            <a:r>
              <a:rPr lang="en-US" b="1" dirty="0" err="1"/>
              <a:t>vapour</a:t>
            </a:r>
            <a:r>
              <a:rPr lang="en-US" b="1" dirty="0"/>
              <a:t> pressure of each volatile component in </a:t>
            </a:r>
            <a:r>
              <a:rPr lang="en-US" b="1" dirty="0" smtClean="0"/>
              <a:t>the solution </a:t>
            </a:r>
            <a:r>
              <a:rPr lang="en-US" b="1" dirty="0"/>
              <a:t>is directly proportional to its mole fraction</a:t>
            </a:r>
            <a:r>
              <a:rPr lang="en-US" dirty="0" smtClean="0"/>
              <a:t>.</a:t>
            </a:r>
          </a:p>
          <a:p>
            <a:r>
              <a:rPr lang="en-US" dirty="0" smtClean="0"/>
              <a:t>In such cases P = p</a:t>
            </a:r>
            <a:r>
              <a:rPr lang="en-US" baseline="-25000" dirty="0" smtClean="0"/>
              <a:t>1</a:t>
            </a:r>
            <a:r>
              <a:rPr lang="en-US" baseline="30000" dirty="0" smtClean="0"/>
              <a:t>0 </a:t>
            </a:r>
            <a:r>
              <a:rPr lang="en-US" dirty="0" smtClean="0"/>
              <a:t>x</a:t>
            </a:r>
            <a:r>
              <a:rPr lang="en-US" baseline="-25000" dirty="0" smtClean="0"/>
              <a:t>1</a:t>
            </a:r>
            <a:endParaRPr lang="en-US" baseline="-25000"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608262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lstStyle/>
          <a:p>
            <a:r>
              <a:rPr lang="en-US" dirty="0"/>
              <a:t>The solutions which obey </a:t>
            </a:r>
            <a:r>
              <a:rPr lang="en-US" dirty="0" err="1"/>
              <a:t>Raoult’s</a:t>
            </a:r>
            <a:r>
              <a:rPr lang="en-US" dirty="0"/>
              <a:t> law over the entire range </a:t>
            </a:r>
            <a:r>
              <a:rPr lang="en-US" dirty="0" smtClean="0"/>
              <a:t>of concentration </a:t>
            </a:r>
            <a:r>
              <a:rPr lang="en-US" dirty="0"/>
              <a:t>are known as </a:t>
            </a:r>
            <a:r>
              <a:rPr lang="en-US" i="1" dirty="0"/>
              <a:t>ideal </a:t>
            </a:r>
            <a:r>
              <a:rPr lang="en-US" i="1" dirty="0" smtClean="0"/>
              <a:t>solutions.</a:t>
            </a:r>
          </a:p>
          <a:p>
            <a:r>
              <a:rPr lang="en-US" i="1" dirty="0" smtClean="0"/>
              <a:t>Also </a:t>
            </a:r>
            <a:r>
              <a:rPr lang="el-GR" i="1" dirty="0" smtClean="0"/>
              <a:t>Δ</a:t>
            </a:r>
            <a:r>
              <a:rPr lang="en-US" i="1" baseline="-25000" dirty="0" err="1" smtClean="0"/>
              <a:t>mix</a:t>
            </a:r>
            <a:r>
              <a:rPr lang="en-US" i="1" dirty="0" err="1" smtClean="0"/>
              <a:t>H</a:t>
            </a:r>
            <a:r>
              <a:rPr lang="en-US" i="1" dirty="0" smtClean="0"/>
              <a:t>=0    and </a:t>
            </a:r>
            <a:r>
              <a:rPr lang="el-GR" i="1" dirty="0"/>
              <a:t>Δ</a:t>
            </a:r>
            <a:r>
              <a:rPr lang="en-US" i="1" baseline="-25000" dirty="0" err="1" smtClean="0"/>
              <a:t>mix</a:t>
            </a:r>
            <a:r>
              <a:rPr lang="en-US" i="1" dirty="0" err="1" smtClean="0"/>
              <a:t>V</a:t>
            </a:r>
            <a:r>
              <a:rPr lang="en-US" i="1" dirty="0" smtClean="0"/>
              <a:t>=0 </a:t>
            </a:r>
          </a:p>
          <a:p>
            <a:r>
              <a:rPr lang="en-US" dirty="0"/>
              <a:t>If the intermolecular attractive forces between the A-A and B-B </a:t>
            </a:r>
            <a:r>
              <a:rPr lang="en-US" dirty="0" smtClean="0"/>
              <a:t>are nearly </a:t>
            </a:r>
            <a:r>
              <a:rPr lang="en-US" dirty="0"/>
              <a:t>equal to those between A-B, this leads to the formation of </a:t>
            </a:r>
            <a:r>
              <a:rPr lang="en-US" dirty="0" smtClean="0"/>
              <a:t>ideal solution</a:t>
            </a:r>
            <a:r>
              <a:rPr lang="en-US" dirty="0"/>
              <a:t>.</a:t>
            </a:r>
          </a:p>
        </p:txBody>
      </p:sp>
      <p:sp>
        <p:nvSpPr>
          <p:cNvPr id="2" name="Title 1"/>
          <p:cNvSpPr>
            <a:spLocks noGrp="1"/>
          </p:cNvSpPr>
          <p:nvPr>
            <p:ph type="title"/>
          </p:nvPr>
        </p:nvSpPr>
        <p:spPr>
          <a:xfrm>
            <a:off x="457200" y="274638"/>
            <a:ext cx="8229600" cy="868362"/>
          </a:xfrm>
        </p:spPr>
        <p:txBody>
          <a:bodyPr>
            <a:normAutofit/>
          </a:bodyPr>
          <a:lstStyle/>
          <a:p>
            <a:r>
              <a:rPr lang="en-US" b="1" dirty="0" smtClean="0">
                <a:solidFill>
                  <a:srgbClr val="FFC000"/>
                </a:solidFill>
              </a:rPr>
              <a:t>Ideal Solutions</a:t>
            </a:r>
            <a:endParaRPr lang="en-US" dirty="0">
              <a:solidFill>
                <a:srgbClr val="FFC000"/>
              </a:solidFill>
            </a:endParaRPr>
          </a:p>
        </p:txBody>
      </p:sp>
    </p:spTree>
    <p:extLst>
      <p:ext uri="{BB962C8B-B14F-4D97-AF65-F5344CB8AC3E}">
        <p14:creationId xmlns:p14="http://schemas.microsoft.com/office/powerpoint/2010/main" val="720846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a:bodyPr>
          <a:lstStyle/>
          <a:p>
            <a:r>
              <a:rPr lang="en-US" dirty="0" smtClean="0"/>
              <a:t>When a solution does not obey </a:t>
            </a:r>
            <a:r>
              <a:rPr lang="en-US" dirty="0" err="1"/>
              <a:t>Raoult’s</a:t>
            </a:r>
            <a:r>
              <a:rPr lang="en-US" dirty="0"/>
              <a:t> law over the entire range </a:t>
            </a:r>
            <a:r>
              <a:rPr lang="en-US" dirty="0" smtClean="0"/>
              <a:t>of concentration</a:t>
            </a:r>
            <a:r>
              <a:rPr lang="en-US" dirty="0"/>
              <a:t>, then it is called </a:t>
            </a:r>
            <a:r>
              <a:rPr lang="en-US" i="1" dirty="0"/>
              <a:t>non-ideal solution</a:t>
            </a:r>
            <a:r>
              <a:rPr lang="en-US" dirty="0" smtClean="0"/>
              <a:t>.</a:t>
            </a:r>
          </a:p>
          <a:p>
            <a:r>
              <a:rPr lang="en-US" dirty="0"/>
              <a:t>The </a:t>
            </a:r>
            <a:r>
              <a:rPr lang="en-US" dirty="0" err="1"/>
              <a:t>vapour</a:t>
            </a:r>
            <a:r>
              <a:rPr lang="en-US" dirty="0"/>
              <a:t> </a:t>
            </a:r>
            <a:r>
              <a:rPr lang="en-US" dirty="0" smtClean="0"/>
              <a:t>pressure of </a:t>
            </a:r>
            <a:r>
              <a:rPr lang="en-US" dirty="0"/>
              <a:t>such a solution is either higher or lower than that predicted </a:t>
            </a:r>
            <a:r>
              <a:rPr lang="en-US" dirty="0" smtClean="0"/>
              <a:t>by </a:t>
            </a:r>
            <a:r>
              <a:rPr lang="en-US" dirty="0" err="1" smtClean="0"/>
              <a:t>Raoult’s</a:t>
            </a:r>
            <a:r>
              <a:rPr lang="en-US" dirty="0" smtClean="0"/>
              <a:t> law. </a:t>
            </a:r>
            <a:r>
              <a:rPr lang="en-US" dirty="0"/>
              <a:t>If it is higher, the </a:t>
            </a:r>
            <a:r>
              <a:rPr lang="en-US" dirty="0" smtClean="0"/>
              <a:t>solution exhibits </a:t>
            </a:r>
            <a:r>
              <a:rPr lang="en-US" b="1" dirty="0" smtClean="0"/>
              <a:t>positive deviation </a:t>
            </a:r>
            <a:r>
              <a:rPr lang="en-US" dirty="0"/>
              <a:t>and if it is lower, it exhibits </a:t>
            </a:r>
            <a:r>
              <a:rPr lang="en-US" b="1" dirty="0"/>
              <a:t>negative deviation </a:t>
            </a:r>
            <a:r>
              <a:rPr lang="en-US" dirty="0"/>
              <a:t>from </a:t>
            </a:r>
            <a:r>
              <a:rPr lang="en-US" dirty="0" err="1" smtClean="0"/>
              <a:t>Raoult’s</a:t>
            </a:r>
            <a:r>
              <a:rPr lang="en-US" dirty="0" smtClean="0"/>
              <a:t> law.</a:t>
            </a:r>
            <a:endParaRPr lang="en-US" dirty="0"/>
          </a:p>
        </p:txBody>
      </p:sp>
      <p:sp>
        <p:nvSpPr>
          <p:cNvPr id="2" name="Title 1"/>
          <p:cNvSpPr>
            <a:spLocks noGrp="1"/>
          </p:cNvSpPr>
          <p:nvPr>
            <p:ph type="title"/>
          </p:nvPr>
        </p:nvSpPr>
        <p:spPr>
          <a:xfrm>
            <a:off x="457200" y="274638"/>
            <a:ext cx="8229600" cy="715962"/>
          </a:xfrm>
        </p:spPr>
        <p:txBody>
          <a:bodyPr>
            <a:normAutofit fontScale="90000"/>
          </a:bodyPr>
          <a:lstStyle/>
          <a:p>
            <a:r>
              <a:rPr lang="en-US" dirty="0" smtClean="0">
                <a:solidFill>
                  <a:srgbClr val="FFC000"/>
                </a:solidFill>
              </a:rPr>
              <a:t>Non ideal solutions</a:t>
            </a:r>
            <a:endParaRPr lang="en-US" dirty="0">
              <a:solidFill>
                <a:srgbClr val="FFC000"/>
              </a:solidFill>
            </a:endParaRPr>
          </a:p>
        </p:txBody>
      </p:sp>
    </p:spTree>
    <p:extLst>
      <p:ext uri="{BB962C8B-B14F-4D97-AF65-F5344CB8AC3E}">
        <p14:creationId xmlns:p14="http://schemas.microsoft.com/office/powerpoint/2010/main" val="37312725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In case of positive deviation from </a:t>
            </a:r>
            <a:r>
              <a:rPr lang="en-US" dirty="0" err="1"/>
              <a:t>Raoult’s</a:t>
            </a:r>
            <a:r>
              <a:rPr lang="en-US" dirty="0"/>
              <a:t> law, </a:t>
            </a:r>
            <a:r>
              <a:rPr lang="en-US" dirty="0" smtClean="0"/>
              <a:t>A-B interactions </a:t>
            </a:r>
            <a:r>
              <a:rPr lang="en-US" dirty="0"/>
              <a:t>are weaker than those between A-A or </a:t>
            </a:r>
            <a:r>
              <a:rPr lang="en-US" dirty="0" smtClean="0"/>
              <a:t>B-B.</a:t>
            </a:r>
          </a:p>
          <a:p>
            <a:r>
              <a:rPr lang="en-US" dirty="0"/>
              <a:t>This will increase the </a:t>
            </a:r>
            <a:r>
              <a:rPr lang="en-US" dirty="0" err="1" smtClean="0"/>
              <a:t>vapour</a:t>
            </a:r>
            <a:r>
              <a:rPr lang="en-US" dirty="0" smtClean="0"/>
              <a:t> </a:t>
            </a:r>
            <a:r>
              <a:rPr lang="en-US" dirty="0"/>
              <a:t>pressure and result in positive deviation. Mixtures of ethanol and </a:t>
            </a:r>
            <a:r>
              <a:rPr lang="en-US" dirty="0" smtClean="0"/>
              <a:t>acetone behave </a:t>
            </a:r>
            <a:r>
              <a:rPr lang="en-US" dirty="0"/>
              <a:t>in this manner</a:t>
            </a:r>
            <a:r>
              <a:rPr lang="en-US" dirty="0" smtClean="0"/>
              <a:t>.</a:t>
            </a:r>
          </a:p>
          <a:p>
            <a:pPr marL="0" indent="0">
              <a:buNone/>
            </a:pPr>
            <a:endParaRPr lang="en-US" dirty="0"/>
          </a:p>
        </p:txBody>
      </p:sp>
      <p:sp>
        <p:nvSpPr>
          <p:cNvPr id="2" name="Title 1"/>
          <p:cNvSpPr>
            <a:spLocks noGrp="1"/>
          </p:cNvSpPr>
          <p:nvPr>
            <p:ph type="title"/>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505200"/>
            <a:ext cx="502920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4749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In case of negative deviations from </a:t>
            </a:r>
            <a:r>
              <a:rPr lang="en-US" dirty="0" err="1"/>
              <a:t>Raoult’s</a:t>
            </a:r>
            <a:r>
              <a:rPr lang="en-US" dirty="0"/>
              <a:t> law, the </a:t>
            </a:r>
            <a:r>
              <a:rPr lang="en-US" dirty="0" smtClean="0"/>
              <a:t>intermolecular attractive </a:t>
            </a:r>
            <a:r>
              <a:rPr lang="en-US" dirty="0"/>
              <a:t>forces between A-A and B-B are weaker than those </a:t>
            </a:r>
            <a:r>
              <a:rPr lang="en-US" dirty="0" smtClean="0"/>
              <a:t>between A-B </a:t>
            </a:r>
            <a:r>
              <a:rPr lang="en-US" dirty="0"/>
              <a:t>and leads to decrease in </a:t>
            </a:r>
            <a:r>
              <a:rPr lang="en-US" dirty="0" err="1"/>
              <a:t>vapour</a:t>
            </a:r>
            <a:r>
              <a:rPr lang="en-US" dirty="0"/>
              <a:t> pressure resulting in </a:t>
            </a:r>
            <a:r>
              <a:rPr lang="en-US" dirty="0" smtClean="0"/>
              <a:t>negative deviations. </a:t>
            </a:r>
            <a:r>
              <a:rPr lang="en-US" dirty="0"/>
              <a:t>E</a:t>
            </a:r>
            <a:r>
              <a:rPr lang="en-US" dirty="0" smtClean="0"/>
              <a:t>xample </a:t>
            </a:r>
            <a:r>
              <a:rPr lang="en-US" dirty="0"/>
              <a:t>of this type is a </a:t>
            </a:r>
            <a:r>
              <a:rPr lang="en-US" dirty="0" smtClean="0"/>
              <a:t>mixtures are </a:t>
            </a:r>
            <a:r>
              <a:rPr lang="en-US" dirty="0"/>
              <a:t>of phenol and </a:t>
            </a:r>
            <a:r>
              <a:rPr lang="en-US" dirty="0" smtClean="0"/>
              <a:t>aniline and </a:t>
            </a:r>
            <a:r>
              <a:rPr lang="en-US" dirty="0"/>
              <a:t>a mixture of </a:t>
            </a:r>
            <a:r>
              <a:rPr lang="en-US" dirty="0" smtClean="0"/>
              <a:t>chloroform</a:t>
            </a:r>
          </a:p>
          <a:p>
            <a:pPr marL="0" indent="0">
              <a:buNone/>
            </a:pPr>
            <a:r>
              <a:rPr lang="en-US" dirty="0"/>
              <a:t> </a:t>
            </a:r>
            <a:r>
              <a:rPr lang="en-US" dirty="0" smtClean="0"/>
              <a:t>   and acetone.</a:t>
            </a:r>
          </a:p>
          <a:p>
            <a:endParaRPr lang="en-US" dirty="0"/>
          </a:p>
        </p:txBody>
      </p:sp>
      <p:sp>
        <p:nvSpPr>
          <p:cNvPr id="2" name="Title 1"/>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1327" y="3449782"/>
            <a:ext cx="441960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08377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lnSpcReduction="10000"/>
          </a:bodyPr>
          <a:lstStyle/>
          <a:p>
            <a:r>
              <a:rPr lang="en-US" dirty="0" smtClean="0"/>
              <a:t>The binary mixtures having </a:t>
            </a:r>
            <a:r>
              <a:rPr lang="en-US" dirty="0"/>
              <a:t>the same composition in liquid and </a:t>
            </a:r>
            <a:r>
              <a:rPr lang="en-US" dirty="0" err="1"/>
              <a:t>vapour</a:t>
            </a:r>
            <a:r>
              <a:rPr lang="en-US" dirty="0"/>
              <a:t> phase and boil </a:t>
            </a:r>
            <a:r>
              <a:rPr lang="en-US" dirty="0" smtClean="0"/>
              <a:t>at a </a:t>
            </a:r>
            <a:r>
              <a:rPr lang="en-US" dirty="0"/>
              <a:t>constant temperature</a:t>
            </a:r>
            <a:r>
              <a:rPr lang="en-US" dirty="0" smtClean="0"/>
              <a:t>.</a:t>
            </a:r>
          </a:p>
          <a:p>
            <a:r>
              <a:rPr lang="en-US" dirty="0"/>
              <a:t>There are two types of </a:t>
            </a:r>
            <a:r>
              <a:rPr lang="en-US" dirty="0" err="1" smtClean="0"/>
              <a:t>azeotropes</a:t>
            </a:r>
            <a:r>
              <a:rPr lang="en-US" dirty="0"/>
              <a:t> </a:t>
            </a:r>
            <a:r>
              <a:rPr lang="en-US" dirty="0" smtClean="0"/>
              <a:t>called </a:t>
            </a:r>
            <a:r>
              <a:rPr lang="en-US" b="1" dirty="0"/>
              <a:t>minimum boiling </a:t>
            </a:r>
            <a:r>
              <a:rPr lang="en-US" b="1" dirty="0" err="1"/>
              <a:t>azeotrope</a:t>
            </a:r>
            <a:r>
              <a:rPr lang="en-US" b="1" dirty="0"/>
              <a:t> and maximum </a:t>
            </a:r>
            <a:r>
              <a:rPr lang="en-US" b="1" dirty="0" smtClean="0"/>
              <a:t>boiling </a:t>
            </a:r>
            <a:r>
              <a:rPr lang="en-US" b="1" dirty="0" err="1" smtClean="0"/>
              <a:t>azeotrope</a:t>
            </a:r>
            <a:r>
              <a:rPr lang="en-US" dirty="0" smtClean="0"/>
              <a:t>.</a:t>
            </a:r>
          </a:p>
          <a:p>
            <a:r>
              <a:rPr lang="en-US" dirty="0"/>
              <a:t>The solutions which show a large positive deviation </a:t>
            </a:r>
            <a:r>
              <a:rPr lang="en-US" dirty="0" smtClean="0"/>
              <a:t>from </a:t>
            </a:r>
            <a:r>
              <a:rPr lang="en-US" dirty="0" err="1" smtClean="0"/>
              <a:t>Raoult’s</a:t>
            </a:r>
            <a:r>
              <a:rPr lang="en-US" dirty="0" smtClean="0"/>
              <a:t> </a:t>
            </a:r>
            <a:r>
              <a:rPr lang="en-US" dirty="0"/>
              <a:t>law form minimum boiling </a:t>
            </a:r>
            <a:r>
              <a:rPr lang="en-US" dirty="0" err="1"/>
              <a:t>azeotrope</a:t>
            </a:r>
            <a:r>
              <a:rPr lang="en-US" dirty="0"/>
              <a:t> at a specific composition</a:t>
            </a:r>
            <a:r>
              <a:rPr lang="en-US" dirty="0" smtClean="0"/>
              <a:t>.</a:t>
            </a:r>
          </a:p>
          <a:p>
            <a:r>
              <a:rPr lang="en-US" dirty="0"/>
              <a:t>The solutions that show large negative deviation from </a:t>
            </a:r>
            <a:r>
              <a:rPr lang="en-US" dirty="0" err="1"/>
              <a:t>Raoult’s</a:t>
            </a:r>
            <a:r>
              <a:rPr lang="en-US" dirty="0"/>
              <a:t> </a:t>
            </a:r>
            <a:r>
              <a:rPr lang="en-US" dirty="0" smtClean="0"/>
              <a:t>law form </a:t>
            </a:r>
            <a:r>
              <a:rPr lang="en-US" dirty="0"/>
              <a:t>maximum boiling </a:t>
            </a:r>
            <a:r>
              <a:rPr lang="en-US" dirty="0" err="1"/>
              <a:t>azeotrope</a:t>
            </a:r>
            <a:r>
              <a:rPr lang="en-US" dirty="0"/>
              <a:t> at a specific composition.</a:t>
            </a:r>
          </a:p>
        </p:txBody>
      </p:sp>
      <p:sp>
        <p:nvSpPr>
          <p:cNvPr id="2" name="Title 1"/>
          <p:cNvSpPr>
            <a:spLocks noGrp="1"/>
          </p:cNvSpPr>
          <p:nvPr>
            <p:ph type="title"/>
          </p:nvPr>
        </p:nvSpPr>
        <p:spPr>
          <a:xfrm>
            <a:off x="457200" y="274638"/>
            <a:ext cx="8229600" cy="639762"/>
          </a:xfrm>
        </p:spPr>
        <p:txBody>
          <a:bodyPr>
            <a:normAutofit fontScale="90000"/>
          </a:bodyPr>
          <a:lstStyle/>
          <a:p>
            <a:r>
              <a:rPr lang="en-US" b="1" dirty="0" err="1">
                <a:solidFill>
                  <a:srgbClr val="C00000"/>
                </a:solidFill>
              </a:rPr>
              <a:t>azeotropes</a:t>
            </a:r>
            <a:endParaRPr lang="en-US" dirty="0">
              <a:solidFill>
                <a:srgbClr val="C00000"/>
              </a:solidFill>
            </a:endParaRPr>
          </a:p>
        </p:txBody>
      </p:sp>
    </p:spTree>
    <p:extLst>
      <p:ext uri="{BB962C8B-B14F-4D97-AF65-F5344CB8AC3E}">
        <p14:creationId xmlns:p14="http://schemas.microsoft.com/office/powerpoint/2010/main" val="14957904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buNone/>
            </a:pPr>
            <a:r>
              <a:rPr lang="en-US" dirty="0" smtClean="0"/>
              <a:t> </a:t>
            </a:r>
          </a:p>
          <a:p>
            <a:pPr marL="109728" indent="0">
              <a:buNone/>
            </a:pPr>
            <a:endParaRPr lang="en-US" dirty="0"/>
          </a:p>
          <a:p>
            <a:pPr marL="109728" indent="0">
              <a:buNone/>
            </a:pPr>
            <a:r>
              <a:rPr lang="en-US" dirty="0" smtClean="0"/>
              <a:t>properties which depend </a:t>
            </a:r>
            <a:r>
              <a:rPr lang="en-US" dirty="0"/>
              <a:t>on the number of </a:t>
            </a:r>
            <a:r>
              <a:rPr lang="en-US" dirty="0" smtClean="0"/>
              <a:t>solute particles and not on the nature of solute are called Colligative properties.</a:t>
            </a:r>
            <a:endParaRPr lang="en-US" dirty="0"/>
          </a:p>
        </p:txBody>
      </p:sp>
      <p:sp>
        <p:nvSpPr>
          <p:cNvPr id="2" name="Title 1"/>
          <p:cNvSpPr>
            <a:spLocks noGrp="1"/>
          </p:cNvSpPr>
          <p:nvPr>
            <p:ph type="title"/>
          </p:nvPr>
        </p:nvSpPr>
        <p:spPr/>
        <p:txBody>
          <a:bodyPr>
            <a:normAutofit fontScale="90000"/>
          </a:bodyPr>
          <a:lstStyle/>
          <a:p>
            <a:r>
              <a:rPr lang="en-US" dirty="0" smtClean="0">
                <a:solidFill>
                  <a:srgbClr val="C00000"/>
                </a:solidFill>
              </a:rPr>
              <a:t>Colligative Properties and Determination</a:t>
            </a:r>
            <a:r>
              <a:rPr lang="en-US" dirty="0">
                <a:solidFill>
                  <a:srgbClr val="C00000"/>
                </a:solidFill>
              </a:rPr>
              <a:t> </a:t>
            </a:r>
            <a:r>
              <a:rPr lang="en-US" dirty="0" smtClean="0">
                <a:solidFill>
                  <a:srgbClr val="C00000"/>
                </a:solidFill>
              </a:rPr>
              <a:t>of </a:t>
            </a:r>
            <a:r>
              <a:rPr lang="en-US" dirty="0">
                <a:solidFill>
                  <a:srgbClr val="C00000"/>
                </a:solidFill>
              </a:rPr>
              <a:t>Molar Mass</a:t>
            </a:r>
          </a:p>
        </p:txBody>
      </p:sp>
    </p:spTree>
    <p:extLst>
      <p:ext uri="{BB962C8B-B14F-4D97-AF65-F5344CB8AC3E}">
        <p14:creationId xmlns:p14="http://schemas.microsoft.com/office/powerpoint/2010/main" val="34195113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lstStyle/>
          <a:p>
            <a:r>
              <a:rPr lang="en-US" dirty="0" smtClean="0"/>
              <a:t>The </a:t>
            </a:r>
            <a:r>
              <a:rPr lang="en-US" dirty="0" err="1" smtClean="0"/>
              <a:t>vapour</a:t>
            </a:r>
            <a:r>
              <a:rPr lang="en-US" dirty="0" smtClean="0"/>
              <a:t> </a:t>
            </a:r>
            <a:r>
              <a:rPr lang="en-US" dirty="0"/>
              <a:t>pressure of a solvent </a:t>
            </a:r>
            <a:r>
              <a:rPr lang="en-US" dirty="0" smtClean="0"/>
              <a:t>in solution </a:t>
            </a:r>
            <a:r>
              <a:rPr lang="en-US" dirty="0"/>
              <a:t>is less than that of the pure solvent</a:t>
            </a:r>
            <a:r>
              <a:rPr lang="en-US" dirty="0" smtClean="0"/>
              <a:t>.</a:t>
            </a:r>
          </a:p>
          <a:p>
            <a:pPr marL="0" indent="0">
              <a:buNone/>
            </a:pPr>
            <a:r>
              <a:rPr lang="en-US" dirty="0" smtClean="0"/>
              <a:t>    We know </a:t>
            </a:r>
            <a:endParaRPr lang="en-US" dirty="0"/>
          </a:p>
        </p:txBody>
      </p:sp>
      <p:sp>
        <p:nvSpPr>
          <p:cNvPr id="2" name="Title 1"/>
          <p:cNvSpPr>
            <a:spLocks noGrp="1"/>
          </p:cNvSpPr>
          <p:nvPr>
            <p:ph type="title"/>
          </p:nvPr>
        </p:nvSpPr>
        <p:spPr/>
        <p:txBody>
          <a:bodyPr>
            <a:normAutofit/>
          </a:bodyPr>
          <a:lstStyle/>
          <a:p>
            <a:r>
              <a:rPr lang="en-US" b="1" dirty="0" smtClean="0">
                <a:solidFill>
                  <a:srgbClr val="C00000"/>
                </a:solidFill>
              </a:rPr>
              <a:t>Relative Lowering of </a:t>
            </a:r>
            <a:r>
              <a:rPr lang="en-US" b="1" dirty="0" err="1" smtClean="0">
                <a:solidFill>
                  <a:srgbClr val="C00000"/>
                </a:solidFill>
              </a:rPr>
              <a:t>Vapour</a:t>
            </a:r>
            <a:endParaRPr lang="en-US" dirty="0">
              <a:solidFill>
                <a:srgbClr val="C0000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514600"/>
            <a:ext cx="17526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468" y="3200400"/>
            <a:ext cx="3543732"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4267200"/>
            <a:ext cx="30099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8974" y="5410200"/>
            <a:ext cx="240982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88267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pPr marL="0" indent="0">
              <a:buNone/>
            </a:pPr>
            <a:r>
              <a:rPr lang="en-US" dirty="0" smtClean="0"/>
              <a:t>  We know</a:t>
            </a:r>
          </a:p>
          <a:p>
            <a:pPr marL="0" indent="0">
              <a:buNone/>
            </a:pPr>
            <a:endParaRPr lang="en-US" dirty="0"/>
          </a:p>
          <a:p>
            <a:pPr marL="0" indent="0">
              <a:buNone/>
            </a:pPr>
            <a:r>
              <a:rPr lang="pt-BR" dirty="0"/>
              <a:t>For dilute solutions </a:t>
            </a:r>
            <a:r>
              <a:rPr lang="pt-BR" i="1" dirty="0"/>
              <a:t>n</a:t>
            </a:r>
            <a:r>
              <a:rPr lang="pt-BR" baseline="-25000" dirty="0"/>
              <a:t>2</a:t>
            </a:r>
            <a:r>
              <a:rPr lang="pt-BR" dirty="0"/>
              <a:t> &lt; &lt; </a:t>
            </a:r>
            <a:r>
              <a:rPr lang="pt-BR" i="1" dirty="0" smtClean="0"/>
              <a:t>n</a:t>
            </a:r>
            <a:r>
              <a:rPr lang="pt-BR" baseline="-25000" dirty="0" smtClean="0"/>
              <a:t>1</a:t>
            </a:r>
            <a:r>
              <a:rPr lang="pt-BR" dirty="0" smtClean="0"/>
              <a:t>,</a:t>
            </a:r>
            <a:r>
              <a:rPr lang="en-US" dirty="0" smtClean="0"/>
              <a:t>hence </a:t>
            </a:r>
            <a:r>
              <a:rPr lang="en-US" dirty="0"/>
              <a:t>neglecting </a:t>
            </a:r>
            <a:r>
              <a:rPr lang="en-US" i="1" dirty="0"/>
              <a:t>n</a:t>
            </a:r>
            <a:r>
              <a:rPr lang="en-US" baseline="-25000" dirty="0"/>
              <a:t>2</a:t>
            </a:r>
            <a:r>
              <a:rPr lang="en-US" dirty="0"/>
              <a:t> in the denominator we </a:t>
            </a:r>
            <a:r>
              <a:rPr lang="en-US" dirty="0" smtClean="0"/>
              <a:t>have</a:t>
            </a:r>
          </a:p>
          <a:p>
            <a:pPr marL="0" indent="0">
              <a:buNone/>
            </a:pPr>
            <a:endParaRPr lang="en-US" dirty="0"/>
          </a:p>
          <a:p>
            <a:pPr marL="0" indent="0">
              <a:buNone/>
            </a:pPr>
            <a:endParaRPr lang="en-US" dirty="0" smtClean="0"/>
          </a:p>
          <a:p>
            <a:pPr marL="0" indent="0">
              <a:buNone/>
            </a:pPr>
            <a:endParaRPr lang="en-US" dirty="0"/>
          </a:p>
          <a:p>
            <a:r>
              <a:rPr lang="en-US" dirty="0" smtClean="0"/>
              <a:t>Here </a:t>
            </a:r>
            <a:r>
              <a:rPr lang="en-US" i="1" dirty="0"/>
              <a:t>w</a:t>
            </a:r>
            <a:r>
              <a:rPr lang="en-US" baseline="-25000" dirty="0"/>
              <a:t>1</a:t>
            </a:r>
            <a:r>
              <a:rPr lang="en-US" dirty="0"/>
              <a:t> and </a:t>
            </a:r>
            <a:r>
              <a:rPr lang="en-US" i="1" dirty="0"/>
              <a:t>w</a:t>
            </a:r>
            <a:r>
              <a:rPr lang="en-US" baseline="-25000" dirty="0"/>
              <a:t>2</a:t>
            </a:r>
            <a:r>
              <a:rPr lang="en-US" dirty="0"/>
              <a:t> are </a:t>
            </a:r>
            <a:r>
              <a:rPr lang="en-US" dirty="0" smtClean="0"/>
              <a:t>the </a:t>
            </a:r>
            <a:r>
              <a:rPr lang="en-US" dirty="0"/>
              <a:t>masses and </a:t>
            </a:r>
            <a:r>
              <a:rPr lang="en-US" i="1" dirty="0"/>
              <a:t>M</a:t>
            </a:r>
            <a:r>
              <a:rPr lang="en-US" baseline="-25000" dirty="0"/>
              <a:t>1</a:t>
            </a:r>
            <a:r>
              <a:rPr lang="en-US" dirty="0"/>
              <a:t> and </a:t>
            </a:r>
            <a:r>
              <a:rPr lang="en-US" i="1" dirty="0"/>
              <a:t>M</a:t>
            </a:r>
            <a:r>
              <a:rPr lang="en-US" baseline="-25000" dirty="0"/>
              <a:t>2</a:t>
            </a:r>
            <a:r>
              <a:rPr lang="en-US" dirty="0"/>
              <a:t> are the molar </a:t>
            </a:r>
            <a:r>
              <a:rPr lang="en-US" dirty="0" smtClean="0"/>
              <a:t>masses of </a:t>
            </a:r>
            <a:r>
              <a:rPr lang="en-US" dirty="0"/>
              <a:t>the solvent and solute respectively.</a:t>
            </a:r>
            <a:r>
              <a:rPr lang="en-US" dirty="0" smtClean="0"/>
              <a:t> </a:t>
            </a:r>
            <a:endParaRPr lang="en-US" dirty="0"/>
          </a:p>
        </p:txBody>
      </p:sp>
      <p:sp>
        <p:nvSpPr>
          <p:cNvPr id="2" name="Title 1"/>
          <p:cNvSpPr>
            <a:spLocks noGrp="1"/>
          </p:cNvSpPr>
          <p:nvPr>
            <p:ph type="title"/>
          </p:nvPr>
        </p:nvSpPr>
        <p:spPr>
          <a:xfrm>
            <a:off x="457200" y="274638"/>
            <a:ext cx="8229600" cy="715962"/>
          </a:xfrm>
        </p:spPr>
        <p:txBody>
          <a:bodyPr>
            <a:normAutofit fontScale="90000"/>
          </a:bodyPr>
          <a:lstStyle/>
          <a:p>
            <a:r>
              <a:rPr lang="en-US" dirty="0" smtClean="0">
                <a:solidFill>
                  <a:srgbClr val="C00000"/>
                </a:solidFill>
              </a:rPr>
              <a:t>Calculation of molar mass</a:t>
            </a:r>
            <a:endParaRPr lang="en-US" dirty="0">
              <a:solidFill>
                <a:srgbClr val="C0000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143000"/>
            <a:ext cx="44958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2514601"/>
            <a:ext cx="6411191"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0317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Mass percentage (w/w):</a:t>
            </a:r>
            <a:r>
              <a:rPr lang="en-US" dirty="0" smtClean="0"/>
              <a:t>The </a:t>
            </a:r>
            <a:r>
              <a:rPr lang="en-US" dirty="0"/>
              <a:t>mass percentage of a component </a:t>
            </a:r>
            <a:r>
              <a:rPr lang="en-US" dirty="0" smtClean="0"/>
              <a:t>of a </a:t>
            </a:r>
            <a:r>
              <a:rPr lang="en-US" dirty="0"/>
              <a:t>solution is defined as</a:t>
            </a:r>
            <a:r>
              <a:rPr lang="en-US" dirty="0" smtClean="0"/>
              <a:t>:</a:t>
            </a:r>
          </a:p>
          <a:p>
            <a:pPr marL="0" indent="0">
              <a:buNone/>
            </a:pPr>
            <a:r>
              <a:rPr lang="en-US" dirty="0"/>
              <a:t> </a:t>
            </a:r>
            <a:r>
              <a:rPr lang="en-US" dirty="0" smtClean="0"/>
              <a:t>   </a:t>
            </a:r>
            <a:endParaRPr lang="en-US" dirty="0"/>
          </a:p>
        </p:txBody>
      </p:sp>
      <p:sp>
        <p:nvSpPr>
          <p:cNvPr id="2" name="Title 1"/>
          <p:cNvSpPr>
            <a:spLocks noGrp="1"/>
          </p:cNvSpPr>
          <p:nvPr>
            <p:ph type="title"/>
          </p:nvPr>
        </p:nvSpPr>
        <p:spPr/>
        <p:txBody>
          <a:bodyPr>
            <a:normAutofit fontScale="90000"/>
          </a:bodyPr>
          <a:lstStyle/>
          <a:p>
            <a:r>
              <a:rPr lang="en-US" dirty="0" smtClean="0">
                <a:solidFill>
                  <a:srgbClr val="FF0000"/>
                </a:solidFill>
              </a:rPr>
              <a:t>Expressing   Concentration</a:t>
            </a:r>
            <a:r>
              <a:rPr lang="en-US" dirty="0">
                <a:solidFill>
                  <a:srgbClr val="FF0000"/>
                </a:solidFill>
              </a:rPr>
              <a:t/>
            </a:r>
            <a:br>
              <a:rPr lang="en-US" dirty="0">
                <a:solidFill>
                  <a:srgbClr val="FF0000"/>
                </a:solidFill>
              </a:rPr>
            </a:br>
            <a:r>
              <a:rPr lang="en-US" dirty="0">
                <a:solidFill>
                  <a:srgbClr val="FF0000"/>
                </a:solidFill>
              </a:rPr>
              <a:t>of Solutions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909888"/>
            <a:ext cx="6477000" cy="1585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61467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The temperature </a:t>
            </a:r>
            <a:r>
              <a:rPr lang="en-US" dirty="0"/>
              <a:t>at which its </a:t>
            </a:r>
            <a:r>
              <a:rPr lang="en-US" dirty="0" err="1"/>
              <a:t>vapour</a:t>
            </a:r>
            <a:r>
              <a:rPr lang="en-US" dirty="0"/>
              <a:t> pressure </a:t>
            </a:r>
            <a:r>
              <a:rPr lang="en-US" dirty="0" smtClean="0"/>
              <a:t>becomes </a:t>
            </a:r>
            <a:r>
              <a:rPr lang="en-US" dirty="0"/>
              <a:t>equal to the </a:t>
            </a:r>
            <a:r>
              <a:rPr lang="en-US" dirty="0" smtClean="0"/>
              <a:t>atmospheric pressure is called as Boiling point.</a:t>
            </a:r>
          </a:p>
          <a:p>
            <a:r>
              <a:rPr lang="en-US" dirty="0"/>
              <a:t>the </a:t>
            </a:r>
            <a:r>
              <a:rPr lang="en-US" dirty="0" smtClean="0"/>
              <a:t>boiling </a:t>
            </a:r>
            <a:r>
              <a:rPr lang="en-US" dirty="0"/>
              <a:t>point of a solution is always higher than that </a:t>
            </a:r>
            <a:r>
              <a:rPr lang="en-US" dirty="0" smtClean="0"/>
              <a:t>of the </a:t>
            </a:r>
            <a:r>
              <a:rPr lang="en-US" dirty="0"/>
              <a:t>boiling point of the pure </a:t>
            </a:r>
            <a:r>
              <a:rPr lang="en-US" dirty="0" smtClean="0"/>
              <a:t>solvent.</a:t>
            </a:r>
          </a:p>
          <a:p>
            <a:r>
              <a:rPr lang="en-US" dirty="0"/>
              <a:t>T</a:t>
            </a:r>
            <a:r>
              <a:rPr lang="en-US" dirty="0" smtClean="0"/>
              <a:t>he </a:t>
            </a:r>
            <a:r>
              <a:rPr lang="en-US" dirty="0"/>
              <a:t>elevation </a:t>
            </a:r>
            <a:r>
              <a:rPr lang="en-US" dirty="0" smtClean="0"/>
              <a:t>of boiling </a:t>
            </a:r>
            <a:r>
              <a:rPr lang="en-US" dirty="0"/>
              <a:t>point also depends on the number </a:t>
            </a:r>
            <a:r>
              <a:rPr lang="en-US" dirty="0" smtClean="0"/>
              <a:t>of solute </a:t>
            </a:r>
            <a:r>
              <a:rPr lang="en-US" dirty="0"/>
              <a:t>molecules rather than their </a:t>
            </a:r>
            <a:r>
              <a:rPr lang="en-US" dirty="0" smtClean="0"/>
              <a:t>nature. Therefor it is a colligative property. </a:t>
            </a:r>
            <a:endParaRPr lang="en-US" dirty="0"/>
          </a:p>
        </p:txBody>
      </p:sp>
      <p:sp>
        <p:nvSpPr>
          <p:cNvPr id="2" name="Title 1"/>
          <p:cNvSpPr>
            <a:spLocks noGrp="1"/>
          </p:cNvSpPr>
          <p:nvPr>
            <p:ph type="title"/>
          </p:nvPr>
        </p:nvSpPr>
        <p:spPr/>
        <p:txBody>
          <a:bodyPr/>
          <a:lstStyle/>
          <a:p>
            <a:r>
              <a:rPr lang="en-US" dirty="0" smtClean="0">
                <a:solidFill>
                  <a:srgbClr val="C00000"/>
                </a:solidFill>
              </a:rPr>
              <a:t>Elevation of boiling point</a:t>
            </a:r>
            <a:endParaRPr lang="en-US" dirty="0">
              <a:solidFill>
                <a:srgbClr val="C00000"/>
              </a:solidFill>
            </a:endParaRPr>
          </a:p>
        </p:txBody>
      </p:sp>
    </p:spTree>
    <p:extLst>
      <p:ext uri="{BB962C8B-B14F-4D97-AF65-F5344CB8AC3E}">
        <p14:creationId xmlns:p14="http://schemas.microsoft.com/office/powerpoint/2010/main" val="32319787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dirty="0"/>
              <a:t>Let </a:t>
            </a:r>
            <a:r>
              <a:rPr lang="en-US" i="1" dirty="0" smtClean="0"/>
              <a:t>T</a:t>
            </a:r>
            <a:r>
              <a:rPr lang="en-US" i="1" baseline="-25000" dirty="0" smtClean="0"/>
              <a:t>b</a:t>
            </a:r>
            <a:r>
              <a:rPr lang="en-US" i="1" baseline="30000" dirty="0" smtClean="0"/>
              <a:t>0</a:t>
            </a:r>
            <a:r>
              <a:rPr lang="en-US" i="1" dirty="0" smtClean="0"/>
              <a:t> </a:t>
            </a:r>
            <a:r>
              <a:rPr lang="en-US" dirty="0"/>
              <a:t>be the boiling point of pure solvent </a:t>
            </a:r>
            <a:r>
              <a:rPr lang="en-US" dirty="0" smtClean="0"/>
              <a:t>and  </a:t>
            </a:r>
            <a:r>
              <a:rPr lang="en-US" i="1" dirty="0" smtClean="0"/>
              <a:t>T</a:t>
            </a:r>
            <a:r>
              <a:rPr lang="en-US" i="1" baseline="-25000" dirty="0" smtClean="0"/>
              <a:t>b</a:t>
            </a:r>
            <a:r>
              <a:rPr lang="en-US" i="1" dirty="0" smtClean="0"/>
              <a:t> </a:t>
            </a:r>
            <a:r>
              <a:rPr lang="en-US" dirty="0"/>
              <a:t>be the boiling point of solution. The increase </a:t>
            </a:r>
            <a:r>
              <a:rPr lang="en-US" dirty="0" smtClean="0"/>
              <a:t>in the </a:t>
            </a:r>
            <a:r>
              <a:rPr lang="en-US" dirty="0"/>
              <a:t>boiling point </a:t>
            </a:r>
            <a:r>
              <a:rPr lang="en-US" dirty="0" smtClean="0"/>
              <a:t> </a:t>
            </a:r>
            <a:r>
              <a:rPr lang="en-US" dirty="0" err="1" smtClean="0"/>
              <a:t>Δ</a:t>
            </a:r>
            <a:r>
              <a:rPr lang="en-US" i="1" dirty="0" err="1" smtClean="0"/>
              <a:t>T</a:t>
            </a:r>
            <a:r>
              <a:rPr lang="en-US" baseline="-25000" dirty="0" err="1" smtClean="0"/>
              <a:t>b</a:t>
            </a:r>
            <a:r>
              <a:rPr lang="en-US" dirty="0" smtClean="0"/>
              <a:t> </a:t>
            </a:r>
            <a:r>
              <a:rPr lang="en-US" dirty="0"/>
              <a:t>= </a:t>
            </a:r>
            <a:r>
              <a:rPr lang="en-US" i="1" dirty="0"/>
              <a:t>T</a:t>
            </a:r>
            <a:r>
              <a:rPr lang="en-US" dirty="0"/>
              <a:t>b − </a:t>
            </a:r>
            <a:r>
              <a:rPr lang="en-US" i="1" dirty="0" smtClean="0"/>
              <a:t>T</a:t>
            </a:r>
            <a:r>
              <a:rPr lang="en-US" dirty="0" smtClean="0"/>
              <a:t>b</a:t>
            </a:r>
            <a:r>
              <a:rPr lang="en-US" baseline="30000" dirty="0" smtClean="0"/>
              <a:t>0</a:t>
            </a:r>
            <a:r>
              <a:rPr lang="en-US" dirty="0" smtClean="0"/>
              <a:t> </a:t>
            </a:r>
            <a:r>
              <a:rPr lang="en-US" dirty="0"/>
              <a:t>is known </a:t>
            </a:r>
            <a:r>
              <a:rPr lang="en-US" dirty="0" smtClean="0"/>
              <a:t>as </a:t>
            </a:r>
            <a:r>
              <a:rPr lang="en-US" b="1" dirty="0" smtClean="0"/>
              <a:t>elevation </a:t>
            </a:r>
            <a:r>
              <a:rPr lang="en-US" b="1" dirty="0"/>
              <a:t>of boiling point</a:t>
            </a:r>
            <a:r>
              <a:rPr lang="en-US" dirty="0" smtClean="0"/>
              <a:t>.</a:t>
            </a:r>
          </a:p>
          <a:p>
            <a:r>
              <a:rPr lang="en-US" dirty="0" smtClean="0"/>
              <a:t>Experiments </a:t>
            </a:r>
            <a:r>
              <a:rPr lang="en-US" dirty="0"/>
              <a:t>have shown that for </a:t>
            </a:r>
            <a:r>
              <a:rPr lang="en-US" b="1" dirty="0" smtClean="0"/>
              <a:t>dilute solutions </a:t>
            </a:r>
            <a:r>
              <a:rPr lang="en-US" dirty="0"/>
              <a:t>the elevation of boiling point (</a:t>
            </a:r>
            <a:r>
              <a:rPr lang="en-US" dirty="0" err="1"/>
              <a:t>Δ</a:t>
            </a:r>
            <a:r>
              <a:rPr lang="en-US" i="1" dirty="0" err="1"/>
              <a:t>T</a:t>
            </a:r>
            <a:r>
              <a:rPr lang="en-US" dirty="0" err="1"/>
              <a:t>b</a:t>
            </a:r>
            <a:r>
              <a:rPr lang="en-US" dirty="0"/>
              <a:t>) </a:t>
            </a:r>
            <a:r>
              <a:rPr lang="en-US" dirty="0" smtClean="0"/>
              <a:t>is directly </a:t>
            </a:r>
            <a:r>
              <a:rPr lang="en-US" dirty="0"/>
              <a:t>proportional to the </a:t>
            </a:r>
            <a:r>
              <a:rPr lang="en-US" dirty="0" err="1" smtClean="0"/>
              <a:t>mola</a:t>
            </a:r>
            <a:r>
              <a:rPr lang="en-US" dirty="0" smtClean="0"/>
              <a:t> concentration of the </a:t>
            </a:r>
            <a:r>
              <a:rPr lang="en-US" dirty="0"/>
              <a:t>solute in a solution</a:t>
            </a:r>
            <a:r>
              <a:rPr lang="en-US" dirty="0" smtClean="0"/>
              <a:t>. Thus</a:t>
            </a:r>
          </a:p>
          <a:p>
            <a:endParaRPr lang="en-US" dirty="0"/>
          </a:p>
          <a:p>
            <a:endParaRPr lang="en-US" dirty="0" smtClean="0"/>
          </a:p>
          <a:p>
            <a:r>
              <a:rPr lang="en-US" i="1" dirty="0"/>
              <a:t>K</a:t>
            </a:r>
            <a:r>
              <a:rPr lang="en-US" baseline="-25000" dirty="0"/>
              <a:t>b</a:t>
            </a:r>
            <a:r>
              <a:rPr lang="en-US" dirty="0"/>
              <a:t> is called </a:t>
            </a:r>
            <a:r>
              <a:rPr lang="en-US" b="1" dirty="0"/>
              <a:t>Boiling Point Elevation Constant or </a:t>
            </a:r>
            <a:r>
              <a:rPr lang="en-US" b="1" dirty="0" err="1"/>
              <a:t>Molal</a:t>
            </a:r>
            <a:r>
              <a:rPr lang="en-US" b="1" dirty="0"/>
              <a:t> Elevation Constant (</a:t>
            </a:r>
            <a:r>
              <a:rPr lang="en-US" b="1" dirty="0" err="1"/>
              <a:t>Ebullioscopic</a:t>
            </a:r>
            <a:endParaRPr lang="en-US" b="1" dirty="0"/>
          </a:p>
          <a:p>
            <a:pPr marL="0" indent="0">
              <a:buNone/>
            </a:pPr>
            <a:r>
              <a:rPr lang="en-US" b="1" dirty="0"/>
              <a:t>    Constant)</a:t>
            </a:r>
            <a:r>
              <a:rPr lang="en-US" dirty="0"/>
              <a:t>. The unit of </a:t>
            </a:r>
            <a:r>
              <a:rPr lang="en-US" i="1" dirty="0"/>
              <a:t>K</a:t>
            </a:r>
            <a:r>
              <a:rPr lang="en-US" baseline="-25000" dirty="0"/>
              <a:t>b</a:t>
            </a:r>
            <a:r>
              <a:rPr lang="en-US" dirty="0"/>
              <a:t> is K kg mol</a:t>
            </a:r>
            <a:r>
              <a:rPr lang="en-US" baseline="30000" dirty="0"/>
              <a:t>-1</a:t>
            </a:r>
            <a:r>
              <a:rPr lang="en-US" dirty="0"/>
              <a:t>.</a:t>
            </a:r>
          </a:p>
          <a:p>
            <a:endParaRPr lang="en-US" dirty="0" smtClean="0"/>
          </a:p>
          <a:p>
            <a:pPr marL="0" indent="0">
              <a:buNone/>
            </a:pPr>
            <a:r>
              <a:rPr lang="en-US" dirty="0" smtClean="0"/>
              <a:t>    </a:t>
            </a:r>
            <a:endParaRPr lang="en-US" dirty="0"/>
          </a:p>
        </p:txBody>
      </p:sp>
      <p:sp>
        <p:nvSpPr>
          <p:cNvPr id="2" name="Title 1"/>
          <p:cNvSpPr>
            <a:spLocks noGrp="1"/>
          </p:cNvSpPr>
          <p:nvPr>
            <p:ph type="title"/>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590800"/>
            <a:ext cx="2286000"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95823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b="1" dirty="0" smtClean="0">
                <a:solidFill>
                  <a:srgbClr val="C00000"/>
                </a:solidFill>
              </a:rPr>
              <a:t>Calculation of molar mass from </a:t>
            </a:r>
            <a:r>
              <a:rPr lang="en-US" b="1" dirty="0" err="1" smtClean="0">
                <a:solidFill>
                  <a:srgbClr val="C00000"/>
                </a:solidFill>
              </a:rPr>
              <a:t>elevationin</a:t>
            </a:r>
            <a:r>
              <a:rPr lang="en-US" b="1" dirty="0" smtClean="0">
                <a:solidFill>
                  <a:srgbClr val="C00000"/>
                </a:solidFill>
              </a:rPr>
              <a:t> boiling point:</a:t>
            </a:r>
            <a:r>
              <a:rPr lang="en-US" dirty="0" smtClean="0">
                <a:solidFill>
                  <a:srgbClr val="C00000"/>
                </a:solidFill>
              </a:rPr>
              <a:t> </a:t>
            </a:r>
            <a:r>
              <a:rPr lang="en-US" dirty="0"/>
              <a:t>If w</a:t>
            </a:r>
            <a:r>
              <a:rPr lang="en-US" baseline="-25000" dirty="0"/>
              <a:t>2</a:t>
            </a:r>
            <a:r>
              <a:rPr lang="en-US" dirty="0"/>
              <a:t> gram of solute of molar mass </a:t>
            </a:r>
            <a:r>
              <a:rPr lang="en-US" i="1" dirty="0" smtClean="0"/>
              <a:t>M</a:t>
            </a:r>
            <a:r>
              <a:rPr lang="en-US" baseline="-25000" dirty="0" smtClean="0"/>
              <a:t>2</a:t>
            </a:r>
            <a:r>
              <a:rPr lang="en-US" dirty="0" smtClean="0"/>
              <a:t> is </a:t>
            </a:r>
            <a:r>
              <a:rPr lang="en-US" dirty="0"/>
              <a:t>dissolved in w</a:t>
            </a:r>
            <a:r>
              <a:rPr lang="en-US" baseline="-25000" dirty="0"/>
              <a:t>1</a:t>
            </a:r>
            <a:r>
              <a:rPr lang="en-US" dirty="0"/>
              <a:t> gram of solvent, then molality, m of the solution </a:t>
            </a:r>
            <a:r>
              <a:rPr lang="en-US" dirty="0" smtClean="0"/>
              <a:t>is given </a:t>
            </a:r>
            <a:r>
              <a:rPr lang="en-US" dirty="0"/>
              <a:t>by the </a:t>
            </a:r>
            <a:r>
              <a:rPr lang="en-US" dirty="0" smtClean="0"/>
              <a:t>expression.</a:t>
            </a:r>
          </a:p>
          <a:p>
            <a:pPr marL="0" indent="0">
              <a:buNone/>
            </a:pPr>
            <a:endParaRPr lang="en-US" b="1" dirty="0"/>
          </a:p>
        </p:txBody>
      </p:sp>
      <p:sp>
        <p:nvSpPr>
          <p:cNvPr id="2" name="Title 1"/>
          <p:cNvSpPr>
            <a:spLocks noGrp="1"/>
          </p:cNvSpPr>
          <p:nvPr>
            <p:ph type="title"/>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2712" y="2743200"/>
            <a:ext cx="4281488"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81530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a:bodyPr>
          <a:lstStyle/>
          <a:p>
            <a:r>
              <a:rPr lang="en-US" dirty="0"/>
              <a:t>T</a:t>
            </a:r>
            <a:r>
              <a:rPr lang="en-US" dirty="0" smtClean="0"/>
              <a:t>he </a:t>
            </a:r>
            <a:r>
              <a:rPr lang="en-US" dirty="0"/>
              <a:t>freezing point of a substance may be </a:t>
            </a:r>
            <a:r>
              <a:rPr lang="en-US" dirty="0" smtClean="0"/>
              <a:t>defined as </a:t>
            </a:r>
            <a:r>
              <a:rPr lang="en-US" dirty="0"/>
              <a:t>the temperature at which the </a:t>
            </a:r>
            <a:r>
              <a:rPr lang="en-US" dirty="0" err="1"/>
              <a:t>vapour</a:t>
            </a:r>
            <a:r>
              <a:rPr lang="en-US" dirty="0"/>
              <a:t> </a:t>
            </a:r>
            <a:r>
              <a:rPr lang="en-US" dirty="0" smtClean="0"/>
              <a:t>pressure of </a:t>
            </a:r>
            <a:r>
              <a:rPr lang="en-US" dirty="0"/>
              <a:t>the substance in its liquid phase is equal to </a:t>
            </a:r>
            <a:r>
              <a:rPr lang="en-US" dirty="0" smtClean="0"/>
              <a:t>its </a:t>
            </a:r>
            <a:r>
              <a:rPr lang="en-US" dirty="0" err="1" smtClean="0"/>
              <a:t>vapour</a:t>
            </a:r>
            <a:r>
              <a:rPr lang="en-US" dirty="0" smtClean="0"/>
              <a:t> </a:t>
            </a:r>
            <a:r>
              <a:rPr lang="en-US" dirty="0"/>
              <a:t>pressure in the solid phase</a:t>
            </a:r>
            <a:r>
              <a:rPr lang="en-US" dirty="0" smtClean="0"/>
              <a:t>.</a:t>
            </a:r>
          </a:p>
          <a:p>
            <a:r>
              <a:rPr lang="en-US" dirty="0" smtClean="0"/>
              <a:t>According to </a:t>
            </a:r>
            <a:r>
              <a:rPr lang="en-US" dirty="0" err="1" smtClean="0"/>
              <a:t>Raoult’s</a:t>
            </a:r>
            <a:r>
              <a:rPr lang="en-US" dirty="0" smtClean="0"/>
              <a:t> law when a nonvolatile </a:t>
            </a:r>
            <a:r>
              <a:rPr lang="en-US" dirty="0"/>
              <a:t>solid is added to the </a:t>
            </a:r>
            <a:r>
              <a:rPr lang="en-US" dirty="0" smtClean="0"/>
              <a:t>solvent its </a:t>
            </a:r>
            <a:r>
              <a:rPr lang="en-US" dirty="0" err="1"/>
              <a:t>vapour</a:t>
            </a:r>
            <a:r>
              <a:rPr lang="en-US" dirty="0"/>
              <a:t> pressure decreases and now it </a:t>
            </a:r>
            <a:r>
              <a:rPr lang="en-US" dirty="0" smtClean="0"/>
              <a:t>would become </a:t>
            </a:r>
            <a:r>
              <a:rPr lang="en-US" dirty="0"/>
              <a:t>equal to that of solid solvent at </a:t>
            </a:r>
            <a:r>
              <a:rPr lang="en-US" dirty="0" smtClean="0"/>
              <a:t>lower temperature</a:t>
            </a:r>
            <a:r>
              <a:rPr lang="en-US" dirty="0"/>
              <a:t>. Thus, the freezing point of </a:t>
            </a:r>
            <a:r>
              <a:rPr lang="en-US" dirty="0" smtClean="0"/>
              <a:t>the solvent </a:t>
            </a:r>
            <a:r>
              <a:rPr lang="en-US" dirty="0"/>
              <a:t>decreases.</a:t>
            </a:r>
          </a:p>
        </p:txBody>
      </p:sp>
      <p:sp>
        <p:nvSpPr>
          <p:cNvPr id="2" name="Title 1"/>
          <p:cNvSpPr>
            <a:spLocks noGrp="1"/>
          </p:cNvSpPr>
          <p:nvPr>
            <p:ph type="title"/>
          </p:nvPr>
        </p:nvSpPr>
        <p:spPr>
          <a:xfrm>
            <a:off x="457200" y="274638"/>
            <a:ext cx="8229600" cy="868362"/>
          </a:xfrm>
        </p:spPr>
        <p:txBody>
          <a:bodyPr>
            <a:normAutofit/>
          </a:bodyPr>
          <a:lstStyle/>
          <a:p>
            <a:r>
              <a:rPr lang="en-US" b="1" dirty="0" smtClean="0">
                <a:solidFill>
                  <a:srgbClr val="C00000"/>
                </a:solidFill>
              </a:rPr>
              <a:t>Depression of Freezing Point</a:t>
            </a:r>
            <a:endParaRPr lang="en-US" dirty="0">
              <a:solidFill>
                <a:srgbClr val="C00000"/>
              </a:solidFill>
            </a:endParaRPr>
          </a:p>
        </p:txBody>
      </p:sp>
    </p:spTree>
    <p:extLst>
      <p:ext uri="{BB962C8B-B14F-4D97-AF65-F5344CB8AC3E}">
        <p14:creationId xmlns:p14="http://schemas.microsoft.com/office/powerpoint/2010/main" val="31984890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i="1" dirty="0" err="1" smtClean="0"/>
              <a:t>T</a:t>
            </a:r>
            <a:r>
              <a:rPr lang="en-US" i="1" baseline="-25000" dirty="0" err="1" smtClean="0"/>
              <a:t>f</a:t>
            </a:r>
            <a:r>
              <a:rPr lang="en-US" i="1" dirty="0" smtClean="0"/>
              <a:t> </a:t>
            </a:r>
            <a:r>
              <a:rPr lang="en-US" i="1" baseline="30000" dirty="0" smtClean="0"/>
              <a:t>0  </a:t>
            </a:r>
            <a:r>
              <a:rPr lang="en-US" dirty="0" smtClean="0"/>
              <a:t>be </a:t>
            </a:r>
            <a:r>
              <a:rPr lang="en-US" dirty="0"/>
              <a:t>the freezing point of pure </a:t>
            </a:r>
            <a:r>
              <a:rPr lang="en-US" dirty="0" smtClean="0"/>
              <a:t>solvent and </a:t>
            </a:r>
            <a:r>
              <a:rPr lang="en-US" dirty="0" err="1" smtClean="0"/>
              <a:t>T</a:t>
            </a:r>
            <a:r>
              <a:rPr lang="en-US" baseline="-25000" dirty="0" err="1" smtClean="0"/>
              <a:t>f</a:t>
            </a:r>
            <a:r>
              <a:rPr lang="en-US" i="1" dirty="0" smtClean="0"/>
              <a:t> </a:t>
            </a:r>
            <a:r>
              <a:rPr lang="en-US" dirty="0"/>
              <a:t>be its freezing </a:t>
            </a:r>
            <a:r>
              <a:rPr lang="en-US" dirty="0" err="1" smtClean="0"/>
              <a:t>pointof</a:t>
            </a:r>
            <a:r>
              <a:rPr lang="en-US" dirty="0" smtClean="0"/>
              <a:t> solution. </a:t>
            </a:r>
            <a:r>
              <a:rPr lang="en-US" dirty="0"/>
              <a:t>The decrease in </a:t>
            </a:r>
            <a:r>
              <a:rPr lang="en-US" dirty="0" smtClean="0"/>
              <a:t>freezing point</a:t>
            </a:r>
            <a:r>
              <a:rPr lang="en-US" dirty="0"/>
              <a:t> </a:t>
            </a:r>
            <a:r>
              <a:rPr lang="en-US" dirty="0" smtClean="0"/>
              <a:t>is given as</a:t>
            </a:r>
          </a:p>
          <a:p>
            <a:pPr marL="0" indent="0">
              <a:buNone/>
            </a:pPr>
            <a:r>
              <a:rPr lang="el-GR" dirty="0"/>
              <a:t>Δ</a:t>
            </a:r>
            <a:r>
              <a:rPr lang="en-US" i="1" dirty="0" err="1" smtClean="0"/>
              <a:t>T</a:t>
            </a:r>
            <a:r>
              <a:rPr lang="en-US" i="1" baseline="-25000" dirty="0" err="1" smtClean="0"/>
              <a:t>f</a:t>
            </a:r>
            <a:r>
              <a:rPr lang="en-US" i="1" dirty="0" smtClean="0"/>
              <a:t> </a:t>
            </a:r>
            <a:r>
              <a:rPr lang="en-US" dirty="0"/>
              <a:t>= </a:t>
            </a:r>
            <a:r>
              <a:rPr lang="en-US" i="1" dirty="0" err="1"/>
              <a:t>T</a:t>
            </a:r>
            <a:r>
              <a:rPr lang="en-US" i="1" baseline="-25000" dirty="0" err="1"/>
              <a:t>f</a:t>
            </a:r>
            <a:r>
              <a:rPr lang="en-US" i="1" dirty="0"/>
              <a:t> </a:t>
            </a:r>
            <a:r>
              <a:rPr lang="en-US" i="1" baseline="30000" dirty="0"/>
              <a:t>0 </a:t>
            </a:r>
            <a:r>
              <a:rPr lang="en-US" dirty="0" smtClean="0"/>
              <a:t>−</a:t>
            </a:r>
            <a:r>
              <a:rPr lang="en-US" dirty="0"/>
              <a:t> </a:t>
            </a:r>
            <a:r>
              <a:rPr lang="en-US" dirty="0" err="1" smtClean="0"/>
              <a:t>T</a:t>
            </a:r>
            <a:r>
              <a:rPr lang="en-US" baseline="-25000" dirty="0" err="1" smtClean="0"/>
              <a:t>f</a:t>
            </a:r>
            <a:endParaRPr lang="en-US" baseline="-25000" dirty="0" smtClean="0"/>
          </a:p>
          <a:p>
            <a:pPr marL="0" indent="0">
              <a:buNone/>
            </a:pPr>
            <a:r>
              <a:rPr lang="en-US" dirty="0" smtClean="0"/>
              <a:t>Since depression in </a:t>
            </a:r>
          </a:p>
          <a:p>
            <a:pPr marL="0" indent="0">
              <a:buNone/>
            </a:pPr>
            <a:r>
              <a:rPr lang="en-US" dirty="0" smtClean="0"/>
              <a:t>Freezing point is </a:t>
            </a:r>
          </a:p>
          <a:p>
            <a:pPr marL="0" indent="0">
              <a:buNone/>
            </a:pPr>
            <a:r>
              <a:rPr lang="en-US" dirty="0" smtClean="0"/>
              <a:t>Proportional to </a:t>
            </a:r>
          </a:p>
          <a:p>
            <a:pPr marL="0" indent="0">
              <a:buNone/>
            </a:pPr>
            <a:r>
              <a:rPr lang="en-US" dirty="0" smtClean="0"/>
              <a:t>Molarity, it is a colligative</a:t>
            </a:r>
          </a:p>
          <a:p>
            <a:pPr marL="0" indent="0">
              <a:buNone/>
            </a:pPr>
            <a:r>
              <a:rPr lang="en-US" dirty="0" smtClean="0"/>
              <a:t>Property.</a:t>
            </a:r>
          </a:p>
          <a:p>
            <a:pPr marL="0" indent="0">
              <a:buNone/>
            </a:pPr>
            <a:endParaRPr lang="en-US" dirty="0"/>
          </a:p>
        </p:txBody>
      </p:sp>
      <p:sp>
        <p:nvSpPr>
          <p:cNvPr id="2" name="Title 1"/>
          <p:cNvSpPr>
            <a:spLocks noGrp="1"/>
          </p:cNvSpPr>
          <p:nvPr>
            <p:ph type="title"/>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981200"/>
            <a:ext cx="4191000" cy="3509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97069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dirty="0" smtClean="0"/>
              <a:t>Mathematically  </a:t>
            </a:r>
          </a:p>
          <a:p>
            <a:pPr marL="0" indent="0">
              <a:buNone/>
            </a:pPr>
            <a:endParaRPr lang="en-US" dirty="0"/>
          </a:p>
          <a:p>
            <a:pPr marL="0" indent="0">
              <a:buNone/>
            </a:pPr>
            <a:endParaRPr lang="en-US" dirty="0" smtClean="0"/>
          </a:p>
          <a:p>
            <a:pPr marL="0" indent="0">
              <a:buNone/>
            </a:pPr>
            <a:r>
              <a:rPr lang="en-US" dirty="0" err="1" smtClean="0"/>
              <a:t>K</a:t>
            </a:r>
            <a:r>
              <a:rPr lang="en-US" baseline="-25000" dirty="0" err="1" smtClean="0"/>
              <a:t>f</a:t>
            </a:r>
            <a:r>
              <a:rPr lang="en-US" dirty="0" smtClean="0"/>
              <a:t> </a:t>
            </a:r>
            <a:r>
              <a:rPr lang="en-US" dirty="0"/>
              <a:t>which depends on the nature of </a:t>
            </a:r>
            <a:r>
              <a:rPr lang="en-US" dirty="0" smtClean="0"/>
              <a:t>the solvent </a:t>
            </a:r>
            <a:r>
              <a:rPr lang="en-US" dirty="0"/>
              <a:t>is known as </a:t>
            </a:r>
            <a:r>
              <a:rPr lang="en-US" b="1" dirty="0"/>
              <a:t>Freezing Point Depression Constant or </a:t>
            </a:r>
            <a:r>
              <a:rPr lang="en-US" b="1" dirty="0" err="1" smtClean="0"/>
              <a:t>Molal</a:t>
            </a:r>
            <a:r>
              <a:rPr lang="en-US" b="1" dirty="0" smtClean="0"/>
              <a:t> </a:t>
            </a:r>
            <a:r>
              <a:rPr lang="en-US" b="1" dirty="0"/>
              <a:t>Depression Constant or </a:t>
            </a:r>
            <a:r>
              <a:rPr lang="en-US" b="1" dirty="0" err="1"/>
              <a:t>Cryoscopic</a:t>
            </a:r>
            <a:r>
              <a:rPr lang="en-US" b="1" dirty="0"/>
              <a:t> Constant</a:t>
            </a:r>
            <a:r>
              <a:rPr lang="en-US" dirty="0"/>
              <a:t>. The unit of </a:t>
            </a:r>
            <a:r>
              <a:rPr lang="en-US" dirty="0" err="1"/>
              <a:t>K</a:t>
            </a:r>
            <a:r>
              <a:rPr lang="en-US" baseline="-25000" dirty="0" err="1"/>
              <a:t>f</a:t>
            </a:r>
            <a:r>
              <a:rPr lang="en-US" dirty="0"/>
              <a:t> is K </a:t>
            </a:r>
            <a:r>
              <a:rPr lang="en-US" dirty="0" smtClean="0"/>
              <a:t>kgmol</a:t>
            </a:r>
            <a:r>
              <a:rPr lang="en-US" baseline="30000" dirty="0" smtClean="0"/>
              <a:t>-1</a:t>
            </a:r>
            <a:r>
              <a:rPr lang="en-US" dirty="0"/>
              <a:t>.</a:t>
            </a:r>
          </a:p>
        </p:txBody>
      </p:sp>
      <p:sp>
        <p:nvSpPr>
          <p:cNvPr id="2" name="Title 1"/>
          <p:cNvSpPr>
            <a:spLocks noGrp="1"/>
          </p:cNvSpPr>
          <p:nvPr>
            <p:ph type="title"/>
          </p:nvPr>
        </p:nvSpPr>
        <p:spPr/>
        <p:txBody>
          <a:bodyPr/>
          <a:lstStyle/>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4774" y="457200"/>
            <a:ext cx="195262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77517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lstStyle/>
          <a:p>
            <a:r>
              <a:rPr lang="en-US" dirty="0" smtClean="0"/>
              <a:t>Since </a:t>
            </a:r>
            <a:endParaRPr lang="en-US" dirty="0"/>
          </a:p>
        </p:txBody>
      </p:sp>
      <p:sp>
        <p:nvSpPr>
          <p:cNvPr id="2" name="Title 1"/>
          <p:cNvSpPr>
            <a:spLocks noGrp="1"/>
          </p:cNvSpPr>
          <p:nvPr>
            <p:ph type="title"/>
          </p:nvPr>
        </p:nvSpPr>
        <p:spPr/>
        <p:txBody>
          <a:bodyPr>
            <a:normAutofit fontScale="90000"/>
          </a:bodyPr>
          <a:lstStyle/>
          <a:p>
            <a:r>
              <a:rPr lang="en-US" dirty="0" smtClean="0">
                <a:solidFill>
                  <a:srgbClr val="C00000"/>
                </a:solidFill>
              </a:rPr>
              <a:t>Calculation of molar mass of solute</a:t>
            </a:r>
            <a:endParaRPr lang="en-US" dirty="0">
              <a:solidFill>
                <a:srgbClr val="C00000"/>
              </a:solidFill>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24000"/>
            <a:ext cx="6248399"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7325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r>
              <a:rPr lang="en-US" dirty="0" smtClean="0"/>
              <a:t>The process of movement of solvent molecules </a:t>
            </a:r>
            <a:r>
              <a:rPr lang="en-US" dirty="0"/>
              <a:t>from pure solvent to the solution</a:t>
            </a:r>
            <a:r>
              <a:rPr lang="en-US" dirty="0" smtClean="0"/>
              <a:t> through</a:t>
            </a:r>
            <a:r>
              <a:rPr lang="en-US" dirty="0"/>
              <a:t> </a:t>
            </a:r>
            <a:r>
              <a:rPr lang="en-US" dirty="0" smtClean="0"/>
              <a:t>semipermeable </a:t>
            </a:r>
            <a:r>
              <a:rPr lang="en-US" dirty="0"/>
              <a:t>membrane </a:t>
            </a:r>
            <a:r>
              <a:rPr lang="en-US" b="1" dirty="0" smtClean="0"/>
              <a:t>is </a:t>
            </a:r>
            <a:r>
              <a:rPr lang="en-US" b="1" dirty="0"/>
              <a:t>called </a:t>
            </a:r>
            <a:r>
              <a:rPr lang="en-US" b="1" i="1" dirty="0"/>
              <a:t>osmosis</a:t>
            </a:r>
            <a:r>
              <a:rPr lang="en-US" b="1" dirty="0" smtClean="0"/>
              <a:t>.</a:t>
            </a:r>
          </a:p>
          <a:p>
            <a:r>
              <a:rPr lang="en-US" dirty="0" smtClean="0"/>
              <a:t>The excess pressure </a:t>
            </a:r>
            <a:r>
              <a:rPr lang="en-US" dirty="0"/>
              <a:t>that just stops the flow of </a:t>
            </a:r>
            <a:r>
              <a:rPr lang="en-US" dirty="0" smtClean="0"/>
              <a:t>solvent from solvent to solution side </a:t>
            </a:r>
            <a:r>
              <a:rPr lang="en-US" dirty="0"/>
              <a:t>is called </a:t>
            </a:r>
            <a:r>
              <a:rPr lang="en-US" b="1" i="1" dirty="0" smtClean="0"/>
              <a:t>osmotic pressure </a:t>
            </a:r>
            <a:r>
              <a:rPr lang="en-US" dirty="0"/>
              <a:t>of the solution</a:t>
            </a:r>
            <a:r>
              <a:rPr lang="en-US" dirty="0" smtClean="0"/>
              <a:t>.</a:t>
            </a:r>
          </a:p>
          <a:p>
            <a:r>
              <a:rPr lang="en-US" dirty="0"/>
              <a:t>Osmotic pressure is </a:t>
            </a:r>
            <a:r>
              <a:rPr lang="en-US" dirty="0" smtClean="0"/>
              <a:t>a colligative </a:t>
            </a:r>
            <a:r>
              <a:rPr lang="en-US" dirty="0"/>
              <a:t>property as it depends on the </a:t>
            </a:r>
            <a:r>
              <a:rPr lang="en-US" dirty="0" smtClean="0"/>
              <a:t>number of </a:t>
            </a:r>
            <a:r>
              <a:rPr lang="en-US" dirty="0"/>
              <a:t>solute molecules and not on their </a:t>
            </a:r>
            <a:r>
              <a:rPr lang="en-US" dirty="0" smtClean="0"/>
              <a:t>identity.</a:t>
            </a:r>
            <a:endParaRPr lang="en-US" dirty="0"/>
          </a:p>
        </p:txBody>
      </p:sp>
      <p:sp>
        <p:nvSpPr>
          <p:cNvPr id="2" name="Title 1"/>
          <p:cNvSpPr>
            <a:spLocks noGrp="1"/>
          </p:cNvSpPr>
          <p:nvPr>
            <p:ph type="title"/>
          </p:nvPr>
        </p:nvSpPr>
        <p:spPr>
          <a:xfrm>
            <a:off x="457200" y="274638"/>
            <a:ext cx="8229600" cy="792162"/>
          </a:xfrm>
        </p:spPr>
        <p:txBody>
          <a:bodyPr>
            <a:normAutofit/>
          </a:bodyPr>
          <a:lstStyle/>
          <a:p>
            <a:r>
              <a:rPr lang="en-US" b="1" dirty="0">
                <a:solidFill>
                  <a:srgbClr val="C00000"/>
                </a:solidFill>
              </a:rPr>
              <a:t>Osmosis </a:t>
            </a:r>
            <a:r>
              <a:rPr lang="en-US" b="1" dirty="0" smtClean="0">
                <a:solidFill>
                  <a:srgbClr val="C00000"/>
                </a:solidFill>
              </a:rPr>
              <a:t>and Osmotic</a:t>
            </a:r>
            <a:r>
              <a:rPr lang="en-US" b="1" dirty="0">
                <a:solidFill>
                  <a:srgbClr val="C00000"/>
                </a:solidFill>
              </a:rPr>
              <a:t> </a:t>
            </a:r>
            <a:r>
              <a:rPr lang="en-US" b="1" dirty="0" smtClean="0">
                <a:solidFill>
                  <a:srgbClr val="C00000"/>
                </a:solidFill>
              </a:rPr>
              <a:t>Pressure</a:t>
            </a:r>
            <a:endParaRPr lang="en-US" dirty="0">
              <a:solidFill>
                <a:srgbClr val="C00000"/>
              </a:solidFill>
            </a:endParaRPr>
          </a:p>
        </p:txBody>
      </p:sp>
    </p:spTree>
    <p:extLst>
      <p:ext uri="{BB962C8B-B14F-4D97-AF65-F5344CB8AC3E}">
        <p14:creationId xmlns:p14="http://schemas.microsoft.com/office/powerpoint/2010/main" val="10661119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it has been </a:t>
            </a:r>
            <a:r>
              <a:rPr lang="en-US" dirty="0" smtClean="0"/>
              <a:t>found experimentally </a:t>
            </a:r>
            <a:r>
              <a:rPr lang="en-US" dirty="0"/>
              <a:t>that </a:t>
            </a:r>
            <a:r>
              <a:rPr lang="en-US" b="1" dirty="0"/>
              <a:t>osmotic pressure </a:t>
            </a:r>
            <a:r>
              <a:rPr lang="en-US" b="1" dirty="0" smtClean="0"/>
              <a:t>is proportional </a:t>
            </a:r>
            <a:r>
              <a:rPr lang="en-US" b="1" dirty="0"/>
              <a:t>to the molarity, </a:t>
            </a:r>
            <a:r>
              <a:rPr lang="en-US" b="1" i="1" dirty="0"/>
              <a:t>C </a:t>
            </a:r>
            <a:r>
              <a:rPr lang="en-US" b="1" dirty="0"/>
              <a:t>of </a:t>
            </a:r>
            <a:r>
              <a:rPr lang="en-US" b="1" dirty="0" smtClean="0"/>
              <a:t>the solution </a:t>
            </a:r>
            <a:r>
              <a:rPr lang="en-US" b="1" dirty="0"/>
              <a:t>at a given temperature </a:t>
            </a:r>
            <a:r>
              <a:rPr lang="en-US" b="1" i="1" dirty="0"/>
              <a:t>T</a:t>
            </a:r>
            <a:r>
              <a:rPr lang="en-US" dirty="0"/>
              <a:t>. Thus</a:t>
            </a:r>
            <a:r>
              <a:rPr lang="en-US" dirty="0" smtClean="0"/>
              <a:t>:</a:t>
            </a:r>
          </a:p>
          <a:p>
            <a:endParaRPr lang="en-US" dirty="0"/>
          </a:p>
          <a:p>
            <a:endParaRPr lang="en-US" dirty="0" smtClean="0"/>
          </a:p>
          <a:p>
            <a:endParaRPr lang="en-US" dirty="0"/>
          </a:p>
          <a:p>
            <a:pPr marL="0" indent="0">
              <a:buNone/>
            </a:pPr>
            <a:endParaRPr lang="en-US" dirty="0" smtClean="0"/>
          </a:p>
          <a:p>
            <a:pPr marL="0" indent="0">
              <a:buNone/>
            </a:pPr>
            <a:r>
              <a:rPr lang="en-US" dirty="0" smtClean="0"/>
              <a:t>If W</a:t>
            </a:r>
            <a:r>
              <a:rPr lang="en-US" baseline="-25000" dirty="0" smtClean="0"/>
              <a:t>2</a:t>
            </a:r>
            <a:r>
              <a:rPr lang="en-US" dirty="0" smtClean="0"/>
              <a:t> is the mass of the solute and </a:t>
            </a:r>
            <a:r>
              <a:rPr lang="en-US" i="1" dirty="0"/>
              <a:t>M</a:t>
            </a:r>
            <a:r>
              <a:rPr lang="en-US" baseline="-25000" dirty="0"/>
              <a:t>2</a:t>
            </a:r>
            <a:r>
              <a:rPr lang="en-US" dirty="0"/>
              <a:t> </a:t>
            </a:r>
            <a:r>
              <a:rPr lang="en-US" dirty="0" smtClean="0"/>
              <a:t>molar </a:t>
            </a:r>
            <a:r>
              <a:rPr lang="en-US" dirty="0"/>
              <a:t>mass, </a:t>
            </a:r>
            <a:r>
              <a:rPr lang="en-US" dirty="0" smtClean="0"/>
              <a:t>then</a:t>
            </a:r>
            <a:r>
              <a:rPr lang="en-US" dirty="0"/>
              <a:t> </a:t>
            </a:r>
            <a:r>
              <a:rPr lang="en-US" i="1" dirty="0" smtClean="0"/>
              <a:t>n</a:t>
            </a:r>
            <a:r>
              <a:rPr lang="en-US" baseline="-25000" dirty="0" smtClean="0"/>
              <a:t>2</a:t>
            </a:r>
            <a:r>
              <a:rPr lang="en-US" dirty="0" smtClean="0"/>
              <a:t> </a:t>
            </a:r>
            <a:r>
              <a:rPr lang="en-US" dirty="0"/>
              <a:t>= w</a:t>
            </a:r>
            <a:r>
              <a:rPr lang="en-US" baseline="-25000" dirty="0"/>
              <a:t>2</a:t>
            </a:r>
            <a:r>
              <a:rPr lang="en-US" dirty="0"/>
              <a:t> / </a:t>
            </a:r>
            <a:r>
              <a:rPr lang="en-US" i="1" dirty="0"/>
              <a:t>M</a:t>
            </a:r>
            <a:r>
              <a:rPr lang="en-US" baseline="-25000" dirty="0"/>
              <a:t>2</a:t>
            </a:r>
            <a:r>
              <a:rPr lang="en-US" dirty="0"/>
              <a:t> and we can </a:t>
            </a:r>
            <a:r>
              <a:rPr lang="en-US" dirty="0" smtClean="0"/>
              <a:t>write</a:t>
            </a:r>
          </a:p>
          <a:p>
            <a:pPr marL="0" indent="0">
              <a:buNone/>
            </a:pPr>
            <a:endParaRPr lang="en-US" dirty="0" smtClean="0"/>
          </a:p>
          <a:p>
            <a:pPr marL="0" indent="0">
              <a:buNone/>
            </a:pPr>
            <a:endParaRPr lang="en-US" dirty="0"/>
          </a:p>
        </p:txBody>
      </p:sp>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4628" y="1981200"/>
            <a:ext cx="5076825" cy="1861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876800"/>
            <a:ext cx="32766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929185" y="6400800"/>
            <a:ext cx="328936" cy="369332"/>
          </a:xfrm>
          <a:prstGeom prst="rect">
            <a:avLst/>
          </a:prstGeom>
        </p:spPr>
        <p:txBody>
          <a:bodyPr wrap="none">
            <a:spAutoFit/>
          </a:bodyPr>
          <a:lstStyle/>
          <a:p>
            <a:r>
              <a:rPr lang="el-GR" dirty="0"/>
              <a:t>Π</a:t>
            </a:r>
            <a:endParaRPr lang="en-US" dirty="0"/>
          </a:p>
        </p:txBody>
      </p:sp>
    </p:spTree>
    <p:extLst>
      <p:ext uri="{BB962C8B-B14F-4D97-AF65-F5344CB8AC3E}">
        <p14:creationId xmlns:p14="http://schemas.microsoft.com/office/powerpoint/2010/main" val="5506157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678363"/>
          </a:xfrm>
        </p:spPr>
        <p:txBody>
          <a:bodyPr>
            <a:normAutofit fontScale="92500"/>
          </a:bodyPr>
          <a:lstStyle/>
          <a:p>
            <a:r>
              <a:rPr lang="en-US" dirty="0"/>
              <a:t>The osmotic pressure method has the advantage </a:t>
            </a:r>
            <a:r>
              <a:rPr lang="en-US" dirty="0" smtClean="0"/>
              <a:t>over other </a:t>
            </a:r>
            <a:r>
              <a:rPr lang="en-US" dirty="0"/>
              <a:t>methods as pressure measurement is around the </a:t>
            </a:r>
            <a:r>
              <a:rPr lang="en-US" dirty="0" smtClean="0"/>
              <a:t>room temperature </a:t>
            </a:r>
            <a:r>
              <a:rPr lang="en-US" dirty="0"/>
              <a:t>and the molarity of the solution is used instead of </a:t>
            </a:r>
            <a:r>
              <a:rPr lang="en-US" dirty="0" smtClean="0"/>
              <a:t>molality. As </a:t>
            </a:r>
            <a:r>
              <a:rPr lang="en-US" dirty="0"/>
              <a:t>compared to other colligative properties, its magnitude is </a:t>
            </a:r>
            <a:r>
              <a:rPr lang="en-US" dirty="0" smtClean="0"/>
              <a:t>large even </a:t>
            </a:r>
            <a:r>
              <a:rPr lang="en-US" dirty="0"/>
              <a:t>for very dilute solutions</a:t>
            </a:r>
            <a:r>
              <a:rPr lang="en-US" dirty="0" smtClean="0"/>
              <a:t>.</a:t>
            </a:r>
          </a:p>
          <a:p>
            <a:r>
              <a:rPr lang="en-US" dirty="0"/>
              <a:t>The technique of osmotic pressure </a:t>
            </a:r>
            <a:r>
              <a:rPr lang="en-US" dirty="0" smtClean="0"/>
              <a:t>for determination </a:t>
            </a:r>
            <a:r>
              <a:rPr lang="en-US" dirty="0"/>
              <a:t>of molar mass of solutes is particularly useful </a:t>
            </a:r>
            <a:r>
              <a:rPr lang="en-US" dirty="0" smtClean="0"/>
              <a:t>for biomolecules </a:t>
            </a:r>
            <a:r>
              <a:rPr lang="en-US" dirty="0"/>
              <a:t>as they are generally not stable at higher </a:t>
            </a:r>
            <a:r>
              <a:rPr lang="en-US" dirty="0" smtClean="0"/>
              <a:t>temperatures and </a:t>
            </a:r>
            <a:r>
              <a:rPr lang="en-US" dirty="0"/>
              <a:t>polymers have poor solubility.</a:t>
            </a:r>
          </a:p>
        </p:txBody>
      </p:sp>
      <p:sp>
        <p:nvSpPr>
          <p:cNvPr id="2" name="Title 1"/>
          <p:cNvSpPr>
            <a:spLocks noGrp="1"/>
          </p:cNvSpPr>
          <p:nvPr>
            <p:ph type="title"/>
          </p:nvPr>
        </p:nvSpPr>
        <p:spPr/>
        <p:txBody>
          <a:bodyPr>
            <a:normAutofit fontScale="90000"/>
          </a:bodyPr>
          <a:lstStyle/>
          <a:p>
            <a:r>
              <a:rPr lang="en-US" dirty="0" smtClean="0">
                <a:solidFill>
                  <a:srgbClr val="C00000"/>
                </a:solidFill>
              </a:rPr>
              <a:t>Advantages of osmotic pressure</a:t>
            </a:r>
            <a:endParaRPr lang="en-US" dirty="0">
              <a:solidFill>
                <a:srgbClr val="C00000"/>
              </a:solidFill>
            </a:endParaRPr>
          </a:p>
        </p:txBody>
      </p:sp>
    </p:spTree>
    <p:extLst>
      <p:ext uri="{BB962C8B-B14F-4D97-AF65-F5344CB8AC3E}">
        <p14:creationId xmlns:p14="http://schemas.microsoft.com/office/powerpoint/2010/main" val="2000371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i="1" dirty="0">
                <a:solidFill>
                  <a:srgbClr val="FF0000"/>
                </a:solidFill>
              </a:rPr>
              <a:t>Volume percentage (V/V)</a:t>
            </a:r>
            <a:r>
              <a:rPr lang="en-US" dirty="0">
                <a:solidFill>
                  <a:srgbClr val="FF0000"/>
                </a:solidFill>
              </a:rPr>
              <a:t>: </a:t>
            </a:r>
            <a:r>
              <a:rPr lang="en-US" dirty="0"/>
              <a:t>The volume percentage is defined as</a:t>
            </a:r>
            <a:r>
              <a:rPr lang="en-US" dirty="0" smtClean="0"/>
              <a:t>:</a:t>
            </a:r>
          </a:p>
          <a:p>
            <a:pPr marL="0" indent="0">
              <a:buNone/>
            </a:pPr>
            <a:r>
              <a:rPr lang="en-US" dirty="0"/>
              <a:t> </a:t>
            </a:r>
            <a:r>
              <a:rPr lang="en-US" dirty="0" smtClean="0"/>
              <a:t>   </a:t>
            </a:r>
            <a:endParaRPr lang="en-US" dirty="0"/>
          </a:p>
        </p:txBody>
      </p:sp>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5" y="1371601"/>
            <a:ext cx="6762750" cy="129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879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r>
              <a:rPr lang="en-US" dirty="0"/>
              <a:t>Two solutions having same osmotic pressure at a </a:t>
            </a:r>
            <a:r>
              <a:rPr lang="en-US" dirty="0" smtClean="0"/>
              <a:t>given temperature </a:t>
            </a:r>
            <a:r>
              <a:rPr lang="en-US" dirty="0"/>
              <a:t>are called </a:t>
            </a:r>
            <a:r>
              <a:rPr lang="en-US" b="1" dirty="0">
                <a:solidFill>
                  <a:srgbClr val="00B0F0"/>
                </a:solidFill>
              </a:rPr>
              <a:t>isotonic solutions</a:t>
            </a:r>
            <a:r>
              <a:rPr lang="en-US" dirty="0" smtClean="0"/>
              <a:t>.</a:t>
            </a:r>
          </a:p>
          <a:p>
            <a:r>
              <a:rPr lang="en-US" dirty="0" smtClean="0"/>
              <a:t>If one solution have high osmotic pressure as compared to other then it is called as </a:t>
            </a:r>
            <a:r>
              <a:rPr lang="en-US" b="1" dirty="0" smtClean="0">
                <a:solidFill>
                  <a:srgbClr val="00B0F0"/>
                </a:solidFill>
              </a:rPr>
              <a:t>Hypertonic</a:t>
            </a:r>
            <a:r>
              <a:rPr lang="en-US" dirty="0" smtClean="0">
                <a:solidFill>
                  <a:srgbClr val="00B0F0"/>
                </a:solidFill>
              </a:rPr>
              <a:t> </a:t>
            </a:r>
            <a:r>
              <a:rPr lang="en-US" dirty="0" smtClean="0"/>
              <a:t>and the one with low value of osmotic pressure is called as </a:t>
            </a:r>
            <a:r>
              <a:rPr lang="en-US" b="1" dirty="0" smtClean="0">
                <a:solidFill>
                  <a:srgbClr val="00B0F0"/>
                </a:solidFill>
              </a:rPr>
              <a:t>Hypotonic solution.</a:t>
            </a:r>
          </a:p>
          <a:p>
            <a:r>
              <a:rPr lang="en-US" b="1" dirty="0" smtClean="0">
                <a:solidFill>
                  <a:srgbClr val="00B0F0"/>
                </a:solidFill>
              </a:rPr>
              <a:t>Reverse Osmosis: </a:t>
            </a:r>
            <a:r>
              <a:rPr lang="en-US" dirty="0" smtClean="0"/>
              <a:t>The phenomenon of flow of solvent from solution to solvent side after applying pressure greater than osmotic pressure on solution side is called as reverse osmosis.</a:t>
            </a:r>
          </a:p>
          <a:p>
            <a:r>
              <a:rPr lang="en-US" dirty="0"/>
              <a:t>Reverse osmosis is used in desalination of sea</a:t>
            </a:r>
          </a:p>
          <a:p>
            <a:pPr marL="0" indent="0">
              <a:buNone/>
            </a:pPr>
            <a:r>
              <a:rPr lang="en-US" dirty="0" smtClean="0"/>
              <a:t>     water</a:t>
            </a:r>
            <a:r>
              <a:rPr lang="en-US" dirty="0"/>
              <a:t>.</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2520415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a:bodyPr>
          <a:lstStyle/>
          <a:p>
            <a:r>
              <a:rPr lang="en-US" dirty="0"/>
              <a:t>when there is dissociation of solute </a:t>
            </a:r>
            <a:r>
              <a:rPr lang="en-US" dirty="0" smtClean="0"/>
              <a:t>into ions</a:t>
            </a:r>
            <a:r>
              <a:rPr lang="en-US" dirty="0"/>
              <a:t>, the experimentally determined molar mass is always lower </a:t>
            </a:r>
            <a:r>
              <a:rPr lang="en-US" dirty="0" smtClean="0"/>
              <a:t>than the </a:t>
            </a:r>
            <a:r>
              <a:rPr lang="en-US" dirty="0"/>
              <a:t>true value</a:t>
            </a:r>
            <a:r>
              <a:rPr lang="en-US" dirty="0" smtClean="0"/>
              <a:t>.</a:t>
            </a:r>
          </a:p>
          <a:p>
            <a:r>
              <a:rPr lang="en-US" dirty="0" smtClean="0"/>
              <a:t>Some of the molecules exist in the form of dimers or </a:t>
            </a:r>
            <a:r>
              <a:rPr lang="en-US" dirty="0" err="1" smtClean="0"/>
              <a:t>trimer</a:t>
            </a:r>
            <a:r>
              <a:rPr lang="en-US" dirty="0" smtClean="0"/>
              <a:t>. In such cases molar </a:t>
            </a:r>
            <a:r>
              <a:rPr lang="en-US" dirty="0"/>
              <a:t>mass </a:t>
            </a:r>
            <a:r>
              <a:rPr lang="en-US" dirty="0" smtClean="0"/>
              <a:t>calculated will </a:t>
            </a:r>
            <a:r>
              <a:rPr lang="en-US" dirty="0"/>
              <a:t>be twice the expected </a:t>
            </a:r>
            <a:r>
              <a:rPr lang="en-US" dirty="0" smtClean="0"/>
              <a:t>value.</a:t>
            </a:r>
          </a:p>
          <a:p>
            <a:r>
              <a:rPr lang="en-US" dirty="0"/>
              <a:t>Such a molar </a:t>
            </a:r>
            <a:r>
              <a:rPr lang="en-US" dirty="0" smtClean="0"/>
              <a:t>mass that </a:t>
            </a:r>
            <a:r>
              <a:rPr lang="en-US" dirty="0"/>
              <a:t>is either lower or higher than the expected or normal value is </a:t>
            </a:r>
            <a:r>
              <a:rPr lang="en-US" dirty="0" smtClean="0"/>
              <a:t>called as </a:t>
            </a:r>
            <a:r>
              <a:rPr lang="en-US" b="1" dirty="0">
                <a:solidFill>
                  <a:srgbClr val="00B0F0"/>
                </a:solidFill>
              </a:rPr>
              <a:t>abnormal molar mass.</a:t>
            </a:r>
            <a:endParaRPr lang="en-US" dirty="0">
              <a:solidFill>
                <a:srgbClr val="00B0F0"/>
              </a:solidFill>
            </a:endParaRPr>
          </a:p>
        </p:txBody>
      </p:sp>
      <p:sp>
        <p:nvSpPr>
          <p:cNvPr id="2" name="Title 1"/>
          <p:cNvSpPr>
            <a:spLocks noGrp="1"/>
          </p:cNvSpPr>
          <p:nvPr>
            <p:ph type="title"/>
          </p:nvPr>
        </p:nvSpPr>
        <p:spPr>
          <a:xfrm>
            <a:off x="457200" y="274638"/>
            <a:ext cx="8229600" cy="868362"/>
          </a:xfrm>
        </p:spPr>
        <p:txBody>
          <a:bodyPr/>
          <a:lstStyle/>
          <a:p>
            <a:r>
              <a:rPr lang="en-US" dirty="0" smtClean="0">
                <a:solidFill>
                  <a:srgbClr val="FF0000"/>
                </a:solidFill>
              </a:rPr>
              <a:t>Abnormal molar masses</a:t>
            </a:r>
            <a:endParaRPr lang="en-US" dirty="0">
              <a:solidFill>
                <a:srgbClr val="FF0000"/>
              </a:solidFill>
            </a:endParaRPr>
          </a:p>
        </p:txBody>
      </p:sp>
    </p:spTree>
    <p:extLst>
      <p:ext uri="{BB962C8B-B14F-4D97-AF65-F5344CB8AC3E}">
        <p14:creationId xmlns:p14="http://schemas.microsoft.com/office/powerpoint/2010/main" val="19949033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err="1" smtClean="0">
                <a:solidFill>
                  <a:srgbClr val="FF0000"/>
                </a:solidFill>
              </a:rPr>
              <a:t>Van’t</a:t>
            </a:r>
            <a:r>
              <a:rPr lang="en-US" dirty="0" smtClean="0">
                <a:solidFill>
                  <a:srgbClr val="FF0000"/>
                </a:solidFill>
              </a:rPr>
              <a:t> Hoff factor</a:t>
            </a:r>
            <a:r>
              <a:rPr lang="en-US" dirty="0" smtClean="0"/>
              <a:t>: it is defined as:</a:t>
            </a:r>
          </a:p>
          <a:p>
            <a:pPr marL="0" indent="0">
              <a:buNone/>
            </a:pPr>
            <a:endParaRPr lang="en-US" dirty="0"/>
          </a:p>
        </p:txBody>
      </p:sp>
      <p:sp>
        <p:nvSpPr>
          <p:cNvPr id="2" name="Title 1"/>
          <p:cNvSpPr>
            <a:spLocks noGrp="1"/>
          </p:cNvSpPr>
          <p:nvPr>
            <p:ph type="title"/>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8305799" cy="2881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28706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 In case </a:t>
            </a:r>
            <a:r>
              <a:rPr lang="en-US" dirty="0"/>
              <a:t>of association, value of </a:t>
            </a:r>
            <a:r>
              <a:rPr lang="en-US" i="1" dirty="0" err="1"/>
              <a:t>i</a:t>
            </a:r>
            <a:r>
              <a:rPr lang="en-US" i="1" dirty="0"/>
              <a:t> </a:t>
            </a:r>
            <a:r>
              <a:rPr lang="en-US" dirty="0"/>
              <a:t>is less than unity while for dissociation </a:t>
            </a:r>
            <a:r>
              <a:rPr lang="en-US" dirty="0" smtClean="0"/>
              <a:t>it is </a:t>
            </a:r>
            <a:r>
              <a:rPr lang="en-US" dirty="0"/>
              <a:t>greater than unity</a:t>
            </a:r>
            <a:r>
              <a:rPr lang="en-US" dirty="0" smtClean="0"/>
              <a:t>.</a:t>
            </a:r>
          </a:p>
          <a:p>
            <a:r>
              <a:rPr lang="en-US" dirty="0"/>
              <a:t>Inclusion of </a:t>
            </a:r>
            <a:r>
              <a:rPr lang="en-US" dirty="0" err="1"/>
              <a:t>van’t</a:t>
            </a:r>
            <a:r>
              <a:rPr lang="en-US" dirty="0"/>
              <a:t> Hoff factor modifies the equations for </a:t>
            </a:r>
            <a:r>
              <a:rPr lang="en-US" dirty="0" smtClean="0"/>
              <a:t>colligative properties </a:t>
            </a:r>
            <a:r>
              <a:rPr lang="en-US" dirty="0"/>
              <a:t>as follows</a:t>
            </a:r>
            <a:r>
              <a:rPr lang="en-US" dirty="0" smtClean="0"/>
              <a:t>:</a:t>
            </a:r>
          </a:p>
          <a:p>
            <a:pPr marL="0" indent="0">
              <a:buNone/>
            </a:pPr>
            <a:endParaRPr lang="en-US" dirty="0"/>
          </a:p>
        </p:txBody>
      </p:sp>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124200"/>
            <a:ext cx="78486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3503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i="1" dirty="0">
                <a:solidFill>
                  <a:srgbClr val="FF0000"/>
                </a:solidFill>
              </a:rPr>
              <a:t>Parts per million</a:t>
            </a:r>
            <a:r>
              <a:rPr lang="en-US" dirty="0"/>
              <a:t>: When a solute is present in </a:t>
            </a:r>
            <a:r>
              <a:rPr lang="en-US" b="1" dirty="0"/>
              <a:t>trace </a:t>
            </a:r>
            <a:r>
              <a:rPr lang="en-US" dirty="0"/>
              <a:t>quantities, </a:t>
            </a:r>
            <a:r>
              <a:rPr lang="en-US" dirty="0" smtClean="0"/>
              <a:t>it is </a:t>
            </a:r>
            <a:r>
              <a:rPr lang="en-US" dirty="0"/>
              <a:t>convenient to express concentration in </a:t>
            </a:r>
            <a:r>
              <a:rPr lang="en-US" b="1" dirty="0"/>
              <a:t>parts per million (</a:t>
            </a:r>
            <a:r>
              <a:rPr lang="en-US" b="1" dirty="0" smtClean="0"/>
              <a:t>ppm) </a:t>
            </a:r>
            <a:r>
              <a:rPr lang="en-US" dirty="0" smtClean="0"/>
              <a:t>and </a:t>
            </a:r>
            <a:r>
              <a:rPr lang="en-US" dirty="0"/>
              <a:t>is defined as</a:t>
            </a:r>
            <a:r>
              <a:rPr lang="en-US" dirty="0" smtClean="0"/>
              <a:t>:</a:t>
            </a:r>
          </a:p>
          <a:p>
            <a:pPr marL="0" indent="0">
              <a:buNone/>
            </a:pPr>
            <a:r>
              <a:rPr lang="en-US" dirty="0"/>
              <a:t> </a:t>
            </a:r>
            <a:r>
              <a:rPr lang="en-US" dirty="0" smtClean="0"/>
              <a:t>   </a:t>
            </a:r>
            <a:endParaRPr lang="en-US" dirty="0"/>
          </a:p>
        </p:txBody>
      </p:sp>
      <p:sp>
        <p:nvSpPr>
          <p:cNvPr id="2" name="Title 1"/>
          <p:cNvSpPr>
            <a:spLocks noGrp="1"/>
          </p:cNvSpPr>
          <p:nvPr>
            <p:ph type="title"/>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890838"/>
            <a:ext cx="7391399" cy="1833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773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Mole Fraction:</a:t>
            </a:r>
          </a:p>
          <a:p>
            <a:r>
              <a:rPr lang="en-US" dirty="0" smtClean="0"/>
              <a:t>Molarity:</a:t>
            </a:r>
          </a:p>
          <a:p>
            <a:r>
              <a:rPr lang="en-US" dirty="0" smtClean="0"/>
              <a:t>Molality:</a:t>
            </a:r>
          </a:p>
          <a:p>
            <a:r>
              <a:rPr lang="en-US" dirty="0" smtClean="0"/>
              <a:t>Molality is better to express the concentration of the solution as compared to molarity. Because molarity depends upon volume and volume is temperature dependent. Thus molarity changes with change in temperature but molality not because mass does not vary with temp.</a:t>
            </a:r>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94269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a:bodyPr>
          <a:lstStyle/>
          <a:p>
            <a:r>
              <a:rPr lang="en-US" dirty="0"/>
              <a:t>Solubility of a substance </a:t>
            </a:r>
            <a:r>
              <a:rPr lang="en-US" dirty="0" smtClean="0"/>
              <a:t>is </a:t>
            </a:r>
            <a:r>
              <a:rPr lang="en-US" dirty="0"/>
              <a:t>maximum amount that can be </a:t>
            </a:r>
            <a:r>
              <a:rPr lang="en-US" dirty="0" smtClean="0"/>
              <a:t>dissolved in </a:t>
            </a:r>
            <a:r>
              <a:rPr lang="en-US" dirty="0"/>
              <a:t>a specified amount of solvent at a specified temperature</a:t>
            </a:r>
            <a:r>
              <a:rPr lang="en-US" dirty="0" smtClean="0"/>
              <a:t>.</a:t>
            </a:r>
          </a:p>
          <a:p>
            <a:r>
              <a:rPr lang="en-US" b="1" dirty="0"/>
              <a:t>Solubility </a:t>
            </a:r>
            <a:r>
              <a:rPr lang="en-US" b="1" dirty="0" smtClean="0"/>
              <a:t>of a </a:t>
            </a:r>
            <a:r>
              <a:rPr lang="en-US" b="1" dirty="0"/>
              <a:t>Solid in </a:t>
            </a:r>
            <a:r>
              <a:rPr lang="en-US" b="1" dirty="0" smtClean="0"/>
              <a:t>a Liquid: </a:t>
            </a:r>
            <a:r>
              <a:rPr lang="en-US" dirty="0"/>
              <a:t>a solute dissolves in a solvent if </a:t>
            </a:r>
            <a:r>
              <a:rPr lang="en-US" dirty="0" smtClean="0"/>
              <a:t>the intermolecular </a:t>
            </a:r>
            <a:r>
              <a:rPr lang="en-US" dirty="0"/>
              <a:t>interactions are similar in the two or we may say </a:t>
            </a:r>
            <a:r>
              <a:rPr lang="en-US" b="1" dirty="0" smtClean="0">
                <a:solidFill>
                  <a:srgbClr val="92D050"/>
                </a:solidFill>
              </a:rPr>
              <a:t>like dissolves </a:t>
            </a:r>
            <a:r>
              <a:rPr lang="en-US" b="1" dirty="0">
                <a:solidFill>
                  <a:srgbClr val="92D050"/>
                </a:solidFill>
              </a:rPr>
              <a:t>like</a:t>
            </a:r>
            <a:r>
              <a:rPr lang="en-US" dirty="0" smtClean="0"/>
              <a:t>.</a:t>
            </a:r>
          </a:p>
          <a:p>
            <a:r>
              <a:rPr lang="en-US" dirty="0"/>
              <a:t>solution in which no more solute can be dissolved at the </a:t>
            </a:r>
            <a:r>
              <a:rPr lang="en-US" dirty="0" smtClean="0"/>
              <a:t>same temperature </a:t>
            </a:r>
            <a:r>
              <a:rPr lang="en-US" dirty="0"/>
              <a:t>and pressure is called a </a:t>
            </a:r>
            <a:r>
              <a:rPr lang="en-US" b="1" dirty="0">
                <a:solidFill>
                  <a:srgbClr val="92D050"/>
                </a:solidFill>
              </a:rPr>
              <a:t>saturated solution</a:t>
            </a:r>
            <a:r>
              <a:rPr lang="en-US" dirty="0">
                <a:solidFill>
                  <a:srgbClr val="92D050"/>
                </a:solidFill>
              </a:rPr>
              <a:t>.</a:t>
            </a:r>
            <a:endParaRPr lang="en-US" dirty="0" smtClean="0">
              <a:solidFill>
                <a:srgbClr val="92D050"/>
              </a:solidFill>
            </a:endParaRPr>
          </a:p>
        </p:txBody>
      </p:sp>
      <p:sp>
        <p:nvSpPr>
          <p:cNvPr id="2" name="Title 1"/>
          <p:cNvSpPr>
            <a:spLocks noGrp="1"/>
          </p:cNvSpPr>
          <p:nvPr>
            <p:ph type="title"/>
          </p:nvPr>
        </p:nvSpPr>
        <p:spPr>
          <a:xfrm>
            <a:off x="457200" y="274638"/>
            <a:ext cx="8229600" cy="868362"/>
          </a:xfrm>
        </p:spPr>
        <p:txBody>
          <a:bodyPr/>
          <a:lstStyle/>
          <a:p>
            <a:r>
              <a:rPr lang="en-US" dirty="0" smtClean="0">
                <a:solidFill>
                  <a:srgbClr val="FF0000"/>
                </a:solidFill>
              </a:rPr>
              <a:t>Solubility</a:t>
            </a:r>
            <a:endParaRPr lang="en-US" dirty="0">
              <a:solidFill>
                <a:srgbClr val="FF0000"/>
              </a:solidFill>
            </a:endParaRPr>
          </a:p>
        </p:txBody>
      </p:sp>
    </p:spTree>
    <p:extLst>
      <p:ext uri="{BB962C8B-B14F-4D97-AF65-F5344CB8AC3E}">
        <p14:creationId xmlns:p14="http://schemas.microsoft.com/office/powerpoint/2010/main" val="1269564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r>
              <a:rPr lang="en-US" b="1" i="1" dirty="0" smtClean="0">
                <a:solidFill>
                  <a:srgbClr val="92D050"/>
                </a:solidFill>
              </a:rPr>
              <a:t>Effect of temperature on solubility</a:t>
            </a:r>
            <a:r>
              <a:rPr lang="en-US" b="1" i="1" dirty="0" smtClean="0"/>
              <a:t>:</a:t>
            </a:r>
            <a:r>
              <a:rPr lang="en-US" dirty="0" smtClean="0"/>
              <a:t> Solubility increases with increase in temperature.</a:t>
            </a:r>
          </a:p>
          <a:p>
            <a:r>
              <a:rPr lang="en-US" b="1" i="1" dirty="0">
                <a:solidFill>
                  <a:srgbClr val="92D050"/>
                </a:solidFill>
              </a:rPr>
              <a:t>Effect of </a:t>
            </a:r>
            <a:r>
              <a:rPr lang="en-US" b="1" i="1" dirty="0" smtClean="0">
                <a:solidFill>
                  <a:srgbClr val="92D050"/>
                </a:solidFill>
              </a:rPr>
              <a:t>pressure: </a:t>
            </a:r>
            <a:r>
              <a:rPr lang="en-US" dirty="0"/>
              <a:t>Pressure does not have any significant effect on solubility of solids </a:t>
            </a:r>
            <a:r>
              <a:rPr lang="en-US" dirty="0" smtClean="0"/>
              <a:t>in liquids</a:t>
            </a:r>
            <a:r>
              <a:rPr lang="en-US" dirty="0"/>
              <a:t>. It is so because solids and liquids are highly </a:t>
            </a:r>
            <a:r>
              <a:rPr lang="en-US" dirty="0" smtClean="0"/>
              <a:t>incompressible and </a:t>
            </a:r>
            <a:r>
              <a:rPr lang="en-US" dirty="0"/>
              <a:t>practically remain unaffected by changes in pressure.</a:t>
            </a:r>
          </a:p>
        </p:txBody>
      </p:sp>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Tree>
    <p:extLst>
      <p:ext uri="{BB962C8B-B14F-4D97-AF65-F5344CB8AC3E}">
        <p14:creationId xmlns:p14="http://schemas.microsoft.com/office/powerpoint/2010/main" val="1414382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b="1" dirty="0" smtClean="0">
                <a:solidFill>
                  <a:srgbClr val="92D050"/>
                </a:solidFill>
              </a:rPr>
              <a:t>Solubility of a gas in </a:t>
            </a:r>
            <a:r>
              <a:rPr lang="en-US" b="1" dirty="0" err="1" smtClean="0">
                <a:solidFill>
                  <a:srgbClr val="92D050"/>
                </a:solidFill>
              </a:rPr>
              <a:t>liquids:</a:t>
            </a:r>
            <a:r>
              <a:rPr lang="en-US" dirty="0" err="1"/>
              <a:t>Many</a:t>
            </a:r>
            <a:r>
              <a:rPr lang="en-US" dirty="0"/>
              <a:t> gases dissolve in water</a:t>
            </a:r>
            <a:r>
              <a:rPr lang="en-US" dirty="0" smtClean="0"/>
              <a:t>. </a:t>
            </a:r>
            <a:r>
              <a:rPr lang="en-US" dirty="0"/>
              <a:t>Solubility of gases in liquids is greatly affected by pressure </a:t>
            </a:r>
            <a:r>
              <a:rPr lang="en-US" dirty="0" smtClean="0"/>
              <a:t>and temperature</a:t>
            </a:r>
            <a:r>
              <a:rPr lang="en-US" dirty="0"/>
              <a:t>. The solubility of gases increase with increase of pressure</a:t>
            </a:r>
            <a:r>
              <a:rPr lang="en-US" dirty="0" smtClean="0"/>
              <a:t>.</a:t>
            </a:r>
          </a:p>
          <a:p>
            <a:r>
              <a:rPr lang="en-US" b="1" dirty="0">
                <a:solidFill>
                  <a:srgbClr val="92D050"/>
                </a:solidFill>
              </a:rPr>
              <a:t>Henry’s </a:t>
            </a:r>
            <a:r>
              <a:rPr lang="en-US" b="1" dirty="0" smtClean="0">
                <a:solidFill>
                  <a:srgbClr val="92D050"/>
                </a:solidFill>
              </a:rPr>
              <a:t>law:</a:t>
            </a:r>
            <a:r>
              <a:rPr lang="en-US" dirty="0" smtClean="0">
                <a:solidFill>
                  <a:srgbClr val="92D050"/>
                </a:solidFill>
              </a:rPr>
              <a:t> </a:t>
            </a:r>
            <a:r>
              <a:rPr lang="en-US" dirty="0" smtClean="0"/>
              <a:t>the solubility </a:t>
            </a:r>
            <a:r>
              <a:rPr lang="en-US" dirty="0"/>
              <a:t>of a gas in a liquid</a:t>
            </a:r>
          </a:p>
          <a:p>
            <a:pPr marL="0" indent="0">
              <a:buNone/>
            </a:pPr>
            <a:r>
              <a:rPr lang="en-US" dirty="0" smtClean="0"/>
              <a:t>    is </a:t>
            </a:r>
            <a:r>
              <a:rPr lang="en-US" dirty="0"/>
              <a:t>directly proportional to </a:t>
            </a:r>
            <a:r>
              <a:rPr lang="en-US" dirty="0" smtClean="0"/>
              <a:t>the pressure </a:t>
            </a:r>
            <a:r>
              <a:rPr lang="en-US" dirty="0"/>
              <a:t>of the </a:t>
            </a:r>
            <a:r>
              <a:rPr lang="en-US" dirty="0" smtClean="0"/>
              <a:t> gas.</a:t>
            </a:r>
          </a:p>
          <a:p>
            <a:r>
              <a:rPr lang="en-US" dirty="0"/>
              <a:t>Dalton, </a:t>
            </a:r>
            <a:r>
              <a:rPr lang="en-US" dirty="0" smtClean="0"/>
              <a:t>also concluded </a:t>
            </a:r>
            <a:r>
              <a:rPr lang="en-US" dirty="0"/>
              <a:t>independently that </a:t>
            </a:r>
            <a:r>
              <a:rPr lang="en-US" dirty="0" smtClean="0"/>
              <a:t>the solubility </a:t>
            </a:r>
            <a:r>
              <a:rPr lang="en-US" dirty="0"/>
              <a:t>of a gas in a </a:t>
            </a:r>
            <a:r>
              <a:rPr lang="en-US" dirty="0" smtClean="0"/>
              <a:t>liquid solution </a:t>
            </a:r>
            <a:r>
              <a:rPr lang="en-US" dirty="0"/>
              <a:t>is a </a:t>
            </a:r>
            <a:r>
              <a:rPr lang="en-US" dirty="0" smtClean="0"/>
              <a:t> function </a:t>
            </a:r>
            <a:r>
              <a:rPr lang="en-US" dirty="0"/>
              <a:t>of </a:t>
            </a:r>
            <a:r>
              <a:rPr lang="en-US" dirty="0" smtClean="0"/>
              <a:t>partial pressure </a:t>
            </a:r>
            <a:r>
              <a:rPr lang="en-US" dirty="0"/>
              <a:t>of the gas.</a:t>
            </a:r>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13596631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372</TotalTime>
  <Words>2269</Words>
  <Application>Microsoft Office PowerPoint</Application>
  <PresentationFormat>On-screen Show (4:3)</PresentationFormat>
  <Paragraphs>157</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Concourse</vt:lpstr>
      <vt:lpstr>SOLUTIONS</vt:lpstr>
      <vt:lpstr>Types of Solutions</vt:lpstr>
      <vt:lpstr>Expressing   Concentration of Solutions</vt:lpstr>
      <vt:lpstr>PowerPoint Presentation</vt:lpstr>
      <vt:lpstr>PowerPoint Presentation</vt:lpstr>
      <vt:lpstr>PowerPoint Presentation</vt:lpstr>
      <vt:lpstr>Solubility</vt:lpstr>
      <vt:lpstr>PowerPoint Presentation</vt:lpstr>
      <vt:lpstr>PowerPoint Presentation</vt:lpstr>
      <vt:lpstr>PowerPoint Presentation</vt:lpstr>
      <vt:lpstr>PowerPoint Presentation</vt:lpstr>
      <vt:lpstr>Applications of Henry’s law</vt:lpstr>
      <vt:lpstr>PowerPoint Presentation</vt:lpstr>
      <vt:lpstr>PowerPoint Presentation</vt:lpstr>
      <vt:lpstr>Vapour Pressure of Liquid Solutions</vt:lpstr>
      <vt:lpstr>PowerPoint Presentation</vt:lpstr>
      <vt:lpstr>PowerPoint Presentation</vt:lpstr>
      <vt:lpstr>PowerPoint Presentation</vt:lpstr>
      <vt:lpstr>Raoult’s Law as a special case of Henry’s Law</vt:lpstr>
      <vt:lpstr>Vapour Pressure of Solutions of Solids in Liquids</vt:lpstr>
      <vt:lpstr>PowerPoint Presentation</vt:lpstr>
      <vt:lpstr>Ideal Solutions</vt:lpstr>
      <vt:lpstr>Non ideal solutions</vt:lpstr>
      <vt:lpstr>PowerPoint Presentation</vt:lpstr>
      <vt:lpstr>PowerPoint Presentation</vt:lpstr>
      <vt:lpstr>azeotropes</vt:lpstr>
      <vt:lpstr>Colligative Properties and Determination of Molar Mass</vt:lpstr>
      <vt:lpstr>Relative Lowering of Vapour</vt:lpstr>
      <vt:lpstr>Calculation of molar mass</vt:lpstr>
      <vt:lpstr>Elevation of boiling point</vt:lpstr>
      <vt:lpstr>PowerPoint Presentation</vt:lpstr>
      <vt:lpstr>PowerPoint Presentation</vt:lpstr>
      <vt:lpstr>Depression of Freezing Point</vt:lpstr>
      <vt:lpstr>PowerPoint Presentation</vt:lpstr>
      <vt:lpstr>PowerPoint Presentation</vt:lpstr>
      <vt:lpstr>Calculation of molar mass of solute</vt:lpstr>
      <vt:lpstr>Osmosis and Osmotic Pressure</vt:lpstr>
      <vt:lpstr>PowerPoint Presentation</vt:lpstr>
      <vt:lpstr>Advantages of osmotic pressure</vt:lpstr>
      <vt:lpstr>PowerPoint Presentation</vt:lpstr>
      <vt:lpstr>Abnormal molar masses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SOLUTIONS</dc:title>
  <dc:creator>monika sharma</dc:creator>
  <cp:lastModifiedBy>monika sharma</cp:lastModifiedBy>
  <cp:revision>39</cp:revision>
  <dcterms:created xsi:type="dcterms:W3CDTF">2014-02-16T15:08:24Z</dcterms:created>
  <dcterms:modified xsi:type="dcterms:W3CDTF">2015-03-15T05:34:19Z</dcterms:modified>
</cp:coreProperties>
</file>