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E9EE-2469-4CF6-B3BE-DABC7413F5A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42058-92E7-459E-96F6-131EE143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5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2058-92E7-459E-96F6-131EE143C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016C-0C3E-405A-9260-92EC2AA72ED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6870-0E37-4812-B91E-60D602A2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2514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Solid state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571500" indent="-571500">
              <a:buAutoNum type="romanLcParenBoth"/>
            </a:pPr>
            <a:r>
              <a:rPr lang="en-US" b="1" i="1" dirty="0" smtClean="0">
                <a:solidFill>
                  <a:srgbClr val="FF0000"/>
                </a:solidFill>
              </a:rPr>
              <a:t>Metal </a:t>
            </a:r>
            <a:r>
              <a:rPr lang="en-US" b="1" i="1" dirty="0">
                <a:solidFill>
                  <a:srgbClr val="FF0000"/>
                </a:solidFill>
              </a:rPr>
              <a:t>Excess </a:t>
            </a:r>
            <a:r>
              <a:rPr lang="en-US" b="1" i="1" dirty="0" smtClean="0">
                <a:solidFill>
                  <a:srgbClr val="FF0000"/>
                </a:solidFill>
              </a:rPr>
              <a:t>Defect: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(a) </a:t>
            </a:r>
            <a:r>
              <a:rPr lang="en-US" b="1" i="1" dirty="0">
                <a:solidFill>
                  <a:srgbClr val="FF0000"/>
                </a:solidFill>
              </a:rPr>
              <a:t>Metal excess defect due to </a:t>
            </a:r>
            <a:r>
              <a:rPr lang="en-US" b="1" i="1" dirty="0" smtClean="0">
                <a:solidFill>
                  <a:srgbClr val="FF0000"/>
                </a:solidFill>
              </a:rPr>
              <a:t>anionic vacancies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this type of defect arises when an anion is missing from the normal site and the charge is neutralized by electrons.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</a:t>
            </a:r>
            <a:r>
              <a:rPr lang="en-US" dirty="0"/>
              <a:t>As a result the crystal now </a:t>
            </a:r>
            <a:r>
              <a:rPr lang="en-US" dirty="0" smtClean="0"/>
              <a:t>has an </a:t>
            </a:r>
            <a:r>
              <a:rPr lang="en-US" dirty="0"/>
              <a:t>excess of sodium. The anionic sites occupied </a:t>
            </a:r>
            <a:r>
              <a:rPr lang="en-US" dirty="0" smtClean="0"/>
              <a:t>by unpaired </a:t>
            </a:r>
            <a:r>
              <a:rPr lang="en-US" dirty="0"/>
              <a:t>electrons are called </a:t>
            </a:r>
            <a:r>
              <a:rPr lang="en-US" i="1" dirty="0" smtClean="0">
                <a:solidFill>
                  <a:srgbClr val="0070C0"/>
                </a:solidFill>
              </a:rPr>
              <a:t>F-</a:t>
            </a:r>
            <a:r>
              <a:rPr lang="en-US" i="1" dirty="0" err="1" smtClean="0">
                <a:solidFill>
                  <a:srgbClr val="0070C0"/>
                </a:solidFill>
              </a:rPr>
              <a:t>centres</a:t>
            </a:r>
            <a:r>
              <a:rPr lang="en-US" i="1" dirty="0" smtClean="0"/>
              <a:t>. </a:t>
            </a:r>
            <a:r>
              <a:rPr lang="en-US" dirty="0"/>
              <a:t>They impart </a:t>
            </a:r>
            <a:r>
              <a:rPr lang="en-US" dirty="0" smtClean="0"/>
              <a:t>yellow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to the crystals of </a:t>
            </a:r>
            <a:r>
              <a:rPr lang="en-US" dirty="0" err="1"/>
              <a:t>NaCl</a:t>
            </a:r>
            <a:r>
              <a:rPr lang="en-US" dirty="0" smtClean="0"/>
              <a:t>. Excess of lithium makes </a:t>
            </a:r>
            <a:r>
              <a:rPr lang="en-US" dirty="0" err="1" smtClean="0"/>
              <a:t>LiCl</a:t>
            </a:r>
            <a:r>
              <a:rPr lang="en-US" dirty="0" smtClean="0"/>
              <a:t> crystal pink and excess of potassium makes </a:t>
            </a:r>
            <a:r>
              <a:rPr lang="en-US" dirty="0" err="1" smtClean="0"/>
              <a:t>KCl</a:t>
            </a:r>
            <a:r>
              <a:rPr lang="en-US" dirty="0" smtClean="0"/>
              <a:t> crystal violet.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705600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Metal excess defect due to the presence of extra </a:t>
            </a:r>
            <a:r>
              <a:rPr lang="en-US" b="1" i="1" dirty="0" err="1">
                <a:solidFill>
                  <a:srgbClr val="C00000"/>
                </a:solidFill>
              </a:rPr>
              <a:t>cations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at interstitial </a:t>
            </a:r>
            <a:r>
              <a:rPr lang="en-US" b="1" i="1" dirty="0">
                <a:solidFill>
                  <a:srgbClr val="C00000"/>
                </a:solidFill>
              </a:rPr>
              <a:t>sites</a:t>
            </a:r>
            <a:r>
              <a:rPr lang="en-US" dirty="0" smtClean="0"/>
              <a:t>: </a:t>
            </a:r>
            <a:r>
              <a:rPr lang="en-US" dirty="0"/>
              <a:t>Zinc </a:t>
            </a:r>
            <a:r>
              <a:rPr lang="en-US" dirty="0" smtClean="0"/>
              <a:t>oxide on </a:t>
            </a:r>
            <a:r>
              <a:rPr lang="en-US" dirty="0"/>
              <a:t>heating it loses oxygen and turns yellow</a:t>
            </a:r>
            <a:r>
              <a:rPr lang="en-US" dirty="0" smtClean="0"/>
              <a:t>. </a:t>
            </a:r>
            <a:r>
              <a:rPr lang="en-US" dirty="0"/>
              <a:t>Now there is excess of zinc in the crystal </a:t>
            </a:r>
            <a:r>
              <a:rPr lang="en-US" dirty="0" smtClean="0"/>
              <a:t>excess </a:t>
            </a:r>
            <a:r>
              <a:rPr lang="en-US" dirty="0"/>
              <a:t>Zn</a:t>
            </a:r>
            <a:r>
              <a:rPr lang="en-US" baseline="30000" dirty="0"/>
              <a:t>2+ </a:t>
            </a:r>
            <a:r>
              <a:rPr lang="en-US" dirty="0"/>
              <a:t>ions move to interstitial sites and the </a:t>
            </a:r>
            <a:r>
              <a:rPr lang="en-US" dirty="0" smtClean="0"/>
              <a:t>electrons to </a:t>
            </a:r>
            <a:r>
              <a:rPr lang="en-US" dirty="0" err="1"/>
              <a:t>neighbouring</a:t>
            </a:r>
            <a:r>
              <a:rPr lang="en-US" dirty="0"/>
              <a:t> interstitial sites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(ii) </a:t>
            </a:r>
            <a:r>
              <a:rPr lang="en-US" b="1" i="1" dirty="0">
                <a:solidFill>
                  <a:srgbClr val="C00000"/>
                </a:solidFill>
              </a:rPr>
              <a:t>Metal Deficiency </a:t>
            </a:r>
            <a:r>
              <a:rPr lang="en-US" b="1" i="1" dirty="0" smtClean="0">
                <a:solidFill>
                  <a:srgbClr val="C00000"/>
                </a:solidFill>
              </a:rPr>
              <a:t>Defect: </a:t>
            </a:r>
            <a:r>
              <a:rPr lang="en-US" dirty="0"/>
              <a:t>many solids </a:t>
            </a:r>
            <a:r>
              <a:rPr lang="en-US" dirty="0" smtClean="0"/>
              <a:t>are </a:t>
            </a:r>
            <a:r>
              <a:rPr lang="en-US" dirty="0"/>
              <a:t>difficult to prepare in </a:t>
            </a:r>
            <a:r>
              <a:rPr lang="en-US" dirty="0" smtClean="0"/>
              <a:t>the stoichiometric </a:t>
            </a:r>
            <a:r>
              <a:rPr lang="en-US" dirty="0"/>
              <a:t>composition and contain less amount of the metal </a:t>
            </a:r>
            <a:r>
              <a:rPr lang="en-US" dirty="0" smtClean="0"/>
              <a:t>as compared </a:t>
            </a:r>
            <a:r>
              <a:rPr lang="en-US" dirty="0"/>
              <a:t>to the stoichiometric proportion. A typical example </a:t>
            </a:r>
            <a:r>
              <a:rPr lang="en-US" dirty="0" smtClean="0"/>
              <a:t>of this </a:t>
            </a:r>
            <a:r>
              <a:rPr lang="en-US" dirty="0"/>
              <a:t>type is </a:t>
            </a:r>
            <a:r>
              <a:rPr lang="en-US" dirty="0" err="1" smtClean="0"/>
              <a:t>FeO</a:t>
            </a:r>
            <a:r>
              <a:rPr lang="en-US" dirty="0" smtClean="0"/>
              <a:t>. </a:t>
            </a:r>
            <a:r>
              <a:rPr lang="en-US" dirty="0"/>
              <a:t>In crystals of </a:t>
            </a:r>
            <a:r>
              <a:rPr lang="en-US" dirty="0" err="1" smtClean="0"/>
              <a:t>FeO</a:t>
            </a:r>
            <a:r>
              <a:rPr lang="en-US" dirty="0" smtClean="0"/>
              <a:t> some </a:t>
            </a:r>
            <a:r>
              <a:rPr lang="en-US" dirty="0"/>
              <a:t>Fe</a:t>
            </a:r>
            <a:r>
              <a:rPr lang="en-US" baseline="30000" dirty="0"/>
              <a:t>2+ </a:t>
            </a:r>
            <a:r>
              <a:rPr lang="en-US" dirty="0" err="1"/>
              <a:t>cations</a:t>
            </a:r>
            <a:r>
              <a:rPr lang="en-US" dirty="0"/>
              <a:t> are missing and the loss of positive charge </a:t>
            </a:r>
            <a:r>
              <a:rPr lang="en-US" dirty="0" smtClean="0"/>
              <a:t>is made </a:t>
            </a:r>
            <a:r>
              <a:rPr lang="en-US" dirty="0"/>
              <a:t>up by the presence of required number of Fe</a:t>
            </a:r>
            <a:r>
              <a:rPr lang="en-US" baseline="30000" dirty="0"/>
              <a:t>3+ </a:t>
            </a:r>
            <a:r>
              <a:rPr lang="en-US" dirty="0"/>
              <a:t>ions.</a:t>
            </a:r>
          </a:p>
        </p:txBody>
      </p:sp>
    </p:spTree>
    <p:extLst>
      <p:ext uri="{BB962C8B-B14F-4D97-AF65-F5344CB8AC3E}">
        <p14:creationId xmlns:p14="http://schemas.microsoft.com/office/powerpoint/2010/main" val="6139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Electrical properties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571500" indent="-571500">
              <a:buAutoNum type="romanLcParenBoth"/>
            </a:pPr>
            <a:r>
              <a:rPr lang="en-US" i="1" dirty="0" smtClean="0"/>
              <a:t>Conductors</a:t>
            </a:r>
            <a:r>
              <a:rPr lang="en-US" dirty="0"/>
              <a:t>: The solids with conductivities ranging between </a:t>
            </a:r>
            <a:r>
              <a:rPr lang="en-US" dirty="0" smtClean="0"/>
              <a:t>10</a:t>
            </a:r>
            <a:r>
              <a:rPr lang="en-US" baseline="30000" dirty="0" smtClean="0"/>
              <a:t>4</a:t>
            </a:r>
            <a:r>
              <a:rPr lang="en-US" dirty="0" smtClean="0"/>
              <a:t> to </a:t>
            </a:r>
            <a:r>
              <a:rPr lang="en-US" dirty="0"/>
              <a:t>10</a:t>
            </a:r>
            <a:r>
              <a:rPr lang="en-US" baseline="30000" dirty="0"/>
              <a:t>7</a:t>
            </a:r>
            <a:r>
              <a:rPr lang="en-US" dirty="0"/>
              <a:t> ohm</a:t>
            </a:r>
            <a:r>
              <a:rPr lang="en-US" baseline="30000" dirty="0"/>
              <a:t>–1</a:t>
            </a:r>
            <a:r>
              <a:rPr lang="en-US" dirty="0"/>
              <a:t>m</a:t>
            </a:r>
            <a:r>
              <a:rPr lang="en-US" baseline="30000" dirty="0"/>
              <a:t>–1</a:t>
            </a:r>
            <a:r>
              <a:rPr lang="en-US" dirty="0"/>
              <a:t> are called conductors</a:t>
            </a:r>
            <a:r>
              <a:rPr lang="en-US" dirty="0" smtClean="0"/>
              <a:t>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Insulators: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Semiconductors: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Conduction of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Electricity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in </a:t>
            </a:r>
            <a:r>
              <a:rPr lang="en-US" b="1" dirty="0">
                <a:solidFill>
                  <a:srgbClr val="C00000"/>
                </a:solidFill>
              </a:rPr>
              <a:t>Metals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Metals conduct electricity in solid as well as molten state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valence band is partially </a:t>
            </a:r>
            <a:r>
              <a:rPr lang="en-US" dirty="0"/>
              <a:t>filled or it overlaps with a </a:t>
            </a:r>
            <a:r>
              <a:rPr lang="en-US" dirty="0" smtClean="0"/>
              <a:t>higher energy </a:t>
            </a:r>
            <a:r>
              <a:rPr lang="en-US" dirty="0"/>
              <a:t>unoccupied conduction band, then electrons can flow </a:t>
            </a:r>
            <a:r>
              <a:rPr lang="en-US" dirty="0" smtClean="0"/>
              <a:t>easily under </a:t>
            </a:r>
            <a:r>
              <a:rPr lang="en-US" dirty="0"/>
              <a:t>an applied electric field and the metal shows </a:t>
            </a:r>
            <a:r>
              <a:rPr lang="en-US" dirty="0" smtClean="0"/>
              <a:t>conductivity.</a:t>
            </a:r>
          </a:p>
          <a:p>
            <a:r>
              <a:rPr lang="en-US" dirty="0"/>
              <a:t>If the gap between filled valence band and the next </a:t>
            </a:r>
            <a:r>
              <a:rPr lang="en-US" dirty="0" smtClean="0"/>
              <a:t>higher unoccupied </a:t>
            </a:r>
            <a:r>
              <a:rPr lang="en-US" dirty="0"/>
              <a:t>band (conduction band) is large, electrons cannot jump </a:t>
            </a:r>
            <a:r>
              <a:rPr lang="en-US" dirty="0" smtClean="0"/>
              <a:t>to it </a:t>
            </a:r>
            <a:r>
              <a:rPr lang="en-US" dirty="0"/>
              <a:t>and such a substance has very small conductivity and it behaves </a:t>
            </a:r>
            <a:r>
              <a:rPr lang="en-US" dirty="0" smtClean="0"/>
              <a:t>as an </a:t>
            </a:r>
            <a:r>
              <a:rPr lang="en-US" dirty="0"/>
              <a:t>insulator</a:t>
            </a:r>
          </a:p>
        </p:txBody>
      </p:sp>
    </p:spTree>
    <p:extLst>
      <p:ext uri="{BB962C8B-B14F-4D97-AF65-F5344CB8AC3E}">
        <p14:creationId xmlns:p14="http://schemas.microsoft.com/office/powerpoint/2010/main" val="11530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Conduction of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Electricity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in Semiconductors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case of semiconductors the energy gap is very small therefore electrons can jump and show some conductivity.</a:t>
            </a:r>
          </a:p>
          <a:p>
            <a:r>
              <a:rPr lang="en-US" dirty="0" smtClean="0"/>
              <a:t>Conductivity in semiconductors increases with increase in temperature.</a:t>
            </a:r>
          </a:p>
          <a:p>
            <a:r>
              <a:rPr lang="en-US" dirty="0" smtClean="0"/>
              <a:t>Conductivity can be increased by adding small amount of impurity. This process of adding impurity to increase the conductivity is called as </a:t>
            </a:r>
            <a:r>
              <a:rPr lang="en-US" b="1" dirty="0" smtClean="0">
                <a:solidFill>
                  <a:srgbClr val="C00000"/>
                </a:solidFill>
              </a:rPr>
              <a:t>Doping.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Types of impurities: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Electron rich impurity: </a:t>
            </a:r>
            <a:r>
              <a:rPr lang="en-US" dirty="0" smtClean="0"/>
              <a:t>When Si and </a:t>
            </a:r>
            <a:r>
              <a:rPr lang="en-US" dirty="0" err="1" smtClean="0"/>
              <a:t>Ge</a:t>
            </a:r>
            <a:r>
              <a:rPr lang="en-US" dirty="0" smtClean="0"/>
              <a:t> are doped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 group 15 element like P or As, which contains five </a:t>
            </a:r>
            <a:r>
              <a:rPr lang="en-US" dirty="0" smtClean="0"/>
              <a:t>valence electrons, </a:t>
            </a:r>
            <a:r>
              <a:rPr lang="en-US" dirty="0"/>
              <a:t>fifth electron is extra and becomes </a:t>
            </a:r>
            <a:r>
              <a:rPr lang="en-US" dirty="0" err="1" smtClean="0"/>
              <a:t>delocalised</a:t>
            </a:r>
            <a:r>
              <a:rPr lang="en-US" dirty="0" smtClean="0"/>
              <a:t>. These </a:t>
            </a:r>
            <a:r>
              <a:rPr lang="en-US" dirty="0" err="1"/>
              <a:t>delocalised</a:t>
            </a:r>
            <a:r>
              <a:rPr lang="en-US" dirty="0"/>
              <a:t> electrons increase the conductivity of doped </a:t>
            </a:r>
            <a:r>
              <a:rPr lang="en-US" dirty="0" smtClean="0"/>
              <a:t>silicon. </a:t>
            </a:r>
            <a:r>
              <a:rPr lang="en-US" dirty="0"/>
              <a:t>Here the increase in conductivity is due to </a:t>
            </a:r>
            <a:r>
              <a:rPr lang="en-US" dirty="0" smtClean="0"/>
              <a:t>the </a:t>
            </a:r>
            <a:r>
              <a:rPr lang="en-US" i="1" dirty="0" smtClean="0"/>
              <a:t>negatively </a:t>
            </a:r>
            <a:r>
              <a:rPr lang="en-US" dirty="0"/>
              <a:t>charged electron, hence silicon doped with </a:t>
            </a:r>
            <a:r>
              <a:rPr lang="en-US" dirty="0" smtClean="0"/>
              <a:t>electron-rich impurity </a:t>
            </a:r>
            <a:r>
              <a:rPr lang="en-US" dirty="0"/>
              <a:t>is called </a:t>
            </a:r>
            <a:r>
              <a:rPr lang="en-US" b="1" i="1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-type semiconductor.</a:t>
            </a:r>
          </a:p>
        </p:txBody>
      </p:sp>
    </p:spTree>
    <p:extLst>
      <p:ext uri="{BB962C8B-B14F-4D97-AF65-F5344CB8AC3E}">
        <p14:creationId xmlns:p14="http://schemas.microsoft.com/office/powerpoint/2010/main" val="22436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Electron – </a:t>
            </a:r>
            <a:r>
              <a:rPr lang="en-US" b="1" i="1" dirty="0" smtClean="0">
                <a:solidFill>
                  <a:srgbClr val="C00000"/>
                </a:solidFill>
              </a:rPr>
              <a:t>deficient impurities: </a:t>
            </a:r>
            <a:r>
              <a:rPr lang="en-US" i="1" dirty="0" smtClean="0"/>
              <a:t>When </a:t>
            </a:r>
            <a:r>
              <a:rPr lang="en-US" dirty="0" smtClean="0"/>
              <a:t>Silicon </a:t>
            </a:r>
            <a:r>
              <a:rPr lang="en-US" dirty="0"/>
              <a:t>or germanium </a:t>
            </a:r>
            <a:r>
              <a:rPr lang="en-US" dirty="0" smtClean="0"/>
              <a:t>are doped </a:t>
            </a:r>
            <a:r>
              <a:rPr lang="en-US" dirty="0"/>
              <a:t>with a group 13 </a:t>
            </a:r>
            <a:r>
              <a:rPr lang="en-US" dirty="0" smtClean="0"/>
              <a:t>element which </a:t>
            </a:r>
            <a:r>
              <a:rPr lang="en-US" dirty="0"/>
              <a:t>contains only three valence </a:t>
            </a:r>
            <a:r>
              <a:rPr lang="en-US" dirty="0" smtClean="0"/>
              <a:t>electrons the</a:t>
            </a:r>
            <a:r>
              <a:rPr lang="en-US" dirty="0"/>
              <a:t> </a:t>
            </a:r>
            <a:r>
              <a:rPr lang="en-US" dirty="0" smtClean="0"/>
              <a:t>place for </a:t>
            </a:r>
            <a:r>
              <a:rPr lang="en-US" dirty="0"/>
              <a:t>the fourth valence electron </a:t>
            </a:r>
            <a:r>
              <a:rPr lang="en-US" dirty="0" smtClean="0"/>
              <a:t>will be missing. This </a:t>
            </a:r>
            <a:r>
              <a:rPr lang="en-US" dirty="0"/>
              <a:t>is called </a:t>
            </a:r>
            <a:r>
              <a:rPr lang="en-US" i="1" dirty="0" smtClean="0"/>
              <a:t>electron hole </a:t>
            </a:r>
            <a:r>
              <a:rPr lang="en-US" dirty="0"/>
              <a:t>or </a:t>
            </a:r>
            <a:r>
              <a:rPr lang="en-US" i="1" dirty="0"/>
              <a:t>electron </a:t>
            </a:r>
            <a:r>
              <a:rPr lang="en-US" i="1" dirty="0" smtClean="0"/>
              <a:t>vacancy.</a:t>
            </a:r>
            <a:r>
              <a:rPr lang="en-US" dirty="0"/>
              <a:t> This type of semi conductors are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p-type </a:t>
            </a:r>
            <a:r>
              <a:rPr lang="en-US" b="1" dirty="0">
                <a:solidFill>
                  <a:srgbClr val="C00000"/>
                </a:solidFill>
              </a:rPr>
              <a:t>semiconductors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5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Magnetic Properties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Pramagnetism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Paramagnetic </a:t>
            </a:r>
            <a:r>
              <a:rPr lang="en-US" dirty="0"/>
              <a:t>substances are weakly </a:t>
            </a:r>
            <a:r>
              <a:rPr lang="en-US" dirty="0" smtClean="0"/>
              <a:t>attracted by </a:t>
            </a:r>
            <a:r>
              <a:rPr lang="en-US" dirty="0"/>
              <a:t>a magnetic field</a:t>
            </a:r>
            <a:r>
              <a:rPr lang="en-US" dirty="0" smtClean="0"/>
              <a:t>. </a:t>
            </a:r>
            <a:r>
              <a:rPr lang="en-US" dirty="0" err="1"/>
              <a:t>Paramagnetism</a:t>
            </a:r>
            <a:r>
              <a:rPr lang="en-US" dirty="0"/>
              <a:t> is due to presence of one </a:t>
            </a:r>
            <a:r>
              <a:rPr lang="en-US" dirty="0" smtClean="0"/>
              <a:t>or more </a:t>
            </a:r>
            <a:r>
              <a:rPr lang="en-US" dirty="0"/>
              <a:t>unpaired electrons which are attracted by the </a:t>
            </a:r>
            <a:r>
              <a:rPr lang="en-US" dirty="0" smtClean="0"/>
              <a:t>magnetic field.</a:t>
            </a:r>
          </a:p>
          <a:p>
            <a:r>
              <a:rPr lang="en-US" i="1" dirty="0">
                <a:solidFill>
                  <a:srgbClr val="C00000"/>
                </a:solidFill>
              </a:rPr>
              <a:t>Diamagnetism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Diamagnetic substances are weakly repelled </a:t>
            </a:r>
            <a:r>
              <a:rPr lang="en-US" dirty="0" smtClean="0"/>
              <a:t>by a </a:t>
            </a:r>
            <a:r>
              <a:rPr lang="en-US" dirty="0"/>
              <a:t>magnetic field</a:t>
            </a:r>
            <a:r>
              <a:rPr lang="en-US" dirty="0" smtClean="0"/>
              <a:t>. </a:t>
            </a:r>
            <a:r>
              <a:rPr lang="en-US" dirty="0"/>
              <a:t>Diamagnetism is shown by those </a:t>
            </a:r>
            <a:r>
              <a:rPr lang="en-US" dirty="0" smtClean="0"/>
              <a:t>substances in </a:t>
            </a:r>
            <a:r>
              <a:rPr lang="en-US" dirty="0"/>
              <a:t>which all the electrons are paired and there are no </a:t>
            </a:r>
            <a:r>
              <a:rPr lang="en-US" dirty="0" smtClean="0"/>
              <a:t>unpaired electrons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13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Ferromagnetism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A few substances </a:t>
            </a:r>
            <a:r>
              <a:rPr lang="en-US" dirty="0" smtClean="0"/>
              <a:t>which are </a:t>
            </a:r>
            <a:r>
              <a:rPr lang="en-US" dirty="0"/>
              <a:t>attracted very strongly by a </a:t>
            </a:r>
            <a:r>
              <a:rPr lang="en-US" dirty="0" smtClean="0"/>
              <a:t>magnetic field are </a:t>
            </a:r>
            <a:r>
              <a:rPr lang="en-US" dirty="0"/>
              <a:t>called ferromagnetic substances</a:t>
            </a:r>
            <a:r>
              <a:rPr lang="en-US" dirty="0" smtClean="0"/>
              <a:t>.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Antiferromagnetism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Substances like </a:t>
            </a:r>
            <a:r>
              <a:rPr lang="en-US" dirty="0" err="1"/>
              <a:t>MnO</a:t>
            </a:r>
            <a:r>
              <a:rPr lang="en-US" dirty="0"/>
              <a:t> showing </a:t>
            </a:r>
            <a:r>
              <a:rPr lang="en-US" dirty="0" err="1" smtClean="0"/>
              <a:t>antiferromagnetism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domain structure similar to </a:t>
            </a:r>
            <a:r>
              <a:rPr lang="en-US" dirty="0" smtClean="0"/>
              <a:t>ferromagnetic substance</a:t>
            </a:r>
            <a:r>
              <a:rPr lang="en-US" dirty="0"/>
              <a:t>, but their domains are oppositely oriented and </a:t>
            </a:r>
            <a:r>
              <a:rPr lang="en-US" dirty="0" smtClean="0"/>
              <a:t>cancel out </a:t>
            </a:r>
            <a:r>
              <a:rPr lang="en-US" dirty="0"/>
              <a:t>each other's magnetic </a:t>
            </a:r>
            <a:r>
              <a:rPr lang="en-US" dirty="0" smtClean="0"/>
              <a:t>moment.</a:t>
            </a:r>
          </a:p>
          <a:p>
            <a:r>
              <a:rPr lang="en-US" i="1" dirty="0">
                <a:solidFill>
                  <a:srgbClr val="C00000"/>
                </a:solidFill>
              </a:rPr>
              <a:t>Ferrimagnetism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Ferrimagnetism is observed when the </a:t>
            </a:r>
            <a:r>
              <a:rPr lang="en-US" dirty="0" smtClean="0"/>
              <a:t>magnetic moments </a:t>
            </a:r>
            <a:r>
              <a:rPr lang="en-US" dirty="0"/>
              <a:t>of the domains in the substance are aligned in </a:t>
            </a:r>
            <a:r>
              <a:rPr lang="en-US" dirty="0" smtClean="0"/>
              <a:t>parallel and </a:t>
            </a:r>
            <a:r>
              <a:rPr lang="en-US" dirty="0"/>
              <a:t>anti-parallel directions in unequal </a:t>
            </a:r>
            <a:r>
              <a:rPr lang="en-US" dirty="0" smtClean="0"/>
              <a:t>numbers. </a:t>
            </a:r>
            <a:r>
              <a:rPr lang="en-US" dirty="0"/>
              <a:t>These substances </a:t>
            </a:r>
            <a:r>
              <a:rPr lang="en-US" dirty="0" smtClean="0"/>
              <a:t>also lose </a:t>
            </a:r>
            <a:r>
              <a:rPr lang="en-US" dirty="0"/>
              <a:t>ferrimagnetism on heating and become paramagnetic.</a:t>
            </a:r>
          </a:p>
        </p:txBody>
      </p:sp>
    </p:spTree>
    <p:extLst>
      <p:ext uri="{BB962C8B-B14F-4D97-AF65-F5344CB8AC3E}">
        <p14:creationId xmlns:p14="http://schemas.microsoft.com/office/powerpoint/2010/main" val="136017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Imperfections in solids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defects are of two types, namely, </a:t>
            </a:r>
            <a:r>
              <a:rPr lang="en-US" i="1" dirty="0" smtClean="0"/>
              <a:t>point defects </a:t>
            </a:r>
            <a:r>
              <a:rPr lang="en-US" dirty="0"/>
              <a:t>and </a:t>
            </a:r>
            <a:r>
              <a:rPr lang="en-US" i="1" dirty="0"/>
              <a:t>line defects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92D050"/>
                </a:solidFill>
              </a:rPr>
              <a:t>Point defects </a:t>
            </a:r>
            <a:r>
              <a:rPr lang="en-US" dirty="0"/>
              <a:t>are the irregularities </a:t>
            </a:r>
            <a:r>
              <a:rPr lang="en-US" dirty="0" smtClean="0"/>
              <a:t>or deviations </a:t>
            </a:r>
            <a:r>
              <a:rPr lang="en-US" dirty="0"/>
              <a:t>from ideal arrangement around a point or an atom in </a:t>
            </a:r>
            <a:r>
              <a:rPr lang="en-US" dirty="0" smtClean="0"/>
              <a:t>a crystalline substance.</a:t>
            </a:r>
          </a:p>
          <a:p>
            <a:r>
              <a:rPr lang="en-US" dirty="0" smtClean="0"/>
              <a:t> </a:t>
            </a:r>
            <a:r>
              <a:rPr lang="en-US" i="1" dirty="0">
                <a:solidFill>
                  <a:srgbClr val="92D050"/>
                </a:solidFill>
              </a:rPr>
              <a:t>line defects </a:t>
            </a:r>
            <a:r>
              <a:rPr lang="en-US" dirty="0"/>
              <a:t>are the irregularities </a:t>
            </a:r>
            <a:r>
              <a:rPr lang="en-US" dirty="0" smtClean="0"/>
              <a:t>or deviations </a:t>
            </a:r>
            <a:r>
              <a:rPr lang="en-US" dirty="0"/>
              <a:t>from ideal arrangement in entire rows of lattice points. </a:t>
            </a:r>
            <a:r>
              <a:rPr lang="en-US" dirty="0" smtClean="0"/>
              <a:t>These irregularities </a:t>
            </a:r>
            <a:r>
              <a:rPr lang="en-US" dirty="0"/>
              <a:t>are called </a:t>
            </a:r>
            <a:r>
              <a:rPr lang="en-US" i="1" dirty="0"/>
              <a:t>crystal defects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5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Types </a:t>
            </a:r>
            <a:r>
              <a:rPr lang="en-US" dirty="0" smtClean="0">
                <a:solidFill>
                  <a:srgbClr val="FF0000"/>
                </a:solidFill>
              </a:rPr>
              <a:t>of Point </a:t>
            </a:r>
            <a:r>
              <a:rPr lang="en-US" dirty="0">
                <a:solidFill>
                  <a:srgbClr val="FF0000"/>
                </a:solidFill>
              </a:rPr>
              <a:t>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pPr marL="571500" indent="-571500">
              <a:buAutoNum type="romanLcParenBoth"/>
            </a:pPr>
            <a:r>
              <a:rPr lang="en-US" dirty="0" smtClean="0"/>
              <a:t>stoichiometric defects</a:t>
            </a:r>
          </a:p>
          <a:p>
            <a:pPr marL="571500" indent="-571500">
              <a:buAutoNum type="romanL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(ii) impurity defects and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iii) non-stoichiometric defects.</a:t>
            </a:r>
          </a:p>
        </p:txBody>
      </p:sp>
    </p:spTree>
    <p:extLst>
      <p:ext uri="{BB962C8B-B14F-4D97-AF65-F5344CB8AC3E}">
        <p14:creationId xmlns:p14="http://schemas.microsoft.com/office/powerpoint/2010/main" val="339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LcParenBoth"/>
            </a:pPr>
            <a:r>
              <a:rPr lang="en-US" b="1" i="1" dirty="0" smtClean="0">
                <a:solidFill>
                  <a:srgbClr val="FF0000"/>
                </a:solidFill>
              </a:rPr>
              <a:t>Stoichiometric Defects: </a:t>
            </a:r>
            <a:r>
              <a:rPr lang="en-US" dirty="0" smtClean="0"/>
              <a:t>Point </a:t>
            </a:r>
            <a:r>
              <a:rPr lang="en-US" dirty="0"/>
              <a:t>defects that do not disturb the stoichiometry </a:t>
            </a:r>
            <a:r>
              <a:rPr lang="en-US" dirty="0" smtClean="0"/>
              <a:t>of the solid are called as </a:t>
            </a:r>
            <a:r>
              <a:rPr lang="en-US" i="1" dirty="0" smtClean="0"/>
              <a:t>Stoichiometric Defects. </a:t>
            </a:r>
            <a:r>
              <a:rPr lang="en-US" dirty="0"/>
              <a:t>Basically these are of two types, vacancy defects and interstitial defects</a:t>
            </a:r>
            <a:r>
              <a:rPr lang="en-US" dirty="0" smtClean="0"/>
              <a:t>.</a:t>
            </a:r>
          </a:p>
          <a:p>
            <a:pPr marL="571500" indent="-571500">
              <a:buAutoNum type="romanLcParenBoth"/>
            </a:pPr>
            <a:r>
              <a:rPr lang="en-US" i="1" dirty="0" smtClean="0">
                <a:solidFill>
                  <a:srgbClr val="FF0000"/>
                </a:solidFill>
              </a:rPr>
              <a:t>Vacancy </a:t>
            </a:r>
            <a:r>
              <a:rPr lang="en-US" i="1" dirty="0">
                <a:solidFill>
                  <a:srgbClr val="FF0000"/>
                </a:solidFill>
              </a:rPr>
              <a:t>Defect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When some of the lattice sites are vacant, </a:t>
            </a:r>
            <a:r>
              <a:rPr lang="en-US" dirty="0" smtClean="0"/>
              <a:t>the crystal </a:t>
            </a:r>
            <a:r>
              <a:rPr lang="en-US" dirty="0"/>
              <a:t>is said to have vacancy </a:t>
            </a:r>
            <a:r>
              <a:rPr lang="en-US" dirty="0" smtClean="0"/>
              <a:t>defect and it leads to </a:t>
            </a:r>
            <a:r>
              <a:rPr lang="en-US" dirty="0"/>
              <a:t>decrease in density of the </a:t>
            </a:r>
            <a:r>
              <a:rPr lang="en-US" dirty="0" smtClean="0"/>
              <a:t>substance.</a:t>
            </a:r>
          </a:p>
          <a:p>
            <a:pPr marL="0" indent="0">
              <a:buNone/>
            </a:pPr>
            <a:r>
              <a:rPr lang="en-US" dirty="0"/>
              <a:t>(ii) </a:t>
            </a:r>
            <a:r>
              <a:rPr lang="en-US" i="1" dirty="0" smtClean="0">
                <a:solidFill>
                  <a:srgbClr val="FF0000"/>
                </a:solidFill>
              </a:rPr>
              <a:t>Interstitial </a:t>
            </a:r>
            <a:r>
              <a:rPr lang="en-US" i="1" dirty="0">
                <a:solidFill>
                  <a:srgbClr val="FF0000"/>
                </a:solidFill>
              </a:rPr>
              <a:t>Defect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When some </a:t>
            </a:r>
            <a:r>
              <a:rPr lang="en-US" dirty="0" smtClean="0"/>
              <a:t>constituent particles (atoms </a:t>
            </a:r>
            <a:r>
              <a:rPr lang="en-US" dirty="0"/>
              <a:t>or molecules) occupy an interstitial </a:t>
            </a:r>
            <a:r>
              <a:rPr lang="en-US" dirty="0" smtClean="0"/>
              <a:t>site, the </a:t>
            </a:r>
            <a:r>
              <a:rPr lang="en-US" dirty="0"/>
              <a:t>crystal is said to have interstitial </a:t>
            </a:r>
            <a:r>
              <a:rPr lang="en-US" dirty="0" smtClean="0"/>
              <a:t>defect. </a:t>
            </a:r>
            <a:r>
              <a:rPr lang="en-US" dirty="0"/>
              <a:t>increases the density of </a:t>
            </a:r>
            <a:r>
              <a:rPr lang="en-US" dirty="0" smtClean="0"/>
              <a:t>the substance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4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Vacancy defect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Interstitial Defect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3" y="639906"/>
            <a:ext cx="3352800" cy="234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20" y="3886200"/>
            <a:ext cx="3478173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7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(iii) </a:t>
            </a:r>
            <a:r>
              <a:rPr lang="en-US" b="1" i="1" dirty="0" err="1">
                <a:solidFill>
                  <a:srgbClr val="FF0000"/>
                </a:solidFill>
              </a:rPr>
              <a:t>Frenkel</a:t>
            </a:r>
            <a:r>
              <a:rPr lang="en-US" b="1" i="1" dirty="0">
                <a:solidFill>
                  <a:srgbClr val="FF0000"/>
                </a:solidFill>
              </a:rPr>
              <a:t> Defect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defect </a:t>
            </a:r>
            <a:r>
              <a:rPr lang="en-US" dirty="0"/>
              <a:t>is shown by </a:t>
            </a:r>
            <a:r>
              <a:rPr lang="en-US" dirty="0" smtClean="0"/>
              <a:t>ionic solids</a:t>
            </a:r>
            <a:r>
              <a:rPr lang="en-US" dirty="0"/>
              <a:t>. The smaller </a:t>
            </a:r>
            <a:r>
              <a:rPr lang="en-US" dirty="0" smtClean="0"/>
              <a:t>ion (usually </a:t>
            </a:r>
            <a:r>
              <a:rPr lang="en-US" dirty="0" err="1"/>
              <a:t>cation</a:t>
            </a:r>
            <a:r>
              <a:rPr lang="en-US" dirty="0"/>
              <a:t>) </a:t>
            </a:r>
            <a:r>
              <a:rPr lang="en-US" dirty="0" smtClean="0"/>
              <a:t>is dislocated </a:t>
            </a:r>
            <a:r>
              <a:rPr lang="en-US" dirty="0"/>
              <a:t>from its </a:t>
            </a:r>
            <a:r>
              <a:rPr lang="en-US" dirty="0" smtClean="0"/>
              <a:t>normal site </a:t>
            </a:r>
            <a:r>
              <a:rPr lang="en-US" dirty="0"/>
              <a:t>to an interstitial </a:t>
            </a:r>
            <a:r>
              <a:rPr lang="en-US" dirty="0" smtClean="0"/>
              <a:t>site. </a:t>
            </a:r>
            <a:r>
              <a:rPr lang="en-US" dirty="0"/>
              <a:t>It creates </a:t>
            </a:r>
            <a:r>
              <a:rPr lang="en-US" dirty="0" smtClean="0"/>
              <a:t>a </a:t>
            </a:r>
            <a:r>
              <a:rPr lang="en-US" i="1" dirty="0" smtClean="0"/>
              <a:t>vacancy </a:t>
            </a:r>
            <a:r>
              <a:rPr lang="en-US" i="1" dirty="0"/>
              <a:t>defect </a:t>
            </a:r>
            <a:r>
              <a:rPr lang="en-US" dirty="0"/>
              <a:t>at </a:t>
            </a:r>
            <a:r>
              <a:rPr lang="en-US" dirty="0" smtClean="0"/>
              <a:t>its original site. </a:t>
            </a:r>
            <a:r>
              <a:rPr lang="en-US" dirty="0"/>
              <a:t>It does not change the density of the solid</a:t>
            </a:r>
            <a:r>
              <a:rPr lang="en-US" dirty="0" smtClean="0"/>
              <a:t>. </a:t>
            </a:r>
            <a:r>
              <a:rPr lang="en-US" dirty="0"/>
              <a:t>for example, </a:t>
            </a:r>
            <a:r>
              <a:rPr lang="en-US" dirty="0" err="1"/>
              <a:t>ZnS</a:t>
            </a:r>
            <a:r>
              <a:rPr lang="en-US" dirty="0"/>
              <a:t>, </a:t>
            </a:r>
            <a:r>
              <a:rPr lang="en-US" dirty="0" err="1"/>
              <a:t>AgCl</a:t>
            </a:r>
            <a:r>
              <a:rPr lang="en-US" dirty="0"/>
              <a:t>, </a:t>
            </a:r>
            <a:r>
              <a:rPr lang="en-US" dirty="0" err="1"/>
              <a:t>AgBr</a:t>
            </a:r>
            <a:r>
              <a:rPr lang="en-US" dirty="0"/>
              <a:t> and </a:t>
            </a:r>
            <a:r>
              <a:rPr lang="en-US" dirty="0" err="1"/>
              <a:t>AgI</a:t>
            </a:r>
            <a:r>
              <a:rPr lang="en-US" dirty="0"/>
              <a:t> due </a:t>
            </a:r>
            <a:r>
              <a:rPr lang="en-US" dirty="0" smtClean="0"/>
              <a:t>to small </a:t>
            </a:r>
            <a:r>
              <a:rPr lang="en-US" dirty="0"/>
              <a:t>size of Zn</a:t>
            </a:r>
            <a:r>
              <a:rPr lang="en-US" baseline="30000" dirty="0"/>
              <a:t>2+ </a:t>
            </a:r>
            <a:r>
              <a:rPr lang="en-US" dirty="0"/>
              <a:t>and Ag</a:t>
            </a:r>
            <a:r>
              <a:rPr lang="en-US" baseline="30000" dirty="0"/>
              <a:t>+</a:t>
            </a:r>
            <a:r>
              <a:rPr lang="en-US" dirty="0"/>
              <a:t> 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77" y="3733800"/>
            <a:ext cx="28479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(iv) </a:t>
            </a:r>
            <a:r>
              <a:rPr lang="en-US" b="1" i="1" dirty="0" err="1">
                <a:solidFill>
                  <a:srgbClr val="FF0000"/>
                </a:solidFill>
              </a:rPr>
              <a:t>Schottky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Defect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in this type of defect equal no. Of </a:t>
            </a:r>
            <a:r>
              <a:rPr lang="en-US" dirty="0" err="1" smtClean="0"/>
              <a:t>cations</a:t>
            </a:r>
            <a:r>
              <a:rPr lang="en-US" dirty="0" smtClean="0"/>
              <a:t> and anions will be missing from the crystal lattice. </a:t>
            </a:r>
            <a:r>
              <a:rPr lang="en-US" dirty="0" err="1"/>
              <a:t>Schottky</a:t>
            </a:r>
            <a:r>
              <a:rPr lang="en-US" dirty="0"/>
              <a:t> defect </a:t>
            </a:r>
            <a:r>
              <a:rPr lang="en-US" dirty="0" smtClean="0"/>
              <a:t>also decreases </a:t>
            </a:r>
            <a:r>
              <a:rPr lang="en-US" dirty="0"/>
              <a:t>the density of </a:t>
            </a:r>
            <a:r>
              <a:rPr lang="en-US" dirty="0" smtClean="0"/>
              <a:t>the substance. </a:t>
            </a:r>
            <a:r>
              <a:rPr lang="en-US" dirty="0"/>
              <a:t>For example, </a:t>
            </a:r>
            <a:r>
              <a:rPr lang="en-US" dirty="0" err="1"/>
              <a:t>NaCl</a:t>
            </a:r>
            <a:r>
              <a:rPr lang="en-US" dirty="0"/>
              <a:t>, </a:t>
            </a:r>
            <a:r>
              <a:rPr lang="en-US" dirty="0" err="1"/>
              <a:t>KCl</a:t>
            </a:r>
            <a:r>
              <a:rPr lang="en-US" dirty="0"/>
              <a:t>, </a:t>
            </a:r>
            <a:r>
              <a:rPr lang="en-US" dirty="0" err="1"/>
              <a:t>CsCl</a:t>
            </a:r>
            <a:r>
              <a:rPr lang="en-US" dirty="0"/>
              <a:t> and </a:t>
            </a:r>
            <a:r>
              <a:rPr lang="en-US" dirty="0" err="1"/>
              <a:t>AgBr</a:t>
            </a:r>
            <a:r>
              <a:rPr lang="en-US" dirty="0"/>
              <a:t>. </a:t>
            </a:r>
            <a:r>
              <a:rPr lang="en-US" dirty="0" smtClean="0"/>
              <a:t>It may </a:t>
            </a:r>
            <a:r>
              <a:rPr lang="en-US" dirty="0"/>
              <a:t>be noted that </a:t>
            </a:r>
            <a:r>
              <a:rPr lang="en-US" dirty="0" err="1"/>
              <a:t>AgBr</a:t>
            </a:r>
            <a:r>
              <a:rPr lang="en-US" dirty="0"/>
              <a:t> shows both, </a:t>
            </a:r>
            <a:r>
              <a:rPr lang="en-US" dirty="0" err="1" smtClean="0"/>
              <a:t>Frenkel</a:t>
            </a:r>
            <a:r>
              <a:rPr lang="en-US" dirty="0" smtClean="0"/>
              <a:t> as </a:t>
            </a:r>
            <a:r>
              <a:rPr lang="en-US" dirty="0"/>
              <a:t>well as </a:t>
            </a:r>
            <a:r>
              <a:rPr lang="en-US" dirty="0" err="1"/>
              <a:t>Schottky</a:t>
            </a:r>
            <a:r>
              <a:rPr lang="en-US" dirty="0"/>
              <a:t> defects.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1"/>
            <a:ext cx="3352800" cy="315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(b) Impurity </a:t>
            </a:r>
            <a:r>
              <a:rPr lang="en-US" b="1" i="1" dirty="0" smtClean="0">
                <a:solidFill>
                  <a:srgbClr val="FF0000"/>
                </a:solidFill>
              </a:rPr>
              <a:t>Defects: </a:t>
            </a:r>
            <a:r>
              <a:rPr lang="en-US" i="1" dirty="0" smtClean="0"/>
              <a:t>In this type of defect </a:t>
            </a:r>
            <a:r>
              <a:rPr lang="en-US" i="1" dirty="0" err="1" smtClean="0"/>
              <a:t>cations</a:t>
            </a:r>
            <a:r>
              <a:rPr lang="en-US" i="1" dirty="0" smtClean="0"/>
              <a:t> are replaced by another </a:t>
            </a:r>
            <a:r>
              <a:rPr lang="en-US" i="1" dirty="0" err="1" smtClean="0"/>
              <a:t>cation</a:t>
            </a:r>
            <a:r>
              <a:rPr lang="en-US" i="1" dirty="0" smtClean="0"/>
              <a:t> with different charge. For example SrCl</a:t>
            </a:r>
            <a:r>
              <a:rPr lang="en-US" i="1" baseline="-25000" dirty="0" smtClean="0"/>
              <a:t>2 </a:t>
            </a:r>
            <a:r>
              <a:rPr lang="en-US" i="1" dirty="0" smtClean="0"/>
              <a:t>. Sr</a:t>
            </a:r>
            <a:r>
              <a:rPr lang="en-US" i="1" baseline="30000" dirty="0" smtClean="0"/>
              <a:t>2+ </a:t>
            </a:r>
            <a:r>
              <a:rPr lang="en-US" dirty="0" smtClean="0"/>
              <a:t>occupies the </a:t>
            </a:r>
            <a:r>
              <a:rPr lang="en-US" dirty="0"/>
              <a:t>site of one ion and the other site </a:t>
            </a:r>
            <a:r>
              <a:rPr lang="en-US" dirty="0" smtClean="0"/>
              <a:t>remains vacant</a:t>
            </a:r>
            <a:r>
              <a:rPr lang="en-US" dirty="0"/>
              <a:t>. The cationic vacancies </a:t>
            </a:r>
            <a:r>
              <a:rPr lang="en-US" dirty="0" smtClean="0"/>
              <a:t>thus produced </a:t>
            </a:r>
            <a:r>
              <a:rPr lang="en-US" dirty="0"/>
              <a:t>are equal in number to that </a:t>
            </a:r>
            <a:r>
              <a:rPr lang="en-US" dirty="0" smtClean="0"/>
              <a:t>of Sr</a:t>
            </a:r>
            <a:r>
              <a:rPr lang="en-US" baseline="30000" dirty="0" smtClean="0"/>
              <a:t>2</a:t>
            </a:r>
            <a:r>
              <a:rPr lang="en-US" baseline="30000" dirty="0"/>
              <a:t>+ </a:t>
            </a:r>
            <a:r>
              <a:rPr lang="en-US" dirty="0"/>
              <a:t>ions. Another similar example is </a:t>
            </a:r>
            <a:r>
              <a:rPr lang="en-US" dirty="0" smtClean="0"/>
              <a:t>the solid </a:t>
            </a:r>
            <a:r>
              <a:rPr lang="en-US" dirty="0"/>
              <a:t>solution of CdCl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n-US" dirty="0" err="1"/>
              <a:t>AgCl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3409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(c) Non-Stoichiometric </a:t>
            </a:r>
            <a:r>
              <a:rPr lang="en-US" b="1" i="1" dirty="0" smtClean="0">
                <a:solidFill>
                  <a:srgbClr val="FF0000"/>
                </a:solidFill>
              </a:rPr>
              <a:t>Defects: </a:t>
            </a:r>
            <a:r>
              <a:rPr lang="en-US" dirty="0" smtClean="0"/>
              <a:t>Point defects that disturb the stoichiometry of the solid are called as Non-</a:t>
            </a:r>
            <a:r>
              <a:rPr lang="en-US" i="1" dirty="0" smtClean="0"/>
              <a:t>Stoichiometric Defects. </a:t>
            </a:r>
            <a:r>
              <a:rPr lang="en-US" dirty="0"/>
              <a:t>These defects are of two types: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metal excess </a:t>
            </a:r>
            <a:r>
              <a:rPr lang="en-US" dirty="0"/>
              <a:t>defect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/>
              <a:t>ii) metal deficiency defect.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1086</Words>
  <Application>Microsoft Office PowerPoint</Application>
  <PresentationFormat>On-screen Show (4:3)</PresentationFormat>
  <Paragraphs>54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Solid state</vt:lpstr>
      <vt:lpstr>Imperfections in solids</vt:lpstr>
      <vt:lpstr>Types of Point Defects</vt:lpstr>
      <vt:lpstr>PowerPoint Presentation</vt:lpstr>
      <vt:lpstr>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Electrical properties</vt:lpstr>
      <vt:lpstr>Conduction of Electricity in Metals</vt:lpstr>
      <vt:lpstr>Conduction of Electricity in Semiconductors</vt:lpstr>
      <vt:lpstr>PowerPoint Presentation</vt:lpstr>
      <vt:lpstr>PowerPoint Presentation</vt:lpstr>
      <vt:lpstr>Magnetic Properties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States of matter</dc:title>
  <dc:creator>monika sharma</dc:creator>
  <cp:lastModifiedBy>monika sharma</cp:lastModifiedBy>
  <cp:revision>17</cp:revision>
  <dcterms:created xsi:type="dcterms:W3CDTF">2014-02-27T05:20:59Z</dcterms:created>
  <dcterms:modified xsi:type="dcterms:W3CDTF">2015-03-11T08:00:10Z</dcterms:modified>
</cp:coreProperties>
</file>