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7" r:id="rId4"/>
    <p:sldId id="258" r:id="rId5"/>
    <p:sldId id="259" r:id="rId6"/>
    <p:sldId id="263" r:id="rId7"/>
    <p:sldId id="261" r:id="rId8"/>
    <p:sldId id="262" r:id="rId9"/>
    <p:sldId id="264" r:id="rId10"/>
    <p:sldId id="265"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353934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DECFD-C24C-4A1D-A495-D918BD24901E}"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279669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2934923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232167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112586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4032762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386419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1790696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152618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86465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DECFD-C24C-4A1D-A495-D918BD24901E}"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52469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EDECFD-C24C-4A1D-A495-D918BD24901E}"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32586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EDECFD-C24C-4A1D-A495-D918BD24901E}"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82546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EDECFD-C24C-4A1D-A495-D918BD24901E}"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251140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DECFD-C24C-4A1D-A495-D918BD24901E}"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179341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DECFD-C24C-4A1D-A495-D918BD24901E}"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10723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DECFD-C24C-4A1D-A495-D918BD24901E}"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B8DD6-E5BE-4DA5-A8D3-E04C43C66184}" type="slidenum">
              <a:rPr lang="en-US" smtClean="0"/>
              <a:t>‹#›</a:t>
            </a:fld>
            <a:endParaRPr lang="en-US"/>
          </a:p>
        </p:txBody>
      </p:sp>
    </p:spTree>
    <p:extLst>
      <p:ext uri="{BB962C8B-B14F-4D97-AF65-F5344CB8AC3E}">
        <p14:creationId xmlns:p14="http://schemas.microsoft.com/office/powerpoint/2010/main" val="28848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EDECFD-C24C-4A1D-A495-D918BD24901E}" type="datetimeFigureOut">
              <a:rPr lang="en-US" smtClean="0"/>
              <a:t>5/24/2017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3B8DD6-E5BE-4DA5-A8D3-E04C43C66184}" type="slidenum">
              <a:rPr lang="en-US" smtClean="0"/>
              <a:t>‹#›</a:t>
            </a:fld>
            <a:endParaRPr lang="en-US"/>
          </a:p>
        </p:txBody>
      </p:sp>
    </p:spTree>
    <p:extLst>
      <p:ext uri="{BB962C8B-B14F-4D97-AF65-F5344CB8AC3E}">
        <p14:creationId xmlns:p14="http://schemas.microsoft.com/office/powerpoint/2010/main" val="4564325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theinvisiblemannove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INVISIBLE MAN </a:t>
            </a:r>
            <a:endParaRPr lang="en-US" dirty="0"/>
          </a:p>
        </p:txBody>
      </p:sp>
      <p:sp>
        <p:nvSpPr>
          <p:cNvPr id="3" name="Subtitle 2"/>
          <p:cNvSpPr>
            <a:spLocks noGrp="1"/>
          </p:cNvSpPr>
          <p:nvPr>
            <p:ph type="subTitle" idx="1"/>
          </p:nvPr>
        </p:nvSpPr>
        <p:spPr/>
        <p:txBody>
          <a:bodyPr/>
          <a:lstStyle/>
          <a:p>
            <a:r>
              <a:rPr lang="en-US" dirty="0" smtClean="0"/>
              <a:t>By H.G. WELLS</a:t>
            </a:r>
            <a:endParaRPr lang="en-US" dirty="0"/>
          </a:p>
        </p:txBody>
      </p:sp>
    </p:spTree>
    <p:extLst>
      <p:ext uri="{BB962C8B-B14F-4D97-AF65-F5344CB8AC3E}">
        <p14:creationId xmlns:p14="http://schemas.microsoft.com/office/powerpoint/2010/main" val="334833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184" y="358254"/>
            <a:ext cx="10018713" cy="515204"/>
          </a:xfrm>
        </p:spPr>
        <p:txBody>
          <a:bodyPr>
            <a:normAutofit fontScale="90000"/>
          </a:bodyPr>
          <a:lstStyle/>
          <a:p>
            <a:r>
              <a:rPr lang="en-US" sz="2800" dirty="0" smtClean="0"/>
              <a:t>CHAPTERWISE SHORT SUMMARY</a:t>
            </a:r>
            <a:endParaRPr lang="en-US" sz="2800" dirty="0"/>
          </a:p>
        </p:txBody>
      </p:sp>
      <p:sp>
        <p:nvSpPr>
          <p:cNvPr id="3" name="Content Placeholder 2"/>
          <p:cNvSpPr>
            <a:spLocks noGrp="1"/>
          </p:cNvSpPr>
          <p:nvPr>
            <p:ph idx="1"/>
          </p:nvPr>
        </p:nvSpPr>
        <p:spPr>
          <a:xfrm>
            <a:off x="1009934" y="873458"/>
            <a:ext cx="10727141" cy="5472751"/>
          </a:xfrm>
        </p:spPr>
        <p:txBody>
          <a:bodyPr>
            <a:noAutofit/>
          </a:bodyPr>
          <a:lstStyle/>
          <a:p>
            <a:r>
              <a:rPr lang="en-US" sz="1800" b="1" dirty="0"/>
              <a:t>Chapter 1: </a:t>
            </a:r>
            <a:r>
              <a:rPr lang="en-US" sz="1800" dirty="0"/>
              <a:t>One winter’s day, a strange figure arrives at the inn in the small village of </a:t>
            </a:r>
            <a:r>
              <a:rPr lang="en-US" sz="1800" dirty="0" err="1"/>
              <a:t>Iping</a:t>
            </a:r>
            <a:r>
              <a:rPr lang="en-US" sz="1800" dirty="0"/>
              <a:t>. </a:t>
            </a:r>
            <a:r>
              <a:rPr lang="en-US" sz="1800" dirty="0" smtClean="0"/>
              <a:t>Mrs. </a:t>
            </a:r>
            <a:r>
              <a:rPr lang="en-US" sz="1800" dirty="0"/>
              <a:t>Hall, the landlady, is pleased to have a winter guest and makes sure he has everything he needs. When the visitor takes off his hat and coat, however, she is shocked. His head is completely covered in bandages. As he never shows his face, she thinks that he must have been badly injured in some terrible accident, but despite her efforts to engage him in conversation he never offers any explanation for his strange appearance, and stays alone in his room most of the time. He simply tells the landlady that he is expecting some boxes to be delivered.</a:t>
            </a:r>
          </a:p>
          <a:p>
            <a:r>
              <a:rPr lang="en-US" sz="1800" b="1" dirty="0"/>
              <a:t>Chapter 2: </a:t>
            </a:r>
            <a:r>
              <a:rPr lang="en-US" sz="1800" dirty="0"/>
              <a:t>Late in the afternoon, the landlady sends a man to the visitor’s room to mend a clock. The visitor agrees but tells them that once the clock is mended, he must be left to do his work. The clock-mender also tries to start a conversation with him, but the stranger becomes angry and tells him to finish the job quickly and leave.</a:t>
            </a:r>
          </a:p>
          <a:p>
            <a:r>
              <a:rPr lang="en-US" sz="1800" b="1" dirty="0"/>
              <a:t>Chapter 3: </a:t>
            </a:r>
            <a:r>
              <a:rPr lang="en-US" sz="1800" dirty="0"/>
              <a:t>The next day, the visitor’s boxes arrive. He comes out to collect them and is bitten on the leg by the delivery-man’s dog. He goes back to his room and the landlord goes to see if he is all right. In the dim light of the room, </a:t>
            </a:r>
            <a:r>
              <a:rPr lang="en-US" sz="1800" dirty="0" smtClean="0"/>
              <a:t>Mr. </a:t>
            </a:r>
            <a:r>
              <a:rPr lang="en-US" sz="1800" dirty="0"/>
              <a:t>Hall sees a strange thing – it appears as if the stranger has no hands. He is then struck in the chest and thrown out of the room. The stranger unpacks the boxes, which are full of books and cases containing bottles, and sets to work. Later on, when </a:t>
            </a:r>
            <a:r>
              <a:rPr lang="en-US" sz="1800" dirty="0" smtClean="0"/>
              <a:t>Mrs. </a:t>
            </a:r>
            <a:r>
              <a:rPr lang="en-US" sz="1800" dirty="0"/>
              <a:t>Hall takes him his dinner, she sees his face for a second and it looks as if he has no eyes. The visitor tells her she must knock before entering and that he must not be disturbed in his work. He works all afternoon and becomes increasingly frustrated. The people in the inn can hear him shouting and throwing objects around</a:t>
            </a:r>
            <a:r>
              <a:rPr lang="en-US" sz="1800" dirty="0" smtClean="0"/>
              <a:t>.</a:t>
            </a:r>
            <a:endParaRPr lang="en-US" sz="1800" dirty="0"/>
          </a:p>
        </p:txBody>
      </p:sp>
    </p:spTree>
    <p:extLst>
      <p:ext uri="{BB962C8B-B14F-4D97-AF65-F5344CB8AC3E}">
        <p14:creationId xmlns:p14="http://schemas.microsoft.com/office/powerpoint/2010/main" val="241650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27547"/>
            <a:ext cx="10018713" cy="5463654"/>
          </a:xfrm>
        </p:spPr>
        <p:txBody>
          <a:bodyPr>
            <a:normAutofit fontScale="77500" lnSpcReduction="20000"/>
          </a:bodyPr>
          <a:lstStyle/>
          <a:p>
            <a:r>
              <a:rPr lang="en-US" b="1" dirty="0"/>
              <a:t>Chapter 4: </a:t>
            </a:r>
            <a:r>
              <a:rPr lang="en-US" dirty="0"/>
              <a:t>The weeks and months go by and the visitor spends most of each day working in his room. He only goes out in the evenings, with his clothes wrapped around him up to the eyes. The people of the village begin to gossip about him and wonder why he refuses to show himself. Cuss, the local doctor tries to talk to him but he becomes very angry. He has lost an important piece of paper. The doctor cannot believe his eyes when the man lifts his arm and reveals that his sleeve is empty.</a:t>
            </a:r>
          </a:p>
          <a:p>
            <a:r>
              <a:rPr lang="en-US" b="1" dirty="0"/>
              <a:t>Chapters 5–6: </a:t>
            </a:r>
            <a:r>
              <a:rPr lang="en-US" dirty="0"/>
              <a:t>A burglary takes place at the vicarage. The vicar and his wife hear noises in the house and go to investigate. They hear the sound of coins jangling and the sound of a man sneezing but when they search with a lamp they can’t find anybody. Back at the inn, </a:t>
            </a:r>
            <a:r>
              <a:rPr lang="en-US" dirty="0" smtClean="0"/>
              <a:t>Mr. </a:t>
            </a:r>
            <a:r>
              <a:rPr lang="en-US" dirty="0"/>
              <a:t>and </a:t>
            </a:r>
            <a:r>
              <a:rPr lang="en-US" dirty="0" smtClean="0"/>
              <a:t>Mrs. </a:t>
            </a:r>
            <a:r>
              <a:rPr lang="en-US" dirty="0"/>
              <a:t>Hall realise that the stranger has not slept in his bed and that he has disappeared, leaving his clothes behind. Then the furniture in the stranger’s room begins moving around as if it had a mind of its own. They begin to think the stranger has put spirits into the furniture, but when </a:t>
            </a:r>
            <a:r>
              <a:rPr lang="en-US" dirty="0" smtClean="0"/>
              <a:t>Mr. </a:t>
            </a:r>
            <a:r>
              <a:rPr lang="en-US" dirty="0"/>
              <a:t>Hall goes to speak with him, the stranger tells him to go to the devil.</a:t>
            </a:r>
          </a:p>
          <a:p>
            <a:r>
              <a:rPr lang="en-US" b="1" dirty="0"/>
              <a:t>Chapters 7–8: </a:t>
            </a:r>
            <a:r>
              <a:rPr lang="en-US" dirty="0"/>
              <a:t>The local people are now very suspicious of the stranger. He remains in his room, but </a:t>
            </a:r>
            <a:r>
              <a:rPr lang="en-US" dirty="0" smtClean="0"/>
              <a:t>Mrs. </a:t>
            </a:r>
            <a:r>
              <a:rPr lang="en-US" dirty="0"/>
              <a:t>Hall does not bring him any food. He still has not paid his bill and she tells him that she and the whole village want to understand what is going on. The stranger becomes very angry and reveals that under his bandages he is in fact invisible. The people in the bar are terrified and run away. The people of the village meet up and together with the local policeman, they try to arrest the Invisible Man. But in the violence and confusion, he manages to escape. He meets a tramp called Marvel and forces him to help him. In order to remain invisible he has to wear no clothes and he needs Marvel to carry his money and his books. </a:t>
            </a:r>
            <a:endParaRPr lang="en-US" dirty="0"/>
          </a:p>
        </p:txBody>
      </p:sp>
    </p:spTree>
    <p:extLst>
      <p:ext uri="{BB962C8B-B14F-4D97-AF65-F5344CB8AC3E}">
        <p14:creationId xmlns:p14="http://schemas.microsoft.com/office/powerpoint/2010/main" val="111050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469" y="385549"/>
            <a:ext cx="10018713" cy="719919"/>
          </a:xfrm>
        </p:spPr>
        <p:txBody>
          <a:bodyPr/>
          <a:lstStyle/>
          <a:p>
            <a:r>
              <a:rPr lang="en-US" b="1" dirty="0"/>
              <a:t>THEMES</a:t>
            </a:r>
            <a:endParaRPr lang="en-US" dirty="0"/>
          </a:p>
        </p:txBody>
      </p:sp>
      <p:sp>
        <p:nvSpPr>
          <p:cNvPr id="3" name="Content Placeholder 2"/>
          <p:cNvSpPr>
            <a:spLocks noGrp="1"/>
          </p:cNvSpPr>
          <p:nvPr>
            <p:ph idx="1"/>
          </p:nvPr>
        </p:nvSpPr>
        <p:spPr>
          <a:xfrm>
            <a:off x="750628" y="1105468"/>
            <a:ext cx="10752396" cy="5158853"/>
          </a:xfrm>
        </p:spPr>
        <p:txBody>
          <a:bodyPr>
            <a:normAutofit lnSpcReduction="10000"/>
          </a:bodyPr>
          <a:lstStyle/>
          <a:p>
            <a:r>
              <a:rPr lang="en-US" b="1" dirty="0" smtClean="0"/>
              <a:t>Exploring </a:t>
            </a:r>
            <a:r>
              <a:rPr lang="en-US" b="1" dirty="0"/>
              <a:t>the extremes of human </a:t>
            </a:r>
            <a:r>
              <a:rPr lang="en-US" b="1" dirty="0" err="1"/>
              <a:t>behaviour</a:t>
            </a:r>
            <a:r>
              <a:rPr lang="en-US" b="1" dirty="0"/>
              <a:t>:</a:t>
            </a:r>
            <a:r>
              <a:rPr lang="en-US" dirty="0"/>
              <a:t> H.G. Wells called his science fiction stories ‘science romances’ or ‘grotesque romances’. They are a mixture of the comic and the serious, the strange and the familiar. Although he was a scientist himself, he did not pretend that he was predicting great scientific inventions or discoveries. Instead he was using science fiction as a basis for exploring extremes of human </a:t>
            </a:r>
            <a:r>
              <a:rPr lang="en-US" dirty="0" err="1"/>
              <a:t>behaviour</a:t>
            </a:r>
            <a:r>
              <a:rPr lang="en-US" dirty="0"/>
              <a:t>. By putting his characters in imaginary situations, he could examine how they behaved when pushed to the limits of experience. The invisible man finds himself with tremendous power to fight and flee, a power which he uses with great delight. As he is invisible, no one can catch him, so there is no moral restraint on his actions.</a:t>
            </a:r>
          </a:p>
          <a:p>
            <a:r>
              <a:rPr lang="en-US" b="1" dirty="0"/>
              <a:t>Forecasting the future: </a:t>
            </a:r>
            <a:r>
              <a:rPr lang="en-US" dirty="0"/>
              <a:t>Wells himself paid tribute to  the remarkable forecasts of Jules Verne, another father  of science fiction, who accurately predicted submarines, hot-air balloons and space travel. Wells likened his own stories to Mary Shelley’s </a:t>
            </a:r>
            <a:r>
              <a:rPr lang="en-US" i="1" dirty="0"/>
              <a:t>Frankenstein</a:t>
            </a:r>
            <a:r>
              <a:rPr lang="en-US" dirty="0"/>
              <a:t>, another grotesque story where man plays God.</a:t>
            </a:r>
          </a:p>
          <a:p>
            <a:endParaRPr lang="en-US" dirty="0"/>
          </a:p>
        </p:txBody>
      </p:sp>
    </p:spTree>
    <p:extLst>
      <p:ext uri="{BB962C8B-B14F-4D97-AF65-F5344CB8AC3E}">
        <p14:creationId xmlns:p14="http://schemas.microsoft.com/office/powerpoint/2010/main" val="90359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69794"/>
          </a:xfrm>
        </p:spPr>
        <p:txBody>
          <a:bodyPr>
            <a:normAutofit fontScale="90000"/>
          </a:bodyPr>
          <a:lstStyle/>
          <a:p>
            <a:r>
              <a:rPr lang="en-US" b="1" dirty="0"/>
              <a:t>THEMES</a:t>
            </a:r>
            <a:endParaRPr lang="en-US" dirty="0"/>
          </a:p>
        </p:txBody>
      </p:sp>
      <p:sp>
        <p:nvSpPr>
          <p:cNvPr id="3" name="Content Placeholder 2"/>
          <p:cNvSpPr>
            <a:spLocks noGrp="1"/>
          </p:cNvSpPr>
          <p:nvPr>
            <p:ph idx="1"/>
          </p:nvPr>
        </p:nvSpPr>
        <p:spPr>
          <a:xfrm>
            <a:off x="1484310" y="1446663"/>
            <a:ext cx="10018713" cy="4344537"/>
          </a:xfrm>
        </p:spPr>
        <p:txBody>
          <a:bodyPr>
            <a:normAutofit fontScale="92500" lnSpcReduction="20000"/>
          </a:bodyPr>
          <a:lstStyle/>
          <a:p>
            <a:r>
              <a:rPr lang="en-US" b="1" dirty="0"/>
              <a:t>Science and scientific investigation:</a:t>
            </a:r>
            <a:r>
              <a:rPr lang="en-US" dirty="0"/>
              <a:t> were very important and popular at this time. The world was still coming to</a:t>
            </a:r>
            <a:r>
              <a:rPr lang="en-US" b="1" dirty="0"/>
              <a:t> </a:t>
            </a:r>
            <a:r>
              <a:rPr lang="en-US" dirty="0"/>
              <a:t>terms with Darwin’s </a:t>
            </a:r>
            <a:r>
              <a:rPr lang="en-US" i="1" dirty="0"/>
              <a:t>Origin of Species </a:t>
            </a:r>
            <a:r>
              <a:rPr lang="en-US" dirty="0"/>
              <a:t>(published 1859),</a:t>
            </a:r>
            <a:r>
              <a:rPr lang="en-US" b="1" dirty="0"/>
              <a:t> </a:t>
            </a:r>
            <a:r>
              <a:rPr lang="en-US" dirty="0"/>
              <a:t>whose ideas are found throughout the literature of the second half of the nineteenth century. In his novels, Wells questioned the idea that evolution was a force that would make things better and better for mankind.</a:t>
            </a:r>
          </a:p>
          <a:p>
            <a:r>
              <a:rPr lang="en-US" b="1" dirty="0"/>
              <a:t>Good Science or Bad Science?</a:t>
            </a:r>
            <a:r>
              <a:rPr lang="en-US" dirty="0"/>
              <a:t> At the beginning of </a:t>
            </a:r>
            <a:r>
              <a:rPr lang="en-US" i="1" dirty="0"/>
              <a:t>The Invisible Man</a:t>
            </a:r>
            <a:r>
              <a:rPr lang="en-US" dirty="0"/>
              <a:t>, we are not quite sure whether to feel sympathy and pity for Griffin or hate and contempt. Until we learn about Griffin’s past when he meets </a:t>
            </a:r>
            <a:r>
              <a:rPr lang="en-US" dirty="0" err="1"/>
              <a:t>Dr</a:t>
            </a:r>
            <a:r>
              <a:rPr lang="en-US" dirty="0"/>
              <a:t> Kemp, we may feel that Griffin is surrounded by fools. The more we learn about him, however, the more he fits the stereotype of the ‘Mad, Bad Scientist’ who will stop at nothing in his pursuit of his scientific goals. </a:t>
            </a:r>
            <a:r>
              <a:rPr lang="en-US" dirty="0" err="1"/>
              <a:t>Dr</a:t>
            </a:r>
            <a:r>
              <a:rPr lang="en-US" dirty="0"/>
              <a:t> Kemp comes into the story as the ‘Good, Sane Scientist’, whose personal morality is strongly against Griffin’s science without humanity.</a:t>
            </a:r>
          </a:p>
          <a:p>
            <a:r>
              <a:rPr lang="en-US" dirty="0"/>
              <a:t>The ending, however, is tragic; with Wells making the point that scientific discovery must not be allowed to develop without social and ethical control.</a:t>
            </a:r>
          </a:p>
        </p:txBody>
      </p:sp>
    </p:spTree>
    <p:extLst>
      <p:ext uri="{BB962C8B-B14F-4D97-AF65-F5344CB8AC3E}">
        <p14:creationId xmlns:p14="http://schemas.microsoft.com/office/powerpoint/2010/main" val="109345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101"/>
          </a:xfrm>
        </p:spPr>
        <p:txBody>
          <a:bodyPr/>
          <a:lstStyle/>
          <a:p>
            <a:r>
              <a:rPr lang="en-US" dirty="0" smtClean="0"/>
              <a:t>INTRODUCTION</a:t>
            </a:r>
            <a:endParaRPr lang="en-US" dirty="0"/>
          </a:p>
        </p:txBody>
      </p:sp>
      <p:sp>
        <p:nvSpPr>
          <p:cNvPr id="3" name="Content Placeholder 2"/>
          <p:cNvSpPr>
            <a:spLocks noGrp="1"/>
          </p:cNvSpPr>
          <p:nvPr>
            <p:ph idx="1"/>
          </p:nvPr>
        </p:nvSpPr>
        <p:spPr>
          <a:xfrm>
            <a:off x="1484310" y="1514901"/>
            <a:ext cx="10018713" cy="4276299"/>
          </a:xfrm>
        </p:spPr>
        <p:txBody>
          <a:bodyPr>
            <a:normAutofit fontScale="92500" lnSpcReduction="10000"/>
          </a:bodyPr>
          <a:lstStyle/>
          <a:p>
            <a:r>
              <a:rPr lang="en-US" dirty="0"/>
              <a:t>In</a:t>
            </a:r>
            <a:r>
              <a:rPr lang="en-US" i="1" dirty="0"/>
              <a:t> The Invisible Man,</a:t>
            </a:r>
            <a:r>
              <a:rPr lang="en-US" dirty="0"/>
              <a:t> Griffin loses his humanity after unlocking the secret of invisibility. Isolated by his new power, Griffin turns to Dr. Kemp. He confesses his plans to terrorize his neighborhood. Kemp calls the police, and Griffin is killed in the ensuing manhunt.</a:t>
            </a:r>
          </a:p>
          <a:p>
            <a:r>
              <a:rPr lang="en-US" dirty="0"/>
              <a:t>Researcher Griffin spends three years experimenting with light and refraction, attempting to turn himself invisible. He succeeds, to disastrous results.</a:t>
            </a:r>
          </a:p>
          <a:p>
            <a:r>
              <a:rPr lang="en-US" dirty="0"/>
              <a:t>In order to interact with the world, Griffin must wear bandages over his face. He arrives in a small village, where the citizens grow suspicious of him.</a:t>
            </a:r>
          </a:p>
          <a:p>
            <a:r>
              <a:rPr lang="en-US" dirty="0"/>
              <a:t>Griffin seeks refuge in the home of Dr. Kemp. Emboldened by his invisibility, he plans to seeks revenge against the villagers who spurned him. Dr. Kemp thinks he has gone insane and calls the police, who kill Griffin while attempting to apprehend him.</a:t>
            </a:r>
          </a:p>
          <a:p>
            <a:endParaRPr lang="en-US" dirty="0"/>
          </a:p>
        </p:txBody>
      </p:sp>
    </p:spTree>
    <p:extLst>
      <p:ext uri="{BB962C8B-B14F-4D97-AF65-F5344CB8AC3E}">
        <p14:creationId xmlns:p14="http://schemas.microsoft.com/office/powerpoint/2010/main" val="188292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14400"/>
          </a:xfrm>
        </p:spPr>
        <p:txBody>
          <a:bodyPr>
            <a:noAutofit/>
          </a:bodyPr>
          <a:lstStyle/>
          <a:p>
            <a:r>
              <a:rPr lang="en-US" sz="2800" b="1" dirty="0" smtClean="0"/>
              <a:t>THE INVISIBLE MAN</a:t>
            </a:r>
            <a:endParaRPr lang="en-US" sz="2800" b="1" dirty="0"/>
          </a:p>
        </p:txBody>
      </p:sp>
      <p:sp>
        <p:nvSpPr>
          <p:cNvPr id="3" name="Content Placeholder 2"/>
          <p:cNvSpPr>
            <a:spLocks noGrp="1"/>
          </p:cNvSpPr>
          <p:nvPr>
            <p:ph idx="1"/>
          </p:nvPr>
        </p:nvSpPr>
        <p:spPr>
          <a:xfrm>
            <a:off x="1097280" y="1351128"/>
            <a:ext cx="10058400" cy="4517966"/>
          </a:xfrm>
        </p:spPr>
        <p:txBody>
          <a:bodyPr>
            <a:normAutofit/>
          </a:bodyPr>
          <a:lstStyle/>
          <a:p>
            <a:pPr marL="0" indent="0">
              <a:buNone/>
            </a:pPr>
            <a:r>
              <a:rPr lang="en-US" dirty="0">
                <a:solidFill>
                  <a:schemeClr val="tx2">
                    <a:lumMod val="90000"/>
                    <a:lumOff val="10000"/>
                  </a:schemeClr>
                </a:solidFill>
                <a:hlinkClick r:id="rId2"/>
              </a:rPr>
              <a:t>The Invisible Man</a:t>
            </a:r>
            <a:r>
              <a:rPr lang="en-US" dirty="0"/>
              <a:t> was given many names in this novel. At first, he was the </a:t>
            </a:r>
            <a:r>
              <a:rPr lang="en-US" b="1" dirty="0"/>
              <a:t>stranger</a:t>
            </a:r>
            <a:r>
              <a:rPr lang="en-US" dirty="0"/>
              <a:t> who arrived at </a:t>
            </a:r>
            <a:r>
              <a:rPr lang="en-US" dirty="0" err="1"/>
              <a:t>Iping</a:t>
            </a:r>
            <a:r>
              <a:rPr lang="en-US" dirty="0"/>
              <a:t>. Then, he was the </a:t>
            </a:r>
            <a:r>
              <a:rPr lang="en-US" b="1" dirty="0"/>
              <a:t>Voice</a:t>
            </a:r>
            <a:r>
              <a:rPr lang="en-US" dirty="0"/>
              <a:t> that startled everybody. However, his real name was </a:t>
            </a:r>
            <a:r>
              <a:rPr lang="en-US" b="1" dirty="0"/>
              <a:t>Griffin</a:t>
            </a:r>
            <a:r>
              <a:rPr lang="en-US" dirty="0" smtClean="0"/>
              <a:t>.</a:t>
            </a:r>
          </a:p>
          <a:p>
            <a:pPr marL="0" indent="0">
              <a:buNone/>
            </a:pPr>
            <a:r>
              <a:rPr lang="en-US" dirty="0"/>
              <a:t>Though he was the protagonist of the story, all his deeds were more like that of an antagonist. He was an eccentric scientist. Though he was a gifted scientist, he used his mind in a sinister was. He devised an experiment to become invisible and then started looting and murdering whoever came in his way</a:t>
            </a: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7789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74510"/>
          </a:xfrm>
        </p:spPr>
        <p:txBody>
          <a:bodyPr/>
          <a:lstStyle/>
          <a:p>
            <a:r>
              <a:rPr lang="en-US" b="1" dirty="0"/>
              <a:t>Setting</a:t>
            </a:r>
            <a:endParaRPr lang="en-US" dirty="0"/>
          </a:p>
        </p:txBody>
      </p:sp>
      <p:sp>
        <p:nvSpPr>
          <p:cNvPr id="3" name="Content Placeholder 2"/>
          <p:cNvSpPr>
            <a:spLocks noGrp="1"/>
          </p:cNvSpPr>
          <p:nvPr>
            <p:ph idx="1"/>
          </p:nvPr>
        </p:nvSpPr>
        <p:spPr>
          <a:xfrm>
            <a:off x="1484310" y="1801505"/>
            <a:ext cx="10018713" cy="3989696"/>
          </a:xfrm>
        </p:spPr>
        <p:txBody>
          <a:bodyPr/>
          <a:lstStyle/>
          <a:p>
            <a:r>
              <a:rPr lang="en-US" dirty="0"/>
              <a:t>England in the 1890's. </a:t>
            </a:r>
            <a:r>
              <a:rPr lang="en-US" dirty="0" err="1"/>
              <a:t>Iping</a:t>
            </a:r>
            <a:r>
              <a:rPr lang="en-US" dirty="0"/>
              <a:t> and the surrounding area Much of the action initially occurs around or in a couple of pubs and an inn, thus taking advantage of the natural opportunity for people to spread rumors, speculate on mysterious issues, and expand on each other’s stories.</a:t>
            </a:r>
            <a:endParaRPr lang="en-US" dirty="0"/>
          </a:p>
        </p:txBody>
      </p:sp>
    </p:spTree>
    <p:extLst>
      <p:ext uri="{BB962C8B-B14F-4D97-AF65-F5344CB8AC3E}">
        <p14:creationId xmlns:p14="http://schemas.microsoft.com/office/powerpoint/2010/main" val="157203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2" y="317312"/>
            <a:ext cx="10018713" cy="365077"/>
          </a:xfrm>
        </p:spPr>
        <p:txBody>
          <a:bodyPr>
            <a:normAutofit fontScale="90000"/>
          </a:bodyPr>
          <a:lstStyle/>
          <a:p>
            <a:r>
              <a:rPr lang="en-US" dirty="0" smtClean="0"/>
              <a:t/>
            </a:r>
            <a:br>
              <a:rPr lang="en-US" dirty="0" smtClean="0"/>
            </a:br>
            <a:r>
              <a:rPr lang="en-US" dirty="0" smtClean="0"/>
              <a:t>Meet </a:t>
            </a:r>
            <a:r>
              <a:rPr lang="en-US" dirty="0"/>
              <a:t>the Cast</a:t>
            </a:r>
            <a:br>
              <a:rPr lang="en-US" dirty="0"/>
            </a:br>
            <a:endParaRPr lang="en-US" dirty="0"/>
          </a:p>
        </p:txBody>
      </p:sp>
      <p:sp>
        <p:nvSpPr>
          <p:cNvPr id="3" name="Content Placeholder 2"/>
          <p:cNvSpPr>
            <a:spLocks noGrp="1"/>
          </p:cNvSpPr>
          <p:nvPr>
            <p:ph idx="1"/>
          </p:nvPr>
        </p:nvSpPr>
        <p:spPr>
          <a:xfrm>
            <a:off x="1091822" y="805218"/>
            <a:ext cx="10411202" cy="5540991"/>
          </a:xfrm>
        </p:spPr>
        <p:txBody>
          <a:bodyPr>
            <a:normAutofit fontScale="77500" lnSpcReduction="20000"/>
          </a:bodyPr>
          <a:lstStyle/>
          <a:p>
            <a:r>
              <a:rPr lang="en-US" b="1" dirty="0" smtClean="0"/>
              <a:t>Griffin</a:t>
            </a:r>
            <a:r>
              <a:rPr lang="en-US" dirty="0" smtClean="0"/>
              <a:t>- The </a:t>
            </a:r>
            <a:r>
              <a:rPr lang="en-US" dirty="0"/>
              <a:t>Invisible Man. He arrives at a village inn and takes a room. Wearing dark glasses and bushy side whiskers, and having a completely bandaged head, he causes much curiosity in the village. Later, it develops that these are a disguise for his invisibility. Getting into trouble over an unpaid bill, he escapes and begins to terrify the people with his mysterious thefts. Wounded, he flees to a former acquaintance’s rooms. He reveals that, to get money for his experiments in invisibility, he robbed his father of money belonging to someone else; as a result his father committed suicide. Going thoroughly mad, he sends his former friend a note announcing that he plans to kill a man each day; his friend is to be the first victim. After a grotesque struggle, the Invisible Man is held by two men and struck with a spade by another man. As he is dying, his body slowly becomes visible</a:t>
            </a:r>
            <a:r>
              <a:rPr lang="en-US" dirty="0" smtClean="0"/>
              <a:t>.</a:t>
            </a:r>
            <a:r>
              <a:rPr lang="en-US" dirty="0"/>
              <a:t> The Invisible Man. He is an albino college student who had changed his area of study from medicine to physics and had become interested in refractive indexes of tissue. During his studies he stumbled across formulas that would render tissue invisible. Eventually he tries the formula on himself, thinking of all the things he could do if he were invisible. Unfortunately, the conveniences are far outweighed by the disadvantages; Griffin turns to crime as a means of survival.</a:t>
            </a:r>
          </a:p>
          <a:p>
            <a:r>
              <a:rPr lang="en-US" b="1" dirty="0"/>
              <a:t>Dr. </a:t>
            </a:r>
            <a:r>
              <a:rPr lang="en-US" b="1" dirty="0" smtClean="0"/>
              <a:t>Kemp</a:t>
            </a:r>
            <a:r>
              <a:rPr lang="en-US" dirty="0" smtClean="0"/>
              <a:t>- Dr</a:t>
            </a:r>
            <a:r>
              <a:rPr lang="en-US" dirty="0"/>
              <a:t>. Kemp, a </a:t>
            </a:r>
            <a:r>
              <a:rPr lang="en-US" dirty="0" smtClean="0"/>
              <a:t>physician, a </a:t>
            </a:r>
            <a:r>
              <a:rPr lang="en-US" dirty="0"/>
              <a:t>former associate of Griffin’s in his college days. Griffin had been a student and knew Kemp to be interested in bizarre, and idiosyncratic aspects of science. It is to Kemp’s house that Griffin goes in his final attempt to find an accomplice and live a more normal life. Kemp, however, has no particular sense of loyalty to a former student and is not prepared to participate in Griffin’s grand schemes. He is also more deceitful than Griffin knows and betrays the invisible man even while pretending to accept his </a:t>
            </a:r>
            <a:r>
              <a:rPr lang="en-US" dirty="0" smtClean="0"/>
              <a:t>confidences. To </a:t>
            </a:r>
            <a:r>
              <a:rPr lang="en-US" dirty="0"/>
              <a:t>Kemp, Griffin reveals his story. Later, he says that he plans to use Kemp’s rooms as a base for his reign of terror, and he threatens Kemp’s life. Kemp goes to the police, with whose aid he finally succeeds in destroying Griffin.</a:t>
            </a:r>
          </a:p>
          <a:p>
            <a:endParaRPr lang="en-US" dirty="0"/>
          </a:p>
        </p:txBody>
      </p:sp>
    </p:spTree>
    <p:extLst>
      <p:ext uri="{BB962C8B-B14F-4D97-AF65-F5344CB8AC3E}">
        <p14:creationId xmlns:p14="http://schemas.microsoft.com/office/powerpoint/2010/main" val="301753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36729"/>
            <a:ext cx="10018713" cy="5354472"/>
          </a:xfrm>
        </p:spPr>
        <p:txBody>
          <a:bodyPr>
            <a:normAutofit/>
          </a:bodyPr>
          <a:lstStyle/>
          <a:p>
            <a:r>
              <a:rPr lang="en-US" b="1" i="1" dirty="0"/>
              <a:t>The Halls </a:t>
            </a:r>
            <a:r>
              <a:rPr lang="en-US" dirty="0"/>
              <a:t/>
            </a:r>
            <a:br>
              <a:rPr lang="en-US" dirty="0"/>
            </a:br>
            <a:r>
              <a:rPr lang="en-US" dirty="0"/>
              <a:t>Proprietors of the Coach &amp; Horses. Mrs. Hall is the one who is primarily in charge. She is happy enough to leave Griffin alone so long as her money is coming in on time. Her husband is more suspicious but does not interfere until Griffin’s behavior starts to become obvious. </a:t>
            </a:r>
            <a:r>
              <a:rPr lang="en-US" dirty="0" smtClean="0"/>
              <a:t>Mrs</a:t>
            </a:r>
            <a:r>
              <a:rPr lang="en-US" dirty="0"/>
              <a:t>. Hall, his wife. The Halls are the first to be puzzled by unexplainable activities on the part of their guest. Unintimidated, however, Mr. Hall swears out a warrant for Griffin’s arrest after the lodger becomes abusive because of ill feeling over an unpaid bill. After a struggle, Griffin at last unmasks and escapes in the ensuing horror and confusion.</a:t>
            </a:r>
          </a:p>
          <a:p>
            <a:endParaRPr lang="en-US" dirty="0"/>
          </a:p>
        </p:txBody>
      </p:sp>
    </p:spTree>
    <p:extLst>
      <p:ext uri="{BB962C8B-B14F-4D97-AF65-F5344CB8AC3E}">
        <p14:creationId xmlns:p14="http://schemas.microsoft.com/office/powerpoint/2010/main" val="244845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64025"/>
            <a:ext cx="10018713" cy="5327176"/>
          </a:xfrm>
        </p:spPr>
        <p:txBody>
          <a:bodyPr>
            <a:normAutofit/>
          </a:bodyPr>
          <a:lstStyle/>
          <a:p>
            <a:pPr marL="0" indent="0">
              <a:buNone/>
            </a:pPr>
            <a:r>
              <a:rPr lang="en-US" b="1" dirty="0"/>
              <a:t>Colonel </a:t>
            </a:r>
            <a:r>
              <a:rPr lang="en-US" b="1" dirty="0" err="1"/>
              <a:t>Ayde</a:t>
            </a:r>
            <a:endParaRPr lang="en-US" dirty="0"/>
          </a:p>
          <a:p>
            <a:r>
              <a:rPr lang="en-US" dirty="0"/>
              <a:t>Colonel </a:t>
            </a:r>
            <a:r>
              <a:rPr lang="en-US" dirty="0" err="1"/>
              <a:t>Ayde</a:t>
            </a:r>
            <a:r>
              <a:rPr lang="en-US" dirty="0"/>
              <a:t>, chief of the Burdock police. Kemp goes to him with his information about Griffin. </a:t>
            </a:r>
            <a:r>
              <a:rPr lang="en-US" dirty="0" err="1"/>
              <a:t>Ayde</a:t>
            </a:r>
            <a:r>
              <a:rPr lang="en-US" dirty="0"/>
              <a:t> is wounded by his own revolver, which Griffin has snatched from his pocket.</a:t>
            </a:r>
          </a:p>
          <a:p>
            <a:pPr marL="0" indent="0">
              <a:buNone/>
            </a:pPr>
            <a:r>
              <a:rPr lang="en-US" b="1" dirty="0"/>
              <a:t>Marvel</a:t>
            </a:r>
            <a:endParaRPr lang="en-US" dirty="0"/>
          </a:p>
          <a:p>
            <a:r>
              <a:rPr lang="en-US" dirty="0"/>
              <a:t>The first character whom Griffin tries to use as an </a:t>
            </a:r>
            <a:r>
              <a:rPr lang="en-US" dirty="0" smtClean="0"/>
              <a:t>accomplice by frightening him. </a:t>
            </a:r>
            <a:r>
              <a:rPr lang="en-US" dirty="0"/>
              <a:t>Mr. Marvel is short, fat, and a loner. He is the area tramp. Griffin perhaps also thinks that he is a little stupid and will thus not be able to resist and will not be believed if he tries to tell anyone about his predicament</a:t>
            </a:r>
            <a:r>
              <a:rPr lang="en-US" dirty="0" smtClean="0"/>
              <a:t>. </a:t>
            </a:r>
          </a:p>
          <a:p>
            <a:pPr marL="0" indent="0">
              <a:buNone/>
            </a:pPr>
            <a:r>
              <a:rPr lang="en-US" b="1" dirty="0" smtClean="0"/>
              <a:t>Mr</a:t>
            </a:r>
            <a:r>
              <a:rPr lang="en-US" b="1" dirty="0"/>
              <a:t>. </a:t>
            </a:r>
            <a:r>
              <a:rPr lang="en-US" b="1" dirty="0" err="1"/>
              <a:t>Wicksteed</a:t>
            </a:r>
            <a:endParaRPr lang="en-US" dirty="0"/>
          </a:p>
          <a:p>
            <a:r>
              <a:rPr lang="en-US" dirty="0"/>
              <a:t>Mr. </a:t>
            </a:r>
            <a:r>
              <a:rPr lang="en-US" dirty="0" err="1"/>
              <a:t>Wicksteed</a:t>
            </a:r>
            <a:r>
              <a:rPr lang="en-US" dirty="0"/>
              <a:t>, who is found murdered. A weird manhunt for Griffin follows.</a:t>
            </a:r>
            <a:endParaRPr lang="en-US" dirty="0"/>
          </a:p>
        </p:txBody>
      </p:sp>
    </p:spTree>
    <p:extLst>
      <p:ext uri="{BB962C8B-B14F-4D97-AF65-F5344CB8AC3E}">
        <p14:creationId xmlns:p14="http://schemas.microsoft.com/office/powerpoint/2010/main" val="43510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97" y="259307"/>
            <a:ext cx="10018713" cy="627797"/>
          </a:xfrm>
        </p:spPr>
        <p:txBody>
          <a:bodyPr>
            <a:normAutofit fontScale="90000"/>
          </a:bodyPr>
          <a:lstStyle/>
          <a:p>
            <a:r>
              <a:rPr lang="en-US" b="1" dirty="0"/>
              <a:t>Minor Characters</a:t>
            </a:r>
            <a:endParaRPr lang="en-US" dirty="0"/>
          </a:p>
        </p:txBody>
      </p:sp>
      <p:sp>
        <p:nvSpPr>
          <p:cNvPr id="3" name="Content Placeholder 2"/>
          <p:cNvSpPr>
            <a:spLocks noGrp="1"/>
          </p:cNvSpPr>
          <p:nvPr>
            <p:ph idx="1"/>
          </p:nvPr>
        </p:nvSpPr>
        <p:spPr>
          <a:xfrm>
            <a:off x="1484310" y="887105"/>
            <a:ext cx="10018713" cy="5431808"/>
          </a:xfrm>
        </p:spPr>
        <p:txBody>
          <a:bodyPr>
            <a:noAutofit/>
          </a:bodyPr>
          <a:lstStyle/>
          <a:p>
            <a:r>
              <a:rPr lang="en-US" sz="1800" b="1" i="1" dirty="0"/>
              <a:t>Teddy </a:t>
            </a:r>
            <a:r>
              <a:rPr lang="en-US" sz="1800" b="1" i="1" dirty="0" err="1"/>
              <a:t>Henfrey</a:t>
            </a:r>
            <a:r>
              <a:rPr lang="en-US" sz="1800" b="1" i="1" dirty="0"/>
              <a:t> </a:t>
            </a:r>
            <a:r>
              <a:rPr lang="en-US" sz="1800" b="1" i="1" dirty="0" smtClean="0"/>
              <a:t>-</a:t>
            </a:r>
            <a:r>
              <a:rPr lang="en-US" sz="1800" dirty="0" smtClean="0"/>
              <a:t>A </a:t>
            </a:r>
            <a:r>
              <a:rPr lang="en-US" sz="1800" dirty="0"/>
              <a:t>clock repairman who happens to visit the inn for a cup of tea. Mrs. Hall takes advantage of him to try to find out about her strange guest. Because the stranger will not talk, Teddy convinces himself that the man is someone of a “suspicious” nature. Teddy begins the rumors about the man being wanted by the police and merely wrapping himself up to conceal his identity. </a:t>
            </a:r>
            <a:br>
              <a:rPr lang="en-US" sz="1800" dirty="0"/>
            </a:br>
            <a:endParaRPr lang="en-US" sz="1800" dirty="0"/>
          </a:p>
          <a:p>
            <a:r>
              <a:rPr lang="en-US" sz="1800" b="1" i="1" dirty="0" err="1"/>
              <a:t>Fearenside</a:t>
            </a:r>
            <a:r>
              <a:rPr lang="en-US" sz="1800" b="1" i="1" dirty="0"/>
              <a:t> </a:t>
            </a:r>
            <a:r>
              <a:rPr lang="en-US" sz="1800" b="1" i="1" dirty="0" smtClean="0"/>
              <a:t>-</a:t>
            </a:r>
            <a:r>
              <a:rPr lang="en-US" sz="1800" dirty="0" smtClean="0"/>
              <a:t>A </a:t>
            </a:r>
            <a:r>
              <a:rPr lang="en-US" sz="1800" dirty="0" err="1"/>
              <a:t>cartman</a:t>
            </a:r>
            <a:r>
              <a:rPr lang="en-US" sz="1800" dirty="0"/>
              <a:t> who delivers luggage from the station whenever he is needed. He notices darkness through a torn pant leg where there should be pink flesh and starts the stories of Griffin being either a black man or a piebald. </a:t>
            </a:r>
            <a:br>
              <a:rPr lang="en-US" sz="1800" dirty="0"/>
            </a:br>
            <a:endParaRPr lang="en-US" sz="1800" dirty="0"/>
          </a:p>
          <a:p>
            <a:r>
              <a:rPr lang="en-US" sz="1800" b="1" i="1" dirty="0"/>
              <a:t>Cuss </a:t>
            </a:r>
            <a:r>
              <a:rPr lang="en-US" sz="1800" b="1" i="1" dirty="0" smtClean="0"/>
              <a:t>-</a:t>
            </a:r>
            <a:r>
              <a:rPr lang="en-US" sz="1800" dirty="0" smtClean="0"/>
              <a:t>A </a:t>
            </a:r>
            <a:r>
              <a:rPr lang="en-US" sz="1800" dirty="0"/>
              <a:t>general practitioner who attempts to get an interview with Griffin. He is the first to realize he actually see emptiness where there should be flesh and bone. He also tells an outrageous story to his companions in town after Griffin terrifies him by pinching his nose with an invisible hand. </a:t>
            </a:r>
            <a:br>
              <a:rPr lang="en-US" sz="1800" dirty="0"/>
            </a:br>
            <a:endParaRPr lang="en-US" sz="1800" dirty="0"/>
          </a:p>
          <a:p>
            <a:r>
              <a:rPr lang="en-US" sz="1800" b="1" i="1" dirty="0"/>
              <a:t>Mr. And Mrs. Bunting </a:t>
            </a:r>
            <a:r>
              <a:rPr lang="en-US" sz="1800" b="1" i="1" dirty="0" smtClean="0"/>
              <a:t>-</a:t>
            </a:r>
            <a:r>
              <a:rPr lang="en-US" sz="1800" dirty="0" smtClean="0"/>
              <a:t>Bunting </a:t>
            </a:r>
            <a:r>
              <a:rPr lang="en-US" sz="1800" dirty="0"/>
              <a:t>is the vicar. Cuss takes his story to Bunting. The next evening Bunting and his wife hear noise in their house after they have gone to bed. They are able to hear someone sneeze, and their money disappears right before their eyes. </a:t>
            </a:r>
            <a:br>
              <a:rPr lang="en-US" sz="1800" dirty="0"/>
            </a:br>
            <a:r>
              <a:rPr lang="en-US" sz="1800" dirty="0"/>
              <a:t/>
            </a:r>
            <a:br>
              <a:rPr lang="en-US" sz="1800" dirty="0"/>
            </a:br>
            <a:endParaRPr lang="en-US" sz="1800" dirty="0"/>
          </a:p>
        </p:txBody>
      </p:sp>
    </p:spTree>
    <p:extLst>
      <p:ext uri="{BB962C8B-B14F-4D97-AF65-F5344CB8AC3E}">
        <p14:creationId xmlns:p14="http://schemas.microsoft.com/office/powerpoint/2010/main" val="22760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95785"/>
            <a:ext cx="10018713" cy="937145"/>
          </a:xfrm>
        </p:spPr>
        <p:txBody>
          <a:bodyPr/>
          <a:lstStyle/>
          <a:p>
            <a:r>
              <a:rPr lang="en-US" b="1" dirty="0"/>
              <a:t>SHORT PLOT SUMMARY (Synopsis) </a:t>
            </a:r>
            <a:endParaRPr lang="en-US" b="1" dirty="0"/>
          </a:p>
        </p:txBody>
      </p:sp>
      <p:sp>
        <p:nvSpPr>
          <p:cNvPr id="3" name="Content Placeholder 2"/>
          <p:cNvSpPr>
            <a:spLocks noGrp="1"/>
          </p:cNvSpPr>
          <p:nvPr>
            <p:ph idx="1"/>
          </p:nvPr>
        </p:nvSpPr>
        <p:spPr>
          <a:xfrm>
            <a:off x="1484310" y="1332931"/>
            <a:ext cx="10018713" cy="4458270"/>
          </a:xfrm>
        </p:spPr>
        <p:txBody>
          <a:bodyPr>
            <a:normAutofit fontScale="92500" lnSpcReduction="10000"/>
          </a:bodyPr>
          <a:lstStyle/>
          <a:p>
            <a:r>
              <a:rPr lang="en-US" dirty="0" smtClean="0"/>
              <a:t>The </a:t>
            </a:r>
            <a:r>
              <a:rPr lang="en-US" dirty="0"/>
              <a:t>plot is simple and straightforward.  Griffin, having rendered himself invisible with an earlier experiment, enters a town and sets up a lab in an inn where he works night and day to come up with a formula that will reverse his invisibility. When he slips up and accidentally reveals himself, he engages in immature and violent actions until he is forced to run and find a new hiding place. As more people become aware of his existence, his situation becomes more perilous. Finally, he stumbles into the home of a former college professor whom he assumes will be interested in his experiments and willing to help him. The doctor, Mr. Kemp, however, reads newspaper accounts of Griffin’s insane actions against people in the town and betrays his trust. Griffin is hunted down, caught and killed, whereupon he becomes visible again. The little, inconspicuous victim of some of Griffin’s behavior is left with the stolen money and the documents that explain Griffin’s experiments. The story closes with the suggestion that Marvel himself might try the experiments if only he could figure them out. </a:t>
            </a:r>
          </a:p>
        </p:txBody>
      </p:sp>
    </p:spTree>
    <p:extLst>
      <p:ext uri="{BB962C8B-B14F-4D97-AF65-F5344CB8AC3E}">
        <p14:creationId xmlns:p14="http://schemas.microsoft.com/office/powerpoint/2010/main" val="4294617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tf00001233</Template>
  <TotalTime>72</TotalTime>
  <Words>2024</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THE INVISIBLE MAN </vt:lpstr>
      <vt:lpstr>INTRODUCTION</vt:lpstr>
      <vt:lpstr>THE INVISIBLE MAN</vt:lpstr>
      <vt:lpstr>Setting</vt:lpstr>
      <vt:lpstr> Meet the Cast </vt:lpstr>
      <vt:lpstr>PowerPoint Presentation</vt:lpstr>
      <vt:lpstr>PowerPoint Presentation</vt:lpstr>
      <vt:lpstr>Minor Characters</vt:lpstr>
      <vt:lpstr>SHORT PLOT SUMMARY (Synopsis) </vt:lpstr>
      <vt:lpstr>CHAPTERWISE SHORT SUMMARY</vt:lpstr>
      <vt:lpstr>PowerPoint Presentation</vt:lpstr>
      <vt:lpstr>THEMES</vt:lpstr>
      <vt:lpstr>THEMES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INVISIBLE MAN </dc:title>
  <dc:creator>Jagmeet Bhachu</dc:creator>
  <cp:lastModifiedBy>Jagmeet Bhachu</cp:lastModifiedBy>
  <cp:revision>10</cp:revision>
  <dcterms:created xsi:type="dcterms:W3CDTF">2017-04-26T18:05:18Z</dcterms:created>
  <dcterms:modified xsi:type="dcterms:W3CDTF">2017-05-24T14:17:32Z</dcterms:modified>
</cp:coreProperties>
</file>