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6" r:id="rId3"/>
    <p:sldId id="267" r:id="rId4"/>
    <p:sldId id="283" r:id="rId5"/>
    <p:sldId id="268" r:id="rId6"/>
    <p:sldId id="270" r:id="rId7"/>
    <p:sldId id="272" r:id="rId8"/>
    <p:sldId id="278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73" r:id="rId17"/>
    <p:sldId id="271" r:id="rId18"/>
    <p:sldId id="274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920EA-678E-47F9-B2F6-5085786FFFE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9D501-DF01-454F-B165-411B7C689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D501-DF01-454F-B165-411B7C689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D501-DF01-454F-B165-411B7C689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9D501-DF01-454F-B165-411B7C689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7ADECE-AA0D-412C-A6E4-EBEAC02F67A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38C3C5-C087-4405-906A-339EB01140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2977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Student </a:t>
            </a:r>
            <a:r>
              <a:rPr lang="en-US" dirty="0"/>
              <a:t>Information System (SIS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648200"/>
            <a:ext cx="7406640" cy="1905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4300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                                                 </a:t>
            </a:r>
            <a:r>
              <a:rPr lang="en-US" dirty="0" err="1" smtClean="0"/>
              <a:t>Anupama</a:t>
            </a:r>
            <a:r>
              <a:rPr lang="en-US" dirty="0" smtClean="0"/>
              <a:t> </a:t>
            </a:r>
            <a:r>
              <a:rPr lang="en-US" dirty="0" err="1" smtClean="0"/>
              <a:t>Karumudi</a:t>
            </a:r>
            <a:r>
              <a:rPr lang="en-US" dirty="0" smtClean="0"/>
              <a:t> 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Veekija</a:t>
            </a:r>
            <a:r>
              <a:rPr lang="en-US" dirty="0" smtClean="0"/>
              <a:t> </a:t>
            </a:r>
            <a:r>
              <a:rPr lang="en-US" dirty="0" err="1" smtClean="0"/>
              <a:t>Thirumalai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Teacher Management</a:t>
            </a:r>
            <a:endParaRPr lang="en-US" dirty="0" smtClean="0"/>
          </a:p>
          <a:p>
            <a:pPr lvl="1"/>
            <a:r>
              <a:rPr lang="en-US" dirty="0" smtClean="0"/>
              <a:t>Add and update </a:t>
            </a:r>
            <a:r>
              <a:rPr lang="en-US" dirty="0" smtClean="0"/>
              <a:t>t</a:t>
            </a:r>
            <a:r>
              <a:rPr lang="en-US" dirty="0" smtClean="0"/>
              <a:t>eacher information.</a:t>
            </a:r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7193279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3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Admission Management</a:t>
            </a:r>
          </a:p>
          <a:p>
            <a:pPr lvl="1"/>
            <a:r>
              <a:rPr lang="en-US" dirty="0"/>
              <a:t>Edits submitted online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new admission workflow.</a:t>
            </a:r>
          </a:p>
          <a:p>
            <a:pPr lvl="1"/>
            <a:r>
              <a:rPr lang="en-US" dirty="0" smtClean="0"/>
              <a:t>Manages admission workflow process into various stages including:</a:t>
            </a:r>
          </a:p>
          <a:p>
            <a:pPr lvl="2"/>
            <a:r>
              <a:rPr lang="en-US" dirty="0" smtClean="0"/>
              <a:t>Initial Review</a:t>
            </a:r>
          </a:p>
          <a:p>
            <a:pPr lvl="2"/>
            <a:r>
              <a:rPr lang="en-US" dirty="0" smtClean="0"/>
              <a:t>Interview Requested</a:t>
            </a:r>
          </a:p>
          <a:p>
            <a:pPr lvl="2"/>
            <a:r>
              <a:rPr lang="en-US" dirty="0" smtClean="0"/>
              <a:t>Approved</a:t>
            </a:r>
          </a:p>
          <a:p>
            <a:pPr lvl="2"/>
            <a:r>
              <a:rPr lang="en-US" dirty="0" smtClean="0"/>
              <a:t>Rejected.</a:t>
            </a:r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 Management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student</a:t>
            </a:r>
            <a:r>
              <a:rPr lang="en-US" dirty="0" smtClean="0"/>
              <a:t> records.</a:t>
            </a:r>
          </a:p>
          <a:p>
            <a:pPr lvl="1"/>
            <a:r>
              <a:rPr lang="en-US" dirty="0"/>
              <a:t>Enroll students to Grade level</a:t>
            </a:r>
          </a:p>
          <a:p>
            <a:pPr lvl="1"/>
            <a:r>
              <a:rPr lang="en-US" dirty="0"/>
              <a:t>Enroll students to subjects</a:t>
            </a:r>
          </a:p>
          <a:p>
            <a:pPr lvl="1"/>
            <a:r>
              <a:rPr lang="en-US" dirty="0"/>
              <a:t>Process year end results.</a:t>
            </a:r>
          </a:p>
          <a:p>
            <a:pPr marL="40233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82296" indent="0">
              <a:buNone/>
            </a:pPr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3505200"/>
            <a:ext cx="6858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2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99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Student Management - Enroll students to Grade level</a:t>
            </a:r>
          </a:p>
          <a:p>
            <a:pPr marL="82296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99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Student Management - Enroll students to subjects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7526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Report Management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Admission/Application Status report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Student Grade report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Teacher Schedule report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State report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5" y="3200400"/>
            <a:ext cx="749808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Teacher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Student/Parent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Public User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Prospective students</a:t>
            </a:r>
          </a:p>
          <a:p>
            <a:r>
              <a:rPr lang="en-US" dirty="0" smtClean="0"/>
              <a:t>Track application status </a:t>
            </a:r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Overview - SIS</a:t>
            </a:r>
          </a:p>
          <a:p>
            <a:r>
              <a:rPr lang="en-US" dirty="0" smtClean="0"/>
              <a:t>Why SIS?</a:t>
            </a:r>
          </a:p>
          <a:p>
            <a:r>
              <a:rPr lang="en-US" dirty="0" smtClean="0"/>
              <a:t>Technology details</a:t>
            </a:r>
          </a:p>
          <a:p>
            <a:r>
              <a:rPr lang="en-US" dirty="0" smtClean="0"/>
              <a:t>SIS – Features</a:t>
            </a:r>
          </a:p>
          <a:p>
            <a:pPr lvl="1"/>
            <a:r>
              <a:rPr lang="en-US" sz="3200" dirty="0" smtClean="0"/>
              <a:t>Administrator </a:t>
            </a:r>
            <a:r>
              <a:rPr lang="en-US" sz="3200" dirty="0" smtClean="0"/>
              <a:t>Modules</a:t>
            </a:r>
            <a:endParaRPr lang="en-US" sz="3200" dirty="0" smtClean="0"/>
          </a:p>
          <a:p>
            <a:pPr lvl="1"/>
            <a:r>
              <a:rPr lang="en-US" sz="3200" dirty="0" smtClean="0"/>
              <a:t>Teacher Modules</a:t>
            </a:r>
          </a:p>
          <a:p>
            <a:pPr lvl="1"/>
            <a:r>
              <a:rPr lang="en-US" sz="3200" dirty="0" smtClean="0"/>
              <a:t>Student Modules</a:t>
            </a:r>
          </a:p>
          <a:p>
            <a:pPr lvl="1"/>
            <a:r>
              <a:rPr lang="en-US" sz="3200" dirty="0" smtClean="0"/>
              <a:t>Public User Modules</a:t>
            </a:r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Overview – SIS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SIS – Use Case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715000"/>
          </a:xfrm>
        </p:spPr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Canvas 50"/>
          <p:cNvGrpSpPr>
            <a:grpSpLocks/>
          </p:cNvGrpSpPr>
          <p:nvPr/>
        </p:nvGrpSpPr>
        <p:grpSpPr bwMode="auto">
          <a:xfrm>
            <a:off x="1927860" y="990601"/>
            <a:ext cx="6172200" cy="5715000"/>
            <a:chOff x="1455" y="1440"/>
            <a:chExt cx="9720" cy="13470"/>
          </a:xfrm>
        </p:grpSpPr>
        <p:sp>
          <p:nvSpPr>
            <p:cNvPr id="7" name="AutoShape 127"/>
            <p:cNvSpPr>
              <a:spLocks noChangeAspect="1" noChangeArrowheads="1"/>
            </p:cNvSpPr>
            <p:nvPr/>
          </p:nvSpPr>
          <p:spPr bwMode="auto">
            <a:xfrm>
              <a:off x="1455" y="1440"/>
              <a:ext cx="9720" cy="13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645" y="13005"/>
              <a:ext cx="405" cy="959"/>
              <a:chOff x="2940" y="8221"/>
              <a:chExt cx="405" cy="959"/>
            </a:xfrm>
          </p:grpSpPr>
          <p:sp>
            <p:nvSpPr>
              <p:cNvPr id="14431" name="Oval 5"/>
              <p:cNvSpPr>
                <a:spLocks noChangeArrowheads="1"/>
              </p:cNvSpPr>
              <p:nvPr/>
            </p:nvSpPr>
            <p:spPr bwMode="auto">
              <a:xfrm>
                <a:off x="2955" y="8221"/>
                <a:ext cx="299" cy="28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2" name="AutoShape 6"/>
              <p:cNvSpPr>
                <a:spLocks noChangeShapeType="1"/>
              </p:cNvSpPr>
              <p:nvPr/>
            </p:nvSpPr>
            <p:spPr bwMode="auto">
              <a:xfrm>
                <a:off x="3120" y="8505"/>
                <a:ext cx="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3" name="AutoShape 7"/>
              <p:cNvSpPr>
                <a:spLocks noChangeShapeType="1"/>
              </p:cNvSpPr>
              <p:nvPr/>
            </p:nvSpPr>
            <p:spPr bwMode="auto">
              <a:xfrm flipH="1">
                <a:off x="3030" y="8925"/>
                <a:ext cx="92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4" name="AutoShape 8"/>
              <p:cNvSpPr>
                <a:spLocks noChangeShapeType="1"/>
              </p:cNvSpPr>
              <p:nvPr/>
            </p:nvSpPr>
            <p:spPr bwMode="auto">
              <a:xfrm>
                <a:off x="3120" y="8925"/>
                <a:ext cx="134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5" name="AutoShape 9"/>
              <p:cNvSpPr>
                <a:spLocks noChangeShapeType="1"/>
              </p:cNvSpPr>
              <p:nvPr/>
            </p:nvSpPr>
            <p:spPr bwMode="auto">
              <a:xfrm>
                <a:off x="2940" y="8670"/>
                <a:ext cx="405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5402" y="5364"/>
              <a:ext cx="405" cy="959"/>
              <a:chOff x="2940" y="8221"/>
              <a:chExt cx="405" cy="959"/>
            </a:xfrm>
          </p:grpSpPr>
          <p:sp>
            <p:nvSpPr>
              <p:cNvPr id="14426" name="Oval 11"/>
              <p:cNvSpPr>
                <a:spLocks noChangeArrowheads="1"/>
              </p:cNvSpPr>
              <p:nvPr/>
            </p:nvSpPr>
            <p:spPr bwMode="auto">
              <a:xfrm>
                <a:off x="2955" y="8221"/>
                <a:ext cx="299" cy="284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7" name="AutoShape 12"/>
              <p:cNvSpPr>
                <a:spLocks noChangeShapeType="1"/>
              </p:cNvSpPr>
              <p:nvPr/>
            </p:nvSpPr>
            <p:spPr bwMode="auto">
              <a:xfrm>
                <a:off x="3120" y="8505"/>
                <a:ext cx="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8" name="AutoShape 13"/>
              <p:cNvSpPr>
                <a:spLocks noChangeShapeType="1"/>
              </p:cNvSpPr>
              <p:nvPr/>
            </p:nvSpPr>
            <p:spPr bwMode="auto">
              <a:xfrm flipH="1">
                <a:off x="3030" y="8925"/>
                <a:ext cx="92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9" name="AutoShape 14"/>
              <p:cNvSpPr>
                <a:spLocks noChangeShapeType="1"/>
              </p:cNvSpPr>
              <p:nvPr/>
            </p:nvSpPr>
            <p:spPr bwMode="auto">
              <a:xfrm>
                <a:off x="3120" y="8925"/>
                <a:ext cx="134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0" name="AutoShape 15"/>
              <p:cNvSpPr>
                <a:spLocks noChangeShapeType="1"/>
              </p:cNvSpPr>
              <p:nvPr/>
            </p:nvSpPr>
            <p:spPr bwMode="auto">
              <a:xfrm>
                <a:off x="2940" y="8670"/>
                <a:ext cx="405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6736" y="6900"/>
              <a:ext cx="405" cy="959"/>
              <a:chOff x="2940" y="8221"/>
              <a:chExt cx="405" cy="959"/>
            </a:xfrm>
          </p:grpSpPr>
          <p:sp>
            <p:nvSpPr>
              <p:cNvPr id="14421" name="Oval 17"/>
              <p:cNvSpPr>
                <a:spLocks noChangeArrowheads="1"/>
              </p:cNvSpPr>
              <p:nvPr/>
            </p:nvSpPr>
            <p:spPr bwMode="auto">
              <a:xfrm>
                <a:off x="2955" y="8221"/>
                <a:ext cx="299" cy="284"/>
              </a:xfrm>
              <a:prstGeom prst="ellipse">
                <a:avLst/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2" name="AutoShape 18"/>
              <p:cNvSpPr>
                <a:spLocks noChangeShapeType="1"/>
              </p:cNvSpPr>
              <p:nvPr/>
            </p:nvSpPr>
            <p:spPr bwMode="auto">
              <a:xfrm>
                <a:off x="3120" y="8505"/>
                <a:ext cx="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3" name="AutoShape 19"/>
              <p:cNvSpPr>
                <a:spLocks noChangeShapeType="1"/>
              </p:cNvSpPr>
              <p:nvPr/>
            </p:nvSpPr>
            <p:spPr bwMode="auto">
              <a:xfrm flipH="1">
                <a:off x="3030" y="8925"/>
                <a:ext cx="92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4" name="AutoShape 20"/>
              <p:cNvSpPr>
                <a:spLocks noChangeShapeType="1"/>
              </p:cNvSpPr>
              <p:nvPr/>
            </p:nvSpPr>
            <p:spPr bwMode="auto">
              <a:xfrm>
                <a:off x="3120" y="8925"/>
                <a:ext cx="134" cy="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5" name="AutoShape 21"/>
              <p:cNvSpPr>
                <a:spLocks noChangeShapeType="1"/>
              </p:cNvSpPr>
              <p:nvPr/>
            </p:nvSpPr>
            <p:spPr bwMode="auto">
              <a:xfrm>
                <a:off x="2940" y="8670"/>
                <a:ext cx="405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1455" y="1492"/>
              <a:ext cx="2655" cy="848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Update prospective student’s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1455" y="2410"/>
              <a:ext cx="2880" cy="540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all new applications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1455" y="4357"/>
              <a:ext cx="2805" cy="550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Enroll new students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1455" y="5006"/>
              <a:ext cx="2805" cy="500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Create class and schedules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1455" y="9183"/>
              <a:ext cx="2757" cy="404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Ad-hoc reports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965" y="10322"/>
              <a:ext cx="2175" cy="421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Log 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28"/>
            <p:cNvSpPr>
              <a:spLocks noChangeArrowheads="1"/>
            </p:cNvSpPr>
            <p:nvPr/>
          </p:nvSpPr>
          <p:spPr bwMode="auto">
            <a:xfrm>
              <a:off x="1502" y="7634"/>
              <a:ext cx="2758" cy="46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student records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9"/>
            <p:cNvSpPr>
              <a:spLocks noChangeArrowheads="1"/>
            </p:cNvSpPr>
            <p:nvPr/>
          </p:nvSpPr>
          <p:spPr bwMode="auto">
            <a:xfrm>
              <a:off x="1455" y="8706"/>
              <a:ext cx="2805" cy="386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Handle State reports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30"/>
            <p:cNvSpPr>
              <a:spLocks noChangeArrowheads="1"/>
            </p:cNvSpPr>
            <p:nvPr/>
          </p:nvSpPr>
          <p:spPr bwMode="auto">
            <a:xfrm>
              <a:off x="8233" y="1486"/>
              <a:ext cx="2934" cy="383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attendance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31"/>
            <p:cNvSpPr>
              <a:spLocks noChangeArrowheads="1"/>
            </p:cNvSpPr>
            <p:nvPr/>
          </p:nvSpPr>
          <p:spPr bwMode="auto">
            <a:xfrm>
              <a:off x="8359" y="2353"/>
              <a:ext cx="2775" cy="384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progress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8388" y="4186"/>
              <a:ext cx="2703" cy="697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Set objectives to IEP 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580" y="4978"/>
              <a:ext cx="16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Administrative 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5982" y="14040"/>
              <a:ext cx="1675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Parent/Student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6435" y="7921"/>
              <a:ext cx="11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Teacher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8303" y="13001"/>
              <a:ext cx="2788" cy="484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View attendance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1483" y="13112"/>
              <a:ext cx="2296" cy="692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Submit online applications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Oval 57"/>
            <p:cNvSpPr>
              <a:spLocks noChangeArrowheads="1"/>
            </p:cNvSpPr>
            <p:nvPr/>
          </p:nvSpPr>
          <p:spPr bwMode="auto">
            <a:xfrm>
              <a:off x="1455" y="13901"/>
              <a:ext cx="2296" cy="712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Track applications status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" name="Group 65"/>
            <p:cNvGrpSpPr>
              <a:grpSpLocks/>
            </p:cNvGrpSpPr>
            <p:nvPr/>
          </p:nvGrpSpPr>
          <p:grpSpPr bwMode="auto">
            <a:xfrm>
              <a:off x="4997" y="13170"/>
              <a:ext cx="405" cy="959"/>
              <a:chOff x="7010" y="0"/>
              <a:chExt cx="4" cy="9"/>
            </a:xfrm>
          </p:grpSpPr>
          <p:sp>
            <p:nvSpPr>
              <p:cNvPr id="14416" name="Oval 67"/>
              <p:cNvSpPr>
                <a:spLocks noChangeArrowheads="1"/>
              </p:cNvSpPr>
              <p:nvPr/>
            </p:nvSpPr>
            <p:spPr bwMode="auto">
              <a:xfrm>
                <a:off x="7010" y="0"/>
                <a:ext cx="3" cy="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17" name="AutoShape 6"/>
              <p:cNvSpPr>
                <a:spLocks noChangeShapeType="1"/>
              </p:cNvSpPr>
              <p:nvPr/>
            </p:nvSpPr>
            <p:spPr bwMode="auto">
              <a:xfrm>
                <a:off x="7012" y="2"/>
                <a:ext cx="0" cy="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8" name="AutoShape 7"/>
              <p:cNvSpPr>
                <a:spLocks noChangeShapeType="1"/>
              </p:cNvSpPr>
              <p:nvPr/>
            </p:nvSpPr>
            <p:spPr bwMode="auto">
              <a:xfrm flipH="1">
                <a:off x="7011" y="7"/>
                <a:ext cx="1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9" name="AutoShape 8"/>
              <p:cNvSpPr>
                <a:spLocks noChangeShapeType="1"/>
              </p:cNvSpPr>
              <p:nvPr/>
            </p:nvSpPr>
            <p:spPr bwMode="auto">
              <a:xfrm>
                <a:off x="7012" y="7"/>
                <a:ext cx="1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0" name="AutoShape 9"/>
              <p:cNvSpPr>
                <a:spLocks noChangeShapeType="1"/>
              </p:cNvSpPr>
              <p:nvPr/>
            </p:nvSpPr>
            <p:spPr bwMode="auto">
              <a:xfrm>
                <a:off x="7010" y="4"/>
                <a:ext cx="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4346" y="14216"/>
              <a:ext cx="151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Public User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75"/>
            <p:cNvSpPr>
              <a:spLocks noChangeArrowheads="1"/>
            </p:cNvSpPr>
            <p:nvPr/>
          </p:nvSpPr>
          <p:spPr bwMode="auto">
            <a:xfrm>
              <a:off x="8199" y="1905"/>
              <a:ext cx="2934" cy="398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attendance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auto">
            <a:xfrm>
              <a:off x="8359" y="2783"/>
              <a:ext cx="2816" cy="402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progress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6" name="Oval 77"/>
            <p:cNvSpPr>
              <a:spLocks noChangeArrowheads="1"/>
            </p:cNvSpPr>
            <p:nvPr/>
          </p:nvSpPr>
          <p:spPr bwMode="auto">
            <a:xfrm>
              <a:off x="8359" y="3243"/>
              <a:ext cx="2774" cy="451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View grades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7" name="Oval 79"/>
            <p:cNvSpPr>
              <a:spLocks noChangeArrowheads="1"/>
            </p:cNvSpPr>
            <p:nvPr/>
          </p:nvSpPr>
          <p:spPr bwMode="auto">
            <a:xfrm>
              <a:off x="8359" y="3733"/>
              <a:ext cx="2774" cy="409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grades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9" name="Straight Connector 86"/>
            <p:cNvSpPr>
              <a:spLocks noChangeShapeType="1"/>
            </p:cNvSpPr>
            <p:nvPr/>
          </p:nvSpPr>
          <p:spPr bwMode="auto">
            <a:xfrm flipV="1">
              <a:off x="7050" y="5406"/>
              <a:ext cx="1338" cy="1636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0" name="Straight Connector 87"/>
            <p:cNvSpPr>
              <a:spLocks noChangeShapeType="1"/>
            </p:cNvSpPr>
            <p:nvPr/>
          </p:nvSpPr>
          <p:spPr bwMode="auto">
            <a:xfrm flipV="1">
              <a:off x="6751" y="5956"/>
              <a:ext cx="1636" cy="1086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1" name="Straight Connector 91"/>
            <p:cNvSpPr>
              <a:spLocks noChangeShapeType="1"/>
            </p:cNvSpPr>
            <p:nvPr/>
          </p:nvSpPr>
          <p:spPr bwMode="auto">
            <a:xfrm flipV="1">
              <a:off x="7050" y="4632"/>
              <a:ext cx="1400" cy="241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2" name="Straight Connector 93"/>
            <p:cNvSpPr>
              <a:spLocks noChangeShapeType="1"/>
            </p:cNvSpPr>
            <p:nvPr/>
          </p:nvSpPr>
          <p:spPr bwMode="auto">
            <a:xfrm flipV="1">
              <a:off x="7050" y="3968"/>
              <a:ext cx="1309" cy="307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3" name="Straight Connector 94"/>
            <p:cNvSpPr>
              <a:spLocks noChangeShapeType="1"/>
            </p:cNvSpPr>
            <p:nvPr/>
          </p:nvSpPr>
          <p:spPr bwMode="auto">
            <a:xfrm flipV="1">
              <a:off x="6900" y="1639"/>
              <a:ext cx="1333" cy="5261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4" name="Oval 95"/>
            <p:cNvSpPr>
              <a:spLocks noChangeArrowheads="1"/>
            </p:cNvSpPr>
            <p:nvPr/>
          </p:nvSpPr>
          <p:spPr bwMode="auto">
            <a:xfrm>
              <a:off x="8388" y="4925"/>
              <a:ext cx="2781" cy="763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IEP student progress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5" name="Oval 98"/>
            <p:cNvSpPr>
              <a:spLocks noChangeArrowheads="1"/>
            </p:cNvSpPr>
            <p:nvPr/>
          </p:nvSpPr>
          <p:spPr bwMode="auto">
            <a:xfrm>
              <a:off x="1455" y="3020"/>
              <a:ext cx="2805" cy="558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Application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Oval 99"/>
            <p:cNvSpPr>
              <a:spLocks noChangeArrowheads="1"/>
            </p:cNvSpPr>
            <p:nvPr/>
          </p:nvSpPr>
          <p:spPr bwMode="auto">
            <a:xfrm>
              <a:off x="1455" y="3680"/>
              <a:ext cx="2805" cy="57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admission status 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7" name="Oval 101"/>
            <p:cNvSpPr>
              <a:spLocks noChangeArrowheads="1"/>
            </p:cNvSpPr>
            <p:nvPr/>
          </p:nvSpPr>
          <p:spPr bwMode="auto">
            <a:xfrm>
              <a:off x="1455" y="8241"/>
              <a:ext cx="2757" cy="387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student records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8" name="Oval 102"/>
            <p:cNvSpPr>
              <a:spLocks noChangeArrowheads="1"/>
            </p:cNvSpPr>
            <p:nvPr/>
          </p:nvSpPr>
          <p:spPr bwMode="auto">
            <a:xfrm>
              <a:off x="8293" y="13571"/>
              <a:ext cx="2788" cy="484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View progress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9" name="Oval 103"/>
            <p:cNvSpPr>
              <a:spLocks noChangeArrowheads="1"/>
            </p:cNvSpPr>
            <p:nvPr/>
          </p:nvSpPr>
          <p:spPr bwMode="auto">
            <a:xfrm>
              <a:off x="8359" y="14129"/>
              <a:ext cx="2787" cy="484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View grades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0" name="Oval 105"/>
            <p:cNvSpPr>
              <a:spLocks noChangeArrowheads="1"/>
            </p:cNvSpPr>
            <p:nvPr/>
          </p:nvSpPr>
          <p:spPr bwMode="auto">
            <a:xfrm>
              <a:off x="1973" y="10814"/>
              <a:ext cx="2175" cy="396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Update Profile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1" name="Oval 107"/>
            <p:cNvSpPr>
              <a:spLocks noChangeArrowheads="1"/>
            </p:cNvSpPr>
            <p:nvPr/>
          </p:nvSpPr>
          <p:spPr bwMode="auto">
            <a:xfrm>
              <a:off x="1800" y="9908"/>
              <a:ext cx="2175" cy="371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Log 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2" name="Oval 108"/>
            <p:cNvSpPr>
              <a:spLocks noChangeArrowheads="1"/>
            </p:cNvSpPr>
            <p:nvPr/>
          </p:nvSpPr>
          <p:spPr bwMode="auto">
            <a:xfrm>
              <a:off x="2130" y="11264"/>
              <a:ext cx="2175" cy="453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Access home page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3" name="Straight Connector 110"/>
            <p:cNvSpPr>
              <a:spLocks noChangeShapeType="1"/>
            </p:cNvSpPr>
            <p:nvPr/>
          </p:nvSpPr>
          <p:spPr bwMode="auto">
            <a:xfrm flipH="1">
              <a:off x="7050" y="7042"/>
              <a:ext cx="0" cy="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4" name="Straight Connector 113"/>
            <p:cNvSpPr>
              <a:spLocks noChangeShapeType="1"/>
            </p:cNvSpPr>
            <p:nvPr/>
          </p:nvSpPr>
          <p:spPr bwMode="auto">
            <a:xfrm flipV="1">
              <a:off x="6900" y="3020"/>
              <a:ext cx="1550" cy="388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5" name="Straight Connector 114"/>
            <p:cNvSpPr>
              <a:spLocks noChangeShapeType="1"/>
            </p:cNvSpPr>
            <p:nvPr/>
          </p:nvSpPr>
          <p:spPr bwMode="auto">
            <a:xfrm flipH="1" flipV="1">
              <a:off x="4155" y="1980"/>
              <a:ext cx="1517" cy="3426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6" name="Straight Connector 115"/>
            <p:cNvSpPr>
              <a:spLocks noChangeShapeType="1"/>
            </p:cNvSpPr>
            <p:nvPr/>
          </p:nvSpPr>
          <p:spPr bwMode="auto">
            <a:xfrm flipH="1" flipV="1">
              <a:off x="4335" y="2700"/>
              <a:ext cx="1381" cy="2806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Straight Connector 116"/>
            <p:cNvSpPr>
              <a:spLocks noChangeShapeType="1"/>
            </p:cNvSpPr>
            <p:nvPr/>
          </p:nvSpPr>
          <p:spPr bwMode="auto">
            <a:xfrm flipH="1" flipV="1">
              <a:off x="4260" y="3299"/>
              <a:ext cx="1307" cy="2065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Straight Connector 117"/>
            <p:cNvSpPr>
              <a:spLocks noChangeShapeType="1"/>
            </p:cNvSpPr>
            <p:nvPr/>
          </p:nvSpPr>
          <p:spPr bwMode="auto">
            <a:xfrm flipH="1" flipV="1">
              <a:off x="4260" y="3968"/>
              <a:ext cx="1456" cy="1538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9" name="Straight Connector 118"/>
            <p:cNvSpPr>
              <a:spLocks noChangeShapeType="1"/>
            </p:cNvSpPr>
            <p:nvPr/>
          </p:nvSpPr>
          <p:spPr bwMode="auto">
            <a:xfrm flipH="1" flipV="1">
              <a:off x="4260" y="4632"/>
              <a:ext cx="1201" cy="77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0" name="Straight Connector 119"/>
            <p:cNvSpPr>
              <a:spLocks noChangeShapeType="1"/>
            </p:cNvSpPr>
            <p:nvPr/>
          </p:nvSpPr>
          <p:spPr bwMode="auto">
            <a:xfrm flipH="1" flipV="1">
              <a:off x="4212" y="5258"/>
              <a:ext cx="1205" cy="248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1" name="Straight Connector 120"/>
            <p:cNvSpPr>
              <a:spLocks noChangeShapeType="1"/>
            </p:cNvSpPr>
            <p:nvPr/>
          </p:nvSpPr>
          <p:spPr bwMode="auto">
            <a:xfrm flipH="1">
              <a:off x="4118" y="5607"/>
              <a:ext cx="1343" cy="214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2" name="Straight Connector 121"/>
            <p:cNvSpPr>
              <a:spLocks noChangeShapeType="1"/>
            </p:cNvSpPr>
            <p:nvPr/>
          </p:nvSpPr>
          <p:spPr bwMode="auto">
            <a:xfrm flipH="1">
              <a:off x="4118" y="5607"/>
              <a:ext cx="1343" cy="2751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3" name="Straight Connector 122"/>
            <p:cNvSpPr>
              <a:spLocks noChangeShapeType="1"/>
            </p:cNvSpPr>
            <p:nvPr/>
          </p:nvSpPr>
          <p:spPr bwMode="auto">
            <a:xfrm flipH="1">
              <a:off x="4212" y="5648"/>
              <a:ext cx="1355" cy="3206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4" name="Straight Connector 123"/>
            <p:cNvSpPr>
              <a:spLocks noChangeShapeType="1"/>
            </p:cNvSpPr>
            <p:nvPr/>
          </p:nvSpPr>
          <p:spPr bwMode="auto">
            <a:xfrm flipH="1">
              <a:off x="4155" y="5648"/>
              <a:ext cx="1412" cy="3712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5" name="Straight Connector 124"/>
            <p:cNvSpPr>
              <a:spLocks noChangeShapeType="1"/>
            </p:cNvSpPr>
            <p:nvPr/>
          </p:nvSpPr>
          <p:spPr bwMode="auto">
            <a:xfrm>
              <a:off x="6959" y="13170"/>
              <a:ext cx="1400" cy="55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Straight Connector 125"/>
            <p:cNvSpPr>
              <a:spLocks noChangeShapeType="1"/>
            </p:cNvSpPr>
            <p:nvPr/>
          </p:nvSpPr>
          <p:spPr bwMode="auto">
            <a:xfrm>
              <a:off x="6918" y="13225"/>
              <a:ext cx="1428" cy="579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7" name="Straight Connector 126"/>
            <p:cNvSpPr>
              <a:spLocks noChangeShapeType="1"/>
            </p:cNvSpPr>
            <p:nvPr/>
          </p:nvSpPr>
          <p:spPr bwMode="auto">
            <a:xfrm>
              <a:off x="6918" y="13282"/>
              <a:ext cx="1470" cy="1118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Straight Connector 129"/>
            <p:cNvSpPr>
              <a:spLocks noChangeShapeType="1"/>
            </p:cNvSpPr>
            <p:nvPr/>
          </p:nvSpPr>
          <p:spPr bwMode="auto">
            <a:xfrm flipH="1">
              <a:off x="3751" y="13282"/>
              <a:ext cx="1246" cy="93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9" name="Straight Connector 130"/>
            <p:cNvSpPr>
              <a:spLocks noChangeShapeType="1"/>
            </p:cNvSpPr>
            <p:nvPr/>
          </p:nvSpPr>
          <p:spPr bwMode="auto">
            <a:xfrm flipH="1">
              <a:off x="3795" y="13282"/>
              <a:ext cx="1202" cy="218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Straight Connector 131"/>
            <p:cNvSpPr>
              <a:spLocks noChangeShapeType="1"/>
            </p:cNvSpPr>
            <p:nvPr/>
          </p:nvSpPr>
          <p:spPr bwMode="auto">
            <a:xfrm flipH="1" flipV="1">
              <a:off x="3975" y="11608"/>
              <a:ext cx="1225" cy="1562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1" name="Straight Connector 132"/>
            <p:cNvSpPr>
              <a:spLocks noChangeShapeType="1"/>
            </p:cNvSpPr>
            <p:nvPr/>
          </p:nvSpPr>
          <p:spPr bwMode="auto">
            <a:xfrm flipH="1" flipV="1">
              <a:off x="4110" y="11608"/>
              <a:ext cx="2550" cy="1562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Straight Connector 133"/>
            <p:cNvSpPr>
              <a:spLocks noChangeShapeType="1"/>
            </p:cNvSpPr>
            <p:nvPr/>
          </p:nvSpPr>
          <p:spPr bwMode="auto">
            <a:xfrm flipH="1">
              <a:off x="4155" y="7184"/>
              <a:ext cx="2745" cy="4183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3" name="Straight Connector 134"/>
            <p:cNvSpPr>
              <a:spLocks noChangeShapeType="1"/>
            </p:cNvSpPr>
            <p:nvPr/>
          </p:nvSpPr>
          <p:spPr bwMode="auto">
            <a:xfrm flipH="1">
              <a:off x="4110" y="7143"/>
              <a:ext cx="2684" cy="377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Straight Connector 135"/>
            <p:cNvSpPr>
              <a:spLocks noChangeShapeType="1"/>
            </p:cNvSpPr>
            <p:nvPr/>
          </p:nvSpPr>
          <p:spPr bwMode="auto">
            <a:xfrm flipH="1">
              <a:off x="3959" y="7042"/>
              <a:ext cx="2792" cy="336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5" name="Straight Connector 136"/>
            <p:cNvSpPr>
              <a:spLocks noChangeShapeType="1"/>
            </p:cNvSpPr>
            <p:nvPr/>
          </p:nvSpPr>
          <p:spPr bwMode="auto">
            <a:xfrm flipH="1">
              <a:off x="3809" y="7042"/>
              <a:ext cx="2942" cy="292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Straight Connector 138"/>
            <p:cNvSpPr>
              <a:spLocks noChangeShapeType="1"/>
            </p:cNvSpPr>
            <p:nvPr/>
          </p:nvSpPr>
          <p:spPr bwMode="auto">
            <a:xfrm flipH="1">
              <a:off x="3959" y="5648"/>
              <a:ext cx="1608" cy="4754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7" name="Straight Connector 139"/>
            <p:cNvSpPr>
              <a:spLocks noChangeShapeType="1"/>
            </p:cNvSpPr>
            <p:nvPr/>
          </p:nvSpPr>
          <p:spPr bwMode="auto">
            <a:xfrm flipH="1">
              <a:off x="4118" y="5648"/>
              <a:ext cx="1449" cy="5719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8" name="Straight Connector 140"/>
            <p:cNvSpPr>
              <a:spLocks noChangeShapeType="1"/>
            </p:cNvSpPr>
            <p:nvPr/>
          </p:nvSpPr>
          <p:spPr bwMode="auto">
            <a:xfrm flipH="1">
              <a:off x="4110" y="5506"/>
              <a:ext cx="1307" cy="5371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9" name="Straight Connector 141"/>
            <p:cNvSpPr>
              <a:spLocks noChangeShapeType="1"/>
            </p:cNvSpPr>
            <p:nvPr/>
          </p:nvSpPr>
          <p:spPr bwMode="auto">
            <a:xfrm flipH="1" flipV="1">
              <a:off x="4110" y="11019"/>
              <a:ext cx="2550" cy="2093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0" name="Straight Connector 142"/>
            <p:cNvSpPr>
              <a:spLocks noChangeShapeType="1"/>
            </p:cNvSpPr>
            <p:nvPr/>
          </p:nvSpPr>
          <p:spPr bwMode="auto">
            <a:xfrm flipH="1" flipV="1">
              <a:off x="4110" y="10579"/>
              <a:ext cx="2550" cy="2533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1" name="Straight Connector 143"/>
            <p:cNvSpPr>
              <a:spLocks noChangeShapeType="1"/>
            </p:cNvSpPr>
            <p:nvPr/>
          </p:nvSpPr>
          <p:spPr bwMode="auto">
            <a:xfrm flipH="1" flipV="1">
              <a:off x="3959" y="10075"/>
              <a:ext cx="2777" cy="293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2" name="Oval 144"/>
            <p:cNvSpPr>
              <a:spLocks noChangeArrowheads="1"/>
            </p:cNvSpPr>
            <p:nvPr/>
          </p:nvSpPr>
          <p:spPr bwMode="auto">
            <a:xfrm>
              <a:off x="8388" y="5716"/>
              <a:ext cx="2787" cy="397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View IEP student progress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3" name="Oval 32"/>
            <p:cNvSpPr>
              <a:spLocks noChangeArrowheads="1"/>
            </p:cNvSpPr>
            <p:nvPr/>
          </p:nvSpPr>
          <p:spPr bwMode="auto">
            <a:xfrm>
              <a:off x="8388" y="6170"/>
              <a:ext cx="2787" cy="431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message center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4" name="Oval 80"/>
            <p:cNvSpPr>
              <a:spLocks noChangeArrowheads="1"/>
            </p:cNvSpPr>
            <p:nvPr/>
          </p:nvSpPr>
          <p:spPr bwMode="auto">
            <a:xfrm>
              <a:off x="8450" y="6636"/>
              <a:ext cx="2725" cy="998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Communicate with other users through the message center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5" name="AutoShape 34"/>
            <p:cNvSpPr>
              <a:spLocks noChangeShapeType="1"/>
            </p:cNvSpPr>
            <p:nvPr/>
          </p:nvSpPr>
          <p:spPr bwMode="auto">
            <a:xfrm flipV="1">
              <a:off x="7050" y="6461"/>
              <a:ext cx="1400" cy="581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6" name="AutoShape 33"/>
            <p:cNvSpPr>
              <a:spLocks noChangeShapeType="1"/>
            </p:cNvSpPr>
            <p:nvPr/>
          </p:nvSpPr>
          <p:spPr bwMode="auto">
            <a:xfrm>
              <a:off x="7050" y="7042"/>
              <a:ext cx="1400" cy="101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7" name="AutoShape 32"/>
            <p:cNvSpPr>
              <a:spLocks noChangeShapeType="1"/>
            </p:cNvSpPr>
            <p:nvPr/>
          </p:nvSpPr>
          <p:spPr bwMode="auto">
            <a:xfrm flipV="1">
              <a:off x="6794" y="6461"/>
              <a:ext cx="1594" cy="654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8" name="AutoShape 31"/>
            <p:cNvSpPr>
              <a:spLocks noChangeShapeType="1"/>
            </p:cNvSpPr>
            <p:nvPr/>
          </p:nvSpPr>
          <p:spPr bwMode="auto">
            <a:xfrm flipV="1">
              <a:off x="6751" y="7349"/>
              <a:ext cx="1797" cy="5763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9" name="Oval 28"/>
            <p:cNvSpPr>
              <a:spLocks noChangeArrowheads="1"/>
            </p:cNvSpPr>
            <p:nvPr/>
          </p:nvSpPr>
          <p:spPr bwMode="auto">
            <a:xfrm>
              <a:off x="1455" y="5648"/>
              <a:ext cx="2758" cy="46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View teachers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0" name="Oval 28"/>
            <p:cNvSpPr>
              <a:spLocks noChangeArrowheads="1"/>
            </p:cNvSpPr>
            <p:nvPr/>
          </p:nvSpPr>
          <p:spPr bwMode="auto">
            <a:xfrm>
              <a:off x="1455" y="6290"/>
              <a:ext cx="2758" cy="46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Add teacher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1" name="Oval 28"/>
            <p:cNvSpPr>
              <a:spLocks noChangeArrowheads="1"/>
            </p:cNvSpPr>
            <p:nvPr/>
          </p:nvSpPr>
          <p:spPr bwMode="auto">
            <a:xfrm>
              <a:off x="1455" y="6995"/>
              <a:ext cx="2758" cy="46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Update teacher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2" name="AutoShape 27"/>
            <p:cNvSpPr>
              <a:spLocks noChangeShapeType="1"/>
            </p:cNvSpPr>
            <p:nvPr/>
          </p:nvSpPr>
          <p:spPr bwMode="auto">
            <a:xfrm flipH="1">
              <a:off x="3809" y="5506"/>
              <a:ext cx="1608" cy="21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3" name="AutoShape 26"/>
            <p:cNvSpPr>
              <a:spLocks noChangeShapeType="1"/>
            </p:cNvSpPr>
            <p:nvPr/>
          </p:nvSpPr>
          <p:spPr bwMode="auto">
            <a:xfrm flipH="1">
              <a:off x="3809" y="5506"/>
              <a:ext cx="1608" cy="852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4" name="AutoShape 25"/>
            <p:cNvSpPr>
              <a:spLocks noChangeShapeType="1"/>
            </p:cNvSpPr>
            <p:nvPr/>
          </p:nvSpPr>
          <p:spPr bwMode="auto">
            <a:xfrm flipH="1">
              <a:off x="3809" y="5506"/>
              <a:ext cx="1608" cy="1557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5" name="Oval 22"/>
            <p:cNvSpPr>
              <a:spLocks noChangeArrowheads="1"/>
            </p:cNvSpPr>
            <p:nvPr/>
          </p:nvSpPr>
          <p:spPr bwMode="auto">
            <a:xfrm>
              <a:off x="1455" y="12420"/>
              <a:ext cx="2354" cy="58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Prospective students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6" name="Straight Connector 130"/>
            <p:cNvSpPr>
              <a:spLocks noChangeShapeType="1"/>
            </p:cNvSpPr>
            <p:nvPr/>
          </p:nvSpPr>
          <p:spPr bwMode="auto">
            <a:xfrm flipH="1" flipV="1">
              <a:off x="3751" y="12730"/>
              <a:ext cx="1406" cy="440"/>
            </a:xfrm>
            <a:prstGeom prst="line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7" name="AutoShape 22"/>
            <p:cNvSpPr>
              <a:spLocks noChangeShapeType="1"/>
            </p:cNvSpPr>
            <p:nvPr/>
          </p:nvSpPr>
          <p:spPr bwMode="auto">
            <a:xfrm flipH="1">
              <a:off x="3657" y="5506"/>
              <a:ext cx="1761" cy="4456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8" name="AutoShape 21"/>
            <p:cNvSpPr>
              <a:spLocks noChangeShapeType="1"/>
            </p:cNvSpPr>
            <p:nvPr/>
          </p:nvSpPr>
          <p:spPr bwMode="auto">
            <a:xfrm flipV="1">
              <a:off x="6900" y="2545"/>
              <a:ext cx="1459" cy="4355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9" name="AutoShape 20"/>
            <p:cNvSpPr>
              <a:spLocks noChangeShapeType="1"/>
            </p:cNvSpPr>
            <p:nvPr/>
          </p:nvSpPr>
          <p:spPr bwMode="auto">
            <a:xfrm flipV="1">
              <a:off x="6900" y="2104"/>
              <a:ext cx="1299" cy="4796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0" name="Oval 27"/>
            <p:cNvSpPr>
              <a:spLocks noChangeArrowheads="1"/>
            </p:cNvSpPr>
            <p:nvPr/>
          </p:nvSpPr>
          <p:spPr bwMode="auto">
            <a:xfrm>
              <a:off x="8443" y="8545"/>
              <a:ext cx="2517" cy="421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Mobile Log Out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1" name="Oval 105"/>
            <p:cNvSpPr>
              <a:spLocks noChangeArrowheads="1"/>
            </p:cNvSpPr>
            <p:nvPr/>
          </p:nvSpPr>
          <p:spPr bwMode="auto">
            <a:xfrm>
              <a:off x="8421" y="9846"/>
              <a:ext cx="2568" cy="476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Mobile Message center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2" name="Oval 107"/>
            <p:cNvSpPr>
              <a:spLocks noChangeArrowheads="1"/>
            </p:cNvSpPr>
            <p:nvPr/>
          </p:nvSpPr>
          <p:spPr bwMode="auto">
            <a:xfrm>
              <a:off x="8450" y="8012"/>
              <a:ext cx="2360" cy="458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Mobile Log 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3" name="Oval 108"/>
            <p:cNvSpPr>
              <a:spLocks noChangeArrowheads="1"/>
            </p:cNvSpPr>
            <p:nvPr/>
          </p:nvSpPr>
          <p:spPr bwMode="auto">
            <a:xfrm>
              <a:off x="8477" y="10404"/>
              <a:ext cx="2627" cy="453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Mobile view schedules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4" name="Oval 108"/>
            <p:cNvSpPr>
              <a:spLocks noChangeArrowheads="1"/>
            </p:cNvSpPr>
            <p:nvPr/>
          </p:nvSpPr>
          <p:spPr bwMode="auto">
            <a:xfrm>
              <a:off x="8519" y="10923"/>
              <a:ext cx="2627" cy="453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Mobile view score card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5" name="AutoShape 14"/>
            <p:cNvSpPr>
              <a:spLocks noChangeShapeType="1"/>
            </p:cNvSpPr>
            <p:nvPr/>
          </p:nvSpPr>
          <p:spPr bwMode="auto">
            <a:xfrm flipV="1">
              <a:off x="6810" y="8241"/>
              <a:ext cx="1640" cy="4764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6" name="AutoShape 13"/>
            <p:cNvSpPr>
              <a:spLocks noChangeShapeType="1"/>
            </p:cNvSpPr>
            <p:nvPr/>
          </p:nvSpPr>
          <p:spPr bwMode="auto">
            <a:xfrm flipV="1">
              <a:off x="6915" y="8756"/>
              <a:ext cx="1528" cy="429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7" name="AutoShape 12"/>
            <p:cNvSpPr>
              <a:spLocks noChangeShapeType="1"/>
            </p:cNvSpPr>
            <p:nvPr/>
          </p:nvSpPr>
          <p:spPr bwMode="auto">
            <a:xfrm flipV="1">
              <a:off x="6915" y="10084"/>
              <a:ext cx="1506" cy="2963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8" name="AutoShape 11"/>
            <p:cNvSpPr>
              <a:spLocks noChangeShapeType="1"/>
            </p:cNvSpPr>
            <p:nvPr/>
          </p:nvSpPr>
          <p:spPr bwMode="auto">
            <a:xfrm flipV="1">
              <a:off x="6918" y="11310"/>
              <a:ext cx="1986" cy="1915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9" name="AutoShape 10"/>
            <p:cNvSpPr>
              <a:spLocks noChangeShapeType="1"/>
            </p:cNvSpPr>
            <p:nvPr/>
          </p:nvSpPr>
          <p:spPr bwMode="auto">
            <a:xfrm>
              <a:off x="6900" y="6900"/>
              <a:ext cx="1896" cy="1179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0" name="AutoShape 9"/>
            <p:cNvSpPr>
              <a:spLocks noChangeShapeType="1"/>
            </p:cNvSpPr>
            <p:nvPr/>
          </p:nvSpPr>
          <p:spPr bwMode="auto">
            <a:xfrm>
              <a:off x="7050" y="7042"/>
              <a:ext cx="1393" cy="1714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1" name="AutoShape 8"/>
            <p:cNvSpPr>
              <a:spLocks noChangeShapeType="1"/>
            </p:cNvSpPr>
            <p:nvPr/>
          </p:nvSpPr>
          <p:spPr bwMode="auto">
            <a:xfrm>
              <a:off x="7006" y="7142"/>
              <a:ext cx="1415" cy="2942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2" name="AutoShape 7"/>
            <p:cNvSpPr>
              <a:spLocks noChangeShapeType="1"/>
            </p:cNvSpPr>
            <p:nvPr/>
          </p:nvSpPr>
          <p:spPr bwMode="auto">
            <a:xfrm>
              <a:off x="7006" y="7142"/>
              <a:ext cx="1471" cy="3489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3" name="Oval 105"/>
            <p:cNvSpPr>
              <a:spLocks noChangeArrowheads="1"/>
            </p:cNvSpPr>
            <p:nvPr/>
          </p:nvSpPr>
          <p:spPr bwMode="auto">
            <a:xfrm>
              <a:off x="8438" y="9017"/>
              <a:ext cx="2568" cy="665"/>
            </a:xfrm>
            <a:prstGeom prst="ellipse">
              <a:avLst/>
            </a:prstGeom>
            <a:solidFill>
              <a:srgbClr val="EAF1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Mobile menu options screen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4" name="AutoShape 5"/>
            <p:cNvSpPr>
              <a:spLocks noChangeShapeType="1"/>
            </p:cNvSpPr>
            <p:nvPr/>
          </p:nvSpPr>
          <p:spPr bwMode="auto">
            <a:xfrm>
              <a:off x="7050" y="7042"/>
              <a:ext cx="1388" cy="2308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5" name="AutoShape 4"/>
            <p:cNvSpPr>
              <a:spLocks noChangeShapeType="1"/>
            </p:cNvSpPr>
            <p:nvPr/>
          </p:nvSpPr>
          <p:spPr bwMode="auto">
            <a:xfrm flipV="1">
              <a:off x="6810" y="9350"/>
              <a:ext cx="1628" cy="3655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4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Why SIS?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SIS is </a:t>
            </a:r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Technology Details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86400"/>
          </a:xfrm>
        </p:spPr>
        <p:txBody>
          <a:bodyPr/>
          <a:lstStyle/>
          <a:p>
            <a:r>
              <a:rPr lang="en-US" sz="1600" b="1" dirty="0"/>
              <a:t>JSF &amp; XHTML</a:t>
            </a:r>
          </a:p>
          <a:p>
            <a:pPr lvl="1"/>
            <a:r>
              <a:rPr lang="en-US" sz="1600" dirty="0"/>
              <a:t>XHTML facelets with JSF are used for page design, presentation and common form data validations.</a:t>
            </a:r>
          </a:p>
          <a:p>
            <a:r>
              <a:rPr lang="en-US" sz="1600" b="1" dirty="0"/>
              <a:t>Java Beans</a:t>
            </a:r>
          </a:p>
          <a:p>
            <a:pPr lvl="1"/>
            <a:r>
              <a:rPr lang="en-US" sz="1600" dirty="0"/>
              <a:t>Managed Java beans are used within JSF pages for data binding.</a:t>
            </a:r>
          </a:p>
          <a:p>
            <a:r>
              <a:rPr lang="en-US" sz="1600" b="1" dirty="0"/>
              <a:t>JPA</a:t>
            </a:r>
          </a:p>
          <a:p>
            <a:pPr lvl="1"/>
            <a:r>
              <a:rPr lang="en-US" sz="1600" dirty="0"/>
              <a:t>Java Persistence API (JPA) is used to simplify persisting objects to the database.</a:t>
            </a:r>
          </a:p>
          <a:p>
            <a:r>
              <a:rPr lang="en-US" sz="1600" b="1" dirty="0" smtClean="0"/>
              <a:t>Rich faces</a:t>
            </a:r>
            <a:endParaRPr lang="en-US" sz="1600" b="1" dirty="0"/>
          </a:p>
          <a:p>
            <a:pPr lvl="1"/>
            <a:r>
              <a:rPr lang="en-US" sz="1600" dirty="0" err="1" smtClean="0"/>
              <a:t>Richfaces</a:t>
            </a:r>
            <a:r>
              <a:rPr lang="en-US" sz="1600" dirty="0" smtClean="0"/>
              <a:t> </a:t>
            </a:r>
            <a:r>
              <a:rPr lang="en-US" sz="1600" dirty="0"/>
              <a:t>is used within JSF </a:t>
            </a:r>
            <a:r>
              <a:rPr lang="en-US" sz="1600" dirty="0" err="1"/>
              <a:t>facelet</a:t>
            </a:r>
            <a:r>
              <a:rPr lang="en-US" sz="1600" dirty="0"/>
              <a:t> </a:t>
            </a:r>
            <a:r>
              <a:rPr lang="en-US" sz="1600" dirty="0" smtClean="0"/>
              <a:t>for calendar controls and rich text editor.</a:t>
            </a:r>
            <a:endParaRPr lang="en-US" sz="1600" dirty="0"/>
          </a:p>
          <a:p>
            <a:r>
              <a:rPr lang="en-US" sz="1600" b="1" dirty="0"/>
              <a:t>Web Filters</a:t>
            </a:r>
          </a:p>
          <a:p>
            <a:pPr lvl="1"/>
            <a:r>
              <a:rPr lang="en-US" sz="1600" dirty="0"/>
              <a:t>Used Java Servlet’s Web Filter with URL patterns to protect secured pages.</a:t>
            </a:r>
          </a:p>
          <a:p>
            <a:r>
              <a:rPr lang="en-US" sz="1600" b="1" dirty="0"/>
              <a:t>CSS</a:t>
            </a:r>
          </a:p>
          <a:p>
            <a:pPr lvl="1"/>
            <a:r>
              <a:rPr lang="en-US" sz="1600" dirty="0"/>
              <a:t>JSF resources are used (CSS) to maintaining consistency throughout the site</a:t>
            </a:r>
          </a:p>
          <a:p>
            <a:r>
              <a:rPr lang="en-US" sz="1600" b="1" dirty="0" smtClean="0"/>
              <a:t>Derby </a:t>
            </a:r>
            <a:r>
              <a:rPr lang="en-US" sz="1600" b="1" dirty="0"/>
              <a:t>database</a:t>
            </a:r>
          </a:p>
          <a:p>
            <a:pPr lvl="1"/>
            <a:r>
              <a:rPr lang="en-US" sz="1600" dirty="0"/>
              <a:t>Derby database is used for storing and retrieving the quiz data and user profiles.</a:t>
            </a:r>
          </a:p>
          <a:p>
            <a:pPr marL="82296" indent="0">
              <a:buNone/>
            </a:pPr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SIS System Management</a:t>
            </a:r>
          </a:p>
          <a:p>
            <a:pPr lvl="1"/>
            <a:r>
              <a:rPr lang="en-US" dirty="0" smtClean="0"/>
              <a:t>Maintain to support school system data.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70866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8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SIS System Management</a:t>
            </a:r>
          </a:p>
          <a:p>
            <a:pPr lvl="1"/>
            <a:r>
              <a:rPr lang="en-US" dirty="0" smtClean="0"/>
              <a:t>Teacher/subject schedule maintenance</a:t>
            </a:r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514600"/>
            <a:ext cx="7467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Administrator Modules –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contd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Admission Management</a:t>
            </a:r>
          </a:p>
          <a:p>
            <a:pPr lvl="1"/>
            <a:r>
              <a:rPr lang="en-US" dirty="0"/>
              <a:t>Edits submitted online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Creates new admission workflow.</a:t>
            </a:r>
          </a:p>
          <a:p>
            <a:pPr lvl="1"/>
            <a:r>
              <a:rPr lang="en-US" dirty="0" smtClean="0"/>
              <a:t>Manages admission workflow process into various stages including:</a:t>
            </a:r>
          </a:p>
          <a:p>
            <a:pPr lvl="2"/>
            <a:r>
              <a:rPr lang="en-US" dirty="0" smtClean="0"/>
              <a:t>Initial Review</a:t>
            </a:r>
          </a:p>
          <a:p>
            <a:pPr lvl="2"/>
            <a:r>
              <a:rPr lang="en-US" dirty="0" smtClean="0"/>
              <a:t>Interview Requested</a:t>
            </a:r>
          </a:p>
          <a:p>
            <a:pPr lvl="2"/>
            <a:r>
              <a:rPr lang="en-US" dirty="0" smtClean="0"/>
              <a:t>Approved</a:t>
            </a:r>
          </a:p>
          <a:p>
            <a:pPr lvl="2"/>
            <a:r>
              <a:rPr lang="en-US" dirty="0" smtClean="0"/>
              <a:t>Rejected.</a:t>
            </a:r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990600"/>
            <a:ext cx="7498080" cy="0"/>
          </a:xfrm>
          <a:prstGeom prst="line">
            <a:avLst/>
          </a:prstGeom>
          <a:ln w="63500" cmpd="thickThin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237</TotalTime>
  <Words>478</Words>
  <Application>Microsoft Office PowerPoint</Application>
  <PresentationFormat>On-screen Show (4:3)</PresentationFormat>
  <Paragraphs>148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Student Information System (SIS) Capstone project</vt:lpstr>
      <vt:lpstr>Agenda</vt:lpstr>
      <vt:lpstr>Overview – SIS</vt:lpstr>
      <vt:lpstr>SIS – Use Case Model</vt:lpstr>
      <vt:lpstr>Why SIS?</vt:lpstr>
      <vt:lpstr>Technology Details</vt:lpstr>
      <vt:lpstr>Administrator Modules</vt:lpstr>
      <vt:lpstr>Administrator Modules – contd…</vt:lpstr>
      <vt:lpstr>Administrator Modules – contd…</vt:lpstr>
      <vt:lpstr>Administrator Modules – contd…</vt:lpstr>
      <vt:lpstr>Administrator Modules – contd…</vt:lpstr>
      <vt:lpstr>Administrator Modules – contd…</vt:lpstr>
      <vt:lpstr>Administrator Modules – contd…</vt:lpstr>
      <vt:lpstr>Administrator Modules – contd…</vt:lpstr>
      <vt:lpstr>Administrator Modules – contd…</vt:lpstr>
      <vt:lpstr>Teacher Modules</vt:lpstr>
      <vt:lpstr>Student/Parent Modules</vt:lpstr>
      <vt:lpstr>Public User Modules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Veekija</dc:creator>
  <cp:lastModifiedBy>Veekija</cp:lastModifiedBy>
  <cp:revision>48</cp:revision>
  <dcterms:created xsi:type="dcterms:W3CDTF">2012-11-27T20:13:06Z</dcterms:created>
  <dcterms:modified xsi:type="dcterms:W3CDTF">2013-04-22T23:30:00Z</dcterms:modified>
</cp:coreProperties>
</file>