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0" r:id="rId3"/>
    <p:sldId id="261" r:id="rId4"/>
    <p:sldId id="262" r:id="rId5"/>
    <p:sldId id="270" r:id="rId6"/>
    <p:sldId id="272" r:id="rId7"/>
    <p:sldId id="273" r:id="rId8"/>
    <p:sldId id="263" r:id="rId9"/>
    <p:sldId id="258" r:id="rId10"/>
    <p:sldId id="269" r:id="rId11"/>
    <p:sldId id="271" r:id="rId12"/>
    <p:sldId id="265" r:id="rId13"/>
    <p:sldId id="264" r:id="rId14"/>
    <p:sldId id="266"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A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9476-23A3-ECE0-88C4-EF6E7876BC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7F97D3-A2C0-17B8-63B2-B210C995AB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74ACD2-D374-64F8-5E83-BBE7609522B4}"/>
              </a:ext>
            </a:extLst>
          </p:cNvPr>
          <p:cNvSpPr>
            <a:spLocks noGrp="1"/>
          </p:cNvSpPr>
          <p:nvPr>
            <p:ph type="dt" sz="half" idx="10"/>
          </p:nvPr>
        </p:nvSpPr>
        <p:spPr/>
        <p:txBody>
          <a:bodyPr/>
          <a:lstStyle/>
          <a:p>
            <a:fld id="{C7A6CEFC-10E9-432C-81C3-875BE1EEE9CF}" type="datetimeFigureOut">
              <a:rPr lang="en-US" smtClean="0"/>
              <a:t>18-Jan-25</a:t>
            </a:fld>
            <a:endParaRPr lang="en-US"/>
          </a:p>
        </p:txBody>
      </p:sp>
      <p:sp>
        <p:nvSpPr>
          <p:cNvPr id="5" name="Footer Placeholder 4">
            <a:extLst>
              <a:ext uri="{FF2B5EF4-FFF2-40B4-BE49-F238E27FC236}">
                <a16:creationId xmlns:a16="http://schemas.microsoft.com/office/drawing/2014/main" id="{1334568C-8563-F126-0C22-3C9618F1A9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324187-1DA2-97C9-5A25-C89DB0A00AF4}"/>
              </a:ext>
            </a:extLst>
          </p:cNvPr>
          <p:cNvSpPr>
            <a:spLocks noGrp="1"/>
          </p:cNvSpPr>
          <p:nvPr>
            <p:ph type="sldNum" sz="quarter" idx="12"/>
          </p:nvPr>
        </p:nvSpPr>
        <p:spPr/>
        <p:txBody>
          <a:bodyPr/>
          <a:lstStyle/>
          <a:p>
            <a:fld id="{24D3243D-B9A3-4EC5-8BC3-9D66D845E353}" type="slidenum">
              <a:rPr lang="en-US" smtClean="0"/>
              <a:t>‹#›</a:t>
            </a:fld>
            <a:endParaRPr lang="en-US"/>
          </a:p>
        </p:txBody>
      </p:sp>
    </p:spTree>
    <p:extLst>
      <p:ext uri="{BB962C8B-B14F-4D97-AF65-F5344CB8AC3E}">
        <p14:creationId xmlns:p14="http://schemas.microsoft.com/office/powerpoint/2010/main" val="3870050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42C0D-C06C-6F77-72CA-441DA388F7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34D1E7-60C1-A880-3B12-65F605D7A9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8565E5-EEE2-23B2-522E-42E0DD7B500A}"/>
              </a:ext>
            </a:extLst>
          </p:cNvPr>
          <p:cNvSpPr>
            <a:spLocks noGrp="1"/>
          </p:cNvSpPr>
          <p:nvPr>
            <p:ph type="dt" sz="half" idx="10"/>
          </p:nvPr>
        </p:nvSpPr>
        <p:spPr/>
        <p:txBody>
          <a:bodyPr/>
          <a:lstStyle/>
          <a:p>
            <a:fld id="{C7A6CEFC-10E9-432C-81C3-875BE1EEE9CF}" type="datetimeFigureOut">
              <a:rPr lang="en-US" smtClean="0"/>
              <a:t>18-Jan-25</a:t>
            </a:fld>
            <a:endParaRPr lang="en-US"/>
          </a:p>
        </p:txBody>
      </p:sp>
      <p:sp>
        <p:nvSpPr>
          <p:cNvPr id="5" name="Footer Placeholder 4">
            <a:extLst>
              <a:ext uri="{FF2B5EF4-FFF2-40B4-BE49-F238E27FC236}">
                <a16:creationId xmlns:a16="http://schemas.microsoft.com/office/drawing/2014/main" id="{DE35564F-E57A-A7F8-E56C-EAA719750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3A23E-B566-B2C1-F214-737428238737}"/>
              </a:ext>
            </a:extLst>
          </p:cNvPr>
          <p:cNvSpPr>
            <a:spLocks noGrp="1"/>
          </p:cNvSpPr>
          <p:nvPr>
            <p:ph type="sldNum" sz="quarter" idx="12"/>
          </p:nvPr>
        </p:nvSpPr>
        <p:spPr/>
        <p:txBody>
          <a:bodyPr/>
          <a:lstStyle/>
          <a:p>
            <a:fld id="{24D3243D-B9A3-4EC5-8BC3-9D66D845E353}" type="slidenum">
              <a:rPr lang="en-US" smtClean="0"/>
              <a:t>‹#›</a:t>
            </a:fld>
            <a:endParaRPr lang="en-US"/>
          </a:p>
        </p:txBody>
      </p:sp>
    </p:spTree>
    <p:extLst>
      <p:ext uri="{BB962C8B-B14F-4D97-AF65-F5344CB8AC3E}">
        <p14:creationId xmlns:p14="http://schemas.microsoft.com/office/powerpoint/2010/main" val="429186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D9DFAA-1A48-0075-F828-A2930B7F7B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6ECC90-3E5E-76A0-61A5-91CE6B3DFA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10C681-B90D-F58D-13BF-6FE5BBB15AFF}"/>
              </a:ext>
            </a:extLst>
          </p:cNvPr>
          <p:cNvSpPr>
            <a:spLocks noGrp="1"/>
          </p:cNvSpPr>
          <p:nvPr>
            <p:ph type="dt" sz="half" idx="10"/>
          </p:nvPr>
        </p:nvSpPr>
        <p:spPr/>
        <p:txBody>
          <a:bodyPr/>
          <a:lstStyle/>
          <a:p>
            <a:fld id="{C7A6CEFC-10E9-432C-81C3-875BE1EEE9CF}" type="datetimeFigureOut">
              <a:rPr lang="en-US" smtClean="0"/>
              <a:t>18-Jan-25</a:t>
            </a:fld>
            <a:endParaRPr lang="en-US"/>
          </a:p>
        </p:txBody>
      </p:sp>
      <p:sp>
        <p:nvSpPr>
          <p:cNvPr id="5" name="Footer Placeholder 4">
            <a:extLst>
              <a:ext uri="{FF2B5EF4-FFF2-40B4-BE49-F238E27FC236}">
                <a16:creationId xmlns:a16="http://schemas.microsoft.com/office/drawing/2014/main" id="{2F2AD5D3-2148-9A31-1AB4-AB339ADED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605E5-F02C-63FE-F705-4D1286C00BE9}"/>
              </a:ext>
            </a:extLst>
          </p:cNvPr>
          <p:cNvSpPr>
            <a:spLocks noGrp="1"/>
          </p:cNvSpPr>
          <p:nvPr>
            <p:ph type="sldNum" sz="quarter" idx="12"/>
          </p:nvPr>
        </p:nvSpPr>
        <p:spPr/>
        <p:txBody>
          <a:bodyPr/>
          <a:lstStyle/>
          <a:p>
            <a:fld id="{24D3243D-B9A3-4EC5-8BC3-9D66D845E353}" type="slidenum">
              <a:rPr lang="en-US" smtClean="0"/>
              <a:t>‹#›</a:t>
            </a:fld>
            <a:endParaRPr lang="en-US"/>
          </a:p>
        </p:txBody>
      </p:sp>
    </p:spTree>
    <p:extLst>
      <p:ext uri="{BB962C8B-B14F-4D97-AF65-F5344CB8AC3E}">
        <p14:creationId xmlns:p14="http://schemas.microsoft.com/office/powerpoint/2010/main" val="245608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7F2EF-BEAC-EDD1-E258-A8B94D13C0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187797-D6B0-B35B-9AE0-C1ECA916E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93900-B648-888F-FF6F-1B35CA433466}"/>
              </a:ext>
            </a:extLst>
          </p:cNvPr>
          <p:cNvSpPr>
            <a:spLocks noGrp="1"/>
          </p:cNvSpPr>
          <p:nvPr>
            <p:ph type="dt" sz="half" idx="10"/>
          </p:nvPr>
        </p:nvSpPr>
        <p:spPr/>
        <p:txBody>
          <a:bodyPr/>
          <a:lstStyle/>
          <a:p>
            <a:fld id="{C7A6CEFC-10E9-432C-81C3-875BE1EEE9CF}" type="datetimeFigureOut">
              <a:rPr lang="en-US" smtClean="0"/>
              <a:t>18-Jan-25</a:t>
            </a:fld>
            <a:endParaRPr lang="en-US"/>
          </a:p>
        </p:txBody>
      </p:sp>
      <p:sp>
        <p:nvSpPr>
          <p:cNvPr id="5" name="Footer Placeholder 4">
            <a:extLst>
              <a:ext uri="{FF2B5EF4-FFF2-40B4-BE49-F238E27FC236}">
                <a16:creationId xmlns:a16="http://schemas.microsoft.com/office/drawing/2014/main" id="{891F9C08-1B0F-DEA5-D1F0-0230218C7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3C305-A465-7478-0807-4D714F510323}"/>
              </a:ext>
            </a:extLst>
          </p:cNvPr>
          <p:cNvSpPr>
            <a:spLocks noGrp="1"/>
          </p:cNvSpPr>
          <p:nvPr>
            <p:ph type="sldNum" sz="quarter" idx="12"/>
          </p:nvPr>
        </p:nvSpPr>
        <p:spPr/>
        <p:txBody>
          <a:bodyPr/>
          <a:lstStyle/>
          <a:p>
            <a:fld id="{24D3243D-B9A3-4EC5-8BC3-9D66D845E353}" type="slidenum">
              <a:rPr lang="en-US" smtClean="0"/>
              <a:t>‹#›</a:t>
            </a:fld>
            <a:endParaRPr lang="en-US"/>
          </a:p>
        </p:txBody>
      </p:sp>
    </p:spTree>
    <p:extLst>
      <p:ext uri="{BB962C8B-B14F-4D97-AF65-F5344CB8AC3E}">
        <p14:creationId xmlns:p14="http://schemas.microsoft.com/office/powerpoint/2010/main" val="648601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9690-4D60-9FEF-26E8-AC739E756C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A0CAB4-829C-A0ED-AE95-63B756D37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4AB448-2930-BFA0-DC7E-25AC02C249CD}"/>
              </a:ext>
            </a:extLst>
          </p:cNvPr>
          <p:cNvSpPr>
            <a:spLocks noGrp="1"/>
          </p:cNvSpPr>
          <p:nvPr>
            <p:ph type="dt" sz="half" idx="10"/>
          </p:nvPr>
        </p:nvSpPr>
        <p:spPr/>
        <p:txBody>
          <a:bodyPr/>
          <a:lstStyle/>
          <a:p>
            <a:fld id="{C7A6CEFC-10E9-432C-81C3-875BE1EEE9CF}" type="datetimeFigureOut">
              <a:rPr lang="en-US" smtClean="0"/>
              <a:t>18-Jan-25</a:t>
            </a:fld>
            <a:endParaRPr lang="en-US"/>
          </a:p>
        </p:txBody>
      </p:sp>
      <p:sp>
        <p:nvSpPr>
          <p:cNvPr id="5" name="Footer Placeholder 4">
            <a:extLst>
              <a:ext uri="{FF2B5EF4-FFF2-40B4-BE49-F238E27FC236}">
                <a16:creationId xmlns:a16="http://schemas.microsoft.com/office/drawing/2014/main" id="{49DAF8D5-B3B1-2DA2-F550-2C2555FA9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595D8B-EFE8-B601-D42F-B050D92DEB14}"/>
              </a:ext>
            </a:extLst>
          </p:cNvPr>
          <p:cNvSpPr>
            <a:spLocks noGrp="1"/>
          </p:cNvSpPr>
          <p:nvPr>
            <p:ph type="sldNum" sz="quarter" idx="12"/>
          </p:nvPr>
        </p:nvSpPr>
        <p:spPr/>
        <p:txBody>
          <a:bodyPr/>
          <a:lstStyle/>
          <a:p>
            <a:fld id="{24D3243D-B9A3-4EC5-8BC3-9D66D845E353}" type="slidenum">
              <a:rPr lang="en-US" smtClean="0"/>
              <a:t>‹#›</a:t>
            </a:fld>
            <a:endParaRPr lang="en-US"/>
          </a:p>
        </p:txBody>
      </p:sp>
    </p:spTree>
    <p:extLst>
      <p:ext uri="{BB962C8B-B14F-4D97-AF65-F5344CB8AC3E}">
        <p14:creationId xmlns:p14="http://schemas.microsoft.com/office/powerpoint/2010/main" val="1003714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E16A-E6B6-1732-13AE-E359C4CFB9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E4AD3C-99E7-AA3F-B97D-4A9E791A7D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621A8C-AA67-7107-4CE9-F81CC0CBA8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80EB1E-93EC-AF21-BEF9-27019D4ED155}"/>
              </a:ext>
            </a:extLst>
          </p:cNvPr>
          <p:cNvSpPr>
            <a:spLocks noGrp="1"/>
          </p:cNvSpPr>
          <p:nvPr>
            <p:ph type="dt" sz="half" idx="10"/>
          </p:nvPr>
        </p:nvSpPr>
        <p:spPr/>
        <p:txBody>
          <a:bodyPr/>
          <a:lstStyle/>
          <a:p>
            <a:fld id="{C7A6CEFC-10E9-432C-81C3-875BE1EEE9CF}" type="datetimeFigureOut">
              <a:rPr lang="en-US" smtClean="0"/>
              <a:t>18-Jan-25</a:t>
            </a:fld>
            <a:endParaRPr lang="en-US"/>
          </a:p>
        </p:txBody>
      </p:sp>
      <p:sp>
        <p:nvSpPr>
          <p:cNvPr id="6" name="Footer Placeholder 5">
            <a:extLst>
              <a:ext uri="{FF2B5EF4-FFF2-40B4-BE49-F238E27FC236}">
                <a16:creationId xmlns:a16="http://schemas.microsoft.com/office/drawing/2014/main" id="{C1C47507-CEF5-EB44-9447-AD0A0171A7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24538-1611-8999-8418-1A15B61313FB}"/>
              </a:ext>
            </a:extLst>
          </p:cNvPr>
          <p:cNvSpPr>
            <a:spLocks noGrp="1"/>
          </p:cNvSpPr>
          <p:nvPr>
            <p:ph type="sldNum" sz="quarter" idx="12"/>
          </p:nvPr>
        </p:nvSpPr>
        <p:spPr/>
        <p:txBody>
          <a:bodyPr/>
          <a:lstStyle/>
          <a:p>
            <a:fld id="{24D3243D-B9A3-4EC5-8BC3-9D66D845E353}" type="slidenum">
              <a:rPr lang="en-US" smtClean="0"/>
              <a:t>‹#›</a:t>
            </a:fld>
            <a:endParaRPr lang="en-US"/>
          </a:p>
        </p:txBody>
      </p:sp>
    </p:spTree>
    <p:extLst>
      <p:ext uri="{BB962C8B-B14F-4D97-AF65-F5344CB8AC3E}">
        <p14:creationId xmlns:p14="http://schemas.microsoft.com/office/powerpoint/2010/main" val="3176452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47B56-0C44-044D-6653-4A86CCCDCE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802DE5-EE48-E80B-6D9D-21B22FCBA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A9D6EC-2B84-BE87-A4B3-DFF992F007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031546-2D2B-5F32-8117-F7DF133F65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49C807-2E84-D417-7568-1296E6B977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16CAA4-28DF-0497-C2BB-6E4EFC1E3B2A}"/>
              </a:ext>
            </a:extLst>
          </p:cNvPr>
          <p:cNvSpPr>
            <a:spLocks noGrp="1"/>
          </p:cNvSpPr>
          <p:nvPr>
            <p:ph type="dt" sz="half" idx="10"/>
          </p:nvPr>
        </p:nvSpPr>
        <p:spPr/>
        <p:txBody>
          <a:bodyPr/>
          <a:lstStyle/>
          <a:p>
            <a:fld id="{C7A6CEFC-10E9-432C-81C3-875BE1EEE9CF}" type="datetimeFigureOut">
              <a:rPr lang="en-US" smtClean="0"/>
              <a:t>18-Jan-25</a:t>
            </a:fld>
            <a:endParaRPr lang="en-US"/>
          </a:p>
        </p:txBody>
      </p:sp>
      <p:sp>
        <p:nvSpPr>
          <p:cNvPr id="8" name="Footer Placeholder 7">
            <a:extLst>
              <a:ext uri="{FF2B5EF4-FFF2-40B4-BE49-F238E27FC236}">
                <a16:creationId xmlns:a16="http://schemas.microsoft.com/office/drawing/2014/main" id="{E6E0C733-FD07-1B8B-1953-484329598E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1FA544-FAEF-EDC7-5D29-8854FAF9C107}"/>
              </a:ext>
            </a:extLst>
          </p:cNvPr>
          <p:cNvSpPr>
            <a:spLocks noGrp="1"/>
          </p:cNvSpPr>
          <p:nvPr>
            <p:ph type="sldNum" sz="quarter" idx="12"/>
          </p:nvPr>
        </p:nvSpPr>
        <p:spPr/>
        <p:txBody>
          <a:bodyPr/>
          <a:lstStyle/>
          <a:p>
            <a:fld id="{24D3243D-B9A3-4EC5-8BC3-9D66D845E353}" type="slidenum">
              <a:rPr lang="en-US" smtClean="0"/>
              <a:t>‹#›</a:t>
            </a:fld>
            <a:endParaRPr lang="en-US"/>
          </a:p>
        </p:txBody>
      </p:sp>
    </p:spTree>
    <p:extLst>
      <p:ext uri="{BB962C8B-B14F-4D97-AF65-F5344CB8AC3E}">
        <p14:creationId xmlns:p14="http://schemas.microsoft.com/office/powerpoint/2010/main" val="1177288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DBE8E-339B-BE04-AAA0-D825473C57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F7F870-F26C-7EBC-DF41-683D94811A25}"/>
              </a:ext>
            </a:extLst>
          </p:cNvPr>
          <p:cNvSpPr>
            <a:spLocks noGrp="1"/>
          </p:cNvSpPr>
          <p:nvPr>
            <p:ph type="dt" sz="half" idx="10"/>
          </p:nvPr>
        </p:nvSpPr>
        <p:spPr/>
        <p:txBody>
          <a:bodyPr/>
          <a:lstStyle/>
          <a:p>
            <a:fld id="{C7A6CEFC-10E9-432C-81C3-875BE1EEE9CF}" type="datetimeFigureOut">
              <a:rPr lang="en-US" smtClean="0"/>
              <a:t>18-Jan-25</a:t>
            </a:fld>
            <a:endParaRPr lang="en-US"/>
          </a:p>
        </p:txBody>
      </p:sp>
      <p:sp>
        <p:nvSpPr>
          <p:cNvPr id="4" name="Footer Placeholder 3">
            <a:extLst>
              <a:ext uri="{FF2B5EF4-FFF2-40B4-BE49-F238E27FC236}">
                <a16:creationId xmlns:a16="http://schemas.microsoft.com/office/drawing/2014/main" id="{DA423151-BE0F-4EDE-453E-3041F2C3EA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222386-2469-1BE5-731D-335F67FF4AAB}"/>
              </a:ext>
            </a:extLst>
          </p:cNvPr>
          <p:cNvSpPr>
            <a:spLocks noGrp="1"/>
          </p:cNvSpPr>
          <p:nvPr>
            <p:ph type="sldNum" sz="quarter" idx="12"/>
          </p:nvPr>
        </p:nvSpPr>
        <p:spPr/>
        <p:txBody>
          <a:bodyPr/>
          <a:lstStyle/>
          <a:p>
            <a:fld id="{24D3243D-B9A3-4EC5-8BC3-9D66D845E353}" type="slidenum">
              <a:rPr lang="en-US" smtClean="0"/>
              <a:t>‹#›</a:t>
            </a:fld>
            <a:endParaRPr lang="en-US"/>
          </a:p>
        </p:txBody>
      </p:sp>
    </p:spTree>
    <p:extLst>
      <p:ext uri="{BB962C8B-B14F-4D97-AF65-F5344CB8AC3E}">
        <p14:creationId xmlns:p14="http://schemas.microsoft.com/office/powerpoint/2010/main" val="3495816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331271-2B85-627D-D5C1-B6CCBF63B99F}"/>
              </a:ext>
            </a:extLst>
          </p:cNvPr>
          <p:cNvSpPr>
            <a:spLocks noGrp="1"/>
          </p:cNvSpPr>
          <p:nvPr>
            <p:ph type="dt" sz="half" idx="10"/>
          </p:nvPr>
        </p:nvSpPr>
        <p:spPr/>
        <p:txBody>
          <a:bodyPr/>
          <a:lstStyle/>
          <a:p>
            <a:fld id="{C7A6CEFC-10E9-432C-81C3-875BE1EEE9CF}" type="datetimeFigureOut">
              <a:rPr lang="en-US" smtClean="0"/>
              <a:t>18-Jan-25</a:t>
            </a:fld>
            <a:endParaRPr lang="en-US"/>
          </a:p>
        </p:txBody>
      </p:sp>
      <p:sp>
        <p:nvSpPr>
          <p:cNvPr id="3" name="Footer Placeholder 2">
            <a:extLst>
              <a:ext uri="{FF2B5EF4-FFF2-40B4-BE49-F238E27FC236}">
                <a16:creationId xmlns:a16="http://schemas.microsoft.com/office/drawing/2014/main" id="{5C5B37CC-2F1A-CCDE-5168-BA99D8FC32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CEFC0A-5311-989A-8503-E70FB9E82749}"/>
              </a:ext>
            </a:extLst>
          </p:cNvPr>
          <p:cNvSpPr>
            <a:spLocks noGrp="1"/>
          </p:cNvSpPr>
          <p:nvPr>
            <p:ph type="sldNum" sz="quarter" idx="12"/>
          </p:nvPr>
        </p:nvSpPr>
        <p:spPr/>
        <p:txBody>
          <a:bodyPr/>
          <a:lstStyle/>
          <a:p>
            <a:fld id="{24D3243D-B9A3-4EC5-8BC3-9D66D845E353}" type="slidenum">
              <a:rPr lang="en-US" smtClean="0"/>
              <a:t>‹#›</a:t>
            </a:fld>
            <a:endParaRPr lang="en-US"/>
          </a:p>
        </p:txBody>
      </p:sp>
    </p:spTree>
    <p:extLst>
      <p:ext uri="{BB962C8B-B14F-4D97-AF65-F5344CB8AC3E}">
        <p14:creationId xmlns:p14="http://schemas.microsoft.com/office/powerpoint/2010/main" val="256820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B687-4DF3-F49B-1965-63A90684F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4BEFF6-673F-B869-1B3F-DF08682ACB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DFB0B5-67CA-3FCC-A8D9-B32ABBF00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60189-5133-A35B-3743-78B370EE2FA9}"/>
              </a:ext>
            </a:extLst>
          </p:cNvPr>
          <p:cNvSpPr>
            <a:spLocks noGrp="1"/>
          </p:cNvSpPr>
          <p:nvPr>
            <p:ph type="dt" sz="half" idx="10"/>
          </p:nvPr>
        </p:nvSpPr>
        <p:spPr/>
        <p:txBody>
          <a:bodyPr/>
          <a:lstStyle/>
          <a:p>
            <a:fld id="{C7A6CEFC-10E9-432C-81C3-875BE1EEE9CF}" type="datetimeFigureOut">
              <a:rPr lang="en-US" smtClean="0"/>
              <a:t>18-Jan-25</a:t>
            </a:fld>
            <a:endParaRPr lang="en-US"/>
          </a:p>
        </p:txBody>
      </p:sp>
      <p:sp>
        <p:nvSpPr>
          <p:cNvPr id="6" name="Footer Placeholder 5">
            <a:extLst>
              <a:ext uri="{FF2B5EF4-FFF2-40B4-BE49-F238E27FC236}">
                <a16:creationId xmlns:a16="http://schemas.microsoft.com/office/drawing/2014/main" id="{8D65C17D-7E83-7919-1C70-F52C36E80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DA7097-DC36-CB20-ED55-BFCF6ED79F2E}"/>
              </a:ext>
            </a:extLst>
          </p:cNvPr>
          <p:cNvSpPr>
            <a:spLocks noGrp="1"/>
          </p:cNvSpPr>
          <p:nvPr>
            <p:ph type="sldNum" sz="quarter" idx="12"/>
          </p:nvPr>
        </p:nvSpPr>
        <p:spPr/>
        <p:txBody>
          <a:bodyPr/>
          <a:lstStyle/>
          <a:p>
            <a:fld id="{24D3243D-B9A3-4EC5-8BC3-9D66D845E353}" type="slidenum">
              <a:rPr lang="en-US" smtClean="0"/>
              <a:t>‹#›</a:t>
            </a:fld>
            <a:endParaRPr lang="en-US"/>
          </a:p>
        </p:txBody>
      </p:sp>
    </p:spTree>
    <p:extLst>
      <p:ext uri="{BB962C8B-B14F-4D97-AF65-F5344CB8AC3E}">
        <p14:creationId xmlns:p14="http://schemas.microsoft.com/office/powerpoint/2010/main" val="182799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1BD9-99A1-0C07-4B53-D3F8678C7E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00DAD9-F3FA-8087-015E-5B4CCF8B44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C77E6B-EC73-2F35-0E3E-F49FC09C9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EF08D-500E-C546-09FD-2A9C15A4ED16}"/>
              </a:ext>
            </a:extLst>
          </p:cNvPr>
          <p:cNvSpPr>
            <a:spLocks noGrp="1"/>
          </p:cNvSpPr>
          <p:nvPr>
            <p:ph type="dt" sz="half" idx="10"/>
          </p:nvPr>
        </p:nvSpPr>
        <p:spPr/>
        <p:txBody>
          <a:bodyPr/>
          <a:lstStyle/>
          <a:p>
            <a:fld id="{C7A6CEFC-10E9-432C-81C3-875BE1EEE9CF}" type="datetimeFigureOut">
              <a:rPr lang="en-US" smtClean="0"/>
              <a:t>18-Jan-25</a:t>
            </a:fld>
            <a:endParaRPr lang="en-US"/>
          </a:p>
        </p:txBody>
      </p:sp>
      <p:sp>
        <p:nvSpPr>
          <p:cNvPr id="6" name="Footer Placeholder 5">
            <a:extLst>
              <a:ext uri="{FF2B5EF4-FFF2-40B4-BE49-F238E27FC236}">
                <a16:creationId xmlns:a16="http://schemas.microsoft.com/office/drawing/2014/main" id="{17082F53-C8F7-F849-3D25-575000F9E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3FC09-C192-ADB3-5C95-E4583946A875}"/>
              </a:ext>
            </a:extLst>
          </p:cNvPr>
          <p:cNvSpPr>
            <a:spLocks noGrp="1"/>
          </p:cNvSpPr>
          <p:nvPr>
            <p:ph type="sldNum" sz="quarter" idx="12"/>
          </p:nvPr>
        </p:nvSpPr>
        <p:spPr/>
        <p:txBody>
          <a:bodyPr/>
          <a:lstStyle/>
          <a:p>
            <a:fld id="{24D3243D-B9A3-4EC5-8BC3-9D66D845E353}" type="slidenum">
              <a:rPr lang="en-US" smtClean="0"/>
              <a:t>‹#›</a:t>
            </a:fld>
            <a:endParaRPr lang="en-US"/>
          </a:p>
        </p:txBody>
      </p:sp>
    </p:spTree>
    <p:extLst>
      <p:ext uri="{BB962C8B-B14F-4D97-AF65-F5344CB8AC3E}">
        <p14:creationId xmlns:p14="http://schemas.microsoft.com/office/powerpoint/2010/main" val="620261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761763-4341-347F-6622-93C42E3F2E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B04E08-7592-1B5E-FB61-99C2859EF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3A71D-1065-7CE6-4380-26012E5C2F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6CEFC-10E9-432C-81C3-875BE1EEE9CF}" type="datetimeFigureOut">
              <a:rPr lang="en-US" smtClean="0"/>
              <a:t>18-Jan-25</a:t>
            </a:fld>
            <a:endParaRPr lang="en-US"/>
          </a:p>
        </p:txBody>
      </p:sp>
      <p:sp>
        <p:nvSpPr>
          <p:cNvPr id="5" name="Footer Placeholder 4">
            <a:extLst>
              <a:ext uri="{FF2B5EF4-FFF2-40B4-BE49-F238E27FC236}">
                <a16:creationId xmlns:a16="http://schemas.microsoft.com/office/drawing/2014/main" id="{1FD15483-D2B4-5B15-8B61-A658FA82D7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90420A-A73D-2318-9C5E-30410AA4FC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3243D-B9A3-4EC5-8BC3-9D66D845E353}" type="slidenum">
              <a:rPr lang="en-US" smtClean="0"/>
              <a:t>‹#›</a:t>
            </a:fld>
            <a:endParaRPr lang="en-US"/>
          </a:p>
        </p:txBody>
      </p:sp>
    </p:spTree>
    <p:extLst>
      <p:ext uri="{BB962C8B-B14F-4D97-AF65-F5344CB8AC3E}">
        <p14:creationId xmlns:p14="http://schemas.microsoft.com/office/powerpoint/2010/main" val="487340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s://drive.google.com/file/d/1FARIyyJ1w93ffPdrF73GCkbjQut-Rntn/view?usp=sharing" TargetMode="External"/><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drive.google.com/file/d/13pvENAGzVIBKaydgr9KMh9HB4e8zoG05/view?usp=sharing"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7DD5E-9C4F-B560-80AE-71883AF3DC4D}"/>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3B19BF4F-5F05-C83A-8FC4-93D638DD335F}"/>
              </a:ext>
            </a:extLst>
          </p:cNvPr>
          <p:cNvSpPr txBox="1"/>
          <p:nvPr/>
        </p:nvSpPr>
        <p:spPr>
          <a:xfrm>
            <a:off x="1792942" y="1384236"/>
            <a:ext cx="8166847" cy="4524315"/>
          </a:xfrm>
          <a:prstGeom prst="rect">
            <a:avLst/>
          </a:prstGeom>
          <a:noFill/>
        </p:spPr>
        <p:txBody>
          <a:bodyPr wrap="square">
            <a:spAutoFit/>
          </a:bodyPr>
          <a:lstStyle/>
          <a:p>
            <a:pPr algn="ctr"/>
            <a:r>
              <a:rPr lang="en-US" sz="7200" dirty="0">
                <a:solidFill>
                  <a:srgbClr val="FF8AEF"/>
                </a:solidFill>
                <a:effectLst/>
                <a:latin typeface="Poor Richard" panose="02080502050505020702" pitchFamily="18" charset="0"/>
              </a:rPr>
              <a:t>INTRODUCING</a:t>
            </a:r>
          </a:p>
          <a:p>
            <a:pPr algn="ctr"/>
            <a:endParaRPr lang="en-US" sz="7200" dirty="0">
              <a:solidFill>
                <a:srgbClr val="FF8AEF"/>
              </a:solidFill>
              <a:latin typeface="Poor Richard" panose="02080502050505020702" pitchFamily="18" charset="0"/>
            </a:endParaRPr>
          </a:p>
          <a:p>
            <a:pPr algn="ctr"/>
            <a:endParaRPr lang="en-US" sz="7200" dirty="0">
              <a:solidFill>
                <a:srgbClr val="FF8AEF"/>
              </a:solidFill>
              <a:effectLst/>
              <a:latin typeface="Poor Richard" panose="02080502050505020702" pitchFamily="18" charset="0"/>
            </a:endParaRPr>
          </a:p>
          <a:p>
            <a:pPr algn="ctr"/>
            <a:r>
              <a:rPr lang="en-US" sz="7200" dirty="0">
                <a:solidFill>
                  <a:srgbClr val="FF8AEF"/>
                </a:solidFill>
                <a:effectLst/>
                <a:latin typeface="Poor Richard" panose="02080502050505020702" pitchFamily="18" charset="0"/>
              </a:rPr>
              <a:t>HEART WATCH</a:t>
            </a:r>
            <a:endParaRPr lang="en-US" sz="7200" dirty="0">
              <a:solidFill>
                <a:srgbClr val="FF8AEF"/>
              </a:solidFill>
              <a:latin typeface="Poor Richard" panose="02080502050505020702" pitchFamily="18" charset="0"/>
            </a:endParaRPr>
          </a:p>
        </p:txBody>
      </p:sp>
      <p:pic>
        <p:nvPicPr>
          <p:cNvPr id="7" name="Picture 6">
            <a:extLst>
              <a:ext uri="{FF2B5EF4-FFF2-40B4-BE49-F238E27FC236}">
                <a16:creationId xmlns:a16="http://schemas.microsoft.com/office/drawing/2014/main" id="{1EFD87C2-E395-057A-00B2-8E18564BA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9774" y="1931893"/>
            <a:ext cx="3613180" cy="3429000"/>
          </a:xfrm>
          <a:prstGeom prst="rect">
            <a:avLst/>
          </a:prstGeom>
        </p:spPr>
      </p:pic>
      <p:sp>
        <p:nvSpPr>
          <p:cNvPr id="2" name="TextBox 1">
            <a:extLst>
              <a:ext uri="{FF2B5EF4-FFF2-40B4-BE49-F238E27FC236}">
                <a16:creationId xmlns:a16="http://schemas.microsoft.com/office/drawing/2014/main" id="{2188FC80-90D2-B4D4-6D97-DF70D283FCA5}"/>
              </a:ext>
            </a:extLst>
          </p:cNvPr>
          <p:cNvSpPr txBox="1"/>
          <p:nvPr/>
        </p:nvSpPr>
        <p:spPr>
          <a:xfrm>
            <a:off x="3768012" y="6176865"/>
            <a:ext cx="4655975" cy="369332"/>
          </a:xfrm>
          <a:prstGeom prst="rect">
            <a:avLst/>
          </a:prstGeom>
          <a:noFill/>
        </p:spPr>
        <p:txBody>
          <a:bodyPr wrap="square" rtlCol="0">
            <a:spAutoFit/>
          </a:bodyPr>
          <a:lstStyle/>
          <a:p>
            <a:pPr algn="ctr"/>
            <a:r>
              <a:rPr lang="en-US" dirty="0">
                <a:latin typeface="Poor Richard" panose="02080502050505020702" pitchFamily="18" charset="0"/>
              </a:rPr>
              <a:t>POWERED BY </a:t>
            </a:r>
            <a:r>
              <a:rPr lang="en-US" dirty="0">
                <a:solidFill>
                  <a:srgbClr val="FF0000"/>
                </a:solidFill>
                <a:latin typeface="Poor Richard" panose="02080502050505020702" pitchFamily="18" charset="0"/>
              </a:rPr>
              <a:t>DREAM</a:t>
            </a:r>
            <a:r>
              <a:rPr lang="en-US" dirty="0">
                <a:latin typeface="Poor Richard" panose="02080502050505020702" pitchFamily="18" charset="0"/>
              </a:rPr>
              <a:t> </a:t>
            </a:r>
            <a:r>
              <a:rPr lang="en-US" dirty="0">
                <a:solidFill>
                  <a:srgbClr val="FF0000"/>
                </a:solidFill>
                <a:latin typeface="Poor Richard" panose="02080502050505020702" pitchFamily="18" charset="0"/>
              </a:rPr>
              <a:t>CODERS</a:t>
            </a:r>
          </a:p>
        </p:txBody>
      </p:sp>
    </p:spTree>
    <p:extLst>
      <p:ext uri="{BB962C8B-B14F-4D97-AF65-F5344CB8AC3E}">
        <p14:creationId xmlns:p14="http://schemas.microsoft.com/office/powerpoint/2010/main" val="2556304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5862F-477B-3699-9E5D-E03CD6F779A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CB28475-BADB-630E-1D47-CAA9FE899081}"/>
              </a:ext>
            </a:extLst>
          </p:cNvPr>
          <p:cNvSpPr txBox="1"/>
          <p:nvPr/>
        </p:nvSpPr>
        <p:spPr>
          <a:xfrm>
            <a:off x="140447" y="-2962"/>
            <a:ext cx="12051553" cy="707886"/>
          </a:xfrm>
          <a:prstGeom prst="rect">
            <a:avLst/>
          </a:prstGeom>
          <a:noFill/>
        </p:spPr>
        <p:txBody>
          <a:bodyPr wrap="square" rtlCol="0">
            <a:spAutoFit/>
          </a:bodyPr>
          <a:lstStyle/>
          <a:p>
            <a:r>
              <a:rPr lang="en-US" sz="4000" b="1" dirty="0">
                <a:solidFill>
                  <a:srgbClr val="FF8AEF"/>
                </a:solidFill>
              </a:rPr>
              <a:t>STACKS AND FRAMEWORKS</a:t>
            </a:r>
          </a:p>
        </p:txBody>
      </p:sp>
      <p:sp>
        <p:nvSpPr>
          <p:cNvPr id="5" name="TextBox 4">
            <a:extLst>
              <a:ext uri="{FF2B5EF4-FFF2-40B4-BE49-F238E27FC236}">
                <a16:creationId xmlns:a16="http://schemas.microsoft.com/office/drawing/2014/main" id="{D0E87919-FCF5-EB03-0D69-E0DD569A3322}"/>
              </a:ext>
            </a:extLst>
          </p:cNvPr>
          <p:cNvSpPr txBox="1"/>
          <p:nvPr/>
        </p:nvSpPr>
        <p:spPr>
          <a:xfrm>
            <a:off x="1790700" y="1308848"/>
            <a:ext cx="8204948" cy="369332"/>
          </a:xfrm>
          <a:prstGeom prst="rect">
            <a:avLst/>
          </a:prstGeom>
          <a:noFill/>
        </p:spPr>
        <p:txBody>
          <a:bodyPr wrap="square" rtlCol="0">
            <a:spAutoFit/>
          </a:bodyPr>
          <a:lstStyle/>
          <a:p>
            <a:r>
              <a:rPr lang="en-US" dirty="0">
                <a:solidFill>
                  <a:srgbClr val="FF0000"/>
                </a:solidFill>
              </a:rPr>
              <a:t>This project is made from the python stack. A full stack project with the frame works: </a:t>
            </a:r>
          </a:p>
        </p:txBody>
      </p:sp>
      <p:graphicFrame>
        <p:nvGraphicFramePr>
          <p:cNvPr id="7" name="Table 6">
            <a:extLst>
              <a:ext uri="{FF2B5EF4-FFF2-40B4-BE49-F238E27FC236}">
                <a16:creationId xmlns:a16="http://schemas.microsoft.com/office/drawing/2014/main" id="{452772D5-160C-29B0-04E5-5C37B3C1C641}"/>
              </a:ext>
            </a:extLst>
          </p:cNvPr>
          <p:cNvGraphicFramePr>
            <a:graphicFrameLocks noGrp="1"/>
          </p:cNvGraphicFramePr>
          <p:nvPr>
            <p:extLst>
              <p:ext uri="{D42A27DB-BD31-4B8C-83A1-F6EECF244321}">
                <p14:modId xmlns:p14="http://schemas.microsoft.com/office/powerpoint/2010/main" val="1839883825"/>
              </p:ext>
            </p:extLst>
          </p:nvPr>
        </p:nvGraphicFramePr>
        <p:xfrm>
          <a:off x="1790700" y="2073836"/>
          <a:ext cx="8128000" cy="4079240"/>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219611918"/>
                    </a:ext>
                  </a:extLst>
                </a:gridCol>
                <a:gridCol w="4064000">
                  <a:extLst>
                    <a:ext uri="{9D8B030D-6E8A-4147-A177-3AD203B41FA5}">
                      <a16:colId xmlns:a16="http://schemas.microsoft.com/office/drawing/2014/main" val="124224888"/>
                    </a:ext>
                  </a:extLst>
                </a:gridCol>
              </a:tblGrid>
              <a:tr h="370840">
                <a:tc>
                  <a:txBody>
                    <a:bodyPr/>
                    <a:lstStyle/>
                    <a:p>
                      <a:pPr algn="ctr"/>
                      <a:r>
                        <a:rPr lang="en-US" dirty="0"/>
                        <a:t>Frame Works</a:t>
                      </a:r>
                    </a:p>
                  </a:txBody>
                  <a:tcPr/>
                </a:tc>
                <a:tc>
                  <a:txBody>
                    <a:bodyPr/>
                    <a:lstStyle/>
                    <a:p>
                      <a:pPr algn="ctr"/>
                      <a:r>
                        <a:rPr lang="en-US" dirty="0"/>
                        <a:t>Version (&gt;=)</a:t>
                      </a:r>
                    </a:p>
                  </a:txBody>
                  <a:tcPr/>
                </a:tc>
                <a:extLst>
                  <a:ext uri="{0D108BD9-81ED-4DB2-BD59-A6C34878D82A}">
                    <a16:rowId xmlns:a16="http://schemas.microsoft.com/office/drawing/2014/main" val="2163729696"/>
                  </a:ext>
                </a:extLst>
              </a:tr>
              <a:tr h="370840">
                <a:tc>
                  <a:txBody>
                    <a:bodyPr/>
                    <a:lstStyle/>
                    <a:p>
                      <a:pPr algn="ctr"/>
                      <a:r>
                        <a:rPr lang="en-US" dirty="0" err="1"/>
                        <a:t>Numpy</a:t>
                      </a:r>
                      <a:endParaRPr lang="en-US" dirty="0"/>
                    </a:p>
                  </a:txBody>
                  <a:tcPr/>
                </a:tc>
                <a:tc>
                  <a:txBody>
                    <a:bodyPr/>
                    <a:lstStyle/>
                    <a:p>
                      <a:pPr algn="ctr"/>
                      <a:r>
                        <a:rPr lang="en-US" dirty="0"/>
                        <a:t>1.24.0</a:t>
                      </a:r>
                    </a:p>
                  </a:txBody>
                  <a:tcPr/>
                </a:tc>
                <a:extLst>
                  <a:ext uri="{0D108BD9-81ED-4DB2-BD59-A6C34878D82A}">
                    <a16:rowId xmlns:a16="http://schemas.microsoft.com/office/drawing/2014/main" val="3980548173"/>
                  </a:ext>
                </a:extLst>
              </a:tr>
              <a:tr h="370840">
                <a:tc>
                  <a:txBody>
                    <a:bodyPr/>
                    <a:lstStyle/>
                    <a:p>
                      <a:pPr algn="ctr"/>
                      <a:r>
                        <a:rPr lang="en-US" dirty="0"/>
                        <a:t>Pandas</a:t>
                      </a:r>
                    </a:p>
                  </a:txBody>
                  <a:tcPr/>
                </a:tc>
                <a:tc>
                  <a:txBody>
                    <a:bodyPr/>
                    <a:lstStyle/>
                    <a:p>
                      <a:pPr algn="ctr"/>
                      <a:r>
                        <a:rPr lang="en-US" dirty="0"/>
                        <a:t>2.0.0</a:t>
                      </a:r>
                    </a:p>
                  </a:txBody>
                  <a:tcPr/>
                </a:tc>
                <a:extLst>
                  <a:ext uri="{0D108BD9-81ED-4DB2-BD59-A6C34878D82A}">
                    <a16:rowId xmlns:a16="http://schemas.microsoft.com/office/drawing/2014/main" val="2039901100"/>
                  </a:ext>
                </a:extLst>
              </a:tr>
              <a:tr h="370840">
                <a:tc>
                  <a:txBody>
                    <a:bodyPr/>
                    <a:lstStyle/>
                    <a:p>
                      <a:pPr algn="ctr"/>
                      <a:r>
                        <a:rPr lang="en-US" dirty="0"/>
                        <a:t>Scikit-learn</a:t>
                      </a:r>
                    </a:p>
                  </a:txBody>
                  <a:tcPr/>
                </a:tc>
                <a:tc>
                  <a:txBody>
                    <a:bodyPr/>
                    <a:lstStyle/>
                    <a:p>
                      <a:pPr algn="ctr"/>
                      <a:r>
                        <a:rPr lang="en-US" dirty="0"/>
                        <a:t>1.2.0</a:t>
                      </a:r>
                    </a:p>
                  </a:txBody>
                  <a:tcPr/>
                </a:tc>
                <a:extLst>
                  <a:ext uri="{0D108BD9-81ED-4DB2-BD59-A6C34878D82A}">
                    <a16:rowId xmlns:a16="http://schemas.microsoft.com/office/drawing/2014/main" val="3303987950"/>
                  </a:ext>
                </a:extLst>
              </a:tr>
              <a:tr h="370840">
                <a:tc>
                  <a:txBody>
                    <a:bodyPr/>
                    <a:lstStyle/>
                    <a:p>
                      <a:pPr algn="ctr"/>
                      <a:r>
                        <a:rPr lang="en-US" dirty="0"/>
                        <a:t>Flask</a:t>
                      </a:r>
                    </a:p>
                  </a:txBody>
                  <a:tcPr/>
                </a:tc>
                <a:tc>
                  <a:txBody>
                    <a:bodyPr/>
                    <a:lstStyle/>
                    <a:p>
                      <a:pPr algn="ctr"/>
                      <a:r>
                        <a:rPr lang="en-US" dirty="0"/>
                        <a:t>2.3.0</a:t>
                      </a:r>
                    </a:p>
                  </a:txBody>
                  <a:tcPr/>
                </a:tc>
                <a:extLst>
                  <a:ext uri="{0D108BD9-81ED-4DB2-BD59-A6C34878D82A}">
                    <a16:rowId xmlns:a16="http://schemas.microsoft.com/office/drawing/2014/main" val="1076556843"/>
                  </a:ext>
                </a:extLst>
              </a:tr>
              <a:tr h="370840">
                <a:tc>
                  <a:txBody>
                    <a:bodyPr/>
                    <a:lstStyle/>
                    <a:p>
                      <a:pPr algn="ctr"/>
                      <a:r>
                        <a:rPr lang="en-US" dirty="0"/>
                        <a:t>Flask-</a:t>
                      </a:r>
                      <a:r>
                        <a:rPr lang="en-US" dirty="0" err="1"/>
                        <a:t>cors</a:t>
                      </a:r>
                      <a:endParaRPr lang="en-US" dirty="0"/>
                    </a:p>
                  </a:txBody>
                  <a:tcPr/>
                </a:tc>
                <a:tc>
                  <a:txBody>
                    <a:bodyPr/>
                    <a:lstStyle/>
                    <a:p>
                      <a:pPr algn="ctr"/>
                      <a:r>
                        <a:rPr lang="en-US" dirty="0"/>
                        <a:t>4.0.0</a:t>
                      </a:r>
                    </a:p>
                  </a:txBody>
                  <a:tcPr/>
                </a:tc>
                <a:extLst>
                  <a:ext uri="{0D108BD9-81ED-4DB2-BD59-A6C34878D82A}">
                    <a16:rowId xmlns:a16="http://schemas.microsoft.com/office/drawing/2014/main" val="3798953363"/>
                  </a:ext>
                </a:extLst>
              </a:tr>
              <a:tr h="370840">
                <a:tc>
                  <a:txBody>
                    <a:bodyPr/>
                    <a:lstStyle/>
                    <a:p>
                      <a:pPr algn="ctr"/>
                      <a:r>
                        <a:rPr lang="en-US" dirty="0" err="1"/>
                        <a:t>Joblib</a:t>
                      </a:r>
                      <a:endParaRPr lang="en-US" dirty="0"/>
                    </a:p>
                  </a:txBody>
                  <a:tcPr/>
                </a:tc>
                <a:tc>
                  <a:txBody>
                    <a:bodyPr/>
                    <a:lstStyle/>
                    <a:p>
                      <a:pPr algn="ctr"/>
                      <a:r>
                        <a:rPr lang="en-US" dirty="0"/>
                        <a:t>1.3.0</a:t>
                      </a:r>
                    </a:p>
                  </a:txBody>
                  <a:tcPr/>
                </a:tc>
                <a:extLst>
                  <a:ext uri="{0D108BD9-81ED-4DB2-BD59-A6C34878D82A}">
                    <a16:rowId xmlns:a16="http://schemas.microsoft.com/office/drawing/2014/main" val="3509074832"/>
                  </a:ext>
                </a:extLst>
              </a:tr>
              <a:tr h="370840">
                <a:tc>
                  <a:txBody>
                    <a:bodyPr/>
                    <a:lstStyle/>
                    <a:p>
                      <a:pPr algn="ctr"/>
                      <a:r>
                        <a:rPr lang="en-US" dirty="0"/>
                        <a:t>Waitress</a:t>
                      </a:r>
                    </a:p>
                  </a:txBody>
                  <a:tcPr/>
                </a:tc>
                <a:tc>
                  <a:txBody>
                    <a:bodyPr/>
                    <a:lstStyle/>
                    <a:p>
                      <a:pPr algn="ctr"/>
                      <a:r>
                        <a:rPr lang="en-US" dirty="0"/>
                        <a:t>3.0.2</a:t>
                      </a:r>
                    </a:p>
                  </a:txBody>
                  <a:tcPr/>
                </a:tc>
                <a:extLst>
                  <a:ext uri="{0D108BD9-81ED-4DB2-BD59-A6C34878D82A}">
                    <a16:rowId xmlns:a16="http://schemas.microsoft.com/office/drawing/2014/main" val="714268456"/>
                  </a:ext>
                </a:extLst>
              </a:tr>
              <a:tr h="370840">
                <a:tc>
                  <a:txBody>
                    <a:bodyPr/>
                    <a:lstStyle/>
                    <a:p>
                      <a:pPr algn="ctr"/>
                      <a:r>
                        <a:rPr lang="en-US" dirty="0"/>
                        <a:t>HTML</a:t>
                      </a:r>
                    </a:p>
                  </a:txBody>
                  <a:tcPr/>
                </a:tc>
                <a:tc>
                  <a:txBody>
                    <a:bodyPr/>
                    <a:lstStyle/>
                    <a:p>
                      <a:pPr algn="ctr"/>
                      <a:r>
                        <a:rPr lang="en-US" dirty="0"/>
                        <a:t>5.0.0</a:t>
                      </a:r>
                    </a:p>
                  </a:txBody>
                  <a:tcPr/>
                </a:tc>
                <a:extLst>
                  <a:ext uri="{0D108BD9-81ED-4DB2-BD59-A6C34878D82A}">
                    <a16:rowId xmlns:a16="http://schemas.microsoft.com/office/drawing/2014/main" val="3374550369"/>
                  </a:ext>
                </a:extLst>
              </a:tr>
              <a:tr h="370840">
                <a:tc>
                  <a:txBody>
                    <a:bodyPr/>
                    <a:lstStyle/>
                    <a:p>
                      <a:pPr algn="ctr"/>
                      <a:r>
                        <a:rPr lang="en-US" dirty="0" err="1"/>
                        <a:t>Css</a:t>
                      </a:r>
                      <a:endParaRPr lang="en-US" dirty="0"/>
                    </a:p>
                  </a:txBody>
                  <a:tcPr/>
                </a:tc>
                <a:tc>
                  <a:txBody>
                    <a:bodyPr/>
                    <a:lstStyle/>
                    <a:p>
                      <a:pPr algn="ctr"/>
                      <a:r>
                        <a:rPr lang="en-US" dirty="0"/>
                        <a:t>3.0.3</a:t>
                      </a:r>
                    </a:p>
                  </a:txBody>
                  <a:tcPr/>
                </a:tc>
                <a:extLst>
                  <a:ext uri="{0D108BD9-81ED-4DB2-BD59-A6C34878D82A}">
                    <a16:rowId xmlns:a16="http://schemas.microsoft.com/office/drawing/2014/main" val="2996341266"/>
                  </a:ext>
                </a:extLst>
              </a:tr>
              <a:tr h="370840">
                <a:tc>
                  <a:txBody>
                    <a:bodyPr/>
                    <a:lstStyle/>
                    <a:p>
                      <a:pPr algn="ctr"/>
                      <a:r>
                        <a:rPr lang="en-US" dirty="0"/>
                        <a:t>JavaScript</a:t>
                      </a:r>
                    </a:p>
                  </a:txBody>
                  <a:tcPr/>
                </a:tc>
                <a:tc>
                  <a:txBody>
                    <a:bodyPr/>
                    <a:lstStyle/>
                    <a:p>
                      <a:pPr algn="ctr"/>
                      <a:r>
                        <a:rPr lang="en-US" dirty="0"/>
                        <a:t>V8</a:t>
                      </a:r>
                    </a:p>
                  </a:txBody>
                  <a:tcPr/>
                </a:tc>
                <a:extLst>
                  <a:ext uri="{0D108BD9-81ED-4DB2-BD59-A6C34878D82A}">
                    <a16:rowId xmlns:a16="http://schemas.microsoft.com/office/drawing/2014/main" val="1178811374"/>
                  </a:ext>
                </a:extLst>
              </a:tr>
            </a:tbl>
          </a:graphicData>
        </a:graphic>
      </p:graphicFrame>
      <p:grpSp>
        <p:nvGrpSpPr>
          <p:cNvPr id="11" name="Group 10">
            <a:extLst>
              <a:ext uri="{FF2B5EF4-FFF2-40B4-BE49-F238E27FC236}">
                <a16:creationId xmlns:a16="http://schemas.microsoft.com/office/drawing/2014/main" id="{BD0FAEC7-8E6C-3FE2-79FF-F93CE7E32285}"/>
              </a:ext>
            </a:extLst>
          </p:cNvPr>
          <p:cNvGrpSpPr/>
          <p:nvPr/>
        </p:nvGrpSpPr>
        <p:grpSpPr>
          <a:xfrm>
            <a:off x="10954657" y="5864742"/>
            <a:ext cx="1943877" cy="1093431"/>
            <a:chOff x="9710057" y="3108842"/>
            <a:chExt cx="1943877" cy="1093431"/>
          </a:xfrm>
        </p:grpSpPr>
        <p:pic>
          <p:nvPicPr>
            <p:cNvPr id="12" name="Picture 11">
              <a:extLst>
                <a:ext uri="{FF2B5EF4-FFF2-40B4-BE49-F238E27FC236}">
                  <a16:creationId xmlns:a16="http://schemas.microsoft.com/office/drawing/2014/main" id="{49DDBEFA-C17A-35C2-FF8D-E6A87F60A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057" y="3108842"/>
              <a:ext cx="1943877" cy="1093431"/>
            </a:xfrm>
            <a:prstGeom prst="rect">
              <a:avLst/>
            </a:prstGeom>
          </p:spPr>
        </p:pic>
        <p:sp>
          <p:nvSpPr>
            <p:cNvPr id="13" name="TextBox 12">
              <a:extLst>
                <a:ext uri="{FF2B5EF4-FFF2-40B4-BE49-F238E27FC236}">
                  <a16:creationId xmlns:a16="http://schemas.microsoft.com/office/drawing/2014/main" id="{A8EC01A2-B3A9-F571-B41F-A75E7271D7AA}"/>
                </a:ext>
              </a:extLst>
            </p:cNvPr>
            <p:cNvSpPr txBox="1"/>
            <p:nvPr/>
          </p:nvSpPr>
          <p:spPr>
            <a:xfrm>
              <a:off x="10418481" y="3509231"/>
              <a:ext cx="430140" cy="307777"/>
            </a:xfrm>
            <a:prstGeom prst="rect">
              <a:avLst/>
            </a:prstGeom>
            <a:noFill/>
          </p:spPr>
          <p:txBody>
            <a:bodyPr wrap="square" rtlCol="0">
              <a:spAutoFit/>
            </a:bodyPr>
            <a:lstStyle/>
            <a:p>
              <a:pPr algn="ctr"/>
              <a:r>
                <a:rPr lang="en-US" sz="1400" dirty="0"/>
                <a:t>11</a:t>
              </a:r>
            </a:p>
          </p:txBody>
        </p:sp>
      </p:grpSp>
    </p:spTree>
    <p:extLst>
      <p:ext uri="{BB962C8B-B14F-4D97-AF65-F5344CB8AC3E}">
        <p14:creationId xmlns:p14="http://schemas.microsoft.com/office/powerpoint/2010/main" val="1727870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36C4A130-0EDD-7314-A112-8F5B30D8E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3991" y="1428379"/>
            <a:ext cx="7048500" cy="4679576"/>
          </a:xfrm>
          <a:prstGeom prst="rect">
            <a:avLst/>
          </a:prstGeom>
        </p:spPr>
      </p:pic>
      <p:pic>
        <p:nvPicPr>
          <p:cNvPr id="29" name="Picture 28">
            <a:extLst>
              <a:ext uri="{FF2B5EF4-FFF2-40B4-BE49-F238E27FC236}">
                <a16:creationId xmlns:a16="http://schemas.microsoft.com/office/drawing/2014/main" id="{C0B89390-3069-D770-BDDF-905C6CDAA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72" y="932329"/>
            <a:ext cx="3881719" cy="5175626"/>
          </a:xfrm>
          <a:prstGeom prst="rect">
            <a:avLst/>
          </a:prstGeom>
        </p:spPr>
      </p:pic>
      <p:sp>
        <p:nvSpPr>
          <p:cNvPr id="30" name="TextBox 29">
            <a:extLst>
              <a:ext uri="{FF2B5EF4-FFF2-40B4-BE49-F238E27FC236}">
                <a16:creationId xmlns:a16="http://schemas.microsoft.com/office/drawing/2014/main" id="{B5C39BFE-B700-09EC-4B10-823091428BE6}"/>
              </a:ext>
            </a:extLst>
          </p:cNvPr>
          <p:cNvSpPr txBox="1"/>
          <p:nvPr/>
        </p:nvSpPr>
        <p:spPr>
          <a:xfrm>
            <a:off x="0" y="0"/>
            <a:ext cx="12192000" cy="707886"/>
          </a:xfrm>
          <a:prstGeom prst="rect">
            <a:avLst/>
          </a:prstGeom>
          <a:noFill/>
        </p:spPr>
        <p:txBody>
          <a:bodyPr wrap="square" rtlCol="0">
            <a:spAutoFit/>
          </a:bodyPr>
          <a:lstStyle/>
          <a:p>
            <a:r>
              <a:rPr lang="en-US" sz="4000" b="1" dirty="0">
                <a:solidFill>
                  <a:srgbClr val="FF8AEF"/>
                </a:solidFill>
              </a:rPr>
              <a:t>THE MULTI-MODEL ANALYSIS AND ACCURACY CHARTS</a:t>
            </a:r>
          </a:p>
        </p:txBody>
      </p:sp>
      <p:sp>
        <p:nvSpPr>
          <p:cNvPr id="31" name="TextBox 30">
            <a:extLst>
              <a:ext uri="{FF2B5EF4-FFF2-40B4-BE49-F238E27FC236}">
                <a16:creationId xmlns:a16="http://schemas.microsoft.com/office/drawing/2014/main" id="{6849E000-3F17-168E-2095-87BB4B17F9D4}"/>
              </a:ext>
            </a:extLst>
          </p:cNvPr>
          <p:cNvSpPr txBox="1"/>
          <p:nvPr/>
        </p:nvSpPr>
        <p:spPr>
          <a:xfrm>
            <a:off x="0" y="6294760"/>
            <a:ext cx="4831975" cy="369332"/>
          </a:xfrm>
          <a:prstGeom prst="rect">
            <a:avLst/>
          </a:prstGeom>
          <a:noFill/>
        </p:spPr>
        <p:txBody>
          <a:bodyPr wrap="square" rtlCol="0">
            <a:spAutoFit/>
          </a:bodyPr>
          <a:lstStyle/>
          <a:p>
            <a:pPr algn="ctr"/>
            <a:r>
              <a:rPr lang="en-US" b="1" dirty="0"/>
              <a:t>Distribution Visualization of </a:t>
            </a:r>
            <a:r>
              <a:rPr lang="en-US" b="1" dirty="0" err="1"/>
              <a:t>HeartWatch</a:t>
            </a:r>
            <a:endParaRPr lang="en-US" b="1" dirty="0"/>
          </a:p>
        </p:txBody>
      </p:sp>
      <p:sp>
        <p:nvSpPr>
          <p:cNvPr id="32" name="TextBox 31">
            <a:extLst>
              <a:ext uri="{FF2B5EF4-FFF2-40B4-BE49-F238E27FC236}">
                <a16:creationId xmlns:a16="http://schemas.microsoft.com/office/drawing/2014/main" id="{BA02DD7A-F8ED-0CB5-8986-3B1E35CF0511}"/>
              </a:ext>
            </a:extLst>
          </p:cNvPr>
          <p:cNvSpPr txBox="1"/>
          <p:nvPr/>
        </p:nvSpPr>
        <p:spPr>
          <a:xfrm>
            <a:off x="6947647" y="6203576"/>
            <a:ext cx="4061012" cy="369332"/>
          </a:xfrm>
          <a:prstGeom prst="rect">
            <a:avLst/>
          </a:prstGeom>
          <a:noFill/>
        </p:spPr>
        <p:txBody>
          <a:bodyPr wrap="square" rtlCol="0">
            <a:spAutoFit/>
          </a:bodyPr>
          <a:lstStyle/>
          <a:p>
            <a:pPr algn="ctr"/>
            <a:r>
              <a:rPr lang="en-US" b="1" dirty="0" err="1"/>
              <a:t>HeartWatch</a:t>
            </a:r>
            <a:r>
              <a:rPr lang="en-US" b="1" dirty="0"/>
              <a:t> Prediction Visualizations</a:t>
            </a:r>
          </a:p>
        </p:txBody>
      </p:sp>
      <p:cxnSp>
        <p:nvCxnSpPr>
          <p:cNvPr id="34" name="Straight Connector 33">
            <a:extLst>
              <a:ext uri="{FF2B5EF4-FFF2-40B4-BE49-F238E27FC236}">
                <a16:creationId xmlns:a16="http://schemas.microsoft.com/office/drawing/2014/main" id="{9C7638DA-6324-8223-70DD-420CAFF1F346}"/>
              </a:ext>
            </a:extLst>
          </p:cNvPr>
          <p:cNvCxnSpPr/>
          <p:nvPr/>
        </p:nvCxnSpPr>
        <p:spPr>
          <a:xfrm>
            <a:off x="4554071" y="1264023"/>
            <a:ext cx="0" cy="4939553"/>
          </a:xfrm>
          <a:prstGeom prst="line">
            <a:avLst/>
          </a:prstGeom>
        </p:spPr>
        <p:style>
          <a:lnRef idx="1">
            <a:schemeClr val="dk1"/>
          </a:lnRef>
          <a:fillRef idx="0">
            <a:schemeClr val="dk1"/>
          </a:fillRef>
          <a:effectRef idx="0">
            <a:schemeClr val="dk1"/>
          </a:effectRef>
          <a:fontRef idx="minor">
            <a:schemeClr val="tx1"/>
          </a:fontRef>
        </p:style>
      </p:cxnSp>
      <p:grpSp>
        <p:nvGrpSpPr>
          <p:cNvPr id="35" name="Group 34">
            <a:extLst>
              <a:ext uri="{FF2B5EF4-FFF2-40B4-BE49-F238E27FC236}">
                <a16:creationId xmlns:a16="http://schemas.microsoft.com/office/drawing/2014/main" id="{637E3AFF-E0EE-BD46-D518-002E3A70C264}"/>
              </a:ext>
            </a:extLst>
          </p:cNvPr>
          <p:cNvGrpSpPr/>
          <p:nvPr/>
        </p:nvGrpSpPr>
        <p:grpSpPr>
          <a:xfrm>
            <a:off x="10954657" y="5864742"/>
            <a:ext cx="1943877" cy="1093431"/>
            <a:chOff x="9710057" y="3108842"/>
            <a:chExt cx="1943877" cy="1093431"/>
          </a:xfrm>
        </p:grpSpPr>
        <p:pic>
          <p:nvPicPr>
            <p:cNvPr id="36" name="Picture 35">
              <a:extLst>
                <a:ext uri="{FF2B5EF4-FFF2-40B4-BE49-F238E27FC236}">
                  <a16:creationId xmlns:a16="http://schemas.microsoft.com/office/drawing/2014/main" id="{042E3363-8596-416A-D914-441C42B0FC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0057" y="3108842"/>
              <a:ext cx="1943877" cy="1093431"/>
            </a:xfrm>
            <a:prstGeom prst="rect">
              <a:avLst/>
            </a:prstGeom>
          </p:spPr>
        </p:pic>
        <p:sp>
          <p:nvSpPr>
            <p:cNvPr id="37" name="TextBox 36">
              <a:extLst>
                <a:ext uri="{FF2B5EF4-FFF2-40B4-BE49-F238E27FC236}">
                  <a16:creationId xmlns:a16="http://schemas.microsoft.com/office/drawing/2014/main" id="{CE5B732D-BF3F-B67A-8240-59EAC92D2F2C}"/>
                </a:ext>
              </a:extLst>
            </p:cNvPr>
            <p:cNvSpPr txBox="1"/>
            <p:nvPr/>
          </p:nvSpPr>
          <p:spPr>
            <a:xfrm>
              <a:off x="10418481" y="3509231"/>
              <a:ext cx="430140" cy="307777"/>
            </a:xfrm>
            <a:prstGeom prst="rect">
              <a:avLst/>
            </a:prstGeom>
            <a:noFill/>
          </p:spPr>
          <p:txBody>
            <a:bodyPr wrap="square" rtlCol="0">
              <a:spAutoFit/>
            </a:bodyPr>
            <a:lstStyle/>
            <a:p>
              <a:pPr algn="ctr"/>
              <a:r>
                <a:rPr lang="en-US" sz="1400" dirty="0"/>
                <a:t>12</a:t>
              </a:r>
            </a:p>
          </p:txBody>
        </p:sp>
      </p:grpSp>
    </p:spTree>
    <p:extLst>
      <p:ext uri="{BB962C8B-B14F-4D97-AF65-F5344CB8AC3E}">
        <p14:creationId xmlns:p14="http://schemas.microsoft.com/office/powerpoint/2010/main" val="1542699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C131-CB70-4AB2-4AF3-D693E38F4F6A}"/>
              </a:ext>
            </a:extLst>
          </p:cNvPr>
          <p:cNvSpPr>
            <a:spLocks noGrp="1"/>
          </p:cNvSpPr>
          <p:nvPr>
            <p:ph type="title"/>
          </p:nvPr>
        </p:nvSpPr>
        <p:spPr>
          <a:xfrm>
            <a:off x="0" y="51097"/>
            <a:ext cx="12192000" cy="834727"/>
          </a:xfrm>
        </p:spPr>
        <p:txBody>
          <a:bodyPr>
            <a:normAutofit/>
          </a:bodyPr>
          <a:lstStyle/>
          <a:p>
            <a:r>
              <a:rPr lang="en-US" sz="4000" b="1" dirty="0">
                <a:solidFill>
                  <a:srgbClr val="FF8AEF"/>
                </a:solidFill>
                <a:latin typeface="+mn-lt"/>
              </a:rPr>
              <a:t>MARKETING</a:t>
            </a:r>
            <a:r>
              <a:rPr lang="en-US" b="1" dirty="0">
                <a:solidFill>
                  <a:srgbClr val="FF8AEF"/>
                </a:solidFill>
                <a:latin typeface="+mn-lt"/>
              </a:rPr>
              <a:t> </a:t>
            </a:r>
            <a:r>
              <a:rPr lang="en-US" sz="4000" b="1" dirty="0">
                <a:solidFill>
                  <a:srgbClr val="FF8AEF"/>
                </a:solidFill>
                <a:latin typeface="+mn-lt"/>
              </a:rPr>
              <a:t>ANALYSIS</a:t>
            </a:r>
          </a:p>
        </p:txBody>
      </p:sp>
      <p:pic>
        <p:nvPicPr>
          <p:cNvPr id="5" name="Picture 4">
            <a:extLst>
              <a:ext uri="{FF2B5EF4-FFF2-40B4-BE49-F238E27FC236}">
                <a16:creationId xmlns:a16="http://schemas.microsoft.com/office/drawing/2014/main" id="{89528E95-89A3-D398-AF89-CD17C0691294}"/>
              </a:ext>
            </a:extLst>
          </p:cNvPr>
          <p:cNvPicPr>
            <a:picLocks noChangeAspect="1"/>
          </p:cNvPicPr>
          <p:nvPr/>
        </p:nvPicPr>
        <p:blipFill>
          <a:blip r:embed="rId2"/>
          <a:srcRect l="4829" t="344" r="5351" b="1267"/>
          <a:stretch/>
        </p:blipFill>
        <p:spPr>
          <a:xfrm>
            <a:off x="1737360" y="1005840"/>
            <a:ext cx="8503920" cy="5577840"/>
          </a:xfrm>
          <a:prstGeom prst="rect">
            <a:avLst/>
          </a:prstGeom>
          <a:ln w="88900" cap="sq" cmpd="thickThin">
            <a:solidFill>
              <a:srgbClr val="000000"/>
            </a:solidFill>
            <a:prstDash val="solid"/>
            <a:miter lim="800000"/>
          </a:ln>
          <a:effectLst>
            <a:innerShdw blurRad="76200">
              <a:srgbClr val="000000"/>
            </a:innerShdw>
          </a:effectLst>
        </p:spPr>
      </p:pic>
      <p:grpSp>
        <p:nvGrpSpPr>
          <p:cNvPr id="6" name="Group 5">
            <a:extLst>
              <a:ext uri="{FF2B5EF4-FFF2-40B4-BE49-F238E27FC236}">
                <a16:creationId xmlns:a16="http://schemas.microsoft.com/office/drawing/2014/main" id="{4D47DEE1-59CE-81DF-1F87-51CF7D7CA558}"/>
              </a:ext>
            </a:extLst>
          </p:cNvPr>
          <p:cNvGrpSpPr/>
          <p:nvPr/>
        </p:nvGrpSpPr>
        <p:grpSpPr>
          <a:xfrm>
            <a:off x="10954657" y="5864742"/>
            <a:ext cx="1943877" cy="1093431"/>
            <a:chOff x="9710057" y="3108842"/>
            <a:chExt cx="1943877" cy="1093431"/>
          </a:xfrm>
        </p:grpSpPr>
        <p:pic>
          <p:nvPicPr>
            <p:cNvPr id="7" name="Picture 6">
              <a:extLst>
                <a:ext uri="{FF2B5EF4-FFF2-40B4-BE49-F238E27FC236}">
                  <a16:creationId xmlns:a16="http://schemas.microsoft.com/office/drawing/2014/main" id="{F922DDA1-8204-F1DA-F883-8CE736C74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0057" y="3108842"/>
              <a:ext cx="1943877" cy="1093431"/>
            </a:xfrm>
            <a:prstGeom prst="rect">
              <a:avLst/>
            </a:prstGeom>
          </p:spPr>
        </p:pic>
        <p:sp>
          <p:nvSpPr>
            <p:cNvPr id="8" name="TextBox 7">
              <a:extLst>
                <a:ext uri="{FF2B5EF4-FFF2-40B4-BE49-F238E27FC236}">
                  <a16:creationId xmlns:a16="http://schemas.microsoft.com/office/drawing/2014/main" id="{EEAB72E6-4E6D-0926-D5FC-D476A72C6268}"/>
                </a:ext>
              </a:extLst>
            </p:cNvPr>
            <p:cNvSpPr txBox="1"/>
            <p:nvPr/>
          </p:nvSpPr>
          <p:spPr>
            <a:xfrm>
              <a:off x="10418481" y="3509231"/>
              <a:ext cx="430140" cy="307777"/>
            </a:xfrm>
            <a:prstGeom prst="rect">
              <a:avLst/>
            </a:prstGeom>
            <a:noFill/>
          </p:spPr>
          <p:txBody>
            <a:bodyPr wrap="square" rtlCol="0">
              <a:spAutoFit/>
            </a:bodyPr>
            <a:lstStyle/>
            <a:p>
              <a:pPr algn="ctr"/>
              <a:r>
                <a:rPr lang="en-US" sz="1400" dirty="0"/>
                <a:t>13</a:t>
              </a:r>
            </a:p>
          </p:txBody>
        </p:sp>
      </p:grpSp>
    </p:spTree>
    <p:extLst>
      <p:ext uri="{BB962C8B-B14F-4D97-AF65-F5344CB8AC3E}">
        <p14:creationId xmlns:p14="http://schemas.microsoft.com/office/powerpoint/2010/main" val="29613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4CB18D-5BA7-A5F8-366B-1B2E625EF637}"/>
              </a:ext>
            </a:extLst>
          </p:cNvPr>
          <p:cNvSpPr txBox="1"/>
          <p:nvPr/>
        </p:nvSpPr>
        <p:spPr>
          <a:xfrm>
            <a:off x="96675" y="0"/>
            <a:ext cx="12095325" cy="707886"/>
          </a:xfrm>
          <a:prstGeom prst="rect">
            <a:avLst/>
          </a:prstGeom>
          <a:noFill/>
        </p:spPr>
        <p:txBody>
          <a:bodyPr wrap="square" rtlCol="0">
            <a:spAutoFit/>
          </a:bodyPr>
          <a:lstStyle/>
          <a:p>
            <a:r>
              <a:rPr lang="en-US" sz="4000" b="1" dirty="0">
                <a:solidFill>
                  <a:srgbClr val="FF8AEF"/>
                </a:solidFill>
              </a:rPr>
              <a:t>WHAT CLIENT GET FROM US</a:t>
            </a:r>
          </a:p>
        </p:txBody>
      </p:sp>
      <p:grpSp>
        <p:nvGrpSpPr>
          <p:cNvPr id="2" name="Group 1">
            <a:extLst>
              <a:ext uri="{FF2B5EF4-FFF2-40B4-BE49-F238E27FC236}">
                <a16:creationId xmlns:a16="http://schemas.microsoft.com/office/drawing/2014/main" id="{AF1F47D7-CEA9-554C-232A-22CD6968A5FE}"/>
              </a:ext>
            </a:extLst>
          </p:cNvPr>
          <p:cNvGrpSpPr/>
          <p:nvPr/>
        </p:nvGrpSpPr>
        <p:grpSpPr>
          <a:xfrm>
            <a:off x="10954657" y="5864742"/>
            <a:ext cx="1943877" cy="1093431"/>
            <a:chOff x="9710057" y="3108842"/>
            <a:chExt cx="1943877" cy="1093431"/>
          </a:xfrm>
        </p:grpSpPr>
        <p:pic>
          <p:nvPicPr>
            <p:cNvPr id="3" name="Picture 2">
              <a:extLst>
                <a:ext uri="{FF2B5EF4-FFF2-40B4-BE49-F238E27FC236}">
                  <a16:creationId xmlns:a16="http://schemas.microsoft.com/office/drawing/2014/main" id="{B16ADFC1-CDBE-1D31-5E04-C8AB9F509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057" y="3108842"/>
              <a:ext cx="1943877" cy="1093431"/>
            </a:xfrm>
            <a:prstGeom prst="rect">
              <a:avLst/>
            </a:prstGeom>
          </p:spPr>
        </p:pic>
        <p:sp>
          <p:nvSpPr>
            <p:cNvPr id="5" name="TextBox 4">
              <a:extLst>
                <a:ext uri="{FF2B5EF4-FFF2-40B4-BE49-F238E27FC236}">
                  <a16:creationId xmlns:a16="http://schemas.microsoft.com/office/drawing/2014/main" id="{C9433FCB-5D70-7D79-987B-53244B6D04B8}"/>
                </a:ext>
              </a:extLst>
            </p:cNvPr>
            <p:cNvSpPr txBox="1"/>
            <p:nvPr/>
          </p:nvSpPr>
          <p:spPr>
            <a:xfrm>
              <a:off x="10418481" y="3509231"/>
              <a:ext cx="430140" cy="307777"/>
            </a:xfrm>
            <a:prstGeom prst="rect">
              <a:avLst/>
            </a:prstGeom>
            <a:noFill/>
          </p:spPr>
          <p:txBody>
            <a:bodyPr wrap="square" rtlCol="0">
              <a:spAutoFit/>
            </a:bodyPr>
            <a:lstStyle/>
            <a:p>
              <a:pPr algn="ctr"/>
              <a:r>
                <a:rPr lang="en-US" sz="1400" dirty="0"/>
                <a:t>14</a:t>
              </a:r>
            </a:p>
          </p:txBody>
        </p:sp>
      </p:grpSp>
      <p:sp>
        <p:nvSpPr>
          <p:cNvPr id="6" name="TextBox 5">
            <a:extLst>
              <a:ext uri="{FF2B5EF4-FFF2-40B4-BE49-F238E27FC236}">
                <a16:creationId xmlns:a16="http://schemas.microsoft.com/office/drawing/2014/main" id="{64D4698F-7365-72F9-34FE-4480A4122719}"/>
              </a:ext>
            </a:extLst>
          </p:cNvPr>
          <p:cNvSpPr txBox="1"/>
          <p:nvPr/>
        </p:nvSpPr>
        <p:spPr>
          <a:xfrm>
            <a:off x="905069" y="1091682"/>
            <a:ext cx="10049588" cy="5293757"/>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Confidence of what causes the clients heart pain will display to them in with the most percentage accuracy.</a:t>
            </a:r>
          </a:p>
          <a:p>
            <a:pPr marL="285750" indent="-285750">
              <a:buFont typeface="Arial" panose="020B0604020202020204" pitchFamily="34" charset="0"/>
              <a:buChar char="•"/>
            </a:pPr>
            <a:r>
              <a:rPr lang="en-US" sz="2000" dirty="0"/>
              <a:t>A </a:t>
            </a:r>
            <a:r>
              <a:rPr lang="en-US" sz="2000" b="1" dirty="0"/>
              <a:t>health care wearable </a:t>
            </a:r>
            <a:r>
              <a:rPr lang="en-US" sz="2000" dirty="0"/>
              <a:t>aesthetic and fashioned watch.</a:t>
            </a:r>
          </a:p>
          <a:p>
            <a:pPr marL="285750" indent="-285750">
              <a:buFont typeface="Arial" panose="020B0604020202020204" pitchFamily="34" charset="0"/>
              <a:buChar char="•"/>
            </a:pPr>
            <a:r>
              <a:rPr lang="en-US" sz="2000" dirty="0"/>
              <a:t>The protein synthesis detection and the </a:t>
            </a:r>
            <a:r>
              <a:rPr lang="en-US" sz="2000" b="1" dirty="0"/>
              <a:t>rate of protein production </a:t>
            </a:r>
            <a:r>
              <a:rPr lang="en-US" sz="2000" dirty="0"/>
              <a:t>will be available to the client.</a:t>
            </a:r>
          </a:p>
          <a:p>
            <a:pPr marL="285750" indent="-285750">
              <a:buFont typeface="Arial" panose="020B0604020202020204" pitchFamily="34" charset="0"/>
              <a:buChar char="•"/>
            </a:pPr>
            <a:r>
              <a:rPr lang="en-US" sz="2000" dirty="0"/>
              <a:t>Simple and secured data process from the client's local host help them in </a:t>
            </a:r>
            <a:r>
              <a:rPr lang="en-US" sz="2000" b="1" dirty="0"/>
              <a:t>data privacy</a:t>
            </a:r>
            <a:r>
              <a:rPr lang="en-US" sz="2000" dirty="0"/>
              <a:t>.</a:t>
            </a:r>
          </a:p>
          <a:p>
            <a:pPr marL="285750" indent="-285750">
              <a:buFont typeface="Arial" panose="020B0604020202020204" pitchFamily="34" charset="0"/>
              <a:buChar char="•"/>
            </a:pPr>
            <a:r>
              <a:rPr lang="en-US" sz="2000" dirty="0"/>
              <a:t>The foresight to the future even hours before the incoming disease are being monitored and alerted to them using the synthesis of the proteins.</a:t>
            </a:r>
          </a:p>
          <a:p>
            <a:pPr marL="285750" indent="-285750">
              <a:buFont typeface="Arial" panose="020B0604020202020204" pitchFamily="34" charset="0"/>
              <a:buChar char="•"/>
            </a:pPr>
            <a:r>
              <a:rPr lang="en-US" sz="2000" dirty="0"/>
              <a:t>The heart beat, heart pain, blood pressure, stress level with some of the factors are being monitored and managed into data. </a:t>
            </a:r>
          </a:p>
          <a:p>
            <a:pPr marL="285750" indent="-285750">
              <a:buFont typeface="Arial" panose="020B0604020202020204" pitchFamily="34" charset="0"/>
              <a:buChar char="•"/>
            </a:pPr>
            <a:r>
              <a:rPr lang="en-US" sz="2000" dirty="0"/>
              <a:t>These data are given to the client in the </a:t>
            </a:r>
            <a:r>
              <a:rPr lang="en-US" sz="2000" b="1" dirty="0"/>
              <a:t>email</a:t>
            </a:r>
            <a:r>
              <a:rPr lang="en-US" sz="2000" dirty="0"/>
              <a:t> and </a:t>
            </a:r>
            <a:r>
              <a:rPr lang="en-US" sz="2000" b="1" dirty="0"/>
              <a:t>the alert system </a:t>
            </a:r>
            <a:r>
              <a:rPr lang="en-US" sz="2000" dirty="0"/>
              <a:t>even alert the family members about the client’s health condition.</a:t>
            </a:r>
          </a:p>
          <a:p>
            <a:pPr marL="285750" indent="-285750">
              <a:buFont typeface="Arial" panose="020B0604020202020204" pitchFamily="34" charset="0"/>
              <a:buChar char="•"/>
            </a:pPr>
            <a:r>
              <a:rPr lang="en-US" sz="2000" dirty="0"/>
              <a:t>This real time machine model even contacts the </a:t>
            </a:r>
            <a:r>
              <a:rPr lang="en-US" sz="2000" b="1" dirty="0"/>
              <a:t>nearest hospital </a:t>
            </a:r>
            <a:r>
              <a:rPr lang="en-US" sz="2000" dirty="0"/>
              <a:t>for the emergency situation.</a:t>
            </a:r>
          </a:p>
          <a:p>
            <a:pPr marL="285750" indent="-285750">
              <a:buFont typeface="Arial" panose="020B0604020202020204" pitchFamily="34" charset="0"/>
              <a:buChar char="•"/>
            </a:pPr>
            <a:r>
              <a:rPr lang="en-US" sz="2000" dirty="0"/>
              <a:t>Overall, the client will get the fully functioning </a:t>
            </a:r>
            <a:r>
              <a:rPr lang="en-US" sz="2000" b="1" dirty="0"/>
              <a:t>health care assistant </a:t>
            </a:r>
            <a:r>
              <a:rPr lang="en-US" sz="2000" dirty="0"/>
              <a:t>whom the client can carry in their wrist watches in the fancy way.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20062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B80E0-617D-8061-5D44-7DA7ED086C8D}"/>
              </a:ext>
            </a:extLst>
          </p:cNvPr>
          <p:cNvSpPr>
            <a:spLocks noGrp="1"/>
          </p:cNvSpPr>
          <p:nvPr>
            <p:ph type="title"/>
          </p:nvPr>
        </p:nvSpPr>
        <p:spPr>
          <a:xfrm>
            <a:off x="0" y="0"/>
            <a:ext cx="12191999" cy="763879"/>
          </a:xfrm>
        </p:spPr>
        <p:txBody>
          <a:bodyPr>
            <a:normAutofit/>
          </a:bodyPr>
          <a:lstStyle/>
          <a:p>
            <a:r>
              <a:rPr lang="en-US" sz="4000" b="1" dirty="0">
                <a:solidFill>
                  <a:srgbClr val="FF8AEF"/>
                </a:solidFill>
                <a:latin typeface="+mn-lt"/>
              </a:rPr>
              <a:t>FUTURE WORKS</a:t>
            </a:r>
          </a:p>
        </p:txBody>
      </p:sp>
      <p:grpSp>
        <p:nvGrpSpPr>
          <p:cNvPr id="4" name="Group 3">
            <a:extLst>
              <a:ext uri="{FF2B5EF4-FFF2-40B4-BE49-F238E27FC236}">
                <a16:creationId xmlns:a16="http://schemas.microsoft.com/office/drawing/2014/main" id="{550AB485-B347-5F4A-4099-89E176668433}"/>
              </a:ext>
            </a:extLst>
          </p:cNvPr>
          <p:cNvGrpSpPr/>
          <p:nvPr/>
        </p:nvGrpSpPr>
        <p:grpSpPr>
          <a:xfrm>
            <a:off x="10954657" y="5864742"/>
            <a:ext cx="1943877" cy="1093431"/>
            <a:chOff x="9710057" y="3108842"/>
            <a:chExt cx="1943877" cy="1093431"/>
          </a:xfrm>
        </p:grpSpPr>
        <p:pic>
          <p:nvPicPr>
            <p:cNvPr id="5" name="Picture 4">
              <a:extLst>
                <a:ext uri="{FF2B5EF4-FFF2-40B4-BE49-F238E27FC236}">
                  <a16:creationId xmlns:a16="http://schemas.microsoft.com/office/drawing/2014/main" id="{AC993BD5-A698-59F3-9DA4-E701EE4705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057" y="3108842"/>
              <a:ext cx="1943877" cy="1093431"/>
            </a:xfrm>
            <a:prstGeom prst="rect">
              <a:avLst/>
            </a:prstGeom>
          </p:spPr>
        </p:pic>
        <p:sp>
          <p:nvSpPr>
            <p:cNvPr id="6" name="TextBox 5">
              <a:extLst>
                <a:ext uri="{FF2B5EF4-FFF2-40B4-BE49-F238E27FC236}">
                  <a16:creationId xmlns:a16="http://schemas.microsoft.com/office/drawing/2014/main" id="{0DE2CD0D-B62A-3A18-3AC2-FD92C993EBDF}"/>
                </a:ext>
              </a:extLst>
            </p:cNvPr>
            <p:cNvSpPr txBox="1"/>
            <p:nvPr/>
          </p:nvSpPr>
          <p:spPr>
            <a:xfrm>
              <a:off x="10418481" y="3509231"/>
              <a:ext cx="430140" cy="307777"/>
            </a:xfrm>
            <a:prstGeom prst="rect">
              <a:avLst/>
            </a:prstGeom>
            <a:noFill/>
          </p:spPr>
          <p:txBody>
            <a:bodyPr wrap="square" rtlCol="0">
              <a:spAutoFit/>
            </a:bodyPr>
            <a:lstStyle/>
            <a:p>
              <a:pPr algn="ctr"/>
              <a:r>
                <a:rPr lang="en-US" sz="1400" dirty="0"/>
                <a:t>15</a:t>
              </a:r>
            </a:p>
          </p:txBody>
        </p:sp>
      </p:grpSp>
      <p:sp>
        <p:nvSpPr>
          <p:cNvPr id="7" name="Arrow: Quad 6">
            <a:extLst>
              <a:ext uri="{FF2B5EF4-FFF2-40B4-BE49-F238E27FC236}">
                <a16:creationId xmlns:a16="http://schemas.microsoft.com/office/drawing/2014/main" id="{C6400C87-C127-3505-EDC3-91A177028478}"/>
              </a:ext>
            </a:extLst>
          </p:cNvPr>
          <p:cNvSpPr/>
          <p:nvPr/>
        </p:nvSpPr>
        <p:spPr>
          <a:xfrm>
            <a:off x="3442562" y="719666"/>
            <a:ext cx="5774440" cy="5774440"/>
          </a:xfrm>
          <a:prstGeom prst="quadArrow">
            <a:avLst>
              <a:gd name="adj1" fmla="val 2000"/>
              <a:gd name="adj2" fmla="val 4000"/>
              <a:gd name="adj3" fmla="val 5000"/>
            </a:avLst>
          </a:prstGeom>
          <a:scene3d>
            <a:camera prst="orthographicFront">
              <a:rot lat="0" lon="0" rev="0"/>
            </a:camera>
            <a:lightRig rig="contrasting" dir="t">
              <a:rot lat="0" lon="0" rev="1200000"/>
            </a:lightRig>
          </a:scene3d>
          <a:sp3d z="-300000" prstMaterial="plastic"/>
        </p:spPr>
        <p:style>
          <a:lnRef idx="1">
            <a:schemeClr val="accent3">
              <a:hueOff val="0"/>
              <a:satOff val="0"/>
              <a:lumOff val="0"/>
              <a:alphaOff val="0"/>
            </a:schemeClr>
          </a:lnRef>
          <a:fillRef idx="1">
            <a:schemeClr val="accent3">
              <a:tint val="40000"/>
              <a:hueOff val="0"/>
              <a:satOff val="0"/>
              <a:lumOff val="0"/>
              <a:alphaOff val="0"/>
            </a:schemeClr>
          </a:fillRef>
          <a:effectRef idx="0">
            <a:schemeClr val="accent3">
              <a:tint val="40000"/>
              <a:hueOff val="0"/>
              <a:satOff val="0"/>
              <a:lumOff val="0"/>
              <a:alphaOff val="0"/>
            </a:schemeClr>
          </a:effectRef>
          <a:fontRef idx="minor">
            <a:schemeClr val="dk1">
              <a:hueOff val="0"/>
              <a:satOff val="0"/>
              <a:lumOff val="0"/>
              <a:alphaOff val="0"/>
            </a:schemeClr>
          </a:fontRef>
        </p:style>
      </p:sp>
      <p:sp>
        <p:nvSpPr>
          <p:cNvPr id="8" name="Freeform: Shape 7">
            <a:extLst>
              <a:ext uri="{FF2B5EF4-FFF2-40B4-BE49-F238E27FC236}">
                <a16:creationId xmlns:a16="http://schemas.microsoft.com/office/drawing/2014/main" id="{67CF6D75-548C-2060-D737-FEA2978B87BA}"/>
              </a:ext>
            </a:extLst>
          </p:cNvPr>
          <p:cNvSpPr/>
          <p:nvPr/>
        </p:nvSpPr>
        <p:spPr>
          <a:xfrm>
            <a:off x="3817901" y="1095004"/>
            <a:ext cx="2309776" cy="2309776"/>
          </a:xfrm>
          <a:custGeom>
            <a:avLst/>
            <a:gdLst>
              <a:gd name="connsiteX0" fmla="*/ 0 w 2309776"/>
              <a:gd name="connsiteY0" fmla="*/ 384970 h 2309776"/>
              <a:gd name="connsiteX1" fmla="*/ 384970 w 2309776"/>
              <a:gd name="connsiteY1" fmla="*/ 0 h 2309776"/>
              <a:gd name="connsiteX2" fmla="*/ 1924806 w 2309776"/>
              <a:gd name="connsiteY2" fmla="*/ 0 h 2309776"/>
              <a:gd name="connsiteX3" fmla="*/ 2309776 w 2309776"/>
              <a:gd name="connsiteY3" fmla="*/ 384970 h 2309776"/>
              <a:gd name="connsiteX4" fmla="*/ 2309776 w 2309776"/>
              <a:gd name="connsiteY4" fmla="*/ 1924806 h 2309776"/>
              <a:gd name="connsiteX5" fmla="*/ 1924806 w 2309776"/>
              <a:gd name="connsiteY5" fmla="*/ 2309776 h 2309776"/>
              <a:gd name="connsiteX6" fmla="*/ 384970 w 2309776"/>
              <a:gd name="connsiteY6" fmla="*/ 2309776 h 2309776"/>
              <a:gd name="connsiteX7" fmla="*/ 0 w 2309776"/>
              <a:gd name="connsiteY7" fmla="*/ 1924806 h 2309776"/>
              <a:gd name="connsiteX8" fmla="*/ 0 w 2309776"/>
              <a:gd name="connsiteY8" fmla="*/ 384970 h 230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9776" h="2309776">
                <a:moveTo>
                  <a:pt x="0" y="384970"/>
                </a:moveTo>
                <a:cubicBezTo>
                  <a:pt x="0" y="172357"/>
                  <a:pt x="172357" y="0"/>
                  <a:pt x="384970" y="0"/>
                </a:cubicBezTo>
                <a:lnTo>
                  <a:pt x="1924806" y="0"/>
                </a:lnTo>
                <a:cubicBezTo>
                  <a:pt x="2137419" y="0"/>
                  <a:pt x="2309776" y="172357"/>
                  <a:pt x="2309776" y="384970"/>
                </a:cubicBezTo>
                <a:lnTo>
                  <a:pt x="2309776" y="1924806"/>
                </a:lnTo>
                <a:cubicBezTo>
                  <a:pt x="2309776" y="2137419"/>
                  <a:pt x="2137419" y="2309776"/>
                  <a:pt x="1924806" y="2309776"/>
                </a:cubicBezTo>
                <a:lnTo>
                  <a:pt x="384970" y="2309776"/>
                </a:lnTo>
                <a:cubicBezTo>
                  <a:pt x="172357" y="2309776"/>
                  <a:pt x="0" y="2137419"/>
                  <a:pt x="0" y="1924806"/>
                </a:cubicBezTo>
                <a:lnTo>
                  <a:pt x="0" y="384970"/>
                </a:lnTo>
                <a:close/>
              </a:path>
            </a:pathLst>
          </a:custGeom>
          <a:solidFill>
            <a:schemeClr val="bg1"/>
          </a:solidFill>
          <a:ln>
            <a:solidFill>
              <a:schemeClr val="tx1"/>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3">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192764" tIns="192764" rIns="192764" bIns="192764"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A top graded </a:t>
            </a:r>
            <a:r>
              <a:rPr lang="en-US" sz="2100" kern="1200" dirty="0" err="1"/>
              <a:t>iot</a:t>
            </a:r>
            <a:r>
              <a:rPr lang="en-US" sz="2100" kern="1200" dirty="0"/>
              <a:t> with the slim appearance.</a:t>
            </a:r>
          </a:p>
        </p:txBody>
      </p:sp>
      <p:sp>
        <p:nvSpPr>
          <p:cNvPr id="9" name="Freeform: Shape 8">
            <a:extLst>
              <a:ext uri="{FF2B5EF4-FFF2-40B4-BE49-F238E27FC236}">
                <a16:creationId xmlns:a16="http://schemas.microsoft.com/office/drawing/2014/main" id="{A405ED9F-AE09-AE28-DD7B-3A371AC93549}"/>
              </a:ext>
            </a:extLst>
          </p:cNvPr>
          <p:cNvSpPr/>
          <p:nvPr/>
        </p:nvSpPr>
        <p:spPr>
          <a:xfrm>
            <a:off x="6531887" y="1095004"/>
            <a:ext cx="2309776" cy="2309776"/>
          </a:xfrm>
          <a:custGeom>
            <a:avLst/>
            <a:gdLst>
              <a:gd name="connsiteX0" fmla="*/ 0 w 2309776"/>
              <a:gd name="connsiteY0" fmla="*/ 384970 h 2309776"/>
              <a:gd name="connsiteX1" fmla="*/ 384970 w 2309776"/>
              <a:gd name="connsiteY1" fmla="*/ 0 h 2309776"/>
              <a:gd name="connsiteX2" fmla="*/ 1924806 w 2309776"/>
              <a:gd name="connsiteY2" fmla="*/ 0 h 2309776"/>
              <a:gd name="connsiteX3" fmla="*/ 2309776 w 2309776"/>
              <a:gd name="connsiteY3" fmla="*/ 384970 h 2309776"/>
              <a:gd name="connsiteX4" fmla="*/ 2309776 w 2309776"/>
              <a:gd name="connsiteY4" fmla="*/ 1924806 h 2309776"/>
              <a:gd name="connsiteX5" fmla="*/ 1924806 w 2309776"/>
              <a:gd name="connsiteY5" fmla="*/ 2309776 h 2309776"/>
              <a:gd name="connsiteX6" fmla="*/ 384970 w 2309776"/>
              <a:gd name="connsiteY6" fmla="*/ 2309776 h 2309776"/>
              <a:gd name="connsiteX7" fmla="*/ 0 w 2309776"/>
              <a:gd name="connsiteY7" fmla="*/ 1924806 h 2309776"/>
              <a:gd name="connsiteX8" fmla="*/ 0 w 2309776"/>
              <a:gd name="connsiteY8" fmla="*/ 384970 h 230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9776" h="2309776">
                <a:moveTo>
                  <a:pt x="0" y="384970"/>
                </a:moveTo>
                <a:cubicBezTo>
                  <a:pt x="0" y="172357"/>
                  <a:pt x="172357" y="0"/>
                  <a:pt x="384970" y="0"/>
                </a:cubicBezTo>
                <a:lnTo>
                  <a:pt x="1924806" y="0"/>
                </a:lnTo>
                <a:cubicBezTo>
                  <a:pt x="2137419" y="0"/>
                  <a:pt x="2309776" y="172357"/>
                  <a:pt x="2309776" y="384970"/>
                </a:cubicBezTo>
                <a:lnTo>
                  <a:pt x="2309776" y="1924806"/>
                </a:lnTo>
                <a:cubicBezTo>
                  <a:pt x="2309776" y="2137419"/>
                  <a:pt x="2137419" y="2309776"/>
                  <a:pt x="1924806" y="2309776"/>
                </a:cubicBezTo>
                <a:lnTo>
                  <a:pt x="384970" y="2309776"/>
                </a:lnTo>
                <a:cubicBezTo>
                  <a:pt x="172357" y="2309776"/>
                  <a:pt x="0" y="2137419"/>
                  <a:pt x="0" y="1924806"/>
                </a:cubicBezTo>
                <a:lnTo>
                  <a:pt x="0" y="384970"/>
                </a:lnTo>
                <a:close/>
              </a:path>
            </a:pathLst>
          </a:custGeom>
          <a:solidFill>
            <a:schemeClr val="bg1"/>
          </a:solidFill>
          <a:ln>
            <a:solidFill>
              <a:schemeClr val="tx1"/>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3">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192764" tIns="192764" rIns="192764" bIns="192764"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Consistently work in the efficiency of the model and upgrading the system.</a:t>
            </a:r>
          </a:p>
        </p:txBody>
      </p:sp>
      <p:sp>
        <p:nvSpPr>
          <p:cNvPr id="11" name="Freeform: Shape 10">
            <a:extLst>
              <a:ext uri="{FF2B5EF4-FFF2-40B4-BE49-F238E27FC236}">
                <a16:creationId xmlns:a16="http://schemas.microsoft.com/office/drawing/2014/main" id="{C870C78B-F299-BD0E-EDF7-4F61F9EF1C46}"/>
              </a:ext>
            </a:extLst>
          </p:cNvPr>
          <p:cNvSpPr/>
          <p:nvPr/>
        </p:nvSpPr>
        <p:spPr>
          <a:xfrm>
            <a:off x="3817901" y="3808991"/>
            <a:ext cx="2309776" cy="2309776"/>
          </a:xfrm>
          <a:custGeom>
            <a:avLst/>
            <a:gdLst>
              <a:gd name="connsiteX0" fmla="*/ 0 w 2309776"/>
              <a:gd name="connsiteY0" fmla="*/ 384970 h 2309776"/>
              <a:gd name="connsiteX1" fmla="*/ 384970 w 2309776"/>
              <a:gd name="connsiteY1" fmla="*/ 0 h 2309776"/>
              <a:gd name="connsiteX2" fmla="*/ 1924806 w 2309776"/>
              <a:gd name="connsiteY2" fmla="*/ 0 h 2309776"/>
              <a:gd name="connsiteX3" fmla="*/ 2309776 w 2309776"/>
              <a:gd name="connsiteY3" fmla="*/ 384970 h 2309776"/>
              <a:gd name="connsiteX4" fmla="*/ 2309776 w 2309776"/>
              <a:gd name="connsiteY4" fmla="*/ 1924806 h 2309776"/>
              <a:gd name="connsiteX5" fmla="*/ 1924806 w 2309776"/>
              <a:gd name="connsiteY5" fmla="*/ 2309776 h 2309776"/>
              <a:gd name="connsiteX6" fmla="*/ 384970 w 2309776"/>
              <a:gd name="connsiteY6" fmla="*/ 2309776 h 2309776"/>
              <a:gd name="connsiteX7" fmla="*/ 0 w 2309776"/>
              <a:gd name="connsiteY7" fmla="*/ 1924806 h 2309776"/>
              <a:gd name="connsiteX8" fmla="*/ 0 w 2309776"/>
              <a:gd name="connsiteY8" fmla="*/ 384970 h 230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9776" h="2309776">
                <a:moveTo>
                  <a:pt x="0" y="384970"/>
                </a:moveTo>
                <a:cubicBezTo>
                  <a:pt x="0" y="172357"/>
                  <a:pt x="172357" y="0"/>
                  <a:pt x="384970" y="0"/>
                </a:cubicBezTo>
                <a:lnTo>
                  <a:pt x="1924806" y="0"/>
                </a:lnTo>
                <a:cubicBezTo>
                  <a:pt x="2137419" y="0"/>
                  <a:pt x="2309776" y="172357"/>
                  <a:pt x="2309776" y="384970"/>
                </a:cubicBezTo>
                <a:lnTo>
                  <a:pt x="2309776" y="1924806"/>
                </a:lnTo>
                <a:cubicBezTo>
                  <a:pt x="2309776" y="2137419"/>
                  <a:pt x="2137419" y="2309776"/>
                  <a:pt x="1924806" y="2309776"/>
                </a:cubicBezTo>
                <a:lnTo>
                  <a:pt x="384970" y="2309776"/>
                </a:lnTo>
                <a:cubicBezTo>
                  <a:pt x="172357" y="2309776"/>
                  <a:pt x="0" y="2137419"/>
                  <a:pt x="0" y="1924806"/>
                </a:cubicBezTo>
                <a:lnTo>
                  <a:pt x="0" y="384970"/>
                </a:lnTo>
                <a:close/>
              </a:path>
            </a:pathLst>
          </a:custGeom>
          <a:solidFill>
            <a:schemeClr val="bg1"/>
          </a:solidFill>
          <a:ln>
            <a:solidFill>
              <a:schemeClr val="tx1"/>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3">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192764" tIns="192764" rIns="192764" bIns="192764"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Analyzing each and every proteins in the body for detecting every possible dangers. </a:t>
            </a:r>
          </a:p>
        </p:txBody>
      </p:sp>
      <p:sp>
        <p:nvSpPr>
          <p:cNvPr id="12" name="Freeform: Shape 11">
            <a:extLst>
              <a:ext uri="{FF2B5EF4-FFF2-40B4-BE49-F238E27FC236}">
                <a16:creationId xmlns:a16="http://schemas.microsoft.com/office/drawing/2014/main" id="{CD2B75F3-0658-A124-1151-714560EFDDB8}"/>
              </a:ext>
            </a:extLst>
          </p:cNvPr>
          <p:cNvSpPr/>
          <p:nvPr/>
        </p:nvSpPr>
        <p:spPr>
          <a:xfrm>
            <a:off x="6531887" y="3808991"/>
            <a:ext cx="2309776" cy="2309776"/>
          </a:xfrm>
          <a:custGeom>
            <a:avLst/>
            <a:gdLst>
              <a:gd name="connsiteX0" fmla="*/ 0 w 2309776"/>
              <a:gd name="connsiteY0" fmla="*/ 384970 h 2309776"/>
              <a:gd name="connsiteX1" fmla="*/ 384970 w 2309776"/>
              <a:gd name="connsiteY1" fmla="*/ 0 h 2309776"/>
              <a:gd name="connsiteX2" fmla="*/ 1924806 w 2309776"/>
              <a:gd name="connsiteY2" fmla="*/ 0 h 2309776"/>
              <a:gd name="connsiteX3" fmla="*/ 2309776 w 2309776"/>
              <a:gd name="connsiteY3" fmla="*/ 384970 h 2309776"/>
              <a:gd name="connsiteX4" fmla="*/ 2309776 w 2309776"/>
              <a:gd name="connsiteY4" fmla="*/ 1924806 h 2309776"/>
              <a:gd name="connsiteX5" fmla="*/ 1924806 w 2309776"/>
              <a:gd name="connsiteY5" fmla="*/ 2309776 h 2309776"/>
              <a:gd name="connsiteX6" fmla="*/ 384970 w 2309776"/>
              <a:gd name="connsiteY6" fmla="*/ 2309776 h 2309776"/>
              <a:gd name="connsiteX7" fmla="*/ 0 w 2309776"/>
              <a:gd name="connsiteY7" fmla="*/ 1924806 h 2309776"/>
              <a:gd name="connsiteX8" fmla="*/ 0 w 2309776"/>
              <a:gd name="connsiteY8" fmla="*/ 384970 h 230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9776" h="2309776">
                <a:moveTo>
                  <a:pt x="0" y="384970"/>
                </a:moveTo>
                <a:cubicBezTo>
                  <a:pt x="0" y="172357"/>
                  <a:pt x="172357" y="0"/>
                  <a:pt x="384970" y="0"/>
                </a:cubicBezTo>
                <a:lnTo>
                  <a:pt x="1924806" y="0"/>
                </a:lnTo>
                <a:cubicBezTo>
                  <a:pt x="2137419" y="0"/>
                  <a:pt x="2309776" y="172357"/>
                  <a:pt x="2309776" y="384970"/>
                </a:cubicBezTo>
                <a:lnTo>
                  <a:pt x="2309776" y="1924806"/>
                </a:lnTo>
                <a:cubicBezTo>
                  <a:pt x="2309776" y="2137419"/>
                  <a:pt x="2137419" y="2309776"/>
                  <a:pt x="1924806" y="2309776"/>
                </a:cubicBezTo>
                <a:lnTo>
                  <a:pt x="384970" y="2309776"/>
                </a:lnTo>
                <a:cubicBezTo>
                  <a:pt x="172357" y="2309776"/>
                  <a:pt x="0" y="2137419"/>
                  <a:pt x="0" y="1924806"/>
                </a:cubicBezTo>
                <a:lnTo>
                  <a:pt x="0" y="384970"/>
                </a:lnTo>
                <a:close/>
              </a:path>
            </a:pathLst>
          </a:custGeom>
          <a:solidFill>
            <a:schemeClr val="bg1"/>
          </a:solidFill>
          <a:ln>
            <a:solidFill>
              <a:schemeClr val="tx1"/>
            </a:solidFill>
          </a:ln>
          <a:scene3d>
            <a:camera prst="orthographicFront">
              <a:rot lat="0" lon="0" rev="0"/>
            </a:camera>
            <a:lightRig rig="contrasting" dir="t">
              <a:rot lat="0" lon="0" rev="1200000"/>
            </a:lightRig>
          </a:scene3d>
          <a:sp3d contourW="19050" prstMaterial="metal">
            <a:bevelT w="88900" h="203200"/>
            <a:bevelB w="165100" h="254000"/>
          </a:sp3d>
        </p:spPr>
        <p:style>
          <a:lnRef idx="0">
            <a:schemeClr val="accent3">
              <a:shade val="80000"/>
              <a:hueOff val="0"/>
              <a:satOff val="0"/>
              <a:lumOff val="0"/>
              <a:alphaOff val="0"/>
            </a:schemeClr>
          </a:lnRef>
          <a:fillRef idx="1">
            <a:schemeClr val="lt1">
              <a:hueOff val="0"/>
              <a:satOff val="0"/>
              <a:lumOff val="0"/>
              <a:alphaOff val="0"/>
            </a:schemeClr>
          </a:fillRef>
          <a:effectRef idx="2">
            <a:schemeClr val="lt1">
              <a:hueOff val="0"/>
              <a:satOff val="0"/>
              <a:lumOff val="0"/>
              <a:alphaOff val="0"/>
            </a:schemeClr>
          </a:effectRef>
          <a:fontRef idx="minor">
            <a:schemeClr val="dk1">
              <a:hueOff val="0"/>
              <a:satOff val="0"/>
              <a:lumOff val="0"/>
              <a:alphaOff val="0"/>
            </a:schemeClr>
          </a:fontRef>
        </p:style>
        <p:txBody>
          <a:bodyPr spcFirstLastPara="0" vert="horz" wrap="square" lIns="192764" tIns="192764" rIns="192764" bIns="192764" numCol="1" spcCol="1270" anchor="ctr" anchorCtr="0">
            <a:noAutofit/>
          </a:bodyPr>
          <a:lstStyle/>
          <a:p>
            <a:pPr marL="0" lvl="0" indent="0" algn="ctr" defTabSz="933450">
              <a:lnSpc>
                <a:spcPct val="90000"/>
              </a:lnSpc>
              <a:spcBef>
                <a:spcPct val="0"/>
              </a:spcBef>
              <a:spcAft>
                <a:spcPct val="35000"/>
              </a:spcAft>
              <a:buFont typeface="Arial" panose="020B0604020202020204" pitchFamily="34" charset="0"/>
              <a:buNone/>
            </a:pPr>
            <a:r>
              <a:rPr lang="en-US" sz="2100" kern="1200" dirty="0"/>
              <a:t>The synthesis are need to be monitored by high powered model in future.</a:t>
            </a:r>
          </a:p>
        </p:txBody>
      </p:sp>
    </p:spTree>
    <p:extLst>
      <p:ext uri="{BB962C8B-B14F-4D97-AF65-F5344CB8AC3E}">
        <p14:creationId xmlns:p14="http://schemas.microsoft.com/office/powerpoint/2010/main" val="2003971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080C50F-EE6A-C14A-3A02-D96C29753ACC}"/>
              </a:ext>
            </a:extLst>
          </p:cNvPr>
          <p:cNvGrpSpPr/>
          <p:nvPr/>
        </p:nvGrpSpPr>
        <p:grpSpPr>
          <a:xfrm>
            <a:off x="10954657" y="5864742"/>
            <a:ext cx="1943877" cy="1093431"/>
            <a:chOff x="9710057" y="3108842"/>
            <a:chExt cx="1943877" cy="1093431"/>
          </a:xfrm>
        </p:grpSpPr>
        <p:pic>
          <p:nvPicPr>
            <p:cNvPr id="5" name="Picture 4">
              <a:extLst>
                <a:ext uri="{FF2B5EF4-FFF2-40B4-BE49-F238E27FC236}">
                  <a16:creationId xmlns:a16="http://schemas.microsoft.com/office/drawing/2014/main" id="{BFFB7E89-3EB3-DE2A-1255-38F0D4D0F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057" y="3108842"/>
              <a:ext cx="1943877" cy="1093431"/>
            </a:xfrm>
            <a:prstGeom prst="rect">
              <a:avLst/>
            </a:prstGeom>
          </p:spPr>
        </p:pic>
        <p:sp>
          <p:nvSpPr>
            <p:cNvPr id="6" name="TextBox 5">
              <a:extLst>
                <a:ext uri="{FF2B5EF4-FFF2-40B4-BE49-F238E27FC236}">
                  <a16:creationId xmlns:a16="http://schemas.microsoft.com/office/drawing/2014/main" id="{9D69D275-66BE-3F98-9964-E15517FD01C0}"/>
                </a:ext>
              </a:extLst>
            </p:cNvPr>
            <p:cNvSpPr txBox="1"/>
            <p:nvPr/>
          </p:nvSpPr>
          <p:spPr>
            <a:xfrm>
              <a:off x="10418481" y="3509231"/>
              <a:ext cx="430140" cy="307777"/>
            </a:xfrm>
            <a:prstGeom prst="rect">
              <a:avLst/>
            </a:prstGeom>
            <a:noFill/>
          </p:spPr>
          <p:txBody>
            <a:bodyPr wrap="square" rtlCol="0">
              <a:spAutoFit/>
            </a:bodyPr>
            <a:lstStyle/>
            <a:p>
              <a:pPr algn="ctr"/>
              <a:r>
                <a:rPr lang="en-US" sz="1400" dirty="0"/>
                <a:t>16</a:t>
              </a:r>
            </a:p>
          </p:txBody>
        </p:sp>
      </p:grpSp>
      <p:pic>
        <p:nvPicPr>
          <p:cNvPr id="7" name="Picture 2">
            <a:extLst>
              <a:ext uri="{FF2B5EF4-FFF2-40B4-BE49-F238E27FC236}">
                <a16:creationId xmlns:a16="http://schemas.microsoft.com/office/drawing/2014/main" id="{3F2E5176-E90F-4DDB-B115-43B1650EB6A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870857" y="250478"/>
            <a:ext cx="4534678" cy="4789502"/>
          </a:xfrm>
          <a:prstGeom prst="ellipse">
            <a:avLst/>
          </a:prstGeom>
          <a:ln w="63500" cap="rnd">
            <a:solidFill>
              <a:schemeClr val="bg1"/>
            </a:solidFill>
          </a:ln>
          <a:effectLst>
            <a:outerShdw blurRad="381000" dist="292100" dir="5400000" sx="-80000" sy="-18000" rotWithShape="0">
              <a:srgbClr val="000000">
                <a:alpha val="22000"/>
              </a:srgbClr>
            </a:outerShdw>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99DE140-85A5-C5FA-FDEC-FB3FE3E33E8C}"/>
              </a:ext>
            </a:extLst>
          </p:cNvPr>
          <p:cNvSpPr txBox="1"/>
          <p:nvPr/>
        </p:nvSpPr>
        <p:spPr>
          <a:xfrm>
            <a:off x="6177384" y="1698171"/>
            <a:ext cx="4777273" cy="3046988"/>
          </a:xfrm>
          <a:prstGeom prst="rect">
            <a:avLst/>
          </a:prstGeom>
          <a:noFill/>
        </p:spPr>
        <p:txBody>
          <a:bodyPr wrap="square" rtlCol="0">
            <a:spAutoFit/>
          </a:bodyPr>
          <a:lstStyle/>
          <a:p>
            <a:pPr algn="ctr"/>
            <a:r>
              <a:rPr lang="en-US" sz="9600" dirty="0">
                <a:solidFill>
                  <a:srgbClr val="FF8AEF"/>
                </a:solidFill>
              </a:rPr>
              <a:t>THANK YOU ! !</a:t>
            </a:r>
          </a:p>
        </p:txBody>
      </p:sp>
      <p:pic>
        <p:nvPicPr>
          <p:cNvPr id="9" name="Picture 8">
            <a:extLst>
              <a:ext uri="{FF2B5EF4-FFF2-40B4-BE49-F238E27FC236}">
                <a16:creationId xmlns:a16="http://schemas.microsoft.com/office/drawing/2014/main" id="{BE88B79F-FC5C-9D36-0D41-4F0995BBD3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4150435">
            <a:off x="3959011" y="3134660"/>
            <a:ext cx="620299" cy="588680"/>
          </a:xfrm>
          <a:prstGeom prst="rect">
            <a:avLst/>
          </a:prstGeom>
        </p:spPr>
      </p:pic>
    </p:spTree>
    <p:extLst>
      <p:ext uri="{BB962C8B-B14F-4D97-AF65-F5344CB8AC3E}">
        <p14:creationId xmlns:p14="http://schemas.microsoft.com/office/powerpoint/2010/main" val="381537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B1DB32-7834-DC30-D363-419770E6E311}"/>
              </a:ext>
            </a:extLst>
          </p:cNvPr>
          <p:cNvSpPr txBox="1"/>
          <p:nvPr/>
        </p:nvSpPr>
        <p:spPr>
          <a:xfrm>
            <a:off x="377824" y="155714"/>
            <a:ext cx="11399043" cy="707886"/>
          </a:xfrm>
          <a:prstGeom prst="rect">
            <a:avLst/>
          </a:prstGeom>
          <a:noFill/>
        </p:spPr>
        <p:txBody>
          <a:bodyPr wrap="square" rtlCol="0">
            <a:spAutoFit/>
          </a:bodyPr>
          <a:lstStyle/>
          <a:p>
            <a:r>
              <a:rPr lang="en-US" sz="4000" b="1" dirty="0">
                <a:solidFill>
                  <a:srgbClr val="FF8AEF"/>
                </a:solidFill>
              </a:rPr>
              <a:t>PROBLEM STATEMENT </a:t>
            </a:r>
          </a:p>
        </p:txBody>
      </p:sp>
      <p:sp>
        <p:nvSpPr>
          <p:cNvPr id="5" name="TextBox 4">
            <a:extLst>
              <a:ext uri="{FF2B5EF4-FFF2-40B4-BE49-F238E27FC236}">
                <a16:creationId xmlns:a16="http://schemas.microsoft.com/office/drawing/2014/main" id="{901BB954-12FD-DE28-6EFA-7E55F2D8C46E}"/>
              </a:ext>
            </a:extLst>
          </p:cNvPr>
          <p:cNvSpPr txBox="1"/>
          <p:nvPr/>
        </p:nvSpPr>
        <p:spPr>
          <a:xfrm>
            <a:off x="939800" y="1330325"/>
            <a:ext cx="10312400" cy="646331"/>
          </a:xfrm>
          <a:prstGeom prst="rect">
            <a:avLst/>
          </a:prstGeom>
          <a:noFill/>
        </p:spPr>
        <p:txBody>
          <a:bodyPr wrap="square" rtlCol="0">
            <a:spAutoFit/>
          </a:bodyPr>
          <a:lstStyle/>
          <a:p>
            <a:r>
              <a:rPr lang="en-US" i="1" dirty="0">
                <a:solidFill>
                  <a:srgbClr val="FF0000"/>
                </a:solidFill>
              </a:rPr>
              <a:t>“</a:t>
            </a:r>
            <a:r>
              <a:rPr lang="en-US" i="1" dirty="0">
                <a:solidFill>
                  <a:srgbClr val="FF0000"/>
                </a:solidFill>
                <a:latin typeface="Poor Richard" panose="02080502050505020702" pitchFamily="18" charset="0"/>
              </a:rPr>
              <a:t>77% of the population associates heart pain with heart attacks, leading to mental distress and confusion with ulcer symptoms.”</a:t>
            </a:r>
          </a:p>
        </p:txBody>
      </p:sp>
      <p:sp>
        <p:nvSpPr>
          <p:cNvPr id="6" name="TextBox 5">
            <a:extLst>
              <a:ext uri="{FF2B5EF4-FFF2-40B4-BE49-F238E27FC236}">
                <a16:creationId xmlns:a16="http://schemas.microsoft.com/office/drawing/2014/main" id="{B2138E80-2816-9831-544E-6BFAD10268DF}"/>
              </a:ext>
            </a:extLst>
          </p:cNvPr>
          <p:cNvSpPr txBox="1"/>
          <p:nvPr/>
        </p:nvSpPr>
        <p:spPr>
          <a:xfrm>
            <a:off x="7862047" y="1976656"/>
            <a:ext cx="3390153" cy="4247317"/>
          </a:xfrm>
          <a:prstGeom prst="rect">
            <a:avLst/>
          </a:prstGeom>
          <a:ln>
            <a:solidFill>
              <a:srgbClr val="FF8AEF"/>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dirty="0"/>
              <a:t>Many older adults suffer from ulcers, with many losing their lives due to misdiagnosis or confusion between </a:t>
            </a:r>
            <a:r>
              <a:rPr lang="en-US" b="1" dirty="0"/>
              <a:t>heart</a:t>
            </a:r>
            <a:r>
              <a:rPr lang="en-US" dirty="0"/>
              <a:t> </a:t>
            </a:r>
            <a:r>
              <a:rPr lang="en-US" b="1" dirty="0"/>
              <a:t>disease</a:t>
            </a:r>
            <a:r>
              <a:rPr lang="en-US" dirty="0"/>
              <a:t> and </a:t>
            </a:r>
            <a:r>
              <a:rPr lang="en-US" b="1" dirty="0"/>
              <a:t>ulcers</a:t>
            </a:r>
            <a:r>
              <a:rPr lang="en-US" dirty="0"/>
              <a:t>. This mismanagement leads to unnecessary fears and anxiety, highlighting the </a:t>
            </a:r>
            <a:r>
              <a:rPr lang="en-US" b="1" dirty="0"/>
              <a:t>urgent</a:t>
            </a:r>
            <a:r>
              <a:rPr lang="en-US" dirty="0"/>
              <a:t> need for a reliable, budget-friendly tool. Such a device should provide realtime health monitoring, accurate diagnosis, and timely intervention, offering assurance and support to the elderly while </a:t>
            </a:r>
            <a:r>
              <a:rPr lang="en-US" b="1" dirty="0"/>
              <a:t>boosting their confidence </a:t>
            </a:r>
            <a:r>
              <a:rPr lang="en-US" dirty="0"/>
              <a:t>and overall well-being.</a:t>
            </a:r>
          </a:p>
        </p:txBody>
      </p:sp>
      <p:pic>
        <p:nvPicPr>
          <p:cNvPr id="1026" name="Picture 2" descr="Stomachache concept illustration">
            <a:extLst>
              <a:ext uri="{FF2B5EF4-FFF2-40B4-BE49-F238E27FC236}">
                <a16:creationId xmlns:a16="http://schemas.microsoft.com/office/drawing/2014/main" id="{6E62D859-2E86-CF5A-882C-24599E8CE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 y="2420844"/>
            <a:ext cx="3106831" cy="31068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eart attack concept illustration">
            <a:extLst>
              <a:ext uri="{FF2B5EF4-FFF2-40B4-BE49-F238E27FC236}">
                <a16:creationId xmlns:a16="http://schemas.microsoft.com/office/drawing/2014/main" id="{4D5B6E36-69B5-3F68-29F0-04DBC62063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7297" y="2420844"/>
            <a:ext cx="3106831" cy="31068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6232F68-3C5A-4A7F-3A48-C86ECFEFE72C}"/>
              </a:ext>
            </a:extLst>
          </p:cNvPr>
          <p:cNvSpPr txBox="1"/>
          <p:nvPr/>
        </p:nvSpPr>
        <p:spPr>
          <a:xfrm>
            <a:off x="2381810" y="5672321"/>
            <a:ext cx="591671" cy="369332"/>
          </a:xfrm>
          <a:prstGeom prst="rect">
            <a:avLst/>
          </a:prstGeom>
          <a:noFill/>
        </p:spPr>
        <p:txBody>
          <a:bodyPr wrap="square" rtlCol="0">
            <a:spAutoFit/>
          </a:bodyPr>
          <a:lstStyle/>
          <a:p>
            <a:r>
              <a:rPr lang="en-US" dirty="0">
                <a:solidFill>
                  <a:srgbClr val="FF8AEF"/>
                </a:solidFill>
              </a:rPr>
              <a:t>This</a:t>
            </a:r>
          </a:p>
        </p:txBody>
      </p:sp>
      <p:sp>
        <p:nvSpPr>
          <p:cNvPr id="7" name="TextBox 6">
            <a:extLst>
              <a:ext uri="{FF2B5EF4-FFF2-40B4-BE49-F238E27FC236}">
                <a16:creationId xmlns:a16="http://schemas.microsoft.com/office/drawing/2014/main" id="{D857FA73-EAAB-27B5-6E49-C0B6E0FD5C9C}"/>
              </a:ext>
            </a:extLst>
          </p:cNvPr>
          <p:cNvSpPr txBox="1"/>
          <p:nvPr/>
        </p:nvSpPr>
        <p:spPr>
          <a:xfrm>
            <a:off x="5107080" y="5672321"/>
            <a:ext cx="744071" cy="369332"/>
          </a:xfrm>
          <a:prstGeom prst="rect">
            <a:avLst/>
          </a:prstGeom>
          <a:noFill/>
        </p:spPr>
        <p:txBody>
          <a:bodyPr wrap="square" rtlCol="0">
            <a:spAutoFit/>
          </a:bodyPr>
          <a:lstStyle/>
          <a:p>
            <a:r>
              <a:rPr lang="en-US" dirty="0">
                <a:solidFill>
                  <a:srgbClr val="FF8AEF"/>
                </a:solidFill>
              </a:rPr>
              <a:t>That</a:t>
            </a:r>
          </a:p>
        </p:txBody>
      </p:sp>
      <p:sp>
        <p:nvSpPr>
          <p:cNvPr id="8" name="TextBox 7">
            <a:extLst>
              <a:ext uri="{FF2B5EF4-FFF2-40B4-BE49-F238E27FC236}">
                <a16:creationId xmlns:a16="http://schemas.microsoft.com/office/drawing/2014/main" id="{2BF37697-645A-2E12-3CF2-6848A5A0555C}"/>
              </a:ext>
            </a:extLst>
          </p:cNvPr>
          <p:cNvSpPr txBox="1"/>
          <p:nvPr/>
        </p:nvSpPr>
        <p:spPr>
          <a:xfrm>
            <a:off x="3842149" y="5672321"/>
            <a:ext cx="396262" cy="369332"/>
          </a:xfrm>
          <a:prstGeom prst="rect">
            <a:avLst/>
          </a:prstGeom>
          <a:noFill/>
        </p:spPr>
        <p:txBody>
          <a:bodyPr wrap="none" rtlCol="0">
            <a:spAutoFit/>
          </a:bodyPr>
          <a:lstStyle/>
          <a:p>
            <a:r>
              <a:rPr lang="en-US" dirty="0"/>
              <a:t>||</a:t>
            </a:r>
          </a:p>
        </p:txBody>
      </p:sp>
      <p:grpSp>
        <p:nvGrpSpPr>
          <p:cNvPr id="9" name="Group 8">
            <a:extLst>
              <a:ext uri="{FF2B5EF4-FFF2-40B4-BE49-F238E27FC236}">
                <a16:creationId xmlns:a16="http://schemas.microsoft.com/office/drawing/2014/main" id="{EE1A526F-25CD-A7A2-275B-6D80DD9490C6}"/>
              </a:ext>
            </a:extLst>
          </p:cNvPr>
          <p:cNvGrpSpPr/>
          <p:nvPr/>
        </p:nvGrpSpPr>
        <p:grpSpPr>
          <a:xfrm>
            <a:off x="10954657" y="5864742"/>
            <a:ext cx="1943877" cy="1093431"/>
            <a:chOff x="9710057" y="3108842"/>
            <a:chExt cx="1943877" cy="1093431"/>
          </a:xfrm>
        </p:grpSpPr>
        <p:pic>
          <p:nvPicPr>
            <p:cNvPr id="10" name="Picture 9">
              <a:extLst>
                <a:ext uri="{FF2B5EF4-FFF2-40B4-BE49-F238E27FC236}">
                  <a16:creationId xmlns:a16="http://schemas.microsoft.com/office/drawing/2014/main" id="{1B5C388E-DC41-62B0-8EC1-50CAA35AFB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0057" y="3108842"/>
              <a:ext cx="1943877" cy="1093431"/>
            </a:xfrm>
            <a:prstGeom prst="rect">
              <a:avLst/>
            </a:prstGeom>
          </p:spPr>
        </p:pic>
        <p:sp>
          <p:nvSpPr>
            <p:cNvPr id="11" name="TextBox 10">
              <a:extLst>
                <a:ext uri="{FF2B5EF4-FFF2-40B4-BE49-F238E27FC236}">
                  <a16:creationId xmlns:a16="http://schemas.microsoft.com/office/drawing/2014/main" id="{B94B07CB-E904-C6F8-CF17-356BDF891851}"/>
                </a:ext>
              </a:extLst>
            </p:cNvPr>
            <p:cNvSpPr txBox="1"/>
            <p:nvPr/>
          </p:nvSpPr>
          <p:spPr>
            <a:xfrm>
              <a:off x="10532268" y="3509963"/>
              <a:ext cx="226147" cy="307777"/>
            </a:xfrm>
            <a:prstGeom prst="rect">
              <a:avLst/>
            </a:prstGeom>
            <a:noFill/>
          </p:spPr>
          <p:txBody>
            <a:bodyPr wrap="square" rtlCol="0">
              <a:spAutoFit/>
            </a:bodyPr>
            <a:lstStyle/>
            <a:p>
              <a:pPr algn="ctr"/>
              <a:r>
                <a:rPr lang="en-US" sz="1400" dirty="0"/>
                <a:t>3</a:t>
              </a:r>
            </a:p>
          </p:txBody>
        </p:sp>
      </p:grpSp>
    </p:spTree>
    <p:extLst>
      <p:ext uri="{BB962C8B-B14F-4D97-AF65-F5344CB8AC3E}">
        <p14:creationId xmlns:p14="http://schemas.microsoft.com/office/powerpoint/2010/main" val="390091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4A9799-1031-04F3-06BD-C288DF5C5E46}"/>
              </a:ext>
            </a:extLst>
          </p:cNvPr>
          <p:cNvSpPr txBox="1"/>
          <p:nvPr/>
        </p:nvSpPr>
        <p:spPr>
          <a:xfrm>
            <a:off x="374650" y="0"/>
            <a:ext cx="11306362" cy="707886"/>
          </a:xfrm>
          <a:prstGeom prst="rect">
            <a:avLst/>
          </a:prstGeom>
          <a:noFill/>
        </p:spPr>
        <p:txBody>
          <a:bodyPr wrap="square" rtlCol="0">
            <a:spAutoFit/>
          </a:bodyPr>
          <a:lstStyle/>
          <a:p>
            <a:r>
              <a:rPr lang="en-US" sz="4000" b="1" dirty="0">
                <a:solidFill>
                  <a:srgbClr val="FF8AEF"/>
                </a:solidFill>
              </a:rPr>
              <a:t>SOLUTION OVERVIEW </a:t>
            </a:r>
          </a:p>
        </p:txBody>
      </p:sp>
      <p:sp>
        <p:nvSpPr>
          <p:cNvPr id="5" name="TextBox 4">
            <a:extLst>
              <a:ext uri="{FF2B5EF4-FFF2-40B4-BE49-F238E27FC236}">
                <a16:creationId xmlns:a16="http://schemas.microsoft.com/office/drawing/2014/main" id="{371E29DA-9462-B327-1C2C-2617DD3E6D16}"/>
              </a:ext>
            </a:extLst>
          </p:cNvPr>
          <p:cNvSpPr txBox="1"/>
          <p:nvPr/>
        </p:nvSpPr>
        <p:spPr>
          <a:xfrm>
            <a:off x="3206750" y="1286599"/>
            <a:ext cx="688975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Our ML model senses the </a:t>
            </a:r>
            <a:r>
              <a:rPr lang="en-US" sz="2400" b="1" dirty="0">
                <a:solidFill>
                  <a:srgbClr val="FF0000"/>
                </a:solidFill>
              </a:rPr>
              <a:t>PROTEINS</a:t>
            </a:r>
            <a:r>
              <a:rPr lang="en-US" sz="2400" dirty="0"/>
              <a:t> from the body analyzed through the wrist skin.</a:t>
            </a:r>
          </a:p>
          <a:p>
            <a:pPr marL="285750" indent="-285750">
              <a:buFont typeface="Arial" panose="020B0604020202020204" pitchFamily="34" charset="0"/>
              <a:buChar char="•"/>
            </a:pPr>
            <a:r>
              <a:rPr lang="en-US" sz="2400" dirty="0"/>
              <a:t>It collects the data in </a:t>
            </a:r>
            <a:r>
              <a:rPr lang="en-US" sz="2400" b="1" dirty="0">
                <a:solidFill>
                  <a:srgbClr val="FF0000"/>
                </a:solidFill>
              </a:rPr>
              <a:t>real time</a:t>
            </a:r>
            <a:r>
              <a:rPr lang="en-US" sz="2400" b="1" dirty="0"/>
              <a:t> </a:t>
            </a:r>
            <a:r>
              <a:rPr lang="en-US" sz="2400" dirty="0"/>
              <a:t>mode and constantly checking the health. </a:t>
            </a:r>
          </a:p>
          <a:p>
            <a:pPr marL="285750" indent="-285750">
              <a:buFont typeface="Arial" panose="020B0604020202020204" pitchFamily="34" charset="0"/>
              <a:buChar char="•"/>
            </a:pPr>
            <a:r>
              <a:rPr lang="en-US" sz="2400" dirty="0"/>
              <a:t>It provide the </a:t>
            </a:r>
            <a:r>
              <a:rPr lang="en-US" sz="2400" b="1" dirty="0">
                <a:solidFill>
                  <a:srgbClr val="FF0000"/>
                </a:solidFill>
              </a:rPr>
              <a:t>confidence</a:t>
            </a:r>
            <a:r>
              <a:rPr lang="en-US" sz="2400" b="1" dirty="0"/>
              <a:t> </a:t>
            </a:r>
            <a:r>
              <a:rPr lang="en-US" sz="2400" b="1" dirty="0">
                <a:solidFill>
                  <a:srgbClr val="FF0000"/>
                </a:solidFill>
              </a:rPr>
              <a:t>score</a:t>
            </a:r>
            <a:r>
              <a:rPr lang="en-US" sz="2400" b="1" dirty="0"/>
              <a:t> </a:t>
            </a:r>
            <a:r>
              <a:rPr lang="en-US" sz="2400" dirty="0"/>
              <a:t>for the prediction with accuracy and percentage. </a:t>
            </a:r>
          </a:p>
          <a:p>
            <a:pPr marL="285750" indent="-285750">
              <a:buFont typeface="Arial" panose="020B0604020202020204" pitchFamily="34" charset="0"/>
              <a:buChar char="•"/>
            </a:pPr>
            <a:r>
              <a:rPr lang="en-US" sz="2400" dirty="0"/>
              <a:t>From this, a person having health issue are being identified at the earlier stage and used to give the knowledge about what the person is going through. </a:t>
            </a:r>
          </a:p>
          <a:p>
            <a:pPr marL="285750" indent="-285750">
              <a:buFont typeface="Arial" panose="020B0604020202020204" pitchFamily="34" charset="0"/>
              <a:buChar char="•"/>
            </a:pPr>
            <a:r>
              <a:rPr lang="en-US" sz="2400" dirty="0"/>
              <a:t>It boosts up the confidence to the elderly people.</a:t>
            </a:r>
          </a:p>
          <a:p>
            <a:pPr marL="285750" indent="-285750">
              <a:buFont typeface="Arial" panose="020B0604020202020204" pitchFamily="34" charset="0"/>
              <a:buChar char="•"/>
            </a:pPr>
            <a:r>
              <a:rPr lang="en-US" sz="2400" dirty="0"/>
              <a:t>Scroll below for the detailed </a:t>
            </a:r>
            <a:r>
              <a:rPr lang="en-US" sz="2400" b="1" dirty="0">
                <a:solidFill>
                  <a:srgbClr val="FF0000"/>
                </a:solidFill>
              </a:rPr>
              <a:t>unique works </a:t>
            </a:r>
            <a:r>
              <a:rPr lang="en-US" sz="2400" dirty="0"/>
              <a:t>and implementations..</a:t>
            </a:r>
          </a:p>
        </p:txBody>
      </p:sp>
      <p:grpSp>
        <p:nvGrpSpPr>
          <p:cNvPr id="2" name="Group 1">
            <a:extLst>
              <a:ext uri="{FF2B5EF4-FFF2-40B4-BE49-F238E27FC236}">
                <a16:creationId xmlns:a16="http://schemas.microsoft.com/office/drawing/2014/main" id="{92A6D574-1782-12D6-FDD6-B7DE642EF483}"/>
              </a:ext>
            </a:extLst>
          </p:cNvPr>
          <p:cNvGrpSpPr/>
          <p:nvPr/>
        </p:nvGrpSpPr>
        <p:grpSpPr>
          <a:xfrm>
            <a:off x="10954657" y="5864742"/>
            <a:ext cx="1943877" cy="1093431"/>
            <a:chOff x="9710057" y="3108842"/>
            <a:chExt cx="1943877" cy="1093431"/>
          </a:xfrm>
        </p:grpSpPr>
        <p:pic>
          <p:nvPicPr>
            <p:cNvPr id="3" name="Picture 2">
              <a:extLst>
                <a:ext uri="{FF2B5EF4-FFF2-40B4-BE49-F238E27FC236}">
                  <a16:creationId xmlns:a16="http://schemas.microsoft.com/office/drawing/2014/main" id="{90BEF456-C35D-423E-EC25-64318DFC4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057" y="3108842"/>
              <a:ext cx="1943877" cy="1093431"/>
            </a:xfrm>
            <a:prstGeom prst="rect">
              <a:avLst/>
            </a:prstGeom>
          </p:spPr>
        </p:pic>
        <p:sp>
          <p:nvSpPr>
            <p:cNvPr id="6" name="TextBox 5">
              <a:extLst>
                <a:ext uri="{FF2B5EF4-FFF2-40B4-BE49-F238E27FC236}">
                  <a16:creationId xmlns:a16="http://schemas.microsoft.com/office/drawing/2014/main" id="{36E9B48F-D95B-C453-D4FA-DDC5B0123FA8}"/>
                </a:ext>
              </a:extLst>
            </p:cNvPr>
            <p:cNvSpPr txBox="1"/>
            <p:nvPr/>
          </p:nvSpPr>
          <p:spPr>
            <a:xfrm>
              <a:off x="10532268" y="3509963"/>
              <a:ext cx="226147" cy="307777"/>
            </a:xfrm>
            <a:prstGeom prst="rect">
              <a:avLst/>
            </a:prstGeom>
            <a:noFill/>
          </p:spPr>
          <p:txBody>
            <a:bodyPr wrap="square" rtlCol="0">
              <a:spAutoFit/>
            </a:bodyPr>
            <a:lstStyle/>
            <a:p>
              <a:pPr algn="ctr"/>
              <a:r>
                <a:rPr lang="en-US" sz="1400" dirty="0"/>
                <a:t>4</a:t>
              </a:r>
            </a:p>
          </p:txBody>
        </p:sp>
      </p:grpSp>
      <p:grpSp>
        <p:nvGrpSpPr>
          <p:cNvPr id="9" name="Group 8">
            <a:extLst>
              <a:ext uri="{FF2B5EF4-FFF2-40B4-BE49-F238E27FC236}">
                <a16:creationId xmlns:a16="http://schemas.microsoft.com/office/drawing/2014/main" id="{D9A6E53E-11D5-2BD8-8A99-7A5CD5F5375A}"/>
              </a:ext>
            </a:extLst>
          </p:cNvPr>
          <p:cNvGrpSpPr/>
          <p:nvPr/>
        </p:nvGrpSpPr>
        <p:grpSpPr>
          <a:xfrm>
            <a:off x="830668" y="2743200"/>
            <a:ext cx="1511617" cy="1230098"/>
            <a:chOff x="821143" y="2343150"/>
            <a:chExt cx="1511617" cy="1230098"/>
          </a:xfrm>
        </p:grpSpPr>
        <p:pic>
          <p:nvPicPr>
            <p:cNvPr id="7" name="Picture 6">
              <a:extLst>
                <a:ext uri="{FF2B5EF4-FFF2-40B4-BE49-F238E27FC236}">
                  <a16:creationId xmlns:a16="http://schemas.microsoft.com/office/drawing/2014/main" id="{70E0F510-F6C6-E969-FDB4-1053149B83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295516">
              <a:off x="821143" y="2343150"/>
              <a:ext cx="1042035" cy="988918"/>
            </a:xfrm>
            <a:prstGeom prst="rect">
              <a:avLst/>
            </a:prstGeom>
          </p:spPr>
        </p:pic>
        <p:sp>
          <p:nvSpPr>
            <p:cNvPr id="8" name="TextBox 7">
              <a:extLst>
                <a:ext uri="{FF2B5EF4-FFF2-40B4-BE49-F238E27FC236}">
                  <a16:creationId xmlns:a16="http://schemas.microsoft.com/office/drawing/2014/main" id="{5C224645-1EA8-7FB4-F0B6-D32494EC9DE0}"/>
                </a:ext>
              </a:extLst>
            </p:cNvPr>
            <p:cNvSpPr txBox="1"/>
            <p:nvPr/>
          </p:nvSpPr>
          <p:spPr>
            <a:xfrm rot="19451892">
              <a:off x="1151659" y="3142361"/>
              <a:ext cx="1181101" cy="430887"/>
            </a:xfrm>
            <a:prstGeom prst="rect">
              <a:avLst/>
            </a:prstGeom>
            <a:noFill/>
          </p:spPr>
          <p:txBody>
            <a:bodyPr wrap="square" rtlCol="0">
              <a:spAutoFit/>
            </a:bodyPr>
            <a:lstStyle/>
            <a:p>
              <a:r>
                <a:rPr lang="en-US" sz="1050" dirty="0"/>
                <a:t>Scroll down know more about me</a:t>
              </a:r>
            </a:p>
          </p:txBody>
        </p:sp>
      </p:grpSp>
      <p:sp>
        <p:nvSpPr>
          <p:cNvPr id="11" name="Arrow: Chevron 10">
            <a:extLst>
              <a:ext uri="{FF2B5EF4-FFF2-40B4-BE49-F238E27FC236}">
                <a16:creationId xmlns:a16="http://schemas.microsoft.com/office/drawing/2014/main" id="{06307D05-9896-E7A0-33A1-BAD8CB6FDC03}"/>
              </a:ext>
            </a:extLst>
          </p:cNvPr>
          <p:cNvSpPr/>
          <p:nvPr/>
        </p:nvSpPr>
        <p:spPr>
          <a:xfrm rot="3089317">
            <a:off x="1855583" y="3832475"/>
            <a:ext cx="216087" cy="369632"/>
          </a:xfrm>
          <a:prstGeom prst="chevron">
            <a:avLst>
              <a:gd name="adj" fmla="val 9016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2" name="Arrow: Chevron 11">
            <a:extLst>
              <a:ext uri="{FF2B5EF4-FFF2-40B4-BE49-F238E27FC236}">
                <a16:creationId xmlns:a16="http://schemas.microsoft.com/office/drawing/2014/main" id="{6FD2A3B0-5F83-23FC-177C-C215E85AC476}"/>
              </a:ext>
            </a:extLst>
          </p:cNvPr>
          <p:cNvSpPr/>
          <p:nvPr/>
        </p:nvSpPr>
        <p:spPr>
          <a:xfrm rot="3089317">
            <a:off x="1915510" y="3898046"/>
            <a:ext cx="216087" cy="369632"/>
          </a:xfrm>
          <a:prstGeom prst="chevron">
            <a:avLst>
              <a:gd name="adj" fmla="val 9016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1737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4B031D9-6058-D5DB-D3D4-F1AF3520B2CE}"/>
              </a:ext>
            </a:extLst>
          </p:cNvPr>
          <p:cNvSpPr txBox="1"/>
          <p:nvPr/>
        </p:nvSpPr>
        <p:spPr>
          <a:xfrm>
            <a:off x="239058" y="7135"/>
            <a:ext cx="11845365" cy="707886"/>
          </a:xfrm>
          <a:prstGeom prst="rect">
            <a:avLst/>
          </a:prstGeom>
          <a:noFill/>
        </p:spPr>
        <p:txBody>
          <a:bodyPr wrap="square" rtlCol="0">
            <a:spAutoFit/>
          </a:bodyPr>
          <a:lstStyle/>
          <a:p>
            <a:r>
              <a:rPr lang="en-US" sz="4000" b="1" dirty="0">
                <a:solidFill>
                  <a:srgbClr val="FF8AEF"/>
                </a:solidFill>
              </a:rPr>
              <a:t>METHODOLOGY &amp; APPROACH</a:t>
            </a:r>
          </a:p>
        </p:txBody>
      </p:sp>
      <p:sp>
        <p:nvSpPr>
          <p:cNvPr id="9" name="Freeform: Shape 8">
            <a:extLst>
              <a:ext uri="{FF2B5EF4-FFF2-40B4-BE49-F238E27FC236}">
                <a16:creationId xmlns:a16="http://schemas.microsoft.com/office/drawing/2014/main" id="{D22FC3A2-9A58-4980-DEFE-E5ADA98A8856}"/>
              </a:ext>
            </a:extLst>
          </p:cNvPr>
          <p:cNvSpPr/>
          <p:nvPr/>
        </p:nvSpPr>
        <p:spPr>
          <a:xfrm>
            <a:off x="4932825" y="2731312"/>
            <a:ext cx="2325808" cy="2011918"/>
          </a:xfrm>
          <a:custGeom>
            <a:avLst/>
            <a:gdLst>
              <a:gd name="connsiteX0" fmla="*/ 0 w 2325808"/>
              <a:gd name="connsiteY0" fmla="*/ 1005959 h 2011918"/>
              <a:gd name="connsiteX1" fmla="*/ 574805 w 2325808"/>
              <a:gd name="connsiteY1" fmla="*/ 0 h 2011918"/>
              <a:gd name="connsiteX2" fmla="*/ 1751003 w 2325808"/>
              <a:gd name="connsiteY2" fmla="*/ 0 h 2011918"/>
              <a:gd name="connsiteX3" fmla="*/ 2325808 w 2325808"/>
              <a:gd name="connsiteY3" fmla="*/ 1005959 h 2011918"/>
              <a:gd name="connsiteX4" fmla="*/ 1751003 w 2325808"/>
              <a:gd name="connsiteY4" fmla="*/ 2011918 h 2011918"/>
              <a:gd name="connsiteX5" fmla="*/ 574805 w 2325808"/>
              <a:gd name="connsiteY5" fmla="*/ 2011918 h 2011918"/>
              <a:gd name="connsiteX6" fmla="*/ 0 w 2325808"/>
              <a:gd name="connsiteY6" fmla="*/ 1005959 h 2011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5808" h="2011918">
                <a:moveTo>
                  <a:pt x="0" y="1005959"/>
                </a:moveTo>
                <a:lnTo>
                  <a:pt x="574805" y="0"/>
                </a:lnTo>
                <a:lnTo>
                  <a:pt x="1751003" y="0"/>
                </a:lnTo>
                <a:lnTo>
                  <a:pt x="2325808" y="1005959"/>
                </a:lnTo>
                <a:lnTo>
                  <a:pt x="1751003" y="2011918"/>
                </a:lnTo>
                <a:lnTo>
                  <a:pt x="574805" y="2011918"/>
                </a:lnTo>
                <a:lnTo>
                  <a:pt x="0" y="1005959"/>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408279" tIns="356263" rIns="408279" bIns="356263" numCol="1" spcCol="1270" anchor="ctr" anchorCtr="0">
            <a:noAutofit/>
          </a:bodyPr>
          <a:lstStyle/>
          <a:p>
            <a:pPr marL="0" lvl="0" indent="0" algn="ctr" defTabSz="800100">
              <a:lnSpc>
                <a:spcPct val="90000"/>
              </a:lnSpc>
              <a:spcBef>
                <a:spcPct val="0"/>
              </a:spcBef>
              <a:spcAft>
                <a:spcPct val="35000"/>
              </a:spcAft>
              <a:buNone/>
            </a:pPr>
            <a:r>
              <a:rPr lang="en-US" sz="1800" b="1" i="1" kern="1200" dirty="0">
                <a:solidFill>
                  <a:srgbClr val="FF8AEF"/>
                </a:solidFill>
              </a:rPr>
              <a:t>WEARABLE</a:t>
            </a:r>
          </a:p>
          <a:p>
            <a:pPr marL="0" lvl="0" indent="0" algn="ctr" defTabSz="800100">
              <a:lnSpc>
                <a:spcPct val="90000"/>
              </a:lnSpc>
              <a:spcBef>
                <a:spcPct val="0"/>
              </a:spcBef>
              <a:spcAft>
                <a:spcPct val="35000"/>
              </a:spcAft>
              <a:buNone/>
            </a:pPr>
            <a:r>
              <a:rPr lang="en-US" sz="1800" b="1" i="1" kern="1200" dirty="0">
                <a:solidFill>
                  <a:srgbClr val="FF8AEF"/>
                </a:solidFill>
              </a:rPr>
              <a:t> WRISTWATCH </a:t>
            </a:r>
          </a:p>
          <a:p>
            <a:pPr marL="0" lvl="0" indent="0" algn="ctr" defTabSz="800100">
              <a:lnSpc>
                <a:spcPct val="90000"/>
              </a:lnSpc>
              <a:spcBef>
                <a:spcPct val="0"/>
              </a:spcBef>
              <a:spcAft>
                <a:spcPct val="35000"/>
              </a:spcAft>
              <a:buNone/>
            </a:pPr>
            <a:r>
              <a:rPr lang="en-US" sz="1800" b="1" i="1" kern="1200" dirty="0">
                <a:solidFill>
                  <a:srgbClr val="FF8AEF"/>
                </a:solidFill>
              </a:rPr>
              <a:t>METHOD</a:t>
            </a:r>
          </a:p>
        </p:txBody>
      </p:sp>
      <p:sp>
        <p:nvSpPr>
          <p:cNvPr id="10" name="Hexagon 9">
            <a:extLst>
              <a:ext uri="{FF2B5EF4-FFF2-40B4-BE49-F238E27FC236}">
                <a16:creationId xmlns:a16="http://schemas.microsoft.com/office/drawing/2014/main" id="{64931F04-E7B5-7DC2-7E53-0E5775480435}"/>
              </a:ext>
            </a:extLst>
          </p:cNvPr>
          <p:cNvSpPr/>
          <p:nvPr/>
        </p:nvSpPr>
        <p:spPr>
          <a:xfrm>
            <a:off x="6389228" y="1768745"/>
            <a:ext cx="877520" cy="756100"/>
          </a:xfrm>
          <a:prstGeom prst="hexagon">
            <a:avLst>
              <a:gd name="adj" fmla="val 28900"/>
              <a:gd name="vf" fmla="val 11547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sp>
      <p:sp>
        <p:nvSpPr>
          <p:cNvPr id="11" name="Freeform: Shape 10">
            <a:extLst>
              <a:ext uri="{FF2B5EF4-FFF2-40B4-BE49-F238E27FC236}">
                <a16:creationId xmlns:a16="http://schemas.microsoft.com/office/drawing/2014/main" id="{B9CC6E16-9AF6-AECF-C74C-436B68AFCAF6}"/>
              </a:ext>
            </a:extLst>
          </p:cNvPr>
          <p:cNvSpPr/>
          <p:nvPr/>
        </p:nvSpPr>
        <p:spPr>
          <a:xfrm>
            <a:off x="5147065" y="901471"/>
            <a:ext cx="1905983" cy="1648899"/>
          </a:xfrm>
          <a:custGeom>
            <a:avLst/>
            <a:gdLst>
              <a:gd name="connsiteX0" fmla="*/ 0 w 1905983"/>
              <a:gd name="connsiteY0" fmla="*/ 824450 h 1648899"/>
              <a:gd name="connsiteX1" fmla="*/ 471090 w 1905983"/>
              <a:gd name="connsiteY1" fmla="*/ 0 h 1648899"/>
              <a:gd name="connsiteX2" fmla="*/ 1434893 w 1905983"/>
              <a:gd name="connsiteY2" fmla="*/ 0 h 1648899"/>
              <a:gd name="connsiteX3" fmla="*/ 1905983 w 1905983"/>
              <a:gd name="connsiteY3" fmla="*/ 824450 h 1648899"/>
              <a:gd name="connsiteX4" fmla="*/ 1434893 w 1905983"/>
              <a:gd name="connsiteY4" fmla="*/ 1648899 h 1648899"/>
              <a:gd name="connsiteX5" fmla="*/ 471090 w 1905983"/>
              <a:gd name="connsiteY5" fmla="*/ 1648899 h 1648899"/>
              <a:gd name="connsiteX6" fmla="*/ 0 w 1905983"/>
              <a:gd name="connsiteY6" fmla="*/ 824450 h 1648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983" h="1648899">
                <a:moveTo>
                  <a:pt x="0" y="824450"/>
                </a:moveTo>
                <a:lnTo>
                  <a:pt x="471090" y="0"/>
                </a:lnTo>
                <a:lnTo>
                  <a:pt x="1434893" y="0"/>
                </a:lnTo>
                <a:lnTo>
                  <a:pt x="1905983" y="824450"/>
                </a:lnTo>
                <a:lnTo>
                  <a:pt x="1434893" y="1648899"/>
                </a:lnTo>
                <a:lnTo>
                  <a:pt x="471090" y="1648899"/>
                </a:lnTo>
                <a:lnTo>
                  <a:pt x="0" y="82445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31102" tIns="288498" rIns="331102" bIns="288498"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FF0000"/>
                </a:solidFill>
              </a:rPr>
              <a:t>Collecting</a:t>
            </a:r>
            <a:r>
              <a:rPr lang="en-US" sz="1200" kern="1200" dirty="0"/>
              <a:t> the required dataset for ulcer and heart attack.</a:t>
            </a:r>
          </a:p>
        </p:txBody>
      </p:sp>
      <p:sp>
        <p:nvSpPr>
          <p:cNvPr id="12" name="Hexagon 11">
            <a:extLst>
              <a:ext uri="{FF2B5EF4-FFF2-40B4-BE49-F238E27FC236}">
                <a16:creationId xmlns:a16="http://schemas.microsoft.com/office/drawing/2014/main" id="{A1EC5F95-B581-CBCB-BC64-BE68C42ACF69}"/>
              </a:ext>
            </a:extLst>
          </p:cNvPr>
          <p:cNvSpPr/>
          <p:nvPr/>
        </p:nvSpPr>
        <p:spPr>
          <a:xfrm>
            <a:off x="7413362" y="3182250"/>
            <a:ext cx="877520" cy="756100"/>
          </a:xfrm>
          <a:prstGeom prst="hexagon">
            <a:avLst>
              <a:gd name="adj" fmla="val 28900"/>
              <a:gd name="vf" fmla="val 11547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sp>
      <p:sp>
        <p:nvSpPr>
          <p:cNvPr id="13" name="Freeform: Shape 12">
            <a:extLst>
              <a:ext uri="{FF2B5EF4-FFF2-40B4-BE49-F238E27FC236}">
                <a16:creationId xmlns:a16="http://schemas.microsoft.com/office/drawing/2014/main" id="{461AFF66-CE7D-318A-A4FB-D8D494074386}"/>
              </a:ext>
            </a:extLst>
          </p:cNvPr>
          <p:cNvSpPr/>
          <p:nvPr/>
        </p:nvSpPr>
        <p:spPr>
          <a:xfrm>
            <a:off x="6895073" y="1915654"/>
            <a:ext cx="1905983" cy="1648899"/>
          </a:xfrm>
          <a:custGeom>
            <a:avLst/>
            <a:gdLst>
              <a:gd name="connsiteX0" fmla="*/ 0 w 1905983"/>
              <a:gd name="connsiteY0" fmla="*/ 824450 h 1648899"/>
              <a:gd name="connsiteX1" fmla="*/ 471090 w 1905983"/>
              <a:gd name="connsiteY1" fmla="*/ 0 h 1648899"/>
              <a:gd name="connsiteX2" fmla="*/ 1434893 w 1905983"/>
              <a:gd name="connsiteY2" fmla="*/ 0 h 1648899"/>
              <a:gd name="connsiteX3" fmla="*/ 1905983 w 1905983"/>
              <a:gd name="connsiteY3" fmla="*/ 824450 h 1648899"/>
              <a:gd name="connsiteX4" fmla="*/ 1434893 w 1905983"/>
              <a:gd name="connsiteY4" fmla="*/ 1648899 h 1648899"/>
              <a:gd name="connsiteX5" fmla="*/ 471090 w 1905983"/>
              <a:gd name="connsiteY5" fmla="*/ 1648899 h 1648899"/>
              <a:gd name="connsiteX6" fmla="*/ 0 w 1905983"/>
              <a:gd name="connsiteY6" fmla="*/ 824450 h 1648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983" h="1648899">
                <a:moveTo>
                  <a:pt x="0" y="824450"/>
                </a:moveTo>
                <a:lnTo>
                  <a:pt x="471090" y="0"/>
                </a:lnTo>
                <a:lnTo>
                  <a:pt x="1434893" y="0"/>
                </a:lnTo>
                <a:lnTo>
                  <a:pt x="1905983" y="824450"/>
                </a:lnTo>
                <a:lnTo>
                  <a:pt x="1434893" y="1648899"/>
                </a:lnTo>
                <a:lnTo>
                  <a:pt x="471090" y="1648899"/>
                </a:lnTo>
                <a:lnTo>
                  <a:pt x="0" y="82445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31102" tIns="288498" rIns="331102" bIns="288498"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FF0000"/>
                </a:solidFill>
              </a:rPr>
              <a:t>Build</a:t>
            </a:r>
            <a:r>
              <a:rPr lang="en-US" sz="1200" kern="1200" dirty="0"/>
              <a:t> the model that differentiate these two using the information given from the wrist watch.</a:t>
            </a:r>
          </a:p>
        </p:txBody>
      </p:sp>
      <p:sp>
        <p:nvSpPr>
          <p:cNvPr id="14" name="Hexagon 13">
            <a:extLst>
              <a:ext uri="{FF2B5EF4-FFF2-40B4-BE49-F238E27FC236}">
                <a16:creationId xmlns:a16="http://schemas.microsoft.com/office/drawing/2014/main" id="{D14ABDEF-4924-6A8C-FCA6-A73971AD1AB6}"/>
              </a:ext>
            </a:extLst>
          </p:cNvPr>
          <p:cNvSpPr/>
          <p:nvPr/>
        </p:nvSpPr>
        <p:spPr>
          <a:xfrm>
            <a:off x="6701932" y="4777831"/>
            <a:ext cx="877520" cy="756100"/>
          </a:xfrm>
          <a:prstGeom prst="hexagon">
            <a:avLst>
              <a:gd name="adj" fmla="val 28900"/>
              <a:gd name="vf" fmla="val 11547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sp>
      <p:sp>
        <p:nvSpPr>
          <p:cNvPr id="15" name="Freeform: Shape 14">
            <a:extLst>
              <a:ext uri="{FF2B5EF4-FFF2-40B4-BE49-F238E27FC236}">
                <a16:creationId xmlns:a16="http://schemas.microsoft.com/office/drawing/2014/main" id="{A10ABF42-90FC-F642-1381-8C997E84C953}"/>
              </a:ext>
            </a:extLst>
          </p:cNvPr>
          <p:cNvSpPr/>
          <p:nvPr/>
        </p:nvSpPr>
        <p:spPr>
          <a:xfrm>
            <a:off x="6895073" y="3909422"/>
            <a:ext cx="1905983" cy="1648899"/>
          </a:xfrm>
          <a:custGeom>
            <a:avLst/>
            <a:gdLst>
              <a:gd name="connsiteX0" fmla="*/ 0 w 1905983"/>
              <a:gd name="connsiteY0" fmla="*/ 824450 h 1648899"/>
              <a:gd name="connsiteX1" fmla="*/ 471090 w 1905983"/>
              <a:gd name="connsiteY1" fmla="*/ 0 h 1648899"/>
              <a:gd name="connsiteX2" fmla="*/ 1434893 w 1905983"/>
              <a:gd name="connsiteY2" fmla="*/ 0 h 1648899"/>
              <a:gd name="connsiteX3" fmla="*/ 1905983 w 1905983"/>
              <a:gd name="connsiteY3" fmla="*/ 824450 h 1648899"/>
              <a:gd name="connsiteX4" fmla="*/ 1434893 w 1905983"/>
              <a:gd name="connsiteY4" fmla="*/ 1648899 h 1648899"/>
              <a:gd name="connsiteX5" fmla="*/ 471090 w 1905983"/>
              <a:gd name="connsiteY5" fmla="*/ 1648899 h 1648899"/>
              <a:gd name="connsiteX6" fmla="*/ 0 w 1905983"/>
              <a:gd name="connsiteY6" fmla="*/ 824450 h 1648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983" h="1648899">
                <a:moveTo>
                  <a:pt x="0" y="824450"/>
                </a:moveTo>
                <a:lnTo>
                  <a:pt x="471090" y="0"/>
                </a:lnTo>
                <a:lnTo>
                  <a:pt x="1434893" y="0"/>
                </a:lnTo>
                <a:lnTo>
                  <a:pt x="1905983" y="824450"/>
                </a:lnTo>
                <a:lnTo>
                  <a:pt x="1434893" y="1648899"/>
                </a:lnTo>
                <a:lnTo>
                  <a:pt x="471090" y="1648899"/>
                </a:lnTo>
                <a:lnTo>
                  <a:pt x="0" y="82445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31102" tIns="288498" rIns="331102" bIns="288498"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FF0000"/>
                </a:solidFill>
              </a:rPr>
              <a:t>Testing</a:t>
            </a:r>
            <a:r>
              <a:rPr lang="en-US" sz="1200" kern="1200" dirty="0"/>
              <a:t> the model across different input.</a:t>
            </a:r>
          </a:p>
        </p:txBody>
      </p:sp>
      <p:sp>
        <p:nvSpPr>
          <p:cNvPr id="16" name="Hexagon 15">
            <a:extLst>
              <a:ext uri="{FF2B5EF4-FFF2-40B4-BE49-F238E27FC236}">
                <a16:creationId xmlns:a16="http://schemas.microsoft.com/office/drawing/2014/main" id="{07ECE90A-B8AA-DBF0-849A-5F46E1D91DB6}"/>
              </a:ext>
            </a:extLst>
          </p:cNvPr>
          <p:cNvSpPr/>
          <p:nvPr/>
        </p:nvSpPr>
        <p:spPr>
          <a:xfrm>
            <a:off x="4937153" y="4943458"/>
            <a:ext cx="877520" cy="756100"/>
          </a:xfrm>
          <a:prstGeom prst="hexagon">
            <a:avLst>
              <a:gd name="adj" fmla="val 28900"/>
              <a:gd name="vf" fmla="val 11547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sp>
      <p:sp>
        <p:nvSpPr>
          <p:cNvPr id="17" name="Freeform: Shape 16">
            <a:extLst>
              <a:ext uri="{FF2B5EF4-FFF2-40B4-BE49-F238E27FC236}">
                <a16:creationId xmlns:a16="http://schemas.microsoft.com/office/drawing/2014/main" id="{9E2E16B9-48A1-B99E-92AB-C2CE67AF52D2}"/>
              </a:ext>
            </a:extLst>
          </p:cNvPr>
          <p:cNvSpPr/>
          <p:nvPr/>
        </p:nvSpPr>
        <p:spPr>
          <a:xfrm>
            <a:off x="5147065" y="4924740"/>
            <a:ext cx="1905983" cy="1648899"/>
          </a:xfrm>
          <a:custGeom>
            <a:avLst/>
            <a:gdLst>
              <a:gd name="connsiteX0" fmla="*/ 0 w 1905983"/>
              <a:gd name="connsiteY0" fmla="*/ 824450 h 1648899"/>
              <a:gd name="connsiteX1" fmla="*/ 471090 w 1905983"/>
              <a:gd name="connsiteY1" fmla="*/ 0 h 1648899"/>
              <a:gd name="connsiteX2" fmla="*/ 1434893 w 1905983"/>
              <a:gd name="connsiteY2" fmla="*/ 0 h 1648899"/>
              <a:gd name="connsiteX3" fmla="*/ 1905983 w 1905983"/>
              <a:gd name="connsiteY3" fmla="*/ 824450 h 1648899"/>
              <a:gd name="connsiteX4" fmla="*/ 1434893 w 1905983"/>
              <a:gd name="connsiteY4" fmla="*/ 1648899 h 1648899"/>
              <a:gd name="connsiteX5" fmla="*/ 471090 w 1905983"/>
              <a:gd name="connsiteY5" fmla="*/ 1648899 h 1648899"/>
              <a:gd name="connsiteX6" fmla="*/ 0 w 1905983"/>
              <a:gd name="connsiteY6" fmla="*/ 824450 h 1648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983" h="1648899">
                <a:moveTo>
                  <a:pt x="0" y="824450"/>
                </a:moveTo>
                <a:lnTo>
                  <a:pt x="471090" y="0"/>
                </a:lnTo>
                <a:lnTo>
                  <a:pt x="1434893" y="0"/>
                </a:lnTo>
                <a:lnTo>
                  <a:pt x="1905983" y="824450"/>
                </a:lnTo>
                <a:lnTo>
                  <a:pt x="1434893" y="1648899"/>
                </a:lnTo>
                <a:lnTo>
                  <a:pt x="471090" y="1648899"/>
                </a:lnTo>
                <a:lnTo>
                  <a:pt x="0" y="82445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31102" tIns="288498" rIns="331102" bIns="288498"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FF0000"/>
                </a:solidFill>
              </a:rPr>
              <a:t>Rebuilding</a:t>
            </a:r>
            <a:r>
              <a:rPr lang="en-US" sz="1200" kern="1200" dirty="0"/>
              <a:t> the confidence percentage with at most accuracy.</a:t>
            </a:r>
          </a:p>
        </p:txBody>
      </p:sp>
      <p:sp>
        <p:nvSpPr>
          <p:cNvPr id="18" name="Hexagon 17">
            <a:extLst>
              <a:ext uri="{FF2B5EF4-FFF2-40B4-BE49-F238E27FC236}">
                <a16:creationId xmlns:a16="http://schemas.microsoft.com/office/drawing/2014/main" id="{3B1AA310-3FD8-81C8-359C-E8B9E38ED5CF}"/>
              </a:ext>
            </a:extLst>
          </p:cNvPr>
          <p:cNvSpPr/>
          <p:nvPr/>
        </p:nvSpPr>
        <p:spPr>
          <a:xfrm>
            <a:off x="3896247" y="3530521"/>
            <a:ext cx="877520" cy="756100"/>
          </a:xfrm>
          <a:prstGeom prst="hexagon">
            <a:avLst>
              <a:gd name="adj" fmla="val 28900"/>
              <a:gd name="vf" fmla="val 115470"/>
            </a:avLst>
          </a:prstGeom>
        </p:spPr>
        <p:style>
          <a:lnRef idx="0">
            <a:schemeClr val="dk1">
              <a:hueOff val="0"/>
              <a:satOff val="0"/>
              <a:lumOff val="0"/>
              <a:alphaOff val="0"/>
            </a:schemeClr>
          </a:lnRef>
          <a:fillRef idx="1">
            <a:schemeClr val="dk1">
              <a:tint val="40000"/>
              <a:hueOff val="0"/>
              <a:satOff val="0"/>
              <a:lumOff val="0"/>
              <a:alphaOff val="0"/>
            </a:schemeClr>
          </a:fillRef>
          <a:effectRef idx="0">
            <a:schemeClr val="dk1">
              <a:tint val="40000"/>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id="{BE4B69CB-93BD-5BC2-00B8-28CD5255D2EA}"/>
              </a:ext>
            </a:extLst>
          </p:cNvPr>
          <p:cNvSpPr/>
          <p:nvPr/>
        </p:nvSpPr>
        <p:spPr>
          <a:xfrm>
            <a:off x="3390942" y="3910556"/>
            <a:ext cx="1905983" cy="1648899"/>
          </a:xfrm>
          <a:custGeom>
            <a:avLst/>
            <a:gdLst>
              <a:gd name="connsiteX0" fmla="*/ 0 w 1905983"/>
              <a:gd name="connsiteY0" fmla="*/ 824450 h 1648899"/>
              <a:gd name="connsiteX1" fmla="*/ 471090 w 1905983"/>
              <a:gd name="connsiteY1" fmla="*/ 0 h 1648899"/>
              <a:gd name="connsiteX2" fmla="*/ 1434893 w 1905983"/>
              <a:gd name="connsiteY2" fmla="*/ 0 h 1648899"/>
              <a:gd name="connsiteX3" fmla="*/ 1905983 w 1905983"/>
              <a:gd name="connsiteY3" fmla="*/ 824450 h 1648899"/>
              <a:gd name="connsiteX4" fmla="*/ 1434893 w 1905983"/>
              <a:gd name="connsiteY4" fmla="*/ 1648899 h 1648899"/>
              <a:gd name="connsiteX5" fmla="*/ 471090 w 1905983"/>
              <a:gd name="connsiteY5" fmla="*/ 1648899 h 1648899"/>
              <a:gd name="connsiteX6" fmla="*/ 0 w 1905983"/>
              <a:gd name="connsiteY6" fmla="*/ 824450 h 1648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983" h="1648899">
                <a:moveTo>
                  <a:pt x="0" y="824450"/>
                </a:moveTo>
                <a:lnTo>
                  <a:pt x="471090" y="0"/>
                </a:lnTo>
                <a:lnTo>
                  <a:pt x="1434893" y="0"/>
                </a:lnTo>
                <a:lnTo>
                  <a:pt x="1905983" y="824450"/>
                </a:lnTo>
                <a:lnTo>
                  <a:pt x="1434893" y="1648899"/>
                </a:lnTo>
                <a:lnTo>
                  <a:pt x="471090" y="1648899"/>
                </a:lnTo>
                <a:lnTo>
                  <a:pt x="0" y="82445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31102" tIns="288498" rIns="331102" bIns="288498"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FF0000"/>
                </a:solidFill>
              </a:rPr>
              <a:t>Designing</a:t>
            </a:r>
            <a:r>
              <a:rPr lang="en-US" sz="1200" kern="1200" dirty="0"/>
              <a:t> and </a:t>
            </a:r>
            <a:r>
              <a:rPr lang="en-US" sz="1200" b="1" kern="1200" dirty="0">
                <a:solidFill>
                  <a:srgbClr val="FF0000"/>
                </a:solidFill>
              </a:rPr>
              <a:t>integration</a:t>
            </a:r>
            <a:r>
              <a:rPr lang="en-US" sz="1200" kern="1200" dirty="0"/>
              <a:t> of model with the </a:t>
            </a:r>
            <a:r>
              <a:rPr lang="en-US" sz="1200" b="1" kern="1200" dirty="0"/>
              <a:t>sensors</a:t>
            </a:r>
            <a:r>
              <a:rPr lang="en-US" sz="1200" kern="1200" dirty="0"/>
              <a:t> in the watch.</a:t>
            </a:r>
          </a:p>
        </p:txBody>
      </p:sp>
      <p:sp>
        <p:nvSpPr>
          <p:cNvPr id="20" name="Freeform: Shape 19">
            <a:extLst>
              <a:ext uri="{FF2B5EF4-FFF2-40B4-BE49-F238E27FC236}">
                <a16:creationId xmlns:a16="http://schemas.microsoft.com/office/drawing/2014/main" id="{B7F8D5A7-BF24-B3BD-0575-647B8DAF0716}"/>
              </a:ext>
            </a:extLst>
          </p:cNvPr>
          <p:cNvSpPr/>
          <p:nvPr/>
        </p:nvSpPr>
        <p:spPr>
          <a:xfrm>
            <a:off x="3390942" y="1913385"/>
            <a:ext cx="1905983" cy="1648899"/>
          </a:xfrm>
          <a:custGeom>
            <a:avLst/>
            <a:gdLst>
              <a:gd name="connsiteX0" fmla="*/ 0 w 1905983"/>
              <a:gd name="connsiteY0" fmla="*/ 824450 h 1648899"/>
              <a:gd name="connsiteX1" fmla="*/ 471090 w 1905983"/>
              <a:gd name="connsiteY1" fmla="*/ 0 h 1648899"/>
              <a:gd name="connsiteX2" fmla="*/ 1434893 w 1905983"/>
              <a:gd name="connsiteY2" fmla="*/ 0 h 1648899"/>
              <a:gd name="connsiteX3" fmla="*/ 1905983 w 1905983"/>
              <a:gd name="connsiteY3" fmla="*/ 824450 h 1648899"/>
              <a:gd name="connsiteX4" fmla="*/ 1434893 w 1905983"/>
              <a:gd name="connsiteY4" fmla="*/ 1648899 h 1648899"/>
              <a:gd name="connsiteX5" fmla="*/ 471090 w 1905983"/>
              <a:gd name="connsiteY5" fmla="*/ 1648899 h 1648899"/>
              <a:gd name="connsiteX6" fmla="*/ 0 w 1905983"/>
              <a:gd name="connsiteY6" fmla="*/ 824450 h 1648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983" h="1648899">
                <a:moveTo>
                  <a:pt x="0" y="824450"/>
                </a:moveTo>
                <a:lnTo>
                  <a:pt x="471090" y="0"/>
                </a:lnTo>
                <a:lnTo>
                  <a:pt x="1434893" y="0"/>
                </a:lnTo>
                <a:lnTo>
                  <a:pt x="1905983" y="824450"/>
                </a:lnTo>
                <a:lnTo>
                  <a:pt x="1434893" y="1648899"/>
                </a:lnTo>
                <a:lnTo>
                  <a:pt x="471090" y="1648899"/>
                </a:lnTo>
                <a:lnTo>
                  <a:pt x="0" y="824450"/>
                </a:lnTo>
                <a:close/>
              </a:path>
            </a:pathLst>
          </a:custGeom>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331102" tIns="288498" rIns="331102" bIns="288498"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FF0000"/>
                </a:solidFill>
              </a:rPr>
              <a:t>Improving</a:t>
            </a:r>
            <a:r>
              <a:rPr lang="en-US" sz="1200" kern="1200" dirty="0">
                <a:solidFill>
                  <a:srgbClr val="FF0000"/>
                </a:solidFill>
              </a:rPr>
              <a:t> </a:t>
            </a:r>
            <a:r>
              <a:rPr lang="en-US" sz="1200" b="1" kern="1200" dirty="0">
                <a:solidFill>
                  <a:srgbClr val="FF0000"/>
                </a:solidFill>
              </a:rPr>
              <a:t>self trainable </a:t>
            </a:r>
            <a:r>
              <a:rPr lang="en-US" sz="1200" kern="1200" dirty="0"/>
              <a:t>model adding the sample from the real person as the data to the dataset.</a:t>
            </a:r>
          </a:p>
        </p:txBody>
      </p:sp>
      <p:grpSp>
        <p:nvGrpSpPr>
          <p:cNvPr id="3" name="Group 2">
            <a:extLst>
              <a:ext uri="{FF2B5EF4-FFF2-40B4-BE49-F238E27FC236}">
                <a16:creationId xmlns:a16="http://schemas.microsoft.com/office/drawing/2014/main" id="{D26011F2-8501-CEA8-EAF2-F5D02FDC0341}"/>
              </a:ext>
            </a:extLst>
          </p:cNvPr>
          <p:cNvGrpSpPr/>
          <p:nvPr/>
        </p:nvGrpSpPr>
        <p:grpSpPr>
          <a:xfrm>
            <a:off x="10954657" y="5864742"/>
            <a:ext cx="1943877" cy="1093431"/>
            <a:chOff x="9710057" y="3108842"/>
            <a:chExt cx="1943877" cy="1093431"/>
          </a:xfrm>
        </p:grpSpPr>
        <p:pic>
          <p:nvPicPr>
            <p:cNvPr id="5" name="Picture 4">
              <a:extLst>
                <a:ext uri="{FF2B5EF4-FFF2-40B4-BE49-F238E27FC236}">
                  <a16:creationId xmlns:a16="http://schemas.microsoft.com/office/drawing/2014/main" id="{30E5547B-846A-4B09-A1EB-61BCC395A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057" y="3108842"/>
              <a:ext cx="1943877" cy="1093431"/>
            </a:xfrm>
            <a:prstGeom prst="rect">
              <a:avLst/>
            </a:prstGeom>
          </p:spPr>
        </p:pic>
        <p:sp>
          <p:nvSpPr>
            <p:cNvPr id="6" name="TextBox 5">
              <a:extLst>
                <a:ext uri="{FF2B5EF4-FFF2-40B4-BE49-F238E27FC236}">
                  <a16:creationId xmlns:a16="http://schemas.microsoft.com/office/drawing/2014/main" id="{4122B69E-B8A4-4746-91A4-D2CB68CEA44A}"/>
                </a:ext>
              </a:extLst>
            </p:cNvPr>
            <p:cNvSpPr txBox="1"/>
            <p:nvPr/>
          </p:nvSpPr>
          <p:spPr>
            <a:xfrm>
              <a:off x="10532268" y="3509963"/>
              <a:ext cx="226147" cy="307777"/>
            </a:xfrm>
            <a:prstGeom prst="rect">
              <a:avLst/>
            </a:prstGeom>
            <a:noFill/>
          </p:spPr>
          <p:txBody>
            <a:bodyPr wrap="square" rtlCol="0">
              <a:spAutoFit/>
            </a:bodyPr>
            <a:lstStyle/>
            <a:p>
              <a:pPr algn="ctr"/>
              <a:r>
                <a:rPr lang="en-US" sz="1400" dirty="0"/>
                <a:t>5</a:t>
              </a:r>
            </a:p>
          </p:txBody>
        </p:sp>
      </p:grpSp>
      <p:sp>
        <p:nvSpPr>
          <p:cNvPr id="7" name="TextBox 6">
            <a:extLst>
              <a:ext uri="{FF2B5EF4-FFF2-40B4-BE49-F238E27FC236}">
                <a16:creationId xmlns:a16="http://schemas.microsoft.com/office/drawing/2014/main" id="{8439744F-B40E-DAA3-1F13-188A483E3738}"/>
              </a:ext>
            </a:extLst>
          </p:cNvPr>
          <p:cNvSpPr txBox="1"/>
          <p:nvPr/>
        </p:nvSpPr>
        <p:spPr>
          <a:xfrm>
            <a:off x="9400333" y="6289546"/>
            <a:ext cx="2313991" cy="338554"/>
          </a:xfrm>
          <a:prstGeom prst="rect">
            <a:avLst/>
          </a:prstGeom>
          <a:noFill/>
        </p:spPr>
        <p:txBody>
          <a:bodyPr wrap="square" rtlCol="0">
            <a:spAutoFit/>
          </a:bodyPr>
          <a:lstStyle/>
          <a:p>
            <a:pPr algn="ctr"/>
            <a:r>
              <a:rPr lang="en-US" sz="1600" i="1" dirty="0">
                <a:solidFill>
                  <a:srgbClr val="FF0000"/>
                </a:solidFill>
              </a:rPr>
              <a:t>Every-thing on your wrist</a:t>
            </a:r>
          </a:p>
        </p:txBody>
      </p:sp>
    </p:spTree>
    <p:extLst>
      <p:ext uri="{BB962C8B-B14F-4D97-AF65-F5344CB8AC3E}">
        <p14:creationId xmlns:p14="http://schemas.microsoft.com/office/powerpoint/2010/main" val="2138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009BCC-CDE8-5F3F-D9E2-75A4D2AAFB57}"/>
              </a:ext>
            </a:extLst>
          </p:cNvPr>
          <p:cNvSpPr txBox="1"/>
          <p:nvPr/>
        </p:nvSpPr>
        <p:spPr>
          <a:xfrm>
            <a:off x="2360257" y="491311"/>
            <a:ext cx="1700504" cy="369332"/>
          </a:xfrm>
          <a:prstGeom prst="rect">
            <a:avLst/>
          </a:prstGeom>
          <a:noFill/>
        </p:spPr>
        <p:txBody>
          <a:bodyPr wrap="square">
            <a:spAutoFit/>
          </a:bodyPr>
          <a:lstStyle/>
          <a:p>
            <a:pPr lvl="0"/>
            <a:r>
              <a:rPr lang="en-US" b="1" dirty="0">
                <a:solidFill>
                  <a:srgbClr val="FF0000"/>
                </a:solidFill>
              </a:rPr>
              <a:t> Data-Collection</a:t>
            </a:r>
            <a:endParaRPr lang="en-US" dirty="0"/>
          </a:p>
        </p:txBody>
      </p:sp>
      <p:cxnSp>
        <p:nvCxnSpPr>
          <p:cNvPr id="11" name="Straight Connector 10">
            <a:extLst>
              <a:ext uri="{FF2B5EF4-FFF2-40B4-BE49-F238E27FC236}">
                <a16:creationId xmlns:a16="http://schemas.microsoft.com/office/drawing/2014/main" id="{BE2A631D-ECC6-8091-6D43-EEBDED8FD375}"/>
              </a:ext>
            </a:extLst>
          </p:cNvPr>
          <p:cNvCxnSpPr/>
          <p:nvPr/>
        </p:nvCxnSpPr>
        <p:spPr>
          <a:xfrm>
            <a:off x="4676581" y="605998"/>
            <a:ext cx="0" cy="5859624"/>
          </a:xfrm>
          <a:prstGeom prst="line">
            <a:avLst/>
          </a:prstGeom>
        </p:spPr>
        <p:style>
          <a:lnRef idx="2">
            <a:schemeClr val="accent3"/>
          </a:lnRef>
          <a:fillRef idx="0">
            <a:schemeClr val="accent3"/>
          </a:fillRef>
          <a:effectRef idx="1">
            <a:schemeClr val="accent3"/>
          </a:effectRef>
          <a:fontRef idx="minor">
            <a:schemeClr val="tx1"/>
          </a:fontRef>
        </p:style>
      </p:cxnSp>
      <p:sp>
        <p:nvSpPr>
          <p:cNvPr id="12" name="TextBox 11">
            <a:extLst>
              <a:ext uri="{FF2B5EF4-FFF2-40B4-BE49-F238E27FC236}">
                <a16:creationId xmlns:a16="http://schemas.microsoft.com/office/drawing/2014/main" id="{727B1BD3-BB07-AE9F-DD6C-B3DD138DAEC9}"/>
              </a:ext>
            </a:extLst>
          </p:cNvPr>
          <p:cNvSpPr txBox="1"/>
          <p:nvPr/>
        </p:nvSpPr>
        <p:spPr>
          <a:xfrm>
            <a:off x="2493221" y="1013875"/>
            <a:ext cx="1513890" cy="338554"/>
          </a:xfrm>
          <a:prstGeom prst="rect">
            <a:avLst/>
          </a:prstGeom>
          <a:noFill/>
        </p:spPr>
        <p:txBody>
          <a:bodyPr wrap="square" rtlCol="0">
            <a:spAutoFit/>
          </a:bodyPr>
          <a:lstStyle/>
          <a:p>
            <a:r>
              <a:rPr lang="en-US" sz="1600" dirty="0"/>
              <a:t>Data for Ulcer </a:t>
            </a:r>
          </a:p>
        </p:txBody>
      </p:sp>
      <p:pic>
        <p:nvPicPr>
          <p:cNvPr id="18" name="Picture 17">
            <a:extLst>
              <a:ext uri="{FF2B5EF4-FFF2-40B4-BE49-F238E27FC236}">
                <a16:creationId xmlns:a16="http://schemas.microsoft.com/office/drawing/2014/main" id="{B7121936-0A31-6972-E30A-5B4FE5EF1763}"/>
              </a:ext>
            </a:extLst>
          </p:cNvPr>
          <p:cNvPicPr>
            <a:picLocks noChangeAspect="1"/>
          </p:cNvPicPr>
          <p:nvPr/>
        </p:nvPicPr>
        <p:blipFill>
          <a:blip r:embed="rId2"/>
          <a:stretch>
            <a:fillRect/>
          </a:stretch>
        </p:blipFill>
        <p:spPr>
          <a:xfrm>
            <a:off x="1961373" y="1373876"/>
            <a:ext cx="2498272" cy="921802"/>
          </a:xfrm>
          <a:prstGeom prst="rect">
            <a:avLst/>
          </a:prstGeom>
        </p:spPr>
      </p:pic>
      <p:sp>
        <p:nvSpPr>
          <p:cNvPr id="19" name="TextBox 18">
            <a:extLst>
              <a:ext uri="{FF2B5EF4-FFF2-40B4-BE49-F238E27FC236}">
                <a16:creationId xmlns:a16="http://schemas.microsoft.com/office/drawing/2014/main" id="{CB7619E8-9D02-B749-3DD0-34CFD004A388}"/>
              </a:ext>
            </a:extLst>
          </p:cNvPr>
          <p:cNvSpPr txBox="1"/>
          <p:nvPr/>
        </p:nvSpPr>
        <p:spPr>
          <a:xfrm>
            <a:off x="2728817" y="2439921"/>
            <a:ext cx="963384" cy="307777"/>
          </a:xfrm>
          <a:prstGeom prst="rect">
            <a:avLst/>
          </a:prstGeom>
          <a:noFill/>
        </p:spPr>
        <p:txBody>
          <a:bodyPr wrap="square" rtlCol="0">
            <a:spAutoFit/>
          </a:bodyPr>
          <a:lstStyle/>
          <a:p>
            <a:pPr algn="ctr"/>
            <a:r>
              <a:rPr lang="en-US" sz="1400" dirty="0"/>
              <a:t>Preview</a:t>
            </a:r>
            <a:endParaRPr lang="en-US" dirty="0"/>
          </a:p>
        </p:txBody>
      </p:sp>
      <p:sp>
        <p:nvSpPr>
          <p:cNvPr id="20" name="TextBox 19">
            <a:extLst>
              <a:ext uri="{FF2B5EF4-FFF2-40B4-BE49-F238E27FC236}">
                <a16:creationId xmlns:a16="http://schemas.microsoft.com/office/drawing/2014/main" id="{146416A4-F9C6-6731-FC68-BFC72C539624}"/>
              </a:ext>
            </a:extLst>
          </p:cNvPr>
          <p:cNvSpPr txBox="1"/>
          <p:nvPr/>
        </p:nvSpPr>
        <p:spPr>
          <a:xfrm>
            <a:off x="1961373" y="2724015"/>
            <a:ext cx="2498270" cy="3416320"/>
          </a:xfrm>
          <a:prstGeom prst="rect">
            <a:avLst/>
          </a:prstGeom>
          <a:noFill/>
        </p:spPr>
        <p:txBody>
          <a:bodyPr wrap="square" rtlCol="0">
            <a:spAutoFit/>
          </a:bodyPr>
          <a:lstStyle/>
          <a:p>
            <a:pPr algn="just"/>
            <a:r>
              <a:rPr lang="en-US" dirty="0"/>
              <a:t>This dataset deal with the Basic Knowledge of the inputs and the types of person affected by ulcer. The model trained on this will find the ulcer with the accuracy of more than 96.7%. This powerful data with </a:t>
            </a:r>
            <a:r>
              <a:rPr lang="en-US" dirty="0" err="1"/>
              <a:t>Randomforest</a:t>
            </a:r>
            <a:r>
              <a:rPr lang="en-US" dirty="0"/>
              <a:t> algorithm make this confidence positive.</a:t>
            </a:r>
          </a:p>
        </p:txBody>
      </p:sp>
      <p:sp>
        <p:nvSpPr>
          <p:cNvPr id="21" name="TextBox 20">
            <a:extLst>
              <a:ext uri="{FF2B5EF4-FFF2-40B4-BE49-F238E27FC236}">
                <a16:creationId xmlns:a16="http://schemas.microsoft.com/office/drawing/2014/main" id="{A55FEFA2-70FD-0104-A2D8-930547446D75}"/>
              </a:ext>
            </a:extLst>
          </p:cNvPr>
          <p:cNvSpPr txBox="1"/>
          <p:nvPr/>
        </p:nvSpPr>
        <p:spPr>
          <a:xfrm>
            <a:off x="1961373" y="6204308"/>
            <a:ext cx="2404964" cy="369332"/>
          </a:xfrm>
          <a:prstGeom prst="rect">
            <a:avLst/>
          </a:prstGeom>
          <a:noFill/>
        </p:spPr>
        <p:txBody>
          <a:bodyPr wrap="square" rtlCol="0">
            <a:spAutoFit/>
          </a:bodyPr>
          <a:lstStyle/>
          <a:p>
            <a:pPr algn="ctr"/>
            <a:r>
              <a:rPr lang="en-US" dirty="0">
                <a:highlight>
                  <a:srgbClr val="FF8AEF"/>
                </a:highlight>
              </a:rPr>
              <a:t>Data</a:t>
            </a:r>
            <a:r>
              <a:rPr lang="en-US" dirty="0"/>
              <a:t> : </a:t>
            </a:r>
            <a:r>
              <a:rPr lang="en-US" u="sng" dirty="0">
                <a:solidFill>
                  <a:srgbClr val="0070C0"/>
                </a:solidFill>
                <a:hlinkClick r:id="rId3">
                  <a:extLst>
                    <a:ext uri="{A12FA001-AC4F-418D-AE19-62706E023703}">
                      <ahyp:hlinkClr xmlns:ahyp="http://schemas.microsoft.com/office/drawing/2018/hyperlinkcolor" val="tx"/>
                    </a:ext>
                  </a:extLst>
                </a:hlinkClick>
              </a:rPr>
              <a:t>click here</a:t>
            </a:r>
            <a:endParaRPr lang="en-US" u="sng" dirty="0">
              <a:solidFill>
                <a:srgbClr val="0070C0"/>
              </a:solidFill>
            </a:endParaRPr>
          </a:p>
        </p:txBody>
      </p:sp>
      <p:sp>
        <p:nvSpPr>
          <p:cNvPr id="2" name="TextBox 1">
            <a:extLst>
              <a:ext uri="{FF2B5EF4-FFF2-40B4-BE49-F238E27FC236}">
                <a16:creationId xmlns:a16="http://schemas.microsoft.com/office/drawing/2014/main" id="{9A1818A6-58CF-0650-A87B-DEF56298B1D1}"/>
              </a:ext>
            </a:extLst>
          </p:cNvPr>
          <p:cNvSpPr txBox="1"/>
          <p:nvPr/>
        </p:nvSpPr>
        <p:spPr>
          <a:xfrm>
            <a:off x="4948627" y="6213928"/>
            <a:ext cx="2294745" cy="338554"/>
          </a:xfrm>
          <a:prstGeom prst="rect">
            <a:avLst/>
          </a:prstGeom>
          <a:noFill/>
        </p:spPr>
        <p:txBody>
          <a:bodyPr wrap="square">
            <a:spAutoFit/>
          </a:bodyPr>
          <a:lstStyle/>
          <a:p>
            <a:pPr algn="ctr"/>
            <a:r>
              <a:rPr lang="en-US" sz="1600" dirty="0"/>
              <a:t>Data for Heart Attack</a:t>
            </a:r>
          </a:p>
        </p:txBody>
      </p:sp>
      <p:sp>
        <p:nvSpPr>
          <p:cNvPr id="3" name="TextBox 2">
            <a:extLst>
              <a:ext uri="{FF2B5EF4-FFF2-40B4-BE49-F238E27FC236}">
                <a16:creationId xmlns:a16="http://schemas.microsoft.com/office/drawing/2014/main" id="{F50C52FF-14E6-7072-EC8B-B6F26B97A7F6}"/>
              </a:ext>
            </a:extLst>
          </p:cNvPr>
          <p:cNvSpPr txBox="1"/>
          <p:nvPr/>
        </p:nvSpPr>
        <p:spPr>
          <a:xfrm>
            <a:off x="4893519" y="860643"/>
            <a:ext cx="2498270" cy="3416320"/>
          </a:xfrm>
          <a:prstGeom prst="rect">
            <a:avLst/>
          </a:prstGeom>
          <a:noFill/>
        </p:spPr>
        <p:txBody>
          <a:bodyPr wrap="square" rtlCol="0">
            <a:spAutoFit/>
          </a:bodyPr>
          <a:lstStyle/>
          <a:p>
            <a:pPr algn="just"/>
            <a:r>
              <a:rPr lang="en-US" dirty="0"/>
              <a:t>This dataset deal with the heart attack analysis of the patient. This provides the model to differentiate the heart beats, pressure and pain level to discover the limit of the confidence. Such intentions were trained to the model to produce the accurate results.</a:t>
            </a:r>
          </a:p>
        </p:txBody>
      </p:sp>
      <p:grpSp>
        <p:nvGrpSpPr>
          <p:cNvPr id="4" name="Group 3">
            <a:extLst>
              <a:ext uri="{FF2B5EF4-FFF2-40B4-BE49-F238E27FC236}">
                <a16:creationId xmlns:a16="http://schemas.microsoft.com/office/drawing/2014/main" id="{3C8D1D5C-7093-D811-6F7A-7742CB9FBD99}"/>
              </a:ext>
            </a:extLst>
          </p:cNvPr>
          <p:cNvGrpSpPr/>
          <p:nvPr/>
        </p:nvGrpSpPr>
        <p:grpSpPr>
          <a:xfrm>
            <a:off x="10954657" y="5864742"/>
            <a:ext cx="1943877" cy="1093431"/>
            <a:chOff x="9710057" y="3108842"/>
            <a:chExt cx="1943877" cy="1093431"/>
          </a:xfrm>
        </p:grpSpPr>
        <p:pic>
          <p:nvPicPr>
            <p:cNvPr id="6" name="Picture 5">
              <a:extLst>
                <a:ext uri="{FF2B5EF4-FFF2-40B4-BE49-F238E27FC236}">
                  <a16:creationId xmlns:a16="http://schemas.microsoft.com/office/drawing/2014/main" id="{718C8E51-88E0-33F0-775F-012D3A2D85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0057" y="3108842"/>
              <a:ext cx="1943877" cy="1093431"/>
            </a:xfrm>
            <a:prstGeom prst="rect">
              <a:avLst/>
            </a:prstGeom>
          </p:spPr>
        </p:pic>
        <p:sp>
          <p:nvSpPr>
            <p:cNvPr id="7" name="TextBox 6">
              <a:extLst>
                <a:ext uri="{FF2B5EF4-FFF2-40B4-BE49-F238E27FC236}">
                  <a16:creationId xmlns:a16="http://schemas.microsoft.com/office/drawing/2014/main" id="{24434063-3762-BEE0-49E6-23059FE67381}"/>
                </a:ext>
              </a:extLst>
            </p:cNvPr>
            <p:cNvSpPr txBox="1"/>
            <p:nvPr/>
          </p:nvSpPr>
          <p:spPr>
            <a:xfrm>
              <a:off x="10532268" y="3509963"/>
              <a:ext cx="226147" cy="307777"/>
            </a:xfrm>
            <a:prstGeom prst="rect">
              <a:avLst/>
            </a:prstGeom>
            <a:noFill/>
          </p:spPr>
          <p:txBody>
            <a:bodyPr wrap="square" rtlCol="0">
              <a:spAutoFit/>
            </a:bodyPr>
            <a:lstStyle/>
            <a:p>
              <a:pPr algn="ctr"/>
              <a:r>
                <a:rPr lang="en-US" sz="1400" dirty="0"/>
                <a:t>6</a:t>
              </a:r>
            </a:p>
          </p:txBody>
        </p:sp>
      </p:grpSp>
      <p:sp>
        <p:nvSpPr>
          <p:cNvPr id="8" name="TextBox 7">
            <a:extLst>
              <a:ext uri="{FF2B5EF4-FFF2-40B4-BE49-F238E27FC236}">
                <a16:creationId xmlns:a16="http://schemas.microsoft.com/office/drawing/2014/main" id="{B7D4EEF6-CB77-45CD-FC63-35060250FEBB}"/>
              </a:ext>
            </a:extLst>
          </p:cNvPr>
          <p:cNvSpPr txBox="1"/>
          <p:nvPr/>
        </p:nvSpPr>
        <p:spPr>
          <a:xfrm>
            <a:off x="4893518" y="491311"/>
            <a:ext cx="2404964" cy="369332"/>
          </a:xfrm>
          <a:prstGeom prst="rect">
            <a:avLst/>
          </a:prstGeom>
          <a:noFill/>
        </p:spPr>
        <p:txBody>
          <a:bodyPr wrap="square" rtlCol="0">
            <a:spAutoFit/>
          </a:bodyPr>
          <a:lstStyle/>
          <a:p>
            <a:pPr algn="ctr"/>
            <a:r>
              <a:rPr lang="en-US" dirty="0">
                <a:highlight>
                  <a:srgbClr val="FF8AEF"/>
                </a:highlight>
              </a:rPr>
              <a:t>Data</a:t>
            </a:r>
            <a:r>
              <a:rPr lang="en-US" dirty="0"/>
              <a:t> : </a:t>
            </a:r>
            <a:r>
              <a:rPr lang="en-US" u="sng" dirty="0">
                <a:solidFill>
                  <a:srgbClr val="0070C0"/>
                </a:solidFill>
                <a:hlinkClick r:id="rId5"/>
              </a:rPr>
              <a:t>click here</a:t>
            </a:r>
            <a:endParaRPr lang="en-US" u="sng" dirty="0">
              <a:solidFill>
                <a:srgbClr val="0070C0"/>
              </a:solidFill>
            </a:endParaRPr>
          </a:p>
        </p:txBody>
      </p:sp>
      <p:pic>
        <p:nvPicPr>
          <p:cNvPr id="10" name="Picture 9">
            <a:extLst>
              <a:ext uri="{FF2B5EF4-FFF2-40B4-BE49-F238E27FC236}">
                <a16:creationId xmlns:a16="http://schemas.microsoft.com/office/drawing/2014/main" id="{77406DDB-3DDD-36CF-329E-C55AE9D570C6}"/>
              </a:ext>
            </a:extLst>
          </p:cNvPr>
          <p:cNvPicPr>
            <a:picLocks noChangeAspect="1"/>
          </p:cNvPicPr>
          <p:nvPr/>
        </p:nvPicPr>
        <p:blipFill>
          <a:blip r:embed="rId6"/>
          <a:stretch>
            <a:fillRect/>
          </a:stretch>
        </p:blipFill>
        <p:spPr>
          <a:xfrm>
            <a:off x="4846864" y="4864292"/>
            <a:ext cx="2498270" cy="1027950"/>
          </a:xfrm>
          <a:prstGeom prst="rect">
            <a:avLst/>
          </a:prstGeom>
        </p:spPr>
      </p:pic>
      <p:sp>
        <p:nvSpPr>
          <p:cNvPr id="13" name="TextBox 12">
            <a:extLst>
              <a:ext uri="{FF2B5EF4-FFF2-40B4-BE49-F238E27FC236}">
                <a16:creationId xmlns:a16="http://schemas.microsoft.com/office/drawing/2014/main" id="{3EF2D44A-58DA-FA04-7BFB-1CE36A79EF73}"/>
              </a:ext>
            </a:extLst>
          </p:cNvPr>
          <p:cNvSpPr txBox="1"/>
          <p:nvPr/>
        </p:nvSpPr>
        <p:spPr>
          <a:xfrm>
            <a:off x="5660962" y="4492406"/>
            <a:ext cx="963384" cy="307777"/>
          </a:xfrm>
          <a:prstGeom prst="rect">
            <a:avLst/>
          </a:prstGeom>
          <a:noFill/>
        </p:spPr>
        <p:txBody>
          <a:bodyPr wrap="square" rtlCol="0">
            <a:spAutoFit/>
          </a:bodyPr>
          <a:lstStyle/>
          <a:p>
            <a:pPr algn="ctr"/>
            <a:r>
              <a:rPr lang="en-US" sz="1400" dirty="0"/>
              <a:t>Preview</a:t>
            </a:r>
            <a:endParaRPr lang="en-US" dirty="0"/>
          </a:p>
        </p:txBody>
      </p:sp>
      <p:cxnSp>
        <p:nvCxnSpPr>
          <p:cNvPr id="14" name="Straight Connector 13">
            <a:extLst>
              <a:ext uri="{FF2B5EF4-FFF2-40B4-BE49-F238E27FC236}">
                <a16:creationId xmlns:a16="http://schemas.microsoft.com/office/drawing/2014/main" id="{C68D751E-B9B7-E75C-5C69-8827389E8FAD}"/>
              </a:ext>
            </a:extLst>
          </p:cNvPr>
          <p:cNvCxnSpPr/>
          <p:nvPr/>
        </p:nvCxnSpPr>
        <p:spPr>
          <a:xfrm>
            <a:off x="7524556" y="605998"/>
            <a:ext cx="0" cy="5859624"/>
          </a:xfrm>
          <a:prstGeom prst="line">
            <a:avLst/>
          </a:prstGeom>
        </p:spPr>
        <p:style>
          <a:lnRef idx="2">
            <a:schemeClr val="accent3"/>
          </a:lnRef>
          <a:fillRef idx="0">
            <a:schemeClr val="accent3"/>
          </a:fillRef>
          <a:effectRef idx="1">
            <a:schemeClr val="accent3"/>
          </a:effectRef>
          <a:fontRef idx="minor">
            <a:schemeClr val="tx1"/>
          </a:fontRef>
        </p:style>
      </p:cxnSp>
      <p:sp>
        <p:nvSpPr>
          <p:cNvPr id="16" name="TextBox 15">
            <a:extLst>
              <a:ext uri="{FF2B5EF4-FFF2-40B4-BE49-F238E27FC236}">
                <a16:creationId xmlns:a16="http://schemas.microsoft.com/office/drawing/2014/main" id="{00C8B5B5-E633-1DB7-F8B8-9A929634257F}"/>
              </a:ext>
            </a:extLst>
          </p:cNvPr>
          <p:cNvSpPr txBox="1"/>
          <p:nvPr/>
        </p:nvSpPr>
        <p:spPr>
          <a:xfrm>
            <a:off x="8233258" y="502258"/>
            <a:ext cx="1408535" cy="369332"/>
          </a:xfrm>
          <a:prstGeom prst="rect">
            <a:avLst/>
          </a:prstGeom>
          <a:noFill/>
        </p:spPr>
        <p:txBody>
          <a:bodyPr wrap="square">
            <a:spAutoFit/>
          </a:bodyPr>
          <a:lstStyle/>
          <a:p>
            <a:pPr lvl="0"/>
            <a:r>
              <a:rPr lang="en-US" b="1" dirty="0">
                <a:solidFill>
                  <a:srgbClr val="FF0000"/>
                </a:solidFill>
              </a:rPr>
              <a:t>Model-Build</a:t>
            </a:r>
            <a:endParaRPr lang="en-US" dirty="0"/>
          </a:p>
        </p:txBody>
      </p:sp>
      <p:sp>
        <p:nvSpPr>
          <p:cNvPr id="17" name="TextBox 16">
            <a:extLst>
              <a:ext uri="{FF2B5EF4-FFF2-40B4-BE49-F238E27FC236}">
                <a16:creationId xmlns:a16="http://schemas.microsoft.com/office/drawing/2014/main" id="{44C9F7DF-4D74-277B-2513-E75CBDB316CC}"/>
              </a:ext>
            </a:extLst>
          </p:cNvPr>
          <p:cNvSpPr txBox="1"/>
          <p:nvPr/>
        </p:nvSpPr>
        <p:spPr>
          <a:xfrm>
            <a:off x="7768124" y="2800266"/>
            <a:ext cx="2498270" cy="2308324"/>
          </a:xfrm>
          <a:prstGeom prst="rect">
            <a:avLst/>
          </a:prstGeom>
          <a:noFill/>
        </p:spPr>
        <p:txBody>
          <a:bodyPr wrap="square" rtlCol="0">
            <a:spAutoFit/>
          </a:bodyPr>
          <a:lstStyle/>
          <a:p>
            <a:pPr algn="just"/>
            <a:r>
              <a:rPr lang="en-US" dirty="0"/>
              <a:t>This Model will able to identify the symptoms are indicating ulcer or the heart attack. The data is provided to the database and used for alerting, and confidence boost. </a:t>
            </a:r>
          </a:p>
        </p:txBody>
      </p:sp>
      <p:pic>
        <p:nvPicPr>
          <p:cNvPr id="23" name="Picture 22">
            <a:extLst>
              <a:ext uri="{FF2B5EF4-FFF2-40B4-BE49-F238E27FC236}">
                <a16:creationId xmlns:a16="http://schemas.microsoft.com/office/drawing/2014/main" id="{8BD30E50-7A3D-B530-87EA-2203DFA8867F}"/>
              </a:ext>
            </a:extLst>
          </p:cNvPr>
          <p:cNvPicPr>
            <a:picLocks noChangeAspect="1"/>
          </p:cNvPicPr>
          <p:nvPr/>
        </p:nvPicPr>
        <p:blipFill>
          <a:blip r:embed="rId7"/>
          <a:stretch>
            <a:fillRect/>
          </a:stretch>
        </p:blipFill>
        <p:spPr>
          <a:xfrm>
            <a:off x="7849879" y="5284986"/>
            <a:ext cx="2498270" cy="919322"/>
          </a:xfrm>
          <a:prstGeom prst="rect">
            <a:avLst/>
          </a:prstGeom>
        </p:spPr>
      </p:pic>
      <p:pic>
        <p:nvPicPr>
          <p:cNvPr id="1026" name="Picture 2" descr="Robotic process automation illustration">
            <a:extLst>
              <a:ext uri="{FF2B5EF4-FFF2-40B4-BE49-F238E27FC236}">
                <a16:creationId xmlns:a16="http://schemas.microsoft.com/office/drawing/2014/main" id="{649F2870-BCA3-08BC-BBFE-6C83BF2B43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82456" y="1013875"/>
            <a:ext cx="1710140" cy="171014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B94B7F1-3D6A-2B6C-E8D2-1AD4FC03481C}"/>
              </a:ext>
            </a:extLst>
          </p:cNvPr>
          <p:cNvSpPr txBox="1"/>
          <p:nvPr/>
        </p:nvSpPr>
        <p:spPr>
          <a:xfrm>
            <a:off x="7951641" y="6239129"/>
            <a:ext cx="2294745" cy="307777"/>
          </a:xfrm>
          <a:prstGeom prst="rect">
            <a:avLst/>
          </a:prstGeom>
          <a:noFill/>
        </p:spPr>
        <p:txBody>
          <a:bodyPr wrap="square">
            <a:spAutoFit/>
          </a:bodyPr>
          <a:lstStyle/>
          <a:p>
            <a:pPr algn="ctr"/>
            <a:r>
              <a:rPr lang="en-US" sz="1400" dirty="0"/>
              <a:t>Code-Preview</a:t>
            </a:r>
          </a:p>
        </p:txBody>
      </p:sp>
    </p:spTree>
    <p:extLst>
      <p:ext uri="{BB962C8B-B14F-4D97-AF65-F5344CB8AC3E}">
        <p14:creationId xmlns:p14="http://schemas.microsoft.com/office/powerpoint/2010/main" val="325766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1FD406-145D-36E5-71A0-395D067B4A50}"/>
              </a:ext>
            </a:extLst>
          </p:cNvPr>
          <p:cNvSpPr txBox="1"/>
          <p:nvPr/>
        </p:nvSpPr>
        <p:spPr>
          <a:xfrm>
            <a:off x="438150" y="209550"/>
            <a:ext cx="11753849" cy="707886"/>
          </a:xfrm>
          <a:prstGeom prst="rect">
            <a:avLst/>
          </a:prstGeom>
          <a:noFill/>
        </p:spPr>
        <p:txBody>
          <a:bodyPr wrap="square" rtlCol="0">
            <a:spAutoFit/>
          </a:bodyPr>
          <a:lstStyle/>
          <a:p>
            <a:r>
              <a:rPr lang="en-US" sz="4000" b="1" dirty="0">
                <a:solidFill>
                  <a:srgbClr val="FF8AEF"/>
                </a:solidFill>
              </a:rPr>
              <a:t>OUR SOLUTION</a:t>
            </a:r>
          </a:p>
        </p:txBody>
      </p:sp>
      <p:grpSp>
        <p:nvGrpSpPr>
          <p:cNvPr id="5" name="Group 4">
            <a:extLst>
              <a:ext uri="{FF2B5EF4-FFF2-40B4-BE49-F238E27FC236}">
                <a16:creationId xmlns:a16="http://schemas.microsoft.com/office/drawing/2014/main" id="{E3DD2661-32C5-CEEC-F613-C0BF88546D00}"/>
              </a:ext>
            </a:extLst>
          </p:cNvPr>
          <p:cNvGrpSpPr/>
          <p:nvPr/>
        </p:nvGrpSpPr>
        <p:grpSpPr>
          <a:xfrm>
            <a:off x="10954657" y="5864742"/>
            <a:ext cx="1943877" cy="1093431"/>
            <a:chOff x="9710057" y="3108842"/>
            <a:chExt cx="1943877" cy="1093431"/>
          </a:xfrm>
        </p:grpSpPr>
        <p:pic>
          <p:nvPicPr>
            <p:cNvPr id="6" name="Picture 5">
              <a:extLst>
                <a:ext uri="{FF2B5EF4-FFF2-40B4-BE49-F238E27FC236}">
                  <a16:creationId xmlns:a16="http://schemas.microsoft.com/office/drawing/2014/main" id="{A15B2C1B-59CB-03F8-B4EE-A8FC46659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057" y="3108842"/>
              <a:ext cx="1943877" cy="1093431"/>
            </a:xfrm>
            <a:prstGeom prst="rect">
              <a:avLst/>
            </a:prstGeom>
          </p:spPr>
        </p:pic>
        <p:sp>
          <p:nvSpPr>
            <p:cNvPr id="7" name="TextBox 6">
              <a:extLst>
                <a:ext uri="{FF2B5EF4-FFF2-40B4-BE49-F238E27FC236}">
                  <a16:creationId xmlns:a16="http://schemas.microsoft.com/office/drawing/2014/main" id="{B92EAAC9-7A8B-7628-8AEF-7A2E2BD104F9}"/>
                </a:ext>
              </a:extLst>
            </p:cNvPr>
            <p:cNvSpPr txBox="1"/>
            <p:nvPr/>
          </p:nvSpPr>
          <p:spPr>
            <a:xfrm>
              <a:off x="10532268" y="3509963"/>
              <a:ext cx="226147" cy="307777"/>
            </a:xfrm>
            <a:prstGeom prst="rect">
              <a:avLst/>
            </a:prstGeom>
            <a:noFill/>
          </p:spPr>
          <p:txBody>
            <a:bodyPr wrap="square" rtlCol="0">
              <a:spAutoFit/>
            </a:bodyPr>
            <a:lstStyle/>
            <a:p>
              <a:pPr algn="ctr"/>
              <a:r>
                <a:rPr lang="en-US" sz="1400" dirty="0"/>
                <a:t>7</a:t>
              </a:r>
            </a:p>
          </p:txBody>
        </p:sp>
      </p:grpSp>
      <p:grpSp>
        <p:nvGrpSpPr>
          <p:cNvPr id="2" name="Group 1">
            <a:extLst>
              <a:ext uri="{FF2B5EF4-FFF2-40B4-BE49-F238E27FC236}">
                <a16:creationId xmlns:a16="http://schemas.microsoft.com/office/drawing/2014/main" id="{BCC536DD-2F30-1179-8A03-63E8456C5EC9}"/>
              </a:ext>
            </a:extLst>
          </p:cNvPr>
          <p:cNvGrpSpPr/>
          <p:nvPr/>
        </p:nvGrpSpPr>
        <p:grpSpPr>
          <a:xfrm>
            <a:off x="421435" y="1147471"/>
            <a:ext cx="11770565" cy="5463110"/>
            <a:chOff x="421435" y="1147471"/>
            <a:chExt cx="11770565" cy="5463110"/>
          </a:xfrm>
        </p:grpSpPr>
        <p:sp>
          <p:nvSpPr>
            <p:cNvPr id="9" name="TextBox 8">
              <a:extLst>
                <a:ext uri="{FF2B5EF4-FFF2-40B4-BE49-F238E27FC236}">
                  <a16:creationId xmlns:a16="http://schemas.microsoft.com/office/drawing/2014/main" id="{B07E07FF-161F-A52D-ED18-60DCD0461697}"/>
                </a:ext>
              </a:extLst>
            </p:cNvPr>
            <p:cNvSpPr txBox="1"/>
            <p:nvPr/>
          </p:nvSpPr>
          <p:spPr>
            <a:xfrm>
              <a:off x="421435" y="1227090"/>
              <a:ext cx="3486150" cy="4247317"/>
            </a:xfrm>
            <a:prstGeom prst="rect">
              <a:avLst/>
            </a:prstGeom>
            <a:noFill/>
          </p:spPr>
          <p:txBody>
            <a:bodyPr wrap="square" rtlCol="0">
              <a:spAutoFit/>
            </a:bodyPr>
            <a:lstStyle/>
            <a:p>
              <a:pPr algn="just"/>
              <a:r>
                <a:rPr lang="en-US" dirty="0"/>
                <a:t>During the heart pain our body produces the proteins to cure the pain. The heart pain cause for the different reasons </a:t>
              </a:r>
              <a:r>
                <a:rPr lang="en-US" dirty="0" err="1"/>
                <a:t>ie</a:t>
              </a:r>
              <a:r>
                <a:rPr lang="en-US" dirty="0"/>
                <a:t>.. Ulcer, heart attack. With the synthesis of different types of proteins in our body, to fight against the foreign bodies. These proteins are seen by us as the early detectors of the ulcer or the heart attack. With the help of these proteins and some regular factors the watch integrated ml model will find out the disease the person is affected with.</a:t>
              </a:r>
            </a:p>
          </p:txBody>
        </p:sp>
        <p:grpSp>
          <p:nvGrpSpPr>
            <p:cNvPr id="12" name="Group 11">
              <a:extLst>
                <a:ext uri="{FF2B5EF4-FFF2-40B4-BE49-F238E27FC236}">
                  <a16:creationId xmlns:a16="http://schemas.microsoft.com/office/drawing/2014/main" id="{5D8DD3C7-8210-A92B-444A-D11F8998BB84}"/>
                </a:ext>
              </a:extLst>
            </p:cNvPr>
            <p:cNvGrpSpPr/>
            <p:nvPr/>
          </p:nvGrpSpPr>
          <p:grpSpPr>
            <a:xfrm>
              <a:off x="4142790" y="2517542"/>
              <a:ext cx="5884700" cy="3143740"/>
              <a:chOff x="7058042" y="-488518"/>
              <a:chExt cx="6958852" cy="3914354"/>
            </a:xfrm>
          </p:grpSpPr>
          <p:pic>
            <p:nvPicPr>
              <p:cNvPr id="11" name="Picture 10">
                <a:extLst>
                  <a:ext uri="{FF2B5EF4-FFF2-40B4-BE49-F238E27FC236}">
                    <a16:creationId xmlns:a16="http://schemas.microsoft.com/office/drawing/2014/main" id="{9014AA24-B567-383D-BF6D-6943FBC92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8042" y="-488518"/>
                <a:ext cx="6958852" cy="3914354"/>
              </a:xfrm>
              <a:prstGeom prst="rect">
                <a:avLst/>
              </a:prstGeom>
            </p:spPr>
          </p:pic>
          <p:pic>
            <p:nvPicPr>
              <p:cNvPr id="2050" name="Picture 2" descr="Cartoon Style Robot Vectorart">
                <a:extLst>
                  <a:ext uri="{FF2B5EF4-FFF2-40B4-BE49-F238E27FC236}">
                    <a16:creationId xmlns:a16="http://schemas.microsoft.com/office/drawing/2014/main" id="{0DF88C96-B65A-FF6C-FF3C-F4A675076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1880" y="1020526"/>
                <a:ext cx="952774" cy="1061866"/>
              </a:xfrm>
              <a:prstGeom prst="rect">
                <a:avLst/>
              </a:prstGeom>
              <a:noFill/>
              <a:extLst>
                <a:ext uri="{909E8E84-426E-40DD-AFC4-6F175D3DCCD1}">
                  <a14:hiddenFill xmlns:a14="http://schemas.microsoft.com/office/drawing/2010/main">
                    <a:solidFill>
                      <a:srgbClr val="FFFFFF"/>
                    </a:solidFill>
                  </a14:hiddenFill>
                </a:ext>
              </a:extLst>
            </p:spPr>
          </p:pic>
        </p:grpSp>
        <p:pic>
          <p:nvPicPr>
            <p:cNvPr id="2052" name="Picture 4" descr="Hand drawn flat design blame illustration">
              <a:extLst>
                <a:ext uri="{FF2B5EF4-FFF2-40B4-BE49-F238E27FC236}">
                  <a16:creationId xmlns:a16="http://schemas.microsoft.com/office/drawing/2014/main" id="{9E5EACF2-C33A-C0B3-D77E-75340E7078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0661" y="1147471"/>
              <a:ext cx="1418447" cy="141844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8FA9E90-E982-86C7-7AAD-E5C68DE9D9BE}"/>
                </a:ext>
              </a:extLst>
            </p:cNvPr>
            <p:cNvSpPr txBox="1"/>
            <p:nvPr/>
          </p:nvSpPr>
          <p:spPr>
            <a:xfrm>
              <a:off x="4590661" y="2565918"/>
              <a:ext cx="4152123" cy="646331"/>
            </a:xfrm>
            <a:prstGeom prst="rect">
              <a:avLst/>
            </a:prstGeom>
            <a:noFill/>
          </p:spPr>
          <p:txBody>
            <a:bodyPr wrap="square" rtlCol="0">
              <a:spAutoFit/>
            </a:bodyPr>
            <a:lstStyle/>
            <a:p>
              <a:r>
                <a:rPr lang="en-US" dirty="0"/>
                <a:t>The Confusion of the people will </a:t>
              </a:r>
            </a:p>
            <a:p>
              <a:r>
                <a:rPr lang="en-US" dirty="0"/>
                <a:t>tend to be cured by out machine.  </a:t>
              </a:r>
            </a:p>
          </p:txBody>
        </p:sp>
        <p:sp>
          <p:nvSpPr>
            <p:cNvPr id="13" name="TextBox 12">
              <a:extLst>
                <a:ext uri="{FF2B5EF4-FFF2-40B4-BE49-F238E27FC236}">
                  <a16:creationId xmlns:a16="http://schemas.microsoft.com/office/drawing/2014/main" id="{63DEC4A6-7B71-45A7-22EE-06B7438F7903}"/>
                </a:ext>
              </a:extLst>
            </p:cNvPr>
            <p:cNvSpPr txBox="1"/>
            <p:nvPr/>
          </p:nvSpPr>
          <p:spPr>
            <a:xfrm>
              <a:off x="4590661" y="3212249"/>
              <a:ext cx="1922106" cy="1754326"/>
            </a:xfrm>
            <a:prstGeom prst="rect">
              <a:avLst/>
            </a:prstGeom>
            <a:noFill/>
          </p:spPr>
          <p:txBody>
            <a:bodyPr wrap="square" rtlCol="0">
              <a:spAutoFit/>
            </a:bodyPr>
            <a:lstStyle/>
            <a:p>
              <a:r>
                <a:rPr lang="en-US" dirty="0"/>
                <a:t>This integration of the watch model will help the people to know more about their health.</a:t>
              </a:r>
            </a:p>
          </p:txBody>
        </p:sp>
        <p:sp>
          <p:nvSpPr>
            <p:cNvPr id="14" name="TextBox 13">
              <a:extLst>
                <a:ext uri="{FF2B5EF4-FFF2-40B4-BE49-F238E27FC236}">
                  <a16:creationId xmlns:a16="http://schemas.microsoft.com/office/drawing/2014/main" id="{C7310C6C-24DB-B18E-2E3C-18353CA14BF7}"/>
                </a:ext>
              </a:extLst>
            </p:cNvPr>
            <p:cNvSpPr txBox="1"/>
            <p:nvPr/>
          </p:nvSpPr>
          <p:spPr>
            <a:xfrm>
              <a:off x="8542948" y="1232515"/>
              <a:ext cx="2789853" cy="1200329"/>
            </a:xfrm>
            <a:prstGeom prst="rect">
              <a:avLst/>
            </a:prstGeom>
            <a:noFill/>
          </p:spPr>
          <p:txBody>
            <a:bodyPr wrap="square" rtlCol="0">
              <a:spAutoFit/>
            </a:bodyPr>
            <a:lstStyle/>
            <a:p>
              <a:pPr algn="just"/>
              <a:r>
                <a:rPr lang="en-US" dirty="0"/>
                <a:t>Our model detects the protein generation from the body and </a:t>
              </a:r>
              <a:r>
                <a:rPr lang="en-US" b="1" dirty="0"/>
                <a:t>cares the proteins in the blood flow.</a:t>
              </a:r>
            </a:p>
          </p:txBody>
        </p:sp>
        <p:sp>
          <p:nvSpPr>
            <p:cNvPr id="15" name="TextBox 14">
              <a:extLst>
                <a:ext uri="{FF2B5EF4-FFF2-40B4-BE49-F238E27FC236}">
                  <a16:creationId xmlns:a16="http://schemas.microsoft.com/office/drawing/2014/main" id="{54ECEB4A-B8B3-1D52-150D-0B7F8023242C}"/>
                </a:ext>
              </a:extLst>
            </p:cNvPr>
            <p:cNvSpPr txBox="1"/>
            <p:nvPr/>
          </p:nvSpPr>
          <p:spPr>
            <a:xfrm>
              <a:off x="7927962" y="2865941"/>
              <a:ext cx="2334732" cy="2062103"/>
            </a:xfrm>
            <a:prstGeom prst="rect">
              <a:avLst/>
            </a:prstGeom>
            <a:noFill/>
          </p:spPr>
          <p:txBody>
            <a:bodyPr wrap="square" rtlCol="0">
              <a:spAutoFit/>
            </a:bodyPr>
            <a:lstStyle/>
            <a:p>
              <a:r>
                <a:rPr lang="en-US" sz="1600" dirty="0"/>
                <a:t>The various factors for detecting </a:t>
              </a:r>
              <a:r>
                <a:rPr lang="en-US" sz="1600" dirty="0">
                  <a:solidFill>
                    <a:srgbClr val="FF0000"/>
                  </a:solidFill>
                </a:rPr>
                <a:t>ULCER</a:t>
              </a:r>
              <a:r>
                <a:rPr lang="en-US" sz="1600" dirty="0"/>
                <a:t>:</a:t>
              </a:r>
            </a:p>
            <a:p>
              <a:pPr marL="342900" indent="-342900">
                <a:buFont typeface="Arial" panose="020B0604020202020204" pitchFamily="34" charset="0"/>
                <a:buChar char="•"/>
              </a:pPr>
              <a:r>
                <a:rPr lang="en-US" sz="1600" b="0" dirty="0">
                  <a:solidFill>
                    <a:srgbClr val="FF8AEF"/>
                  </a:solidFill>
                  <a:effectLst/>
                </a:rPr>
                <a:t>Pain level</a:t>
              </a:r>
            </a:p>
            <a:p>
              <a:pPr marL="342900" indent="-342900">
                <a:buFont typeface="Arial" panose="020B0604020202020204" pitchFamily="34" charset="0"/>
                <a:buChar char="•"/>
              </a:pPr>
              <a:r>
                <a:rPr lang="en-US" sz="1600" b="0" dirty="0">
                  <a:solidFill>
                    <a:srgbClr val="FF8AEF"/>
                  </a:solidFill>
                  <a:effectLst/>
                </a:rPr>
                <a:t>Stomach acidity</a:t>
              </a:r>
            </a:p>
            <a:p>
              <a:pPr marL="342900" indent="-342900">
                <a:buFont typeface="Arial" panose="020B0604020202020204" pitchFamily="34" charset="0"/>
                <a:buChar char="•"/>
              </a:pPr>
              <a:r>
                <a:rPr lang="en-US" sz="1600" b="0" dirty="0">
                  <a:solidFill>
                    <a:srgbClr val="FF8AEF"/>
                  </a:solidFill>
                  <a:effectLst/>
                </a:rPr>
                <a:t>Stress level</a:t>
              </a:r>
            </a:p>
            <a:p>
              <a:pPr marL="342900" indent="-342900">
                <a:buFont typeface="Arial" panose="020B0604020202020204" pitchFamily="34" charset="0"/>
                <a:buChar char="•"/>
              </a:pPr>
              <a:r>
                <a:rPr lang="en-US" sz="1600" b="0" dirty="0">
                  <a:solidFill>
                    <a:srgbClr val="FF8AEF"/>
                  </a:solidFill>
                  <a:effectLst/>
                </a:rPr>
                <a:t>nausea</a:t>
              </a:r>
            </a:p>
            <a:p>
              <a:pPr marL="342900" indent="-342900">
                <a:buFont typeface="Arial" panose="020B0604020202020204" pitchFamily="34" charset="0"/>
                <a:buChar char="•"/>
              </a:pPr>
              <a:r>
                <a:rPr lang="en-US" sz="1600" b="0" dirty="0">
                  <a:solidFill>
                    <a:srgbClr val="FF8AEF"/>
                  </a:solidFill>
                  <a:effectLst/>
                </a:rPr>
                <a:t>Stomach pain</a:t>
              </a:r>
            </a:p>
            <a:p>
              <a:pPr marL="342900" indent="-342900">
                <a:buFont typeface="Arial" panose="020B0604020202020204" pitchFamily="34" charset="0"/>
                <a:buChar char="•"/>
              </a:pPr>
              <a:r>
                <a:rPr lang="en-US" sz="1600" b="0" dirty="0">
                  <a:solidFill>
                    <a:srgbClr val="FF8AEF"/>
                  </a:solidFill>
                  <a:effectLst/>
                </a:rPr>
                <a:t>Weight</a:t>
              </a:r>
              <a:r>
                <a:rPr lang="en-US" sz="1600" dirty="0">
                  <a:solidFill>
                    <a:srgbClr val="FF8AEF"/>
                  </a:solidFill>
                </a:rPr>
                <a:t> </a:t>
              </a:r>
              <a:r>
                <a:rPr lang="en-US" sz="1600" b="0" dirty="0">
                  <a:solidFill>
                    <a:srgbClr val="FF8AEF"/>
                  </a:solidFill>
                  <a:effectLst/>
                </a:rPr>
                <a:t>loss</a:t>
              </a:r>
              <a:endParaRPr lang="en-US" sz="1400" dirty="0"/>
            </a:p>
          </p:txBody>
        </p:sp>
        <p:sp>
          <p:nvSpPr>
            <p:cNvPr id="16" name="TextBox 15">
              <a:extLst>
                <a:ext uri="{FF2B5EF4-FFF2-40B4-BE49-F238E27FC236}">
                  <a16:creationId xmlns:a16="http://schemas.microsoft.com/office/drawing/2014/main" id="{A78A6560-56F4-561B-91F9-071FC50620F5}"/>
                </a:ext>
              </a:extLst>
            </p:cNvPr>
            <p:cNvSpPr txBox="1"/>
            <p:nvPr/>
          </p:nvSpPr>
          <p:spPr>
            <a:xfrm>
              <a:off x="9938069" y="2859508"/>
              <a:ext cx="2253931" cy="2062103"/>
            </a:xfrm>
            <a:prstGeom prst="rect">
              <a:avLst/>
            </a:prstGeom>
            <a:noFill/>
          </p:spPr>
          <p:txBody>
            <a:bodyPr wrap="square" rtlCol="0">
              <a:spAutoFit/>
            </a:bodyPr>
            <a:lstStyle/>
            <a:p>
              <a:r>
                <a:rPr lang="en-US" sz="1600" dirty="0"/>
                <a:t>The various factors for detecting </a:t>
              </a:r>
              <a:r>
                <a:rPr lang="en-US" sz="1600" dirty="0">
                  <a:solidFill>
                    <a:srgbClr val="FF0000"/>
                  </a:solidFill>
                </a:rPr>
                <a:t>ATTATCK</a:t>
              </a:r>
              <a:r>
                <a:rPr lang="en-US" sz="1600" dirty="0"/>
                <a:t>:</a:t>
              </a:r>
            </a:p>
            <a:p>
              <a:pPr marL="342900" indent="-342900">
                <a:buFont typeface="Arial" panose="020B0604020202020204" pitchFamily="34" charset="0"/>
                <a:buChar char="•"/>
              </a:pPr>
              <a:r>
                <a:rPr lang="en-US" sz="1600" b="0" dirty="0">
                  <a:solidFill>
                    <a:srgbClr val="FF8AEF"/>
                  </a:solidFill>
                  <a:effectLst/>
                </a:rPr>
                <a:t>Protein FABP3</a:t>
              </a:r>
            </a:p>
            <a:p>
              <a:pPr marL="342900" indent="-342900">
                <a:buFont typeface="Arial" panose="020B0604020202020204" pitchFamily="34" charset="0"/>
                <a:buChar char="•"/>
              </a:pPr>
              <a:r>
                <a:rPr lang="en-US" sz="1600" b="0" dirty="0">
                  <a:solidFill>
                    <a:srgbClr val="FF8AEF"/>
                  </a:solidFill>
                  <a:effectLst/>
                </a:rPr>
                <a:t>Age</a:t>
              </a:r>
            </a:p>
            <a:p>
              <a:pPr marL="342900" indent="-342900">
                <a:buFont typeface="Arial" panose="020B0604020202020204" pitchFamily="34" charset="0"/>
                <a:buChar char="•"/>
              </a:pPr>
              <a:r>
                <a:rPr lang="en-US" sz="1600" dirty="0">
                  <a:solidFill>
                    <a:srgbClr val="FF8AEF"/>
                  </a:solidFill>
                </a:rPr>
                <a:t>S</a:t>
              </a:r>
              <a:r>
                <a:rPr lang="en-US" sz="1600" b="0" dirty="0">
                  <a:solidFill>
                    <a:srgbClr val="FF8AEF"/>
                  </a:solidFill>
                  <a:effectLst/>
                </a:rPr>
                <a:t>weating</a:t>
              </a:r>
            </a:p>
            <a:p>
              <a:pPr marL="342900" indent="-342900">
                <a:buFont typeface="Arial" panose="020B0604020202020204" pitchFamily="34" charset="0"/>
                <a:buChar char="•"/>
              </a:pPr>
              <a:r>
                <a:rPr lang="en-US" sz="1600" b="0" dirty="0">
                  <a:solidFill>
                    <a:srgbClr val="FF8AEF"/>
                  </a:solidFill>
                  <a:effectLst/>
                </a:rPr>
                <a:t>Chest pressure</a:t>
              </a:r>
            </a:p>
            <a:p>
              <a:pPr marL="342900" indent="-342900">
                <a:buFont typeface="Arial" panose="020B0604020202020204" pitchFamily="34" charset="0"/>
                <a:buChar char="•"/>
              </a:pPr>
              <a:r>
                <a:rPr lang="en-US" sz="1600" b="0" dirty="0">
                  <a:solidFill>
                    <a:srgbClr val="FF8AEF"/>
                  </a:solidFill>
                  <a:effectLst/>
                </a:rPr>
                <a:t>Breath shortness</a:t>
              </a:r>
            </a:p>
            <a:p>
              <a:pPr marL="342900" indent="-342900">
                <a:buFont typeface="Arial" panose="020B0604020202020204" pitchFamily="34" charset="0"/>
                <a:buChar char="•"/>
              </a:pPr>
              <a:r>
                <a:rPr lang="en-US" sz="1600" dirty="0">
                  <a:solidFill>
                    <a:srgbClr val="FF8AEF"/>
                  </a:solidFill>
                </a:rPr>
                <a:t>Blood Pressure</a:t>
              </a:r>
              <a:endParaRPr lang="en-US" sz="1600" b="0" dirty="0">
                <a:solidFill>
                  <a:srgbClr val="FF8AEF"/>
                </a:solidFill>
                <a:effectLst/>
              </a:endParaRPr>
            </a:p>
          </p:txBody>
        </p:sp>
        <p:cxnSp>
          <p:nvCxnSpPr>
            <p:cNvPr id="18" name="Straight Connector 17">
              <a:extLst>
                <a:ext uri="{FF2B5EF4-FFF2-40B4-BE49-F238E27FC236}">
                  <a16:creationId xmlns:a16="http://schemas.microsoft.com/office/drawing/2014/main" id="{717C4CCB-279F-FFD9-3E10-137159CC3A85}"/>
                </a:ext>
              </a:extLst>
            </p:cNvPr>
            <p:cNvCxnSpPr/>
            <p:nvPr/>
          </p:nvCxnSpPr>
          <p:spPr>
            <a:xfrm>
              <a:off x="9937875" y="2840884"/>
              <a:ext cx="0" cy="2080727"/>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3381FF6-EAB5-CEEE-ADF5-6D286B10D873}"/>
                </a:ext>
              </a:extLst>
            </p:cNvPr>
            <p:cNvSpPr txBox="1"/>
            <p:nvPr/>
          </p:nvSpPr>
          <p:spPr>
            <a:xfrm>
              <a:off x="4051725" y="5493031"/>
              <a:ext cx="1943877" cy="923330"/>
            </a:xfrm>
            <a:prstGeom prst="rect">
              <a:avLst/>
            </a:prstGeom>
            <a:noFill/>
          </p:spPr>
          <p:txBody>
            <a:bodyPr wrap="square" rtlCol="0">
              <a:spAutoFit/>
            </a:bodyPr>
            <a:lstStyle/>
            <a:p>
              <a:r>
                <a:rPr lang="en-US" b="1" dirty="0">
                  <a:solidFill>
                    <a:srgbClr val="FF0000"/>
                  </a:solidFill>
                </a:rPr>
                <a:t>FABP3</a:t>
              </a:r>
            </a:p>
            <a:p>
              <a:r>
                <a:rPr lang="en-US" dirty="0"/>
                <a:t>Fatty acid Binding Protein</a:t>
              </a:r>
            </a:p>
          </p:txBody>
        </p:sp>
        <p:pic>
          <p:nvPicPr>
            <p:cNvPr id="2054" name="Picture 6" descr="Realistic heart shape in studio">
              <a:extLst>
                <a:ext uri="{FF2B5EF4-FFF2-40B4-BE49-F238E27FC236}">
                  <a16:creationId xmlns:a16="http://schemas.microsoft.com/office/drawing/2014/main" id="{810C666F-0B82-73F1-95C2-02A09AFBF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6206" y="5538869"/>
              <a:ext cx="831653" cy="83165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Digital art human organs  illustration">
              <a:extLst>
                <a:ext uri="{FF2B5EF4-FFF2-40B4-BE49-F238E27FC236}">
                  <a16:creationId xmlns:a16="http://schemas.microsoft.com/office/drawing/2014/main" id="{1A4FD2F6-FAD2-2F44-5634-3A5E151D39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8021900" y="5441891"/>
              <a:ext cx="718309" cy="92333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B9B86156-E562-F663-BE56-BA341A5CDA40}"/>
                </a:ext>
              </a:extLst>
            </p:cNvPr>
            <p:cNvSpPr txBox="1"/>
            <p:nvPr/>
          </p:nvSpPr>
          <p:spPr>
            <a:xfrm>
              <a:off x="8906754" y="5471344"/>
              <a:ext cx="1943877" cy="923330"/>
            </a:xfrm>
            <a:prstGeom prst="rect">
              <a:avLst/>
            </a:prstGeom>
            <a:noFill/>
          </p:spPr>
          <p:txBody>
            <a:bodyPr wrap="square" rtlCol="0">
              <a:spAutoFit/>
            </a:bodyPr>
            <a:lstStyle/>
            <a:p>
              <a:r>
                <a:rPr lang="en-US" b="1" dirty="0">
                  <a:solidFill>
                    <a:srgbClr val="FF0000"/>
                  </a:solidFill>
                </a:rPr>
                <a:t>TNF-</a:t>
              </a:r>
              <a:r>
                <a:rPr lang="el-GR" b="1" dirty="0">
                  <a:solidFill>
                    <a:srgbClr val="FF0000"/>
                  </a:solidFill>
                </a:rPr>
                <a:t>α</a:t>
              </a:r>
              <a:endParaRPr lang="en-US" b="1" dirty="0">
                <a:solidFill>
                  <a:srgbClr val="FF0000"/>
                </a:solidFill>
              </a:endParaRPr>
            </a:p>
            <a:p>
              <a:r>
                <a:rPr lang="en-US" dirty="0"/>
                <a:t>Tumor Necrosis Factor-alpha</a:t>
              </a:r>
            </a:p>
          </p:txBody>
        </p:sp>
        <p:sp>
          <p:nvSpPr>
            <p:cNvPr id="21" name="TextBox 20">
              <a:extLst>
                <a:ext uri="{FF2B5EF4-FFF2-40B4-BE49-F238E27FC236}">
                  <a16:creationId xmlns:a16="http://schemas.microsoft.com/office/drawing/2014/main" id="{C5298AFC-EE2A-614D-AE6D-E4B7B5D248AA}"/>
                </a:ext>
              </a:extLst>
            </p:cNvPr>
            <p:cNvSpPr txBox="1"/>
            <p:nvPr/>
          </p:nvSpPr>
          <p:spPr>
            <a:xfrm>
              <a:off x="3124272" y="6333582"/>
              <a:ext cx="895519" cy="276999"/>
            </a:xfrm>
            <a:prstGeom prst="rect">
              <a:avLst/>
            </a:prstGeom>
            <a:noFill/>
          </p:spPr>
          <p:txBody>
            <a:bodyPr wrap="square" rtlCol="0">
              <a:spAutoFit/>
            </a:bodyPr>
            <a:lstStyle/>
            <a:p>
              <a:pPr algn="ctr"/>
              <a:r>
                <a:rPr lang="en-US" sz="1200" dirty="0"/>
                <a:t>Attack</a:t>
              </a:r>
            </a:p>
          </p:txBody>
        </p:sp>
        <p:sp>
          <p:nvSpPr>
            <p:cNvPr id="22" name="TextBox 21">
              <a:extLst>
                <a:ext uri="{FF2B5EF4-FFF2-40B4-BE49-F238E27FC236}">
                  <a16:creationId xmlns:a16="http://schemas.microsoft.com/office/drawing/2014/main" id="{7CC69568-4270-5677-C7CF-FFDEE1E1D1D2}"/>
                </a:ext>
              </a:extLst>
            </p:cNvPr>
            <p:cNvSpPr txBox="1"/>
            <p:nvPr/>
          </p:nvSpPr>
          <p:spPr>
            <a:xfrm>
              <a:off x="7927962" y="6281251"/>
              <a:ext cx="895519" cy="276999"/>
            </a:xfrm>
            <a:prstGeom prst="rect">
              <a:avLst/>
            </a:prstGeom>
            <a:noFill/>
          </p:spPr>
          <p:txBody>
            <a:bodyPr wrap="square" rtlCol="0">
              <a:spAutoFit/>
            </a:bodyPr>
            <a:lstStyle/>
            <a:p>
              <a:pPr algn="ctr"/>
              <a:r>
                <a:rPr lang="en-US" sz="1200" dirty="0"/>
                <a:t>Ulcer</a:t>
              </a:r>
            </a:p>
          </p:txBody>
        </p:sp>
      </p:grpSp>
    </p:spTree>
    <p:extLst>
      <p:ext uri="{BB962C8B-B14F-4D97-AF65-F5344CB8AC3E}">
        <p14:creationId xmlns:p14="http://schemas.microsoft.com/office/powerpoint/2010/main" val="814660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F7E0B-1287-3D26-3B63-D8CEB2AADB48}"/>
            </a:ext>
          </a:extLst>
        </p:cNvPr>
        <p:cNvGrpSpPr/>
        <p:nvPr/>
      </p:nvGrpSpPr>
      <p:grpSpPr>
        <a:xfrm>
          <a:off x="0" y="0"/>
          <a:ext cx="0" cy="0"/>
          <a:chOff x="0" y="0"/>
          <a:chExt cx="0" cy="0"/>
        </a:xfrm>
      </p:grpSpPr>
      <p:sp>
        <p:nvSpPr>
          <p:cNvPr id="28" name="Circle: Hollow 27">
            <a:extLst>
              <a:ext uri="{FF2B5EF4-FFF2-40B4-BE49-F238E27FC236}">
                <a16:creationId xmlns:a16="http://schemas.microsoft.com/office/drawing/2014/main" id="{2763E0F4-5590-CA1F-4501-F55704BA6DB1}"/>
              </a:ext>
            </a:extLst>
          </p:cNvPr>
          <p:cNvSpPr/>
          <p:nvPr/>
        </p:nvSpPr>
        <p:spPr>
          <a:xfrm>
            <a:off x="2862943" y="130440"/>
            <a:ext cx="6466114" cy="6516002"/>
          </a:xfrm>
          <a:prstGeom prst="donut">
            <a:avLst>
              <a:gd name="adj" fmla="val 2266"/>
            </a:avLst>
          </a:prstGeom>
          <a:solidFill>
            <a:srgbClr val="FF8AEF"/>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grpSp>
        <p:nvGrpSpPr>
          <p:cNvPr id="3" name="Group 2">
            <a:extLst>
              <a:ext uri="{FF2B5EF4-FFF2-40B4-BE49-F238E27FC236}">
                <a16:creationId xmlns:a16="http://schemas.microsoft.com/office/drawing/2014/main" id="{05827C15-CF94-247E-B1F8-DFAB92271059}"/>
              </a:ext>
            </a:extLst>
          </p:cNvPr>
          <p:cNvGrpSpPr/>
          <p:nvPr/>
        </p:nvGrpSpPr>
        <p:grpSpPr>
          <a:xfrm>
            <a:off x="10954657" y="5864742"/>
            <a:ext cx="1943877" cy="1093431"/>
            <a:chOff x="9710057" y="3108842"/>
            <a:chExt cx="1943877" cy="1093431"/>
          </a:xfrm>
        </p:grpSpPr>
        <p:pic>
          <p:nvPicPr>
            <p:cNvPr id="5" name="Picture 4">
              <a:extLst>
                <a:ext uri="{FF2B5EF4-FFF2-40B4-BE49-F238E27FC236}">
                  <a16:creationId xmlns:a16="http://schemas.microsoft.com/office/drawing/2014/main" id="{3A62ED22-B8E4-42E0-C868-CF9094A11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057" y="3108842"/>
              <a:ext cx="1943877" cy="1093431"/>
            </a:xfrm>
            <a:prstGeom prst="rect">
              <a:avLst/>
            </a:prstGeom>
          </p:spPr>
        </p:pic>
        <p:sp>
          <p:nvSpPr>
            <p:cNvPr id="6" name="TextBox 5">
              <a:extLst>
                <a:ext uri="{FF2B5EF4-FFF2-40B4-BE49-F238E27FC236}">
                  <a16:creationId xmlns:a16="http://schemas.microsoft.com/office/drawing/2014/main" id="{1A8C908C-9866-8801-E06A-EDE5CD81199B}"/>
                </a:ext>
              </a:extLst>
            </p:cNvPr>
            <p:cNvSpPr txBox="1"/>
            <p:nvPr/>
          </p:nvSpPr>
          <p:spPr>
            <a:xfrm>
              <a:off x="10532268" y="3509963"/>
              <a:ext cx="226147" cy="307777"/>
            </a:xfrm>
            <a:prstGeom prst="rect">
              <a:avLst/>
            </a:prstGeom>
            <a:noFill/>
          </p:spPr>
          <p:txBody>
            <a:bodyPr wrap="square" rtlCol="0">
              <a:spAutoFit/>
            </a:bodyPr>
            <a:lstStyle/>
            <a:p>
              <a:pPr algn="ctr"/>
              <a:r>
                <a:rPr lang="en-US" sz="1400" dirty="0"/>
                <a:t>8</a:t>
              </a:r>
            </a:p>
          </p:txBody>
        </p:sp>
      </p:grpSp>
      <p:pic>
        <p:nvPicPr>
          <p:cNvPr id="2" name="Picture 2">
            <a:extLst>
              <a:ext uri="{FF2B5EF4-FFF2-40B4-BE49-F238E27FC236}">
                <a16:creationId xmlns:a16="http://schemas.microsoft.com/office/drawing/2014/main" id="{930BEE1C-BE5D-DFF9-14E0-A8A69A3A255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3828661" y="1034249"/>
            <a:ext cx="4534678" cy="4789502"/>
          </a:xfrm>
          <a:prstGeom prst="ellipse">
            <a:avLst/>
          </a:prstGeom>
          <a:ln w="63500" cap="rnd">
            <a:solidFill>
              <a:schemeClr val="bg1"/>
            </a:solidFill>
          </a:ln>
          <a:effectLst>
            <a:outerShdw blurRad="381000" dist="292100" dir="5400000" sx="-80000" sy="-18000" rotWithShape="0">
              <a:srgbClr val="000000">
                <a:alpha val="22000"/>
              </a:srgbClr>
            </a:outerShdw>
          </a:effectLst>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343E01C6-5DC9-60CB-E555-A5EAF3BFA1DD}"/>
              </a:ext>
            </a:extLst>
          </p:cNvPr>
          <p:cNvSpPr/>
          <p:nvPr/>
        </p:nvSpPr>
        <p:spPr>
          <a:xfrm>
            <a:off x="914399" y="3362343"/>
            <a:ext cx="2864498" cy="1968759"/>
          </a:xfrm>
          <a:prstGeom prst="roundRect">
            <a:avLst/>
          </a:prstGeom>
          <a:solidFill>
            <a:schemeClr val="bg1"/>
          </a:solidFill>
          <a:ln>
            <a:solidFill>
              <a:srgbClr val="FF8A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35DB30-4046-FFD7-7449-95DBFE5037D9}"/>
              </a:ext>
            </a:extLst>
          </p:cNvPr>
          <p:cNvSpPr txBox="1"/>
          <p:nvPr/>
        </p:nvSpPr>
        <p:spPr>
          <a:xfrm>
            <a:off x="1180321" y="3469559"/>
            <a:ext cx="2332653" cy="1754326"/>
          </a:xfrm>
          <a:prstGeom prst="rect">
            <a:avLst/>
          </a:prstGeom>
          <a:solidFill>
            <a:schemeClr val="bg1"/>
          </a:solidFill>
        </p:spPr>
        <p:txBody>
          <a:bodyPr wrap="square" rtlCol="0">
            <a:spAutoFit/>
          </a:bodyPr>
          <a:lstStyle/>
          <a:p>
            <a:pPr algn="ctr"/>
            <a:r>
              <a:rPr lang="en-US" dirty="0"/>
              <a:t>This model analyses the </a:t>
            </a:r>
            <a:r>
              <a:rPr lang="en-US" b="1" dirty="0"/>
              <a:t>proteins</a:t>
            </a:r>
            <a:r>
              <a:rPr lang="en-US" dirty="0"/>
              <a:t> the sensors given as the input. The data gets classified and returns the </a:t>
            </a:r>
            <a:r>
              <a:rPr lang="en-US" b="1" dirty="0"/>
              <a:t>confidence score</a:t>
            </a:r>
            <a:r>
              <a:rPr lang="en-US" dirty="0"/>
              <a:t>.</a:t>
            </a:r>
          </a:p>
        </p:txBody>
      </p:sp>
      <p:sp>
        <p:nvSpPr>
          <p:cNvPr id="15" name="Rectangle: Rounded Corners 14">
            <a:extLst>
              <a:ext uri="{FF2B5EF4-FFF2-40B4-BE49-F238E27FC236}">
                <a16:creationId xmlns:a16="http://schemas.microsoft.com/office/drawing/2014/main" id="{4D3E5825-6E25-EEA1-3E69-3C50A97180B8}"/>
              </a:ext>
            </a:extLst>
          </p:cNvPr>
          <p:cNvSpPr/>
          <p:nvPr/>
        </p:nvSpPr>
        <p:spPr>
          <a:xfrm>
            <a:off x="976603" y="1034249"/>
            <a:ext cx="2864498" cy="1968759"/>
          </a:xfrm>
          <a:prstGeom prst="roundRect">
            <a:avLst/>
          </a:prstGeom>
          <a:solidFill>
            <a:schemeClr val="bg1"/>
          </a:solidFill>
          <a:ln>
            <a:solidFill>
              <a:srgbClr val="FF8A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61D037A-7EBA-B1FF-0A90-7E6D4DB835F2}"/>
              </a:ext>
            </a:extLst>
          </p:cNvPr>
          <p:cNvSpPr txBox="1"/>
          <p:nvPr/>
        </p:nvSpPr>
        <p:spPr>
          <a:xfrm>
            <a:off x="1242525" y="1141465"/>
            <a:ext cx="2332653" cy="1754326"/>
          </a:xfrm>
          <a:prstGeom prst="rect">
            <a:avLst/>
          </a:prstGeom>
          <a:noFill/>
        </p:spPr>
        <p:txBody>
          <a:bodyPr wrap="square" rtlCol="0">
            <a:spAutoFit/>
          </a:bodyPr>
          <a:lstStyle/>
          <a:p>
            <a:pPr algn="ctr"/>
            <a:r>
              <a:rPr lang="en-US" dirty="0"/>
              <a:t>Build with sci-kit learn framework, a </a:t>
            </a:r>
            <a:r>
              <a:rPr lang="en-US" b="1" dirty="0"/>
              <a:t>random forest classifying model</a:t>
            </a:r>
            <a:r>
              <a:rPr lang="en-US" dirty="0"/>
              <a:t>. Provide with the dozens of ulcer and attack datasets.</a:t>
            </a:r>
          </a:p>
        </p:txBody>
      </p:sp>
      <p:sp>
        <p:nvSpPr>
          <p:cNvPr id="21" name="Rectangle: Rounded Corners 20">
            <a:extLst>
              <a:ext uri="{FF2B5EF4-FFF2-40B4-BE49-F238E27FC236}">
                <a16:creationId xmlns:a16="http://schemas.microsoft.com/office/drawing/2014/main" id="{5D544C0A-FF93-C4C6-51F7-AFB26ED4E178}"/>
              </a:ext>
            </a:extLst>
          </p:cNvPr>
          <p:cNvSpPr/>
          <p:nvPr/>
        </p:nvSpPr>
        <p:spPr>
          <a:xfrm>
            <a:off x="8363339" y="1034249"/>
            <a:ext cx="2864498" cy="1968759"/>
          </a:xfrm>
          <a:prstGeom prst="roundRect">
            <a:avLst/>
          </a:prstGeom>
          <a:solidFill>
            <a:schemeClr val="bg1"/>
          </a:solidFill>
          <a:ln>
            <a:solidFill>
              <a:srgbClr val="FF8A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CD010FA-6879-6693-E2ED-E0E8A9A9067C}"/>
              </a:ext>
            </a:extLst>
          </p:cNvPr>
          <p:cNvSpPr txBox="1"/>
          <p:nvPr/>
        </p:nvSpPr>
        <p:spPr>
          <a:xfrm>
            <a:off x="8629261" y="1141465"/>
            <a:ext cx="2332653" cy="1754326"/>
          </a:xfrm>
          <a:prstGeom prst="rect">
            <a:avLst/>
          </a:prstGeom>
          <a:solidFill>
            <a:schemeClr val="bg1"/>
          </a:solidFill>
        </p:spPr>
        <p:txBody>
          <a:bodyPr wrap="square" rtlCol="0">
            <a:spAutoFit/>
          </a:bodyPr>
          <a:lstStyle/>
          <a:p>
            <a:pPr algn="ctr"/>
            <a:r>
              <a:rPr lang="en-US" dirty="0"/>
              <a:t>The </a:t>
            </a:r>
            <a:r>
              <a:rPr lang="en-US" b="1" dirty="0"/>
              <a:t>real time</a:t>
            </a:r>
            <a:r>
              <a:rPr lang="en-US" dirty="0"/>
              <a:t> collecting data are again send to the original dataset of the already saved model.</a:t>
            </a:r>
          </a:p>
          <a:p>
            <a:pPr algn="ctr"/>
            <a:r>
              <a:rPr lang="en-US" dirty="0"/>
              <a:t>This makes efficient.</a:t>
            </a:r>
          </a:p>
        </p:txBody>
      </p:sp>
      <p:sp>
        <p:nvSpPr>
          <p:cNvPr id="25" name="Rectangle: Rounded Corners 24">
            <a:extLst>
              <a:ext uri="{FF2B5EF4-FFF2-40B4-BE49-F238E27FC236}">
                <a16:creationId xmlns:a16="http://schemas.microsoft.com/office/drawing/2014/main" id="{42E58BB3-0258-AED9-22B6-FE2E92F1AA07}"/>
              </a:ext>
            </a:extLst>
          </p:cNvPr>
          <p:cNvSpPr/>
          <p:nvPr/>
        </p:nvSpPr>
        <p:spPr>
          <a:xfrm>
            <a:off x="8363339" y="3362342"/>
            <a:ext cx="2864498" cy="1968759"/>
          </a:xfrm>
          <a:prstGeom prst="roundRect">
            <a:avLst/>
          </a:prstGeom>
          <a:solidFill>
            <a:schemeClr val="bg1"/>
          </a:solidFill>
          <a:ln>
            <a:solidFill>
              <a:srgbClr val="FF8A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AF1EBBE-64A1-2400-0DDB-A2BF47EB9739}"/>
              </a:ext>
            </a:extLst>
          </p:cNvPr>
          <p:cNvSpPr txBox="1"/>
          <p:nvPr/>
        </p:nvSpPr>
        <p:spPr>
          <a:xfrm>
            <a:off x="8629261" y="3469558"/>
            <a:ext cx="2332653" cy="1754326"/>
          </a:xfrm>
          <a:prstGeom prst="rect">
            <a:avLst/>
          </a:prstGeom>
          <a:solidFill>
            <a:schemeClr val="bg1"/>
          </a:solidFill>
        </p:spPr>
        <p:txBody>
          <a:bodyPr wrap="square" rtlCol="0">
            <a:spAutoFit/>
          </a:bodyPr>
          <a:lstStyle/>
          <a:p>
            <a:pPr algn="ctr"/>
            <a:r>
              <a:rPr lang="en-US" dirty="0"/>
              <a:t>The excess symptoms with the proteins are classified and </a:t>
            </a:r>
            <a:r>
              <a:rPr lang="en-US" b="1" dirty="0"/>
              <a:t>double check</a:t>
            </a:r>
            <a:r>
              <a:rPr lang="en-US" dirty="0"/>
              <a:t> the provided result with the confidence score.</a:t>
            </a:r>
          </a:p>
        </p:txBody>
      </p:sp>
      <p:sp>
        <p:nvSpPr>
          <p:cNvPr id="29" name="TextBox 28">
            <a:extLst>
              <a:ext uri="{FF2B5EF4-FFF2-40B4-BE49-F238E27FC236}">
                <a16:creationId xmlns:a16="http://schemas.microsoft.com/office/drawing/2014/main" id="{8FE8D342-32CF-E0F3-AB9D-9994A4FF4BD5}"/>
              </a:ext>
            </a:extLst>
          </p:cNvPr>
          <p:cNvSpPr txBox="1"/>
          <p:nvPr/>
        </p:nvSpPr>
        <p:spPr>
          <a:xfrm>
            <a:off x="5455298" y="5639085"/>
            <a:ext cx="1418253" cy="369332"/>
          </a:xfrm>
          <a:prstGeom prst="rect">
            <a:avLst/>
          </a:prstGeom>
          <a:noFill/>
        </p:spPr>
        <p:txBody>
          <a:bodyPr wrap="square" rtlCol="0">
            <a:spAutoFit/>
          </a:bodyPr>
          <a:lstStyle/>
          <a:p>
            <a:pPr algn="ctr"/>
            <a:r>
              <a:rPr lang="en-US" dirty="0">
                <a:solidFill>
                  <a:srgbClr val="FF0000"/>
                </a:solidFill>
                <a:latin typeface="Poor Richard" panose="02080502050505020702" pitchFamily="18" charset="0"/>
              </a:rPr>
              <a:t>Medi-Me</a:t>
            </a:r>
          </a:p>
        </p:txBody>
      </p:sp>
    </p:spTree>
    <p:extLst>
      <p:ext uri="{BB962C8B-B14F-4D97-AF65-F5344CB8AC3E}">
        <p14:creationId xmlns:p14="http://schemas.microsoft.com/office/powerpoint/2010/main" val="155243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BF5B282-009C-5A97-EB83-8791C1CF00D1}"/>
              </a:ext>
            </a:extLst>
          </p:cNvPr>
          <p:cNvSpPr/>
          <p:nvPr/>
        </p:nvSpPr>
        <p:spPr>
          <a:xfrm>
            <a:off x="7133459" y="3547274"/>
            <a:ext cx="473166" cy="422746"/>
          </a:xfrm>
          <a:prstGeom prst="rect">
            <a:avLst/>
          </a:prstGeom>
          <a:solidFill>
            <a:schemeClr val="bg1"/>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25EA898-4106-1E7E-3269-CC4ED965E44F}"/>
              </a:ext>
            </a:extLst>
          </p:cNvPr>
          <p:cNvGrpSpPr/>
          <p:nvPr/>
        </p:nvGrpSpPr>
        <p:grpSpPr>
          <a:xfrm>
            <a:off x="805827" y="1602512"/>
            <a:ext cx="6958852" cy="3914354"/>
            <a:chOff x="-378240" y="1283564"/>
            <a:chExt cx="6958852" cy="3914354"/>
          </a:xfrm>
        </p:grpSpPr>
        <p:pic>
          <p:nvPicPr>
            <p:cNvPr id="10" name="Picture 9">
              <a:extLst>
                <a:ext uri="{FF2B5EF4-FFF2-40B4-BE49-F238E27FC236}">
                  <a16:creationId xmlns:a16="http://schemas.microsoft.com/office/drawing/2014/main" id="{A8575E29-6FF4-B2F8-EB02-F9C3F6EA4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40" y="1283564"/>
              <a:ext cx="6958852" cy="3914354"/>
            </a:xfrm>
            <a:prstGeom prst="rect">
              <a:avLst/>
            </a:prstGeom>
          </p:spPr>
        </p:pic>
        <p:pic>
          <p:nvPicPr>
            <p:cNvPr id="27" name="Picture 26">
              <a:extLst>
                <a:ext uri="{FF2B5EF4-FFF2-40B4-BE49-F238E27FC236}">
                  <a16:creationId xmlns:a16="http://schemas.microsoft.com/office/drawing/2014/main" id="{BC009545-FACB-36C5-470A-61324A108C01}"/>
                </a:ext>
              </a:extLst>
            </p:cNvPr>
            <p:cNvPicPr>
              <a:picLocks noChangeAspect="1"/>
            </p:cNvPicPr>
            <p:nvPr/>
          </p:nvPicPr>
          <p:blipFill>
            <a:blip r:embed="rId3"/>
            <a:stretch>
              <a:fillRect/>
            </a:stretch>
          </p:blipFill>
          <p:spPr>
            <a:xfrm flipH="1">
              <a:off x="2964656" y="2636710"/>
              <a:ext cx="90490" cy="79938"/>
            </a:xfrm>
            <a:prstGeom prst="rect">
              <a:avLst/>
            </a:prstGeom>
          </p:spPr>
        </p:pic>
      </p:grpSp>
      <p:sp>
        <p:nvSpPr>
          <p:cNvPr id="4" name="TextBox 3">
            <a:extLst>
              <a:ext uri="{FF2B5EF4-FFF2-40B4-BE49-F238E27FC236}">
                <a16:creationId xmlns:a16="http://schemas.microsoft.com/office/drawing/2014/main" id="{5B2F675C-9140-7982-D990-6DF8FE2E675F}"/>
              </a:ext>
            </a:extLst>
          </p:cNvPr>
          <p:cNvSpPr txBox="1"/>
          <p:nvPr/>
        </p:nvSpPr>
        <p:spPr>
          <a:xfrm>
            <a:off x="177281" y="0"/>
            <a:ext cx="12014719" cy="707886"/>
          </a:xfrm>
          <a:prstGeom prst="rect">
            <a:avLst/>
          </a:prstGeom>
          <a:noFill/>
        </p:spPr>
        <p:txBody>
          <a:bodyPr wrap="square" rtlCol="0">
            <a:spAutoFit/>
          </a:bodyPr>
          <a:lstStyle/>
          <a:p>
            <a:r>
              <a:rPr lang="en-US" sz="4000" b="1" dirty="0">
                <a:solidFill>
                  <a:srgbClr val="FF8AEF"/>
                </a:solidFill>
              </a:rPr>
              <a:t>DESIGN OF HARDWARE</a:t>
            </a:r>
          </a:p>
        </p:txBody>
      </p:sp>
      <p:grpSp>
        <p:nvGrpSpPr>
          <p:cNvPr id="3" name="Group 2">
            <a:extLst>
              <a:ext uri="{FF2B5EF4-FFF2-40B4-BE49-F238E27FC236}">
                <a16:creationId xmlns:a16="http://schemas.microsoft.com/office/drawing/2014/main" id="{2848413F-89BC-26D8-2F72-B3AF3A6964E1}"/>
              </a:ext>
            </a:extLst>
          </p:cNvPr>
          <p:cNvGrpSpPr/>
          <p:nvPr/>
        </p:nvGrpSpPr>
        <p:grpSpPr>
          <a:xfrm>
            <a:off x="10954657" y="5864742"/>
            <a:ext cx="1943877" cy="1093431"/>
            <a:chOff x="9710057" y="3108842"/>
            <a:chExt cx="1943877" cy="1093431"/>
          </a:xfrm>
        </p:grpSpPr>
        <p:pic>
          <p:nvPicPr>
            <p:cNvPr id="5" name="Picture 4">
              <a:extLst>
                <a:ext uri="{FF2B5EF4-FFF2-40B4-BE49-F238E27FC236}">
                  <a16:creationId xmlns:a16="http://schemas.microsoft.com/office/drawing/2014/main" id="{588E6667-8FB5-C3DD-FAF9-58D807440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057" y="3108842"/>
              <a:ext cx="1943877" cy="1093431"/>
            </a:xfrm>
            <a:prstGeom prst="rect">
              <a:avLst/>
            </a:prstGeom>
          </p:spPr>
        </p:pic>
        <p:sp>
          <p:nvSpPr>
            <p:cNvPr id="6" name="TextBox 5">
              <a:extLst>
                <a:ext uri="{FF2B5EF4-FFF2-40B4-BE49-F238E27FC236}">
                  <a16:creationId xmlns:a16="http://schemas.microsoft.com/office/drawing/2014/main" id="{C6ACFF87-BC53-9FD6-236D-AEA534866B92}"/>
                </a:ext>
              </a:extLst>
            </p:cNvPr>
            <p:cNvSpPr txBox="1"/>
            <p:nvPr/>
          </p:nvSpPr>
          <p:spPr>
            <a:xfrm>
              <a:off x="10532268" y="3509963"/>
              <a:ext cx="226147" cy="307777"/>
            </a:xfrm>
            <a:prstGeom prst="rect">
              <a:avLst/>
            </a:prstGeom>
            <a:noFill/>
          </p:spPr>
          <p:txBody>
            <a:bodyPr wrap="square" rtlCol="0">
              <a:spAutoFit/>
            </a:bodyPr>
            <a:lstStyle/>
            <a:p>
              <a:pPr algn="ctr"/>
              <a:r>
                <a:rPr lang="en-US" sz="1400" dirty="0"/>
                <a:t>9</a:t>
              </a:r>
            </a:p>
          </p:txBody>
        </p:sp>
      </p:grpSp>
      <p:cxnSp>
        <p:nvCxnSpPr>
          <p:cNvPr id="16" name="Straight Connector 15">
            <a:extLst>
              <a:ext uri="{FF2B5EF4-FFF2-40B4-BE49-F238E27FC236}">
                <a16:creationId xmlns:a16="http://schemas.microsoft.com/office/drawing/2014/main" id="{13ED1E03-309A-4AE0-02A3-85C6A62ED007}"/>
              </a:ext>
            </a:extLst>
          </p:cNvPr>
          <p:cNvCxnSpPr/>
          <p:nvPr/>
        </p:nvCxnSpPr>
        <p:spPr>
          <a:xfrm>
            <a:off x="5876925" y="1283564"/>
            <a:ext cx="0" cy="4581178"/>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B5E178D0-B621-D52A-3891-EC8735F861E6}"/>
              </a:ext>
            </a:extLst>
          </p:cNvPr>
          <p:cNvSpPr txBox="1"/>
          <p:nvPr/>
        </p:nvSpPr>
        <p:spPr>
          <a:xfrm>
            <a:off x="2333626" y="1202402"/>
            <a:ext cx="1352550" cy="400110"/>
          </a:xfrm>
          <a:prstGeom prst="rect">
            <a:avLst/>
          </a:prstGeom>
          <a:noFill/>
        </p:spPr>
        <p:txBody>
          <a:bodyPr wrap="square" rtlCol="0">
            <a:spAutoFit/>
          </a:bodyPr>
          <a:lstStyle/>
          <a:p>
            <a:pPr algn="ctr"/>
            <a:r>
              <a:rPr lang="en-US" sz="2000" dirty="0">
                <a:solidFill>
                  <a:srgbClr val="FF8AEF"/>
                </a:solidFill>
              </a:rPr>
              <a:t>FRONT</a:t>
            </a:r>
            <a:endParaRPr lang="en-US" dirty="0">
              <a:solidFill>
                <a:srgbClr val="FF8AEF"/>
              </a:solidFill>
            </a:endParaRPr>
          </a:p>
        </p:txBody>
      </p:sp>
      <p:sp>
        <p:nvSpPr>
          <p:cNvPr id="18" name="TextBox 17">
            <a:extLst>
              <a:ext uri="{FF2B5EF4-FFF2-40B4-BE49-F238E27FC236}">
                <a16:creationId xmlns:a16="http://schemas.microsoft.com/office/drawing/2014/main" id="{722975D5-D095-3B7F-C5AC-64DA2DA85FFF}"/>
              </a:ext>
            </a:extLst>
          </p:cNvPr>
          <p:cNvSpPr txBox="1"/>
          <p:nvPr/>
        </p:nvSpPr>
        <p:spPr>
          <a:xfrm>
            <a:off x="8168005" y="1202402"/>
            <a:ext cx="1352550" cy="400110"/>
          </a:xfrm>
          <a:prstGeom prst="rect">
            <a:avLst/>
          </a:prstGeom>
          <a:noFill/>
        </p:spPr>
        <p:txBody>
          <a:bodyPr wrap="square" rtlCol="0">
            <a:spAutoFit/>
          </a:bodyPr>
          <a:lstStyle/>
          <a:p>
            <a:pPr algn="ctr"/>
            <a:r>
              <a:rPr lang="en-US" sz="2000" dirty="0">
                <a:solidFill>
                  <a:srgbClr val="FF8AEF"/>
                </a:solidFill>
              </a:rPr>
              <a:t>REAR</a:t>
            </a:r>
            <a:endParaRPr lang="en-US" dirty="0">
              <a:solidFill>
                <a:srgbClr val="FF8AEF"/>
              </a:solidFill>
            </a:endParaRPr>
          </a:p>
        </p:txBody>
      </p:sp>
      <p:sp>
        <p:nvSpPr>
          <p:cNvPr id="25" name="TextBox 24">
            <a:extLst>
              <a:ext uri="{FF2B5EF4-FFF2-40B4-BE49-F238E27FC236}">
                <a16:creationId xmlns:a16="http://schemas.microsoft.com/office/drawing/2014/main" id="{C10F14DC-F8D1-C3F0-0075-50B7474A83DB}"/>
              </a:ext>
            </a:extLst>
          </p:cNvPr>
          <p:cNvSpPr txBox="1"/>
          <p:nvPr/>
        </p:nvSpPr>
        <p:spPr>
          <a:xfrm>
            <a:off x="544570" y="2281491"/>
            <a:ext cx="2325455" cy="2810351"/>
          </a:xfrm>
          <a:prstGeom prst="flowChartAlternateProcess">
            <a:avLst/>
          </a:prstGeom>
          <a:noFill/>
          <a:ln>
            <a:solidFill>
              <a:srgbClr val="FF0000"/>
            </a:solidFill>
          </a:ln>
        </p:spPr>
        <p:txBody>
          <a:bodyPr wrap="square" rtlCol="0">
            <a:spAutoFit/>
          </a:bodyPr>
          <a:lstStyle/>
          <a:p>
            <a:pPr algn="ctr"/>
            <a:r>
              <a:rPr lang="en-US" dirty="0"/>
              <a:t>The front base contains Medi Me app packs with integrated ML model. The allowance of the 4k vivid display make the person to see clearer. </a:t>
            </a:r>
          </a:p>
        </p:txBody>
      </p:sp>
      <p:sp>
        <p:nvSpPr>
          <p:cNvPr id="29" name="TextBox 28">
            <a:extLst>
              <a:ext uri="{FF2B5EF4-FFF2-40B4-BE49-F238E27FC236}">
                <a16:creationId xmlns:a16="http://schemas.microsoft.com/office/drawing/2014/main" id="{D8FE73FB-6899-1CB9-B44D-8B4BC2134D5D}"/>
              </a:ext>
            </a:extLst>
          </p:cNvPr>
          <p:cNvSpPr txBox="1"/>
          <p:nvPr/>
        </p:nvSpPr>
        <p:spPr>
          <a:xfrm>
            <a:off x="9043377" y="2281491"/>
            <a:ext cx="2325455" cy="2531566"/>
          </a:xfrm>
          <a:prstGeom prst="flowChartAlternateProcess">
            <a:avLst/>
          </a:prstGeom>
          <a:noFill/>
          <a:ln>
            <a:solidFill>
              <a:srgbClr val="FF0000"/>
            </a:solidFill>
          </a:ln>
        </p:spPr>
        <p:txBody>
          <a:bodyPr wrap="square" rtlCol="0">
            <a:spAutoFit/>
          </a:bodyPr>
          <a:lstStyle/>
          <a:p>
            <a:pPr algn="ctr"/>
            <a:r>
              <a:rPr lang="en-US" dirty="0"/>
              <a:t>The rear part of the watch is designed to have the protein detecting chip and three types of lights.</a:t>
            </a:r>
          </a:p>
          <a:p>
            <a:pPr algn="ctr"/>
            <a:r>
              <a:rPr lang="en-US" dirty="0"/>
              <a:t>The red light, green light and invisible light.</a:t>
            </a:r>
          </a:p>
        </p:txBody>
      </p:sp>
      <p:grpSp>
        <p:nvGrpSpPr>
          <p:cNvPr id="37" name="Group 36">
            <a:extLst>
              <a:ext uri="{FF2B5EF4-FFF2-40B4-BE49-F238E27FC236}">
                <a16:creationId xmlns:a16="http://schemas.microsoft.com/office/drawing/2014/main" id="{56997498-A3C7-CB3B-4C14-E2257A770413}"/>
              </a:ext>
            </a:extLst>
          </p:cNvPr>
          <p:cNvGrpSpPr/>
          <p:nvPr/>
        </p:nvGrpSpPr>
        <p:grpSpPr>
          <a:xfrm>
            <a:off x="4510726" y="2497138"/>
            <a:ext cx="5718636" cy="2474872"/>
            <a:chOff x="4510726" y="2497138"/>
            <a:chExt cx="5718636" cy="2474872"/>
          </a:xfrm>
        </p:grpSpPr>
        <p:pic>
          <p:nvPicPr>
            <p:cNvPr id="22" name="Picture 21">
              <a:extLst>
                <a:ext uri="{FF2B5EF4-FFF2-40B4-BE49-F238E27FC236}">
                  <a16:creationId xmlns:a16="http://schemas.microsoft.com/office/drawing/2014/main" id="{36458B90-7D59-F97B-5FEB-0E70EFD142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0726" y="2497138"/>
              <a:ext cx="5718636" cy="2474872"/>
            </a:xfrm>
            <a:prstGeom prst="rect">
              <a:avLst/>
            </a:prstGeom>
          </p:spPr>
        </p:pic>
        <p:sp>
          <p:nvSpPr>
            <p:cNvPr id="30" name="Oval 29">
              <a:extLst>
                <a:ext uri="{FF2B5EF4-FFF2-40B4-BE49-F238E27FC236}">
                  <a16:creationId xmlns:a16="http://schemas.microsoft.com/office/drawing/2014/main" id="{B2B3456F-D0CF-2A36-D279-3B64687786BD}"/>
                </a:ext>
              </a:extLst>
            </p:cNvPr>
            <p:cNvSpPr/>
            <p:nvPr/>
          </p:nvSpPr>
          <p:spPr>
            <a:xfrm>
              <a:off x="7133459" y="3734574"/>
              <a:ext cx="69845" cy="65901"/>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837AC23-5053-BAC7-BEC2-03CDCFBC854D}"/>
                </a:ext>
              </a:extLst>
            </p:cNvPr>
            <p:cNvSpPr/>
            <p:nvPr/>
          </p:nvSpPr>
          <p:spPr>
            <a:xfrm>
              <a:off x="7335121" y="3734574"/>
              <a:ext cx="69845" cy="65901"/>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1AE32E92-1FB6-9DA3-48E8-D35D11CFA3BE}"/>
                </a:ext>
              </a:extLst>
            </p:cNvPr>
            <p:cNvSpPr/>
            <p:nvPr/>
          </p:nvSpPr>
          <p:spPr>
            <a:xfrm>
              <a:off x="7536783" y="3734574"/>
              <a:ext cx="69845" cy="65901"/>
            </a:xfrm>
            <a:prstGeom prst="ellipse">
              <a:avLst/>
            </a:prstGeom>
            <a:solidFill>
              <a:schemeClr val="tx1"/>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4548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7DB63-7F5C-0265-7E13-DE360D5D58DC}"/>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0E783AFF-7D8C-E39F-A86B-2A824484422B}"/>
              </a:ext>
            </a:extLst>
          </p:cNvPr>
          <p:cNvGrpSpPr>
            <a:grpSpLocks noChangeAspect="1"/>
          </p:cNvGrpSpPr>
          <p:nvPr/>
        </p:nvGrpSpPr>
        <p:grpSpPr>
          <a:xfrm>
            <a:off x="0" y="-2862230"/>
            <a:ext cx="7077632" cy="12582460"/>
            <a:chOff x="2700061" y="-3025834"/>
            <a:chExt cx="7077632" cy="12582460"/>
          </a:xfrm>
        </p:grpSpPr>
        <p:pic>
          <p:nvPicPr>
            <p:cNvPr id="3" name="Picture 2">
              <a:extLst>
                <a:ext uri="{FF2B5EF4-FFF2-40B4-BE49-F238E27FC236}">
                  <a16:creationId xmlns:a16="http://schemas.microsoft.com/office/drawing/2014/main" id="{D60CED70-6980-9BF1-4A1B-B07E7A37E7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2700061" y="-3025834"/>
              <a:ext cx="7077632" cy="12582460"/>
            </a:xfrm>
            <a:prstGeom prst="rect">
              <a:avLst/>
            </a:prstGeom>
          </p:spPr>
        </p:pic>
        <p:pic>
          <p:nvPicPr>
            <p:cNvPr id="7" name="Picture 6">
              <a:extLst>
                <a:ext uri="{FF2B5EF4-FFF2-40B4-BE49-F238E27FC236}">
                  <a16:creationId xmlns:a16="http://schemas.microsoft.com/office/drawing/2014/main" id="{4248DC1B-714E-E82F-D5F4-20BD557F3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6893" y="2495926"/>
              <a:ext cx="1338214" cy="1269998"/>
            </a:xfrm>
            <a:prstGeom prst="rect">
              <a:avLst/>
            </a:prstGeom>
          </p:spPr>
        </p:pic>
      </p:grpSp>
      <p:sp>
        <p:nvSpPr>
          <p:cNvPr id="4" name="TextBox 3">
            <a:extLst>
              <a:ext uri="{FF2B5EF4-FFF2-40B4-BE49-F238E27FC236}">
                <a16:creationId xmlns:a16="http://schemas.microsoft.com/office/drawing/2014/main" id="{7F35F63A-3B63-C4FF-4E06-554BF617CA14}"/>
              </a:ext>
            </a:extLst>
          </p:cNvPr>
          <p:cNvSpPr txBox="1"/>
          <p:nvPr/>
        </p:nvSpPr>
        <p:spPr>
          <a:xfrm>
            <a:off x="152400" y="0"/>
            <a:ext cx="3473501" cy="707886"/>
          </a:xfrm>
          <a:prstGeom prst="rect">
            <a:avLst/>
          </a:prstGeom>
          <a:noFill/>
        </p:spPr>
        <p:txBody>
          <a:bodyPr wrap="square" rtlCol="0">
            <a:spAutoFit/>
          </a:bodyPr>
          <a:lstStyle/>
          <a:p>
            <a:r>
              <a:rPr lang="en-US" sz="4000" b="1" dirty="0">
                <a:solidFill>
                  <a:srgbClr val="FF8AEF"/>
                </a:solidFill>
              </a:rPr>
              <a:t>WORKING</a:t>
            </a:r>
          </a:p>
        </p:txBody>
      </p:sp>
      <p:grpSp>
        <p:nvGrpSpPr>
          <p:cNvPr id="5" name="Group 4">
            <a:extLst>
              <a:ext uri="{FF2B5EF4-FFF2-40B4-BE49-F238E27FC236}">
                <a16:creationId xmlns:a16="http://schemas.microsoft.com/office/drawing/2014/main" id="{C62A13A4-4A0B-3EAE-357E-CEFBEFAE7CA0}"/>
              </a:ext>
            </a:extLst>
          </p:cNvPr>
          <p:cNvGrpSpPr/>
          <p:nvPr/>
        </p:nvGrpSpPr>
        <p:grpSpPr>
          <a:xfrm>
            <a:off x="10954657" y="5864742"/>
            <a:ext cx="1943877" cy="1093431"/>
            <a:chOff x="9710057" y="3108842"/>
            <a:chExt cx="1943877" cy="1093431"/>
          </a:xfrm>
        </p:grpSpPr>
        <p:pic>
          <p:nvPicPr>
            <p:cNvPr id="6" name="Picture 5">
              <a:extLst>
                <a:ext uri="{FF2B5EF4-FFF2-40B4-BE49-F238E27FC236}">
                  <a16:creationId xmlns:a16="http://schemas.microsoft.com/office/drawing/2014/main" id="{D99613BC-0D01-0671-1883-E88B874337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10057" y="3108842"/>
              <a:ext cx="1943877" cy="1093431"/>
            </a:xfrm>
            <a:prstGeom prst="rect">
              <a:avLst/>
            </a:prstGeom>
          </p:spPr>
        </p:pic>
        <p:sp>
          <p:nvSpPr>
            <p:cNvPr id="8" name="TextBox 7">
              <a:extLst>
                <a:ext uri="{FF2B5EF4-FFF2-40B4-BE49-F238E27FC236}">
                  <a16:creationId xmlns:a16="http://schemas.microsoft.com/office/drawing/2014/main" id="{6CD1F49A-F790-9A42-5387-A022B3EED8CA}"/>
                </a:ext>
              </a:extLst>
            </p:cNvPr>
            <p:cNvSpPr txBox="1"/>
            <p:nvPr/>
          </p:nvSpPr>
          <p:spPr>
            <a:xfrm>
              <a:off x="10418481" y="3509231"/>
              <a:ext cx="430140" cy="307777"/>
            </a:xfrm>
            <a:prstGeom prst="rect">
              <a:avLst/>
            </a:prstGeom>
            <a:noFill/>
          </p:spPr>
          <p:txBody>
            <a:bodyPr wrap="square" rtlCol="0">
              <a:spAutoFit/>
            </a:bodyPr>
            <a:lstStyle/>
            <a:p>
              <a:pPr algn="ctr"/>
              <a:r>
                <a:rPr lang="en-US" sz="1400" dirty="0"/>
                <a:t>10</a:t>
              </a:r>
            </a:p>
          </p:txBody>
        </p:sp>
      </p:grpSp>
      <p:sp>
        <p:nvSpPr>
          <p:cNvPr id="9" name="TextBox 8">
            <a:extLst>
              <a:ext uri="{FF2B5EF4-FFF2-40B4-BE49-F238E27FC236}">
                <a16:creationId xmlns:a16="http://schemas.microsoft.com/office/drawing/2014/main" id="{503B14D3-88BC-BD9B-AC94-4DD68DC89A41}"/>
              </a:ext>
            </a:extLst>
          </p:cNvPr>
          <p:cNvSpPr txBox="1"/>
          <p:nvPr/>
        </p:nvSpPr>
        <p:spPr>
          <a:xfrm>
            <a:off x="702309" y="4563847"/>
            <a:ext cx="2836506" cy="1736646"/>
          </a:xfrm>
          <a:prstGeom prst="roundRect">
            <a:avLst/>
          </a:prstGeom>
          <a:ln>
            <a:solidFill>
              <a:srgbClr val="FF8AEF"/>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The integrated red, green and invisible light detects the vibrations from the flow of blood. The sensors detects the protein synthesis rate flow and report in the screen. </a:t>
            </a:r>
          </a:p>
        </p:txBody>
      </p:sp>
      <p:cxnSp>
        <p:nvCxnSpPr>
          <p:cNvPr id="11" name="Connector: Curved 10">
            <a:extLst>
              <a:ext uri="{FF2B5EF4-FFF2-40B4-BE49-F238E27FC236}">
                <a16:creationId xmlns:a16="http://schemas.microsoft.com/office/drawing/2014/main" id="{9FB0AAA0-2ECE-A3E3-9195-725BA1D97ADC}"/>
              </a:ext>
            </a:extLst>
          </p:cNvPr>
          <p:cNvCxnSpPr>
            <a:cxnSpLocks/>
            <a:endCxn id="9" idx="0"/>
          </p:cNvCxnSpPr>
          <p:nvPr/>
        </p:nvCxnSpPr>
        <p:spPr>
          <a:xfrm rot="10800000" flipV="1">
            <a:off x="2120563" y="3834879"/>
            <a:ext cx="911891" cy="728967"/>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B02B0C8-9C01-4BAE-CCE8-7855C82E94EC}"/>
              </a:ext>
            </a:extLst>
          </p:cNvPr>
          <p:cNvSpPr txBox="1"/>
          <p:nvPr/>
        </p:nvSpPr>
        <p:spPr>
          <a:xfrm>
            <a:off x="3625901" y="288565"/>
            <a:ext cx="2836506" cy="1736646"/>
          </a:xfrm>
          <a:prstGeom prst="roundRect">
            <a:avLst/>
          </a:prstGeom>
          <a:ln>
            <a:solidFill>
              <a:srgbClr val="FF8AEF"/>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The Real time Confidence Limit is always under surveillance. The need of worry for the elderly people is seamlessly relieved by the integration of ML and watch.</a:t>
            </a:r>
          </a:p>
        </p:txBody>
      </p:sp>
      <p:cxnSp>
        <p:nvCxnSpPr>
          <p:cNvPr id="15" name="Connector: Curved 14">
            <a:extLst>
              <a:ext uri="{FF2B5EF4-FFF2-40B4-BE49-F238E27FC236}">
                <a16:creationId xmlns:a16="http://schemas.microsoft.com/office/drawing/2014/main" id="{DD1E752C-82ED-8C26-200D-9FC46814A809}"/>
              </a:ext>
            </a:extLst>
          </p:cNvPr>
          <p:cNvCxnSpPr>
            <a:cxnSpLocks/>
            <a:endCxn id="14" idx="2"/>
          </p:cNvCxnSpPr>
          <p:nvPr/>
        </p:nvCxnSpPr>
        <p:spPr>
          <a:xfrm flipV="1">
            <a:off x="3754018" y="2025211"/>
            <a:ext cx="1290136" cy="634319"/>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1A98993-97DC-4FE8-B507-19C130797BAC}"/>
              </a:ext>
            </a:extLst>
          </p:cNvPr>
          <p:cNvSpPr txBox="1"/>
          <p:nvPr/>
        </p:nvSpPr>
        <p:spPr>
          <a:xfrm>
            <a:off x="7077632" y="1305341"/>
            <a:ext cx="4585449" cy="4961870"/>
          </a:xfrm>
          <a:prstGeom prst="flowChartAlternateProcess">
            <a:avLst/>
          </a:prstGeom>
          <a:noFill/>
          <a:ln>
            <a:solidFill>
              <a:srgbClr val="FF8AEF"/>
            </a:solidFill>
          </a:ln>
        </p:spPr>
        <p:txBody>
          <a:bodyPr wrap="square" rtlCol="0">
            <a:spAutoFit/>
          </a:bodyPr>
          <a:lstStyle/>
          <a:p>
            <a:r>
              <a:rPr lang="en-US" dirty="0"/>
              <a:t>The Data collected from the body using the sensors are majorly </a:t>
            </a:r>
            <a:r>
              <a:rPr lang="en-US" b="1" dirty="0"/>
              <a:t>protein data</a:t>
            </a:r>
            <a:r>
              <a:rPr lang="en-US" dirty="0"/>
              <a:t>. These data is under the surveillance checking that they doesn’t exceed the certain threshold point. If it does the alert system turns. The prediction with the </a:t>
            </a:r>
            <a:r>
              <a:rPr lang="en-US" b="1" dirty="0"/>
              <a:t>confidence score</a:t>
            </a:r>
            <a:r>
              <a:rPr lang="en-US" dirty="0"/>
              <a:t> give the relief to the people who has our watch. This working function shares the information in the app itself. The data were </a:t>
            </a:r>
            <a:r>
              <a:rPr lang="en-US" b="1" dirty="0"/>
              <a:t>simple and secured </a:t>
            </a:r>
            <a:r>
              <a:rPr lang="en-US" dirty="0"/>
              <a:t>in the local place of the watch holder. At the worst situation an </a:t>
            </a:r>
            <a:r>
              <a:rPr lang="en-US" b="1" dirty="0"/>
              <a:t>email alert </a:t>
            </a:r>
            <a:r>
              <a:rPr lang="en-US" dirty="0"/>
              <a:t>is send to the people and </a:t>
            </a:r>
            <a:r>
              <a:rPr lang="en-US" b="1" dirty="0"/>
              <a:t>nearby hospital </a:t>
            </a:r>
            <a:r>
              <a:rPr lang="en-US" dirty="0"/>
              <a:t>also get alerted. This predicting scores check the blood flow, body pressure and complete analysis of the body through the </a:t>
            </a:r>
            <a:r>
              <a:rPr lang="en-US" b="1" dirty="0"/>
              <a:t>proteins</a:t>
            </a:r>
            <a:r>
              <a:rPr lang="en-US" dirty="0"/>
              <a:t>.</a:t>
            </a:r>
          </a:p>
        </p:txBody>
      </p:sp>
    </p:spTree>
    <p:extLst>
      <p:ext uri="{BB962C8B-B14F-4D97-AF65-F5344CB8AC3E}">
        <p14:creationId xmlns:p14="http://schemas.microsoft.com/office/powerpoint/2010/main" val="4110976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 dockstate="right" visibility="0" width="350"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7213BEA4-5AF1-4BBB-8ED8-22A8B38BBB93}">
  <we:reference id="wa200005107" version="1.1.0.0" store="en-US" storeType="OMEX"/>
  <we:alternateReferences>
    <we:reference id="wa200005107" version="1.1.0.0" store="wa20000510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C815EFC-C586-40F8-873B-FDBE404892C6}">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1433</TotalTime>
  <Words>1270</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Poor Richard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MARKETING ANALYSIS</vt:lpstr>
      <vt:lpstr>PowerPoint Presentation</vt:lpstr>
      <vt:lpstr>FUTURE 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Krishnan</dc:creator>
  <cp:lastModifiedBy>Hari Krishnan</cp:lastModifiedBy>
  <cp:revision>34</cp:revision>
  <dcterms:created xsi:type="dcterms:W3CDTF">2024-12-31T06:26:04Z</dcterms:created>
  <dcterms:modified xsi:type="dcterms:W3CDTF">2025-01-18T03:16:08Z</dcterms:modified>
</cp:coreProperties>
</file>