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24"/>
  </p:normalViewPr>
  <p:slideViewPr>
    <p:cSldViewPr snapToGrid="0">
      <p:cViewPr>
        <p:scale>
          <a:sx n="131" d="100"/>
          <a:sy n="131" d="100"/>
        </p:scale>
        <p:origin x="11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A432D-1214-9C48-96D4-35EEC01C60A3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A16E-D745-2D4D-BA26-94A542515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0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Sift = </a:t>
            </a:r>
            <a:r>
              <a:rPr lang="en-IN" dirty="0"/>
              <a:t>Simple Implementation for Flexible Testing. Open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Sift is a tiny library for using MongoDB queries in </a:t>
            </a:r>
            <a:r>
              <a:rPr lang="en-IN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Javascript</a:t>
            </a:r>
            <a:endParaRPr lang="en-IN" b="1" i="0" dirty="0">
              <a:solidFill>
                <a:srgbClr val="111111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CA16E-D745-2D4D-BA26-94A542515B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94D7-A3DA-9A0B-5434-D5FC6DE0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9B8AA-9523-5DDA-6ECB-3E0208EE5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4F1F-1DBF-F766-6ED3-FB3BE2BF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01D7-8CDE-1F77-8FEA-DE8C8F1C5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46FC-3B42-D19C-B3A9-369955F9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7D3D-D73A-B35D-9A4A-C11CBF2E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E81B7-B28A-9600-9F3B-C2D02D895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36CC-0AA1-D4AC-F1E7-C790F5B5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A42A-258A-BDC4-550E-0F83FB4D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8EB5-802A-859E-94B2-7FD8AB5A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FA3C4-B9FA-5CB0-06F0-6293891D2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9F7AB-74DB-0AF6-01DA-5037E0E10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5A46-0013-E57A-91B8-C7B3010D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B778-1472-D5FF-1CF5-48AD17D4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F07A2-8363-FBB3-DC79-3099450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2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0510-2258-8207-69BE-1E8949DC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284D9-65E4-D974-0FC5-F96BE297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B0C91-60E7-1AA5-A7ED-DD66EC34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30D0-38AA-1739-FAFF-55615111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17C6-A276-B713-5E8C-99377072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1C48-427F-EE69-97CD-BCA65906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59FB-5A7E-C0E1-3B02-774830219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4BE7-05DD-29AC-E069-FD05616A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5629-448A-FF76-9313-3A6F1176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5721-7AE1-7394-D5C1-5BECA2D8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E4A7-E7D5-54BA-E474-143AFD46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0371C-C6F1-EF66-AFAA-9ACCB5A06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F0A5-BAA4-C19C-8291-6C1F5AE9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7AD78-1A57-9EDE-3F1C-22D057DE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2639-C80A-EEA6-9B5A-E7851292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5BF40-7CF6-FA52-2DB7-7DEF146C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4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3AA9-C714-FA5E-3E84-F1E193D2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88C2-EEF1-A0BE-4340-23E58E54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34A5C-3B50-84E8-79C6-56F35E9C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BD2F5-F2A3-DFBA-1091-F1B5E5B8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F9653-F701-6398-C230-E37EC5259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F7C7-D4B4-26C9-1ECC-F9A65305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5F995-F4A5-4D4E-8952-73E8D698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237F7-C154-DCF7-F550-7EF51DCA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7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D8F9-D22D-D18C-ADCE-4F88AC35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2C218-D682-97B9-B841-1EF6C297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7B4F7-3E13-2F22-1AF5-832305B0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5283D-B85E-C9CD-99BA-89A1F28A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7F44-1912-9536-0192-78A74E27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0249E-C3BB-8577-C695-C3A66ADA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C883E-5313-06FC-B26D-835BBEFF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0299-96BB-B124-8153-527C6BC0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4BAC-D238-A43E-7E3E-FD981A1C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3A25-752D-E1A5-437D-62A41065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04CDA-74DC-2A4A-46E9-2D0BD661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80DD-678D-2CA1-96B4-90A70979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C0200-30A3-71EC-B4D5-864C732E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4055-6C36-FE9F-8393-A062CABF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33322D-3DED-9C05-9FF5-D45D22E1B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1358C-27C5-0D88-1453-6B870E44D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93AA0-A015-B94D-C9D5-7F588615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A4E82-BC2E-775F-BF6F-CAC16FB5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6C061-F5AC-E923-10B8-6CECA80E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5D5CD-BAFA-49B3-4B9E-6D411097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C95D-489E-94DF-B863-54B73815D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66BF-B1A1-EBCF-9B83-F39DB435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3DAF7-280B-C34A-BD09-554CD8EC74BF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87FE-B47B-6496-DCBC-146A4C66F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D3B5C-6426-D1A8-D624-42C0880C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0E155-DADF-4144-9623-E838EDD0C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78EC1341-1726-DBE6-31E0-9061B0D37A60}"/>
              </a:ext>
            </a:extLst>
          </p:cNvPr>
          <p:cNvSpPr txBox="1"/>
          <p:nvPr/>
        </p:nvSpPr>
        <p:spPr>
          <a:xfrm>
            <a:off x="0" y="44312"/>
            <a:ext cx="4872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Json-rules-engine vs Nools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7E8538-5A98-719E-9C1D-0DEF5F192BEB}"/>
              </a:ext>
            </a:extLst>
          </p:cNvPr>
          <p:cNvGrpSpPr/>
          <p:nvPr/>
        </p:nvGrpSpPr>
        <p:grpSpPr>
          <a:xfrm>
            <a:off x="205560" y="571014"/>
            <a:ext cx="5744437" cy="4241566"/>
            <a:chOff x="231001" y="860118"/>
            <a:chExt cx="5864999" cy="50067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B18AC1-93A9-DBF2-6D2C-6EE0D0A42D90}"/>
                </a:ext>
              </a:extLst>
            </p:cNvPr>
            <p:cNvSpPr/>
            <p:nvPr/>
          </p:nvSpPr>
          <p:spPr>
            <a:xfrm>
              <a:off x="233916" y="871870"/>
              <a:ext cx="5862084" cy="48132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51FF03-DBC8-CC54-D12B-BF5AFB21EDC9}"/>
                </a:ext>
              </a:extLst>
            </p:cNvPr>
            <p:cNvSpPr txBox="1"/>
            <p:nvPr/>
          </p:nvSpPr>
          <p:spPr>
            <a:xfrm>
              <a:off x="1924492" y="860118"/>
              <a:ext cx="16041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Overview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8F51C9-B49F-D809-8F3B-2B2948CC888E}"/>
                </a:ext>
              </a:extLst>
            </p:cNvPr>
            <p:cNvSpPr txBox="1"/>
            <p:nvPr/>
          </p:nvSpPr>
          <p:spPr>
            <a:xfrm>
              <a:off x="233916" y="1229449"/>
              <a:ext cx="199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Json-rules-engine</a:t>
              </a:r>
              <a:endParaRPr lang="en-US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D94DFF9-2790-4B2A-E3A8-2CFE9FC8318D}"/>
                </a:ext>
              </a:extLst>
            </p:cNvPr>
            <p:cNvSpPr txBox="1"/>
            <p:nvPr/>
          </p:nvSpPr>
          <p:spPr>
            <a:xfrm>
              <a:off x="233916" y="1638714"/>
              <a:ext cx="578145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Rules defined in a </a:t>
              </a:r>
              <a:r>
                <a:rPr lang="en-IN" sz="1200" b="1" dirty="0"/>
                <a:t>JSON format</a:t>
              </a:r>
              <a:r>
                <a:rPr lang="en-IN" sz="1200" dirty="0"/>
                <a:t>, enhancing readability and manageability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rgbClr val="3B3F44"/>
                </a:solidFill>
                <a:highlight>
                  <a:srgbClr val="FFFFFF"/>
                </a:highlight>
                <a:latin typeface="system-u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Supports </a:t>
              </a:r>
              <a:r>
                <a:rPr lang="en-US" sz="1200" b="1" dirty="0"/>
                <a:t>complex conditional logic</a:t>
              </a:r>
              <a:r>
                <a:rPr lang="en-US" sz="1200" dirty="0"/>
                <a:t>, including all, any, and none conditions for rule execution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/>
                <a:t>Allows </a:t>
              </a:r>
              <a:r>
                <a:rPr lang="en-IN" sz="1200" b="1" dirty="0"/>
                <a:t>chaining of rules</a:t>
              </a:r>
              <a:r>
                <a:rPr lang="en-IN" sz="1200" dirty="0"/>
                <a:t>, </a:t>
              </a:r>
              <a:r>
                <a:rPr lang="en-IN" sz="1200" b="1" dirty="0"/>
                <a:t>custom operators</a:t>
              </a:r>
              <a:r>
                <a:rPr lang="en-IN" sz="1200" dirty="0"/>
                <a:t>, and </a:t>
              </a:r>
              <a:r>
                <a:rPr lang="en-IN" sz="1200" b="1" dirty="0"/>
                <a:t>asynchronous event-driven actions</a:t>
              </a:r>
              <a:r>
                <a:rPr lang="en-IN" sz="1200" dirty="0"/>
                <a:t>.</a:t>
              </a:r>
              <a:endParaRPr lang="en-US" sz="1200" dirty="0"/>
            </a:p>
            <a:p>
              <a:endParaRPr 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FAD1CD-B8B1-8E06-90F9-F1A64FB9C51C}"/>
                </a:ext>
              </a:extLst>
            </p:cNvPr>
            <p:cNvSpPr txBox="1"/>
            <p:nvPr/>
          </p:nvSpPr>
          <p:spPr>
            <a:xfrm>
              <a:off x="231001" y="3142721"/>
              <a:ext cx="1998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Nools</a:t>
              </a:r>
              <a:endParaRPr lang="en-US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FC5AC2-1E98-2477-A480-65D534A2D82A}"/>
                </a:ext>
              </a:extLst>
            </p:cNvPr>
            <p:cNvSpPr txBox="1"/>
            <p:nvPr/>
          </p:nvSpPr>
          <p:spPr>
            <a:xfrm>
              <a:off x="231001" y="3578085"/>
              <a:ext cx="5467794" cy="2288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A JavaScript rule engine based on the Rete algorithm.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Provides a </a:t>
              </a:r>
              <a:r>
                <a:rPr lang="en-IN" sz="1200" b="1" dirty="0"/>
                <a:t>specialized language tailored for writing rules in a more programmatic</a:t>
              </a:r>
              <a:r>
                <a:rPr lang="en-IN" sz="1200" dirty="0"/>
                <a:t> </a:t>
              </a:r>
              <a:r>
                <a:rPr lang="en-IN" sz="1200" b="1" dirty="0"/>
                <a:t>way</a:t>
              </a:r>
              <a:r>
                <a:rPr lang="en-IN" sz="1200" dirty="0"/>
                <a:t> than the JSON-based format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Allows </a:t>
              </a:r>
              <a:r>
                <a:rPr lang="en-IN" sz="1200" b="1" dirty="0"/>
                <a:t>chaining of rules</a:t>
              </a:r>
              <a:r>
                <a:rPr lang="en-IN" sz="1200" dirty="0"/>
                <a:t>, </a:t>
              </a:r>
              <a:r>
                <a:rPr lang="en-IN" sz="1200" b="1" dirty="0"/>
                <a:t>custom operators</a:t>
              </a:r>
              <a:r>
                <a:rPr lang="en-IN" sz="1200" dirty="0"/>
                <a:t>, and </a:t>
              </a:r>
              <a:r>
                <a:rPr lang="en-IN" sz="1200" b="1" dirty="0"/>
                <a:t>asynchronous event-driven actions</a:t>
              </a:r>
              <a:r>
                <a:rPr lang="en-IN" sz="1200" dirty="0"/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/>
                <a:t>Designed for </a:t>
              </a:r>
              <a:r>
                <a:rPr lang="en-IN" sz="1200" b="1" dirty="0"/>
                <a:t>complex rule evaluation with high performance</a:t>
              </a:r>
              <a:r>
                <a:rPr lang="en-IN" sz="1200" dirty="0"/>
                <a:t>.</a:t>
              </a:r>
              <a:endParaRPr lang="en-US" sz="1200" dirty="0"/>
            </a:p>
            <a:p>
              <a:endParaRPr lang="en-US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A52F7-24C8-420C-4C93-79EC329E2FF6}"/>
              </a:ext>
            </a:extLst>
          </p:cNvPr>
          <p:cNvGrpSpPr/>
          <p:nvPr/>
        </p:nvGrpSpPr>
        <p:grpSpPr>
          <a:xfrm>
            <a:off x="6064789" y="0"/>
            <a:ext cx="6127210" cy="3274828"/>
            <a:chOff x="6067644" y="95700"/>
            <a:chExt cx="6127210" cy="33333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BB9604-3ED8-2F22-DA1B-E4536A469A6A}"/>
                </a:ext>
              </a:extLst>
            </p:cNvPr>
            <p:cNvSpPr/>
            <p:nvPr/>
          </p:nvSpPr>
          <p:spPr>
            <a:xfrm>
              <a:off x="6095999" y="116958"/>
              <a:ext cx="6098855" cy="331204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1EE239-88C9-0D54-545D-C0B9A5394340}"/>
                </a:ext>
              </a:extLst>
            </p:cNvPr>
            <p:cNvSpPr txBox="1"/>
            <p:nvPr/>
          </p:nvSpPr>
          <p:spPr>
            <a:xfrm>
              <a:off x="8264473" y="95700"/>
              <a:ext cx="1571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u="sng" dirty="0"/>
                <a:t>Use Cases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672BA2C-A4E5-2F91-0C29-F2BB7E20FC7B}"/>
                </a:ext>
              </a:extLst>
            </p:cNvPr>
            <p:cNvSpPr txBox="1"/>
            <p:nvPr/>
          </p:nvSpPr>
          <p:spPr>
            <a:xfrm>
              <a:off x="6079810" y="326533"/>
              <a:ext cx="1957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Json-rules-engine</a:t>
              </a:r>
              <a:endParaRPr lang="en-US" sz="16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AFFE577-8621-154A-B5E1-86A728761819}"/>
                </a:ext>
              </a:extLst>
            </p:cNvPr>
            <p:cNvSpPr txBox="1"/>
            <p:nvPr/>
          </p:nvSpPr>
          <p:spPr>
            <a:xfrm>
              <a:off x="6096000" y="2061904"/>
              <a:ext cx="1957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/>
                <a:t>Nools</a:t>
              </a:r>
              <a:endParaRPr lang="en-US" sz="14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9592B08-AB02-933A-3574-6989F467E005}"/>
                </a:ext>
              </a:extLst>
            </p:cNvPr>
            <p:cNvSpPr txBox="1"/>
            <p:nvPr/>
          </p:nvSpPr>
          <p:spPr>
            <a:xfrm>
              <a:off x="6067644" y="676909"/>
              <a:ext cx="58904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dirty="0"/>
                <a:t>Suitable for </a:t>
              </a:r>
              <a:r>
                <a:rPr lang="en-IN" sz="1400" b="1" dirty="0"/>
                <a:t>projects where ease of use and maintainability </a:t>
              </a:r>
              <a:r>
                <a:rPr lang="en-IN" sz="1400" dirty="0"/>
                <a:t>are priorities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b="1" dirty="0"/>
                <a:t>Ideal for dynamic rule evaluations </a:t>
              </a:r>
              <a:r>
                <a:rPr lang="en-IN" sz="1400" dirty="0"/>
                <a:t>with straightforward JSON definitions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400" dirty="0"/>
                <a:t>Good for applications requiring </a:t>
              </a:r>
              <a:r>
                <a:rPr lang="en-IN" sz="1400" b="1" dirty="0"/>
                <a:t>asynchronous rule processing</a:t>
              </a:r>
              <a:r>
                <a:rPr lang="en-IN" sz="1400" dirty="0"/>
                <a:t>.</a:t>
              </a:r>
            </a:p>
            <a:p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F11CFC-EF3B-CF06-A559-113B5029E2B1}"/>
                </a:ext>
              </a:extLst>
            </p:cNvPr>
            <p:cNvSpPr txBox="1"/>
            <p:nvPr/>
          </p:nvSpPr>
          <p:spPr>
            <a:xfrm>
              <a:off x="6096000" y="2405774"/>
              <a:ext cx="5890440" cy="971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Suitable for </a:t>
              </a:r>
              <a:r>
                <a:rPr lang="en-IN" sz="1400" b="1" dirty="0"/>
                <a:t>projects needing high performance</a:t>
              </a:r>
              <a:r>
                <a:rPr lang="en-IN" sz="1400" dirty="0"/>
                <a:t> and </a:t>
              </a:r>
              <a:r>
                <a:rPr lang="en-IN" sz="1400" b="1" dirty="0"/>
                <a:t>handling complex rule sets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400" dirty="0"/>
                <a:t>Ideal for scenarios requiring </a:t>
              </a:r>
              <a:r>
                <a:rPr lang="en-IN" sz="1400" b="1" dirty="0"/>
                <a:t>detailed control over rule definitions </a:t>
              </a:r>
              <a:r>
                <a:rPr lang="en-IN" sz="1400" dirty="0"/>
                <a:t>and </a:t>
              </a:r>
              <a:r>
                <a:rPr lang="en-IN" sz="1400" b="1" dirty="0"/>
                <a:t>efficient pattern matching</a:t>
              </a:r>
              <a:r>
                <a:rPr lang="en-IN" sz="1400" dirty="0"/>
                <a:t>.</a:t>
              </a:r>
              <a:endParaRPr 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6C2C3D5-959D-2C18-1328-331C32250305}"/>
              </a:ext>
            </a:extLst>
          </p:cNvPr>
          <p:cNvSpPr txBox="1"/>
          <p:nvPr/>
        </p:nvSpPr>
        <p:spPr>
          <a:xfrm>
            <a:off x="205559" y="4971458"/>
            <a:ext cx="119864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Rete algorithm</a:t>
            </a:r>
          </a:p>
          <a:p>
            <a:r>
              <a:rPr lang="en-IN" sz="1200" dirty="0"/>
              <a:t>Checking each rule against each fact one by one would take a long time if you have many rules and facts. The Rete algorithm helps speed this up by organizing the rules and facts into a network, kind of like a flowchart.</a:t>
            </a:r>
            <a:br>
              <a:rPr lang="en-IN" sz="1200" dirty="0"/>
            </a:br>
            <a:endParaRPr lang="en-IN" sz="1200" dirty="0"/>
          </a:p>
          <a:p>
            <a:pPr marL="342900" indent="-342900">
              <a:buAutoNum type="arabicPeriod"/>
            </a:pPr>
            <a:r>
              <a:rPr lang="en-IN" sz="1200" b="1" dirty="0"/>
              <a:t>Flowchart Setup</a:t>
            </a:r>
            <a:r>
              <a:rPr lang="en-IN" sz="1200" dirty="0"/>
              <a:t>: First, it creates a flowchart where each node represents a small part of rule</a:t>
            </a:r>
          </a:p>
          <a:p>
            <a:pPr marL="342900" indent="-342900">
              <a:buAutoNum type="arabicPeriod"/>
            </a:pPr>
            <a:r>
              <a:rPr lang="en-IN" sz="1200" b="1" dirty="0"/>
              <a:t>Fact Checking</a:t>
            </a:r>
            <a:r>
              <a:rPr lang="en-IN" sz="1200" dirty="0"/>
              <a:t>: When a new fact comes in, it goes through the flowchart. Each node checks if the fact matches its small part of rule.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Combination of Checks</a:t>
            </a:r>
            <a:r>
              <a:rPr lang="en-IN" sz="1200" dirty="0"/>
              <a:t>: If the fact matches at each step, it keeps moving through the flowchart. If it doesn’t match, it stops.</a:t>
            </a:r>
          </a:p>
          <a:p>
            <a:pPr marL="342900" indent="-342900">
              <a:buAutoNum type="arabicPeriod"/>
            </a:pPr>
            <a:r>
              <a:rPr lang="en-IN" sz="1200" b="1" dirty="0"/>
              <a:t>Efficient Matching</a:t>
            </a:r>
            <a:r>
              <a:rPr lang="en-IN" sz="1200" dirty="0"/>
              <a:t>: Because the flowchart is shared by all rules, the algorithm can quickly see which facts match which rules without repeating checks.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51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7F885-C3EE-8F03-AA47-DF86204D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3" y="235037"/>
            <a:ext cx="6378845" cy="3193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8084A-E26B-A54B-D31A-C63AE4753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8" y="3657600"/>
            <a:ext cx="7282613" cy="2699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8245F-8FEA-1CEA-52A7-0CB644E9B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837" y="128706"/>
            <a:ext cx="5387163" cy="38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856455-0C49-ABE8-3D59-68E36A40B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" y="919301"/>
            <a:ext cx="3988357" cy="22388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0810B-7B42-0545-D999-08AFED40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94" y="3429000"/>
            <a:ext cx="9789042" cy="3242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957591-0FDE-84A4-9B12-A3CC602B8B00}"/>
              </a:ext>
            </a:extLst>
          </p:cNvPr>
          <p:cNvSpPr txBox="1"/>
          <p:nvPr/>
        </p:nvSpPr>
        <p:spPr>
          <a:xfrm>
            <a:off x="-1" y="44312"/>
            <a:ext cx="6198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Json-rules-engine vs Nools: Popularity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82749-0E8A-AF7C-4B87-D8D969463D2A}"/>
              </a:ext>
            </a:extLst>
          </p:cNvPr>
          <p:cNvSpPr txBox="1"/>
          <p:nvPr/>
        </p:nvSpPr>
        <p:spPr>
          <a:xfrm>
            <a:off x="7006856" y="139731"/>
            <a:ext cx="10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Nools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11C92-C913-003F-8BAB-D36507FF98B9}"/>
              </a:ext>
            </a:extLst>
          </p:cNvPr>
          <p:cNvSpPr txBox="1"/>
          <p:nvPr/>
        </p:nvSpPr>
        <p:spPr>
          <a:xfrm>
            <a:off x="99991" y="599222"/>
            <a:ext cx="263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Json-rule-engine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AE2AC-5FA3-946F-6959-78B09A59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722" y="505977"/>
            <a:ext cx="4429427" cy="29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8F25F85-209C-9C1D-CBC4-CDCFEB901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61250"/>
              </p:ext>
            </p:extLst>
          </p:nvPr>
        </p:nvGraphicFramePr>
        <p:xfrm>
          <a:off x="0" y="0"/>
          <a:ext cx="12192000" cy="68579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9018429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039334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322083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449662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92403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5826982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017132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270620"/>
                    </a:ext>
                  </a:extLst>
                </a:gridCol>
              </a:tblGrid>
              <a:tr h="4279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Feature/Engine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 err="1">
                          <a:effectLst/>
                        </a:rPr>
                        <a:t>json</a:t>
                      </a:r>
                      <a:r>
                        <a:rPr lang="en-IN" sz="1400" b="1" u="none" strike="noStrike" dirty="0">
                          <a:effectLst/>
                        </a:rPr>
                        <a:t>-rules-engine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Nools</a:t>
                      </a: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Sift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 err="1">
                          <a:effectLst/>
                        </a:rPr>
                        <a:t>RuleJS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 err="1">
                          <a:effectLst/>
                        </a:rPr>
                        <a:t>SimpleRuleEngine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Drools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 err="1">
                          <a:effectLst/>
                        </a:rPr>
                        <a:t>RulesEngineJS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332008808"/>
                  </a:ext>
                </a:extLst>
              </a:tr>
              <a:tr h="4458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Syntax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JSON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DSL (Domain-Specific Language</a:t>
                      </a:r>
                      <a:r>
                        <a:rPr lang="en-I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Python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JavaScript functions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Simple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DSL (Java-based)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JavaScript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357203390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>
                          <a:effectLst/>
                        </a:rPr>
                        <a:t>Custom Operators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2571101530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Event-Driven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341802080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>
                          <a:effectLst/>
                        </a:rPr>
                        <a:t>Chaining Rules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Yes</a:t>
                      </a: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Yes (inference)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4126155954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Asynchronous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No</a:t>
                      </a: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3970754152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Flexibility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Medium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Low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Very 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66424165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Performance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Good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Good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High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311462698"/>
                  </a:ext>
                </a:extLst>
              </a:tr>
              <a:tr h="4458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>
                          <a:effectLst/>
                        </a:rPr>
                        <a:t>Complex Rule Sets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Medium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Low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695305282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>
                          <a:effectLst/>
                        </a:rPr>
                        <a:t>Documentation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Extensive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Moderate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Basic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Extensive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838779961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>
                          <a:effectLst/>
                        </a:rPr>
                        <a:t>Ease of Use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Easy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Medium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Moderate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Easy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Very Easy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Complex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Easy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725321277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Integration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Moderate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Excellent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Good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Complex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Good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1840123139"/>
                  </a:ext>
                </a:extLst>
              </a:tr>
              <a:tr h="4458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Community Support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Active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Smaller community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Growing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Moderate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Limited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Strong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Moderate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725371659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Setup Complexity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Low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dirty="0"/>
                        <a:t>Medium to High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Moderate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Low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Very Low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High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Low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/>
                </a:tc>
                <a:extLst>
                  <a:ext uri="{0D108BD9-81ED-4DB2-BD59-A6C34878D82A}">
                    <a16:rowId xmlns:a16="http://schemas.microsoft.com/office/drawing/2014/main" val="2238719667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Unpacked Size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87.5 kB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--</a:t>
                      </a: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372 kB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32.5 kB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27.3 kB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--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538167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License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ISC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None</a:t>
                      </a: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MIT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ISC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MIT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MIT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74994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Last publish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8 months ago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8 years ago</a:t>
                      </a: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3 months ago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5 Years ago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4 years ago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7 years ago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95655"/>
                  </a:ext>
                </a:extLst>
              </a:tr>
              <a:tr h="36375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u="none" strike="noStrike" dirty="0">
                          <a:effectLst/>
                        </a:rPr>
                        <a:t>weekly download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>
                          <a:effectLst/>
                        </a:rPr>
                        <a:t>1,37,326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3466</a:t>
                      </a: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2930086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59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35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--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u="none" strike="noStrike" dirty="0">
                          <a:effectLst/>
                        </a:rPr>
                        <a:t>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281" marR="5281" marT="5281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40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42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024C40-2D56-11AD-6857-173274A95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9" y="615520"/>
            <a:ext cx="11232292" cy="56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31BF-22C5-393C-8E95-FC1422EA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499141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Json-rule-engine</a:t>
            </a:r>
            <a:r>
              <a:rPr lang="en-US" sz="3600" dirty="0"/>
              <a:t> </a:t>
            </a:r>
            <a:r>
              <a:rPr lang="en-US" sz="2800" dirty="0"/>
              <a:t>vs Sift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1C924-9CD4-EF6F-65B3-327D64092147}"/>
              </a:ext>
            </a:extLst>
          </p:cNvPr>
          <p:cNvSpPr txBox="1"/>
          <p:nvPr/>
        </p:nvSpPr>
        <p:spPr>
          <a:xfrm>
            <a:off x="0" y="606507"/>
            <a:ext cx="622570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Overview</a:t>
            </a:r>
          </a:p>
          <a:p>
            <a:endParaRPr lang="en-IN" b="1" dirty="0"/>
          </a:p>
          <a:p>
            <a:r>
              <a:rPr lang="en-IN" b="1" dirty="0" err="1"/>
              <a:t>json</a:t>
            </a:r>
            <a:r>
              <a:rPr lang="en-IN" b="1" dirty="0"/>
              <a:t>-rules-engine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 rules engine </a:t>
            </a:r>
            <a:r>
              <a:rPr lang="en-IN" sz="1600" b="1" dirty="0"/>
              <a:t>written in JavaScript for both Node.js and the browser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Designed to allow business </a:t>
            </a:r>
            <a:r>
              <a:rPr lang="en-IN" sz="1600" b="1" dirty="0"/>
              <a:t>logic to be specified in a declarative format.</a:t>
            </a:r>
          </a:p>
          <a:p>
            <a:endParaRPr lang="en-IN" dirty="0"/>
          </a:p>
          <a:p>
            <a:r>
              <a:rPr lang="en-IN" b="1" dirty="0"/>
              <a:t>Sift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 </a:t>
            </a:r>
            <a:r>
              <a:rPr lang="en-IN" sz="1600" b="1" dirty="0"/>
              <a:t>lightweight and simple rule engine for JavaScript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Focuses on </a:t>
            </a:r>
            <a:r>
              <a:rPr lang="en-IN" sz="1600" b="1" dirty="0"/>
              <a:t>filtering and querying nested JSON data</a:t>
            </a:r>
            <a:r>
              <a:rPr lang="en-IN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92594-092C-A24F-18C1-E21D362650D7}"/>
              </a:ext>
            </a:extLst>
          </p:cNvPr>
          <p:cNvSpPr txBox="1"/>
          <p:nvPr/>
        </p:nvSpPr>
        <p:spPr>
          <a:xfrm>
            <a:off x="6651287" y="1137820"/>
            <a:ext cx="61624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Key Features</a:t>
            </a:r>
          </a:p>
          <a:p>
            <a:endParaRPr lang="en-IN" b="1" dirty="0"/>
          </a:p>
          <a:p>
            <a:r>
              <a:rPr lang="en-IN" b="1" dirty="0" err="1"/>
              <a:t>json</a:t>
            </a:r>
            <a:r>
              <a:rPr lang="en-IN" b="1" dirty="0"/>
              <a:t>-rules-engine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Event-driven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Supports complex rule chaining </a:t>
            </a:r>
            <a:r>
              <a:rPr lang="en-IN" sz="1600" dirty="0"/>
              <a:t>and </a:t>
            </a:r>
            <a:r>
              <a:rPr lang="en-IN" sz="1600" b="1" dirty="0"/>
              <a:t>nested conditions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Custom operators </a:t>
            </a:r>
            <a:r>
              <a:rPr lang="en-IN" sz="1600" dirty="0"/>
              <a:t>and facts.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Declarative rule definitions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Asynchronous rule </a:t>
            </a:r>
            <a:r>
              <a:rPr lang="en-IN" sz="1600" dirty="0"/>
              <a:t>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Extensive documentation </a:t>
            </a:r>
            <a:r>
              <a:rPr lang="en-IN" sz="1600" dirty="0"/>
              <a:t>and examples.</a:t>
            </a:r>
          </a:p>
          <a:p>
            <a:endParaRPr lang="en-IN" sz="1600" dirty="0"/>
          </a:p>
          <a:p>
            <a:r>
              <a:rPr lang="en-IN" b="1" dirty="0"/>
              <a:t>Sift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Lightweight </a:t>
            </a:r>
            <a:r>
              <a:rPr lang="en-IN" sz="1600" dirty="0"/>
              <a:t>and easy to integrate.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Simplifies filtering and querying of nested JSON objects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Supports basic logical operations </a:t>
            </a:r>
            <a:r>
              <a:rPr lang="en-IN" sz="1600" dirty="0"/>
              <a:t>and </a:t>
            </a:r>
            <a:r>
              <a:rPr lang="en-IN" sz="1600" b="1" dirty="0"/>
              <a:t>conditions</a:t>
            </a:r>
            <a:r>
              <a:rPr lang="en-IN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</a:t>
            </a:r>
            <a:r>
              <a:rPr lang="en-IN" sz="1600" b="1" dirty="0"/>
              <a:t>Quick setup </a:t>
            </a:r>
            <a:r>
              <a:rPr lang="en-IN" sz="1600" dirty="0"/>
              <a:t>and </a:t>
            </a:r>
            <a:r>
              <a:rPr lang="en-IN" sz="1600" b="1" dirty="0"/>
              <a:t>minimal configuration</a:t>
            </a:r>
            <a:r>
              <a:rPr lang="en-IN" sz="16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AE9CD-73A7-074E-9D76-BEC5C339F439}"/>
              </a:ext>
            </a:extLst>
          </p:cNvPr>
          <p:cNvSpPr txBox="1"/>
          <p:nvPr/>
        </p:nvSpPr>
        <p:spPr>
          <a:xfrm>
            <a:off x="36479" y="3692366"/>
            <a:ext cx="632297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Pros and Cons</a:t>
            </a:r>
          </a:p>
          <a:p>
            <a:r>
              <a:rPr lang="en-IN" b="1" dirty="0" err="1"/>
              <a:t>json</a:t>
            </a:r>
            <a:r>
              <a:rPr lang="en-IN" b="1" dirty="0"/>
              <a:t>-rules-engine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Pros</a:t>
            </a:r>
            <a:r>
              <a:rPr lang="en-IN" sz="1600" dirty="0"/>
              <a:t>: Powerful, flexible, supports complex rule sets, good documentation, active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Cons</a:t>
            </a:r>
            <a:r>
              <a:rPr lang="en-IN" sz="1600" dirty="0"/>
              <a:t>: Can be overkill for simple filtering, larger size, steeper learning curve.</a:t>
            </a:r>
          </a:p>
          <a:p>
            <a:endParaRPr lang="en-IN" sz="1600" dirty="0"/>
          </a:p>
          <a:p>
            <a:r>
              <a:rPr lang="en-IN" b="1" dirty="0"/>
              <a:t>Sift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Pros</a:t>
            </a:r>
            <a:r>
              <a:rPr lang="en-IN" sz="1600" dirty="0"/>
              <a:t>: Lightweight, simple syntax, easy to use, quick to integrate.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Cons</a:t>
            </a:r>
            <a:r>
              <a:rPr lang="en-IN" sz="1600" dirty="0"/>
              <a:t>: Limited in handling complex rule sets, less flexibility, smaller community.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70DE8-B17C-A50A-B76C-DA249102686C}"/>
              </a:ext>
            </a:extLst>
          </p:cNvPr>
          <p:cNvSpPr/>
          <p:nvPr/>
        </p:nvSpPr>
        <p:spPr>
          <a:xfrm>
            <a:off x="6293800" y="18256"/>
            <a:ext cx="65657" cy="68214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BB9A2-53B0-0975-EA99-E62011DACCDB}"/>
              </a:ext>
            </a:extLst>
          </p:cNvPr>
          <p:cNvSpPr/>
          <p:nvPr/>
        </p:nvSpPr>
        <p:spPr>
          <a:xfrm>
            <a:off x="34049" y="3614544"/>
            <a:ext cx="6225702" cy="778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9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710</Words>
  <Application>Microsoft Macintosh PowerPoint</Application>
  <PresentationFormat>Widescreen</PresentationFormat>
  <Paragraphs>213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Source Sans Pro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Json-rule-engine vs Sift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Anupama Singh</dc:creator>
  <cp:lastModifiedBy>Anupama Singh</cp:lastModifiedBy>
  <cp:revision>91</cp:revision>
  <dcterms:created xsi:type="dcterms:W3CDTF">2024-07-25T07:40:53Z</dcterms:created>
  <dcterms:modified xsi:type="dcterms:W3CDTF">2024-07-26T12:53:37Z</dcterms:modified>
</cp:coreProperties>
</file>