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3" r:id="rId8"/>
    <p:sldId id="262" r:id="rId9"/>
    <p:sldId id="268" r:id="rId10"/>
    <p:sldId id="269" r:id="rId11"/>
    <p:sldId id="274" r:id="rId12"/>
    <p:sldId id="270" r:id="rId13"/>
    <p:sldId id="271" r:id="rId14"/>
    <p:sldId id="272" r:id="rId15"/>
    <p:sldId id="258" r:id="rId16"/>
    <p:sldId id="273" r:id="rId17"/>
    <p:sldId id="259"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2B1377-9EE7-4F61-B91A-95EAAFABECA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DF11B6B-550D-4BC6-BFAC-DEB1EC71B10D}">
      <dgm:prSet/>
      <dgm:spPr>
        <a:solidFill>
          <a:schemeClr val="accent1">
            <a:lumMod val="20000"/>
            <a:lumOff val="80000"/>
          </a:schemeClr>
        </a:solidFill>
      </dgm:spPr>
      <dgm:t>
        <a:bodyPr/>
        <a:lstStyle/>
        <a:p>
          <a:r>
            <a:rPr lang="en-US">
              <a:solidFill>
                <a:schemeClr val="accent1">
                  <a:lumMod val="50000"/>
                </a:schemeClr>
              </a:solidFill>
            </a:rPr>
            <a:t>Amazon is a popular online marketplace that offers a wide range of food products to customers. The reviews left by customers on Amazon can provide valuable insights into the quality of the food products and the customer experience.</a:t>
          </a:r>
        </a:p>
      </dgm:t>
    </dgm:pt>
    <dgm:pt modelId="{A2F01BC4-2D02-474D-9732-253F9338EC29}" type="parTrans" cxnId="{89483FD5-6A6D-4DC6-8381-1BF30550DB7E}">
      <dgm:prSet/>
      <dgm:spPr/>
      <dgm:t>
        <a:bodyPr/>
        <a:lstStyle/>
        <a:p>
          <a:endParaRPr lang="en-US"/>
        </a:p>
      </dgm:t>
    </dgm:pt>
    <dgm:pt modelId="{DED377C1-0E94-41B8-94A7-949CE00C120F}" type="sibTrans" cxnId="{89483FD5-6A6D-4DC6-8381-1BF30550DB7E}">
      <dgm:prSet/>
      <dgm:spPr/>
      <dgm:t>
        <a:bodyPr/>
        <a:lstStyle/>
        <a:p>
          <a:endParaRPr lang="en-US"/>
        </a:p>
      </dgm:t>
    </dgm:pt>
    <dgm:pt modelId="{B3B32E30-5392-4AE2-B4D0-E01604594819}">
      <dgm:prSet/>
      <dgm:spPr>
        <a:solidFill>
          <a:schemeClr val="accent1">
            <a:lumMod val="20000"/>
            <a:lumOff val="80000"/>
          </a:schemeClr>
        </a:solidFill>
      </dgm:spPr>
      <dgm:t>
        <a:bodyPr/>
        <a:lstStyle/>
        <a:p>
          <a:r>
            <a:rPr lang="en-US">
              <a:solidFill>
                <a:schemeClr val="accent1">
                  <a:lumMod val="50000"/>
                </a:schemeClr>
              </a:solidFill>
            </a:rPr>
            <a:t>In recent years, sentiment analysis has become an important tool for analyzing Amazon food reviews. Researchers have used a variety of NLP techniques to analyze large datasets of Amazon food reviews and gain insights into customer opinions and preferences.</a:t>
          </a:r>
        </a:p>
      </dgm:t>
    </dgm:pt>
    <dgm:pt modelId="{7AC3A1EA-380B-4C89-ACAD-A2D5977C792D}" type="parTrans" cxnId="{2F9B9044-9B5F-40B8-8CD0-9A4858E5008F}">
      <dgm:prSet/>
      <dgm:spPr/>
      <dgm:t>
        <a:bodyPr/>
        <a:lstStyle/>
        <a:p>
          <a:endParaRPr lang="en-US"/>
        </a:p>
      </dgm:t>
    </dgm:pt>
    <dgm:pt modelId="{FD7A8849-03E2-4C8D-B894-DB1577B82D98}" type="sibTrans" cxnId="{2F9B9044-9B5F-40B8-8CD0-9A4858E5008F}">
      <dgm:prSet/>
      <dgm:spPr/>
      <dgm:t>
        <a:bodyPr/>
        <a:lstStyle/>
        <a:p>
          <a:endParaRPr lang="en-US"/>
        </a:p>
      </dgm:t>
    </dgm:pt>
    <dgm:pt modelId="{C27A986B-7C0B-43FD-819B-D15B05B1F122}" type="pres">
      <dgm:prSet presAssocID="{2D2B1377-9EE7-4F61-B91A-95EAAFABECA9}" presName="Name0" presStyleCnt="0">
        <dgm:presLayoutVars>
          <dgm:dir/>
          <dgm:resizeHandles val="exact"/>
        </dgm:presLayoutVars>
      </dgm:prSet>
      <dgm:spPr/>
    </dgm:pt>
    <dgm:pt modelId="{6019B7DE-B71C-43AC-ABC3-0CF5BB6553C2}" type="pres">
      <dgm:prSet presAssocID="{EDF11B6B-550D-4BC6-BFAC-DEB1EC71B10D}" presName="node" presStyleLbl="node1" presStyleIdx="0" presStyleCnt="2">
        <dgm:presLayoutVars>
          <dgm:bulletEnabled val="1"/>
        </dgm:presLayoutVars>
      </dgm:prSet>
      <dgm:spPr/>
    </dgm:pt>
    <dgm:pt modelId="{DACA3695-BC93-40BE-9092-2657BE28C6D4}" type="pres">
      <dgm:prSet presAssocID="{DED377C1-0E94-41B8-94A7-949CE00C120F}" presName="sibTrans" presStyleLbl="sibTrans2D1" presStyleIdx="0" presStyleCnt="1"/>
      <dgm:spPr/>
    </dgm:pt>
    <dgm:pt modelId="{C70DAA90-5A34-423E-8465-BABC62B6BDFD}" type="pres">
      <dgm:prSet presAssocID="{DED377C1-0E94-41B8-94A7-949CE00C120F}" presName="connectorText" presStyleLbl="sibTrans2D1" presStyleIdx="0" presStyleCnt="1"/>
      <dgm:spPr/>
    </dgm:pt>
    <dgm:pt modelId="{623B5B4F-DE19-43F4-AE9B-C7F1DC6C1CAD}" type="pres">
      <dgm:prSet presAssocID="{B3B32E30-5392-4AE2-B4D0-E01604594819}" presName="node" presStyleLbl="node1" presStyleIdx="1" presStyleCnt="2">
        <dgm:presLayoutVars>
          <dgm:bulletEnabled val="1"/>
        </dgm:presLayoutVars>
      </dgm:prSet>
      <dgm:spPr/>
    </dgm:pt>
  </dgm:ptLst>
  <dgm:cxnLst>
    <dgm:cxn modelId="{F291141E-C35F-4D47-A0BB-BF3798BB662A}" type="presOf" srcId="{EDF11B6B-550D-4BC6-BFAC-DEB1EC71B10D}" destId="{6019B7DE-B71C-43AC-ABC3-0CF5BB6553C2}" srcOrd="0" destOrd="0" presId="urn:microsoft.com/office/officeart/2005/8/layout/process1"/>
    <dgm:cxn modelId="{2F9B9044-9B5F-40B8-8CD0-9A4858E5008F}" srcId="{2D2B1377-9EE7-4F61-B91A-95EAAFABECA9}" destId="{B3B32E30-5392-4AE2-B4D0-E01604594819}" srcOrd="1" destOrd="0" parTransId="{7AC3A1EA-380B-4C89-ACAD-A2D5977C792D}" sibTransId="{FD7A8849-03E2-4C8D-B894-DB1577B82D98}"/>
    <dgm:cxn modelId="{BFDD9551-AF78-4C66-AD4C-3A7711B92B23}" type="presOf" srcId="{B3B32E30-5392-4AE2-B4D0-E01604594819}" destId="{623B5B4F-DE19-43F4-AE9B-C7F1DC6C1CAD}" srcOrd="0" destOrd="0" presId="urn:microsoft.com/office/officeart/2005/8/layout/process1"/>
    <dgm:cxn modelId="{10BB2C9B-15D7-41CD-AFA3-8BFE26D5272E}" type="presOf" srcId="{DED377C1-0E94-41B8-94A7-949CE00C120F}" destId="{C70DAA90-5A34-423E-8465-BABC62B6BDFD}" srcOrd="1" destOrd="0" presId="urn:microsoft.com/office/officeart/2005/8/layout/process1"/>
    <dgm:cxn modelId="{9DAE3AB1-C8C4-4D9A-A2B1-FB42784F7E13}" type="presOf" srcId="{DED377C1-0E94-41B8-94A7-949CE00C120F}" destId="{DACA3695-BC93-40BE-9092-2657BE28C6D4}" srcOrd="0" destOrd="0" presId="urn:microsoft.com/office/officeart/2005/8/layout/process1"/>
    <dgm:cxn modelId="{89483FD5-6A6D-4DC6-8381-1BF30550DB7E}" srcId="{2D2B1377-9EE7-4F61-B91A-95EAAFABECA9}" destId="{EDF11B6B-550D-4BC6-BFAC-DEB1EC71B10D}" srcOrd="0" destOrd="0" parTransId="{A2F01BC4-2D02-474D-9732-253F9338EC29}" sibTransId="{DED377C1-0E94-41B8-94A7-949CE00C120F}"/>
    <dgm:cxn modelId="{2E19B5EC-1BF9-4D38-964E-453B29F5A2AE}" type="presOf" srcId="{2D2B1377-9EE7-4F61-B91A-95EAAFABECA9}" destId="{C27A986B-7C0B-43FD-819B-D15B05B1F122}" srcOrd="0" destOrd="0" presId="urn:microsoft.com/office/officeart/2005/8/layout/process1"/>
    <dgm:cxn modelId="{F6E85555-62EE-4E87-B5CF-23080B6ABEF1}" type="presParOf" srcId="{C27A986B-7C0B-43FD-819B-D15B05B1F122}" destId="{6019B7DE-B71C-43AC-ABC3-0CF5BB6553C2}" srcOrd="0" destOrd="0" presId="urn:microsoft.com/office/officeart/2005/8/layout/process1"/>
    <dgm:cxn modelId="{A248224E-BEA5-47AF-9B6D-0F47D0D934EE}" type="presParOf" srcId="{C27A986B-7C0B-43FD-819B-D15B05B1F122}" destId="{DACA3695-BC93-40BE-9092-2657BE28C6D4}" srcOrd="1" destOrd="0" presId="urn:microsoft.com/office/officeart/2005/8/layout/process1"/>
    <dgm:cxn modelId="{695B9076-8F88-4F96-88A6-CD1FDFF486C6}" type="presParOf" srcId="{DACA3695-BC93-40BE-9092-2657BE28C6D4}" destId="{C70DAA90-5A34-423E-8465-BABC62B6BDFD}" srcOrd="0" destOrd="0" presId="urn:microsoft.com/office/officeart/2005/8/layout/process1"/>
    <dgm:cxn modelId="{589E58CE-E5DC-4FFD-9355-E2C86E3E5747}" type="presParOf" srcId="{C27A986B-7C0B-43FD-819B-D15B05B1F122}" destId="{623B5B4F-DE19-43F4-AE9B-C7F1DC6C1CA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9B7DE-B71C-43AC-ABC3-0CF5BB6553C2}">
      <dsp:nvSpPr>
        <dsp:cNvPr id="0" name=""/>
        <dsp:cNvSpPr/>
      </dsp:nvSpPr>
      <dsp:spPr>
        <a:xfrm>
          <a:off x="1976" y="518654"/>
          <a:ext cx="4214752" cy="2528851"/>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accent1">
                  <a:lumMod val="50000"/>
                </a:schemeClr>
              </a:solidFill>
            </a:rPr>
            <a:t>Amazon is a popular online marketplace that offers a wide range of food products to customers. The reviews left by customers on Amazon can provide valuable insights into the quality of the food products and the customer experience.</a:t>
          </a:r>
        </a:p>
      </dsp:txBody>
      <dsp:txXfrm>
        <a:off x="76044" y="592722"/>
        <a:ext cx="4066616" cy="2380715"/>
      </dsp:txXfrm>
    </dsp:sp>
    <dsp:sp modelId="{DACA3695-BC93-40BE-9092-2657BE28C6D4}">
      <dsp:nvSpPr>
        <dsp:cNvPr id="0" name=""/>
        <dsp:cNvSpPr/>
      </dsp:nvSpPr>
      <dsp:spPr>
        <a:xfrm>
          <a:off x="4638204" y="1260450"/>
          <a:ext cx="893527" cy="10452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638204" y="1469502"/>
        <a:ext cx="625469" cy="627154"/>
      </dsp:txXfrm>
    </dsp:sp>
    <dsp:sp modelId="{623B5B4F-DE19-43F4-AE9B-C7F1DC6C1CAD}">
      <dsp:nvSpPr>
        <dsp:cNvPr id="0" name=""/>
        <dsp:cNvSpPr/>
      </dsp:nvSpPr>
      <dsp:spPr>
        <a:xfrm>
          <a:off x="5902630" y="518654"/>
          <a:ext cx="4214752" cy="2528851"/>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accent1">
                  <a:lumMod val="50000"/>
                </a:schemeClr>
              </a:solidFill>
            </a:rPr>
            <a:t>In recent years, sentiment analysis has become an important tool for analyzing Amazon food reviews. Researchers have used a variety of NLP techniques to analyze large datasets of Amazon food reviews and gain insights into customer opinions and preferences.</a:t>
          </a:r>
        </a:p>
      </dsp:txBody>
      <dsp:txXfrm>
        <a:off x="5976698" y="592722"/>
        <a:ext cx="4066616" cy="23807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78A00F-954E-4506-B42D-6DC86AF28D1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423746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8A00F-954E-4506-B42D-6DC86AF28D1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2802661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8A00F-954E-4506-B42D-6DC86AF28D1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350897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78A00F-954E-4506-B42D-6DC86AF28D1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252358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78A00F-954E-4506-B42D-6DC86AF28D1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260108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78A00F-954E-4506-B42D-6DC86AF28D1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94228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78A00F-954E-4506-B42D-6DC86AF28D15}"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114416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78A00F-954E-4506-B42D-6DC86AF28D15}"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17260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8A00F-954E-4506-B42D-6DC86AF28D15}"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201752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78A00F-954E-4506-B42D-6DC86AF28D1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171848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78A00F-954E-4506-B42D-6DC86AF28D1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3EFB-0FDF-4A27-A350-4F90520E64D7}" type="slidenum">
              <a:rPr lang="en-US" smtClean="0"/>
              <a:t>‹#›</a:t>
            </a:fld>
            <a:endParaRPr lang="en-US"/>
          </a:p>
        </p:txBody>
      </p:sp>
    </p:spTree>
    <p:extLst>
      <p:ext uri="{BB962C8B-B14F-4D97-AF65-F5344CB8AC3E}">
        <p14:creationId xmlns:p14="http://schemas.microsoft.com/office/powerpoint/2010/main" val="322752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8A00F-954E-4506-B42D-6DC86AF28D15}"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C3EFB-0FDF-4A27-A350-4F90520E64D7}" type="slidenum">
              <a:rPr lang="en-US" smtClean="0"/>
              <a:t>‹#›</a:t>
            </a:fld>
            <a:endParaRPr lang="en-US"/>
          </a:p>
        </p:txBody>
      </p:sp>
    </p:spTree>
    <p:extLst>
      <p:ext uri="{BB962C8B-B14F-4D97-AF65-F5344CB8AC3E}">
        <p14:creationId xmlns:p14="http://schemas.microsoft.com/office/powerpoint/2010/main" val="294419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6100" b="1">
                <a:latin typeface="Arial Black" panose="020B0A04020102020204" pitchFamily="34" charset="0"/>
              </a:rPr>
              <a:t>Sentiment Analysis on Amazon Food Review</a:t>
            </a:r>
          </a:p>
        </p:txBody>
      </p:sp>
      <p:sp>
        <p:nvSpPr>
          <p:cNvPr id="3" name="Subtitle 2"/>
          <p:cNvSpPr>
            <a:spLocks noGrp="1"/>
          </p:cNvSpPr>
          <p:nvPr>
            <p:ph type="subTitle" idx="1"/>
          </p:nvPr>
        </p:nvSpPr>
        <p:spPr>
          <a:xfrm>
            <a:off x="1966912" y="5645150"/>
            <a:ext cx="8258176" cy="631825"/>
          </a:xfrm>
        </p:spPr>
        <p:txBody>
          <a:bodyPr anchor="ctr">
            <a:normAutofit/>
          </a:bodyPr>
          <a:lstStyle/>
          <a:p>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436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a:solidFill>
                  <a:schemeClr val="tx2"/>
                </a:solidFill>
              </a:rPr>
              <a:t>Sentiment Analysis Algorithms</a:t>
            </a: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2400" b="1" dirty="0">
                <a:solidFill>
                  <a:schemeClr val="tx2"/>
                </a:solidFill>
              </a:rPr>
              <a:t>Sentiment analysis algorithms fall into one of three buckets:</a:t>
            </a:r>
          </a:p>
          <a:p>
            <a:pPr marL="0" indent="0">
              <a:buNone/>
            </a:pPr>
            <a:endParaRPr lang="en-US" sz="2400" dirty="0">
              <a:solidFill>
                <a:schemeClr val="tx2"/>
              </a:solidFill>
            </a:endParaRPr>
          </a:p>
          <a:p>
            <a:r>
              <a:rPr lang="en-US" sz="1800" b="1" dirty="0">
                <a:solidFill>
                  <a:schemeClr val="tx2"/>
                </a:solidFill>
              </a:rPr>
              <a:t>Rule-based:</a:t>
            </a:r>
            <a:r>
              <a:rPr lang="en-US" sz="1800" dirty="0">
                <a:solidFill>
                  <a:schemeClr val="tx2"/>
                </a:solidFill>
              </a:rPr>
              <a:t> these systems automatically perform sentiment analysis based on a set of manually crafted rules.</a:t>
            </a:r>
          </a:p>
          <a:p>
            <a:r>
              <a:rPr lang="en-US" sz="1800" b="1" dirty="0">
                <a:solidFill>
                  <a:schemeClr val="tx2"/>
                </a:solidFill>
              </a:rPr>
              <a:t>Automatic:</a:t>
            </a:r>
            <a:r>
              <a:rPr lang="en-US" sz="1800" dirty="0">
                <a:solidFill>
                  <a:schemeClr val="tx2"/>
                </a:solidFill>
              </a:rPr>
              <a:t> systems rely on machine learning techniques to learn from data.</a:t>
            </a:r>
          </a:p>
          <a:p>
            <a:r>
              <a:rPr lang="en-US" sz="1800" b="1" dirty="0">
                <a:solidFill>
                  <a:schemeClr val="tx2"/>
                </a:solidFill>
              </a:rPr>
              <a:t>Hybrid</a:t>
            </a:r>
            <a:r>
              <a:rPr lang="en-US" sz="1800" dirty="0">
                <a:solidFill>
                  <a:schemeClr val="tx2"/>
                </a:solidFill>
              </a:rPr>
              <a:t> systems combine both rule-based and automatic approaches.</a:t>
            </a:r>
          </a:p>
          <a:p>
            <a:endParaRPr lang="en-US" sz="1800" dirty="0">
              <a:solidFill>
                <a:schemeClr val="tx2"/>
              </a:solidFill>
            </a:endParaRPr>
          </a:p>
        </p:txBody>
      </p:sp>
    </p:spTree>
    <p:extLst>
      <p:ext uri="{BB962C8B-B14F-4D97-AF65-F5344CB8AC3E}">
        <p14:creationId xmlns:p14="http://schemas.microsoft.com/office/powerpoint/2010/main" val="353697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232117" y="1233869"/>
            <a:ext cx="4297680" cy="4371974"/>
          </a:xfrm>
        </p:spPr>
        <p:txBody>
          <a:bodyPr>
            <a:normAutofit/>
          </a:bodyPr>
          <a:lstStyle/>
          <a:p>
            <a:pPr marL="0" indent="0">
              <a:buNone/>
            </a:pPr>
            <a:r>
              <a:rPr lang="en-US" sz="3600" dirty="0">
                <a:solidFill>
                  <a:schemeClr val="tx2"/>
                </a:solidFill>
              </a:rPr>
              <a:t>Rule-based approach</a:t>
            </a:r>
            <a:endParaRPr lang="en-US" sz="2400" dirty="0">
              <a:solidFill>
                <a:schemeClr val="tx2"/>
              </a:solidFill>
            </a:endParaRPr>
          </a:p>
        </p:txBody>
      </p:sp>
      <p:sp>
        <p:nvSpPr>
          <p:cNvPr id="3" name="Content Placeholder 2"/>
          <p:cNvSpPr>
            <a:spLocks noGrp="1"/>
          </p:cNvSpPr>
          <p:nvPr>
            <p:ph idx="1"/>
          </p:nvPr>
        </p:nvSpPr>
        <p:spPr>
          <a:xfrm>
            <a:off x="5215811" y="98473"/>
            <a:ext cx="6744072" cy="6650025"/>
          </a:xfrm>
        </p:spPr>
        <p:txBody>
          <a:bodyPr anchor="ctr">
            <a:normAutofit/>
          </a:bodyPr>
          <a:lstStyle/>
          <a:p>
            <a:pPr marL="0" indent="0">
              <a:buNone/>
            </a:pPr>
            <a:r>
              <a:rPr lang="en-US" sz="1600" dirty="0">
                <a:solidFill>
                  <a:schemeClr val="tx2"/>
                </a:solidFill>
              </a:rPr>
              <a:t>Usually, a rule-based system uses a set of human-crafted rules to help identify subjectivity, polarity, or the subject of an opinion.</a:t>
            </a:r>
          </a:p>
          <a:p>
            <a:pPr marL="0" indent="0">
              <a:buNone/>
            </a:pPr>
            <a:r>
              <a:rPr lang="en-US" sz="1600" dirty="0">
                <a:solidFill>
                  <a:schemeClr val="tx2"/>
                </a:solidFill>
              </a:rPr>
              <a:t>These rules may include various NLP techniques developed in computational linguistics, such as:</a:t>
            </a:r>
          </a:p>
          <a:p>
            <a:pPr>
              <a:buFont typeface="Wingdings" panose="05000000000000000000" pitchFamily="2" charset="2"/>
              <a:buChar char="Ø"/>
            </a:pPr>
            <a:r>
              <a:rPr lang="en-US" sz="1600" i="1" dirty="0">
                <a:solidFill>
                  <a:schemeClr val="tx2"/>
                </a:solidFill>
              </a:rPr>
              <a:t>Stemming</a:t>
            </a:r>
            <a:r>
              <a:rPr lang="en-US" sz="1600" dirty="0">
                <a:solidFill>
                  <a:schemeClr val="tx2"/>
                </a:solidFill>
              </a:rPr>
              <a:t>, </a:t>
            </a:r>
            <a:r>
              <a:rPr lang="en-US" sz="1600" i="1" dirty="0">
                <a:solidFill>
                  <a:schemeClr val="tx2"/>
                </a:solidFill>
              </a:rPr>
              <a:t>tokenization</a:t>
            </a:r>
            <a:r>
              <a:rPr lang="en-US" sz="1600" dirty="0">
                <a:solidFill>
                  <a:schemeClr val="tx2"/>
                </a:solidFill>
              </a:rPr>
              <a:t>, </a:t>
            </a:r>
            <a:r>
              <a:rPr lang="en-US" sz="1600" i="1" dirty="0">
                <a:solidFill>
                  <a:schemeClr val="tx2"/>
                </a:solidFill>
              </a:rPr>
              <a:t>part-of-speech tagging</a:t>
            </a:r>
            <a:r>
              <a:rPr lang="en-US" sz="1600" dirty="0">
                <a:solidFill>
                  <a:schemeClr val="tx2"/>
                </a:solidFill>
              </a:rPr>
              <a:t> and </a:t>
            </a:r>
            <a:r>
              <a:rPr lang="en-US" sz="1600" i="1" dirty="0">
                <a:solidFill>
                  <a:schemeClr val="tx2"/>
                </a:solidFill>
              </a:rPr>
              <a:t>parsing</a:t>
            </a:r>
            <a:r>
              <a:rPr lang="en-US" sz="1600" dirty="0">
                <a:solidFill>
                  <a:schemeClr val="tx2"/>
                </a:solidFill>
              </a:rPr>
              <a:t>.</a:t>
            </a:r>
          </a:p>
          <a:p>
            <a:pPr>
              <a:buFont typeface="Wingdings" panose="05000000000000000000" pitchFamily="2" charset="2"/>
              <a:buChar char="Ø"/>
            </a:pPr>
            <a:r>
              <a:rPr lang="en-US" sz="1600" dirty="0">
                <a:solidFill>
                  <a:schemeClr val="tx2"/>
                </a:solidFill>
              </a:rPr>
              <a:t>Lexicons (i.e. lists of words and expressions).</a:t>
            </a:r>
          </a:p>
          <a:p>
            <a:pPr marL="0" indent="0">
              <a:buNone/>
            </a:pPr>
            <a:r>
              <a:rPr lang="en-US" sz="1600" dirty="0">
                <a:solidFill>
                  <a:schemeClr val="tx2"/>
                </a:solidFill>
              </a:rPr>
              <a:t>Here’s a basic example of how a rule-based system works:</a:t>
            </a:r>
          </a:p>
          <a:p>
            <a:r>
              <a:rPr lang="en-US" sz="1600" dirty="0">
                <a:solidFill>
                  <a:schemeClr val="tx2"/>
                </a:solidFill>
              </a:rPr>
              <a:t>Defines two lists of polarized words (e.g. negative words such as </a:t>
            </a:r>
            <a:r>
              <a:rPr lang="en-US" sz="1600" i="1" dirty="0">
                <a:solidFill>
                  <a:schemeClr val="tx2"/>
                </a:solidFill>
              </a:rPr>
              <a:t>bad</a:t>
            </a:r>
            <a:r>
              <a:rPr lang="en-US" sz="1600" dirty="0">
                <a:solidFill>
                  <a:schemeClr val="tx2"/>
                </a:solidFill>
              </a:rPr>
              <a:t>, </a:t>
            </a:r>
            <a:r>
              <a:rPr lang="en-US" sz="1600" i="1" dirty="0">
                <a:solidFill>
                  <a:schemeClr val="tx2"/>
                </a:solidFill>
              </a:rPr>
              <a:t>worst</a:t>
            </a:r>
            <a:r>
              <a:rPr lang="en-US" sz="1600" dirty="0">
                <a:solidFill>
                  <a:schemeClr val="tx2"/>
                </a:solidFill>
              </a:rPr>
              <a:t>, </a:t>
            </a:r>
            <a:r>
              <a:rPr lang="en-US" sz="1600" i="1" dirty="0">
                <a:solidFill>
                  <a:schemeClr val="tx2"/>
                </a:solidFill>
              </a:rPr>
              <a:t>ugly</a:t>
            </a:r>
            <a:r>
              <a:rPr lang="en-US" sz="1600" dirty="0">
                <a:solidFill>
                  <a:schemeClr val="tx2"/>
                </a:solidFill>
              </a:rPr>
              <a:t>, </a:t>
            </a:r>
            <a:r>
              <a:rPr lang="en-US" sz="1600" dirty="0" err="1">
                <a:solidFill>
                  <a:schemeClr val="tx2"/>
                </a:solidFill>
              </a:rPr>
              <a:t>etc</a:t>
            </a:r>
            <a:r>
              <a:rPr lang="en-US" sz="1600" dirty="0">
                <a:solidFill>
                  <a:schemeClr val="tx2"/>
                </a:solidFill>
              </a:rPr>
              <a:t> and positive words such as </a:t>
            </a:r>
            <a:r>
              <a:rPr lang="en-US" sz="1600" i="1" dirty="0">
                <a:solidFill>
                  <a:schemeClr val="tx2"/>
                </a:solidFill>
              </a:rPr>
              <a:t>good</a:t>
            </a:r>
            <a:r>
              <a:rPr lang="en-US" sz="1600" dirty="0">
                <a:solidFill>
                  <a:schemeClr val="tx2"/>
                </a:solidFill>
              </a:rPr>
              <a:t>, </a:t>
            </a:r>
            <a:r>
              <a:rPr lang="en-US" sz="1600" i="1" dirty="0">
                <a:solidFill>
                  <a:schemeClr val="tx2"/>
                </a:solidFill>
              </a:rPr>
              <a:t>best</a:t>
            </a:r>
            <a:r>
              <a:rPr lang="en-US" sz="1600" dirty="0">
                <a:solidFill>
                  <a:schemeClr val="tx2"/>
                </a:solidFill>
              </a:rPr>
              <a:t>, </a:t>
            </a:r>
            <a:r>
              <a:rPr lang="en-US" sz="1600" i="1" dirty="0">
                <a:solidFill>
                  <a:schemeClr val="tx2"/>
                </a:solidFill>
              </a:rPr>
              <a:t>beautiful</a:t>
            </a:r>
            <a:r>
              <a:rPr lang="en-US" sz="1600" dirty="0">
                <a:solidFill>
                  <a:schemeClr val="tx2"/>
                </a:solidFill>
              </a:rPr>
              <a:t>, </a:t>
            </a:r>
            <a:r>
              <a:rPr lang="en-US" sz="1600" dirty="0" err="1">
                <a:solidFill>
                  <a:schemeClr val="tx2"/>
                </a:solidFill>
              </a:rPr>
              <a:t>etc</a:t>
            </a:r>
            <a:r>
              <a:rPr lang="en-US" sz="1600" dirty="0">
                <a:solidFill>
                  <a:schemeClr val="tx2"/>
                </a:solidFill>
              </a:rPr>
              <a:t>).</a:t>
            </a:r>
          </a:p>
          <a:p>
            <a:r>
              <a:rPr lang="en-US" sz="1600" dirty="0">
                <a:solidFill>
                  <a:schemeClr val="tx2"/>
                </a:solidFill>
              </a:rPr>
              <a:t>Counts the number of positive and negative words that appear in a given text.</a:t>
            </a:r>
          </a:p>
          <a:p>
            <a:r>
              <a:rPr lang="en-US" sz="1600" dirty="0">
                <a:solidFill>
                  <a:schemeClr val="tx2"/>
                </a:solidFill>
              </a:rPr>
              <a:t>If the number of positive word appearances is greater than the number of negative word appearances, the system returns a positive sentiment, and vice versa. If the numbers are even, the system will return a neutral sentiment.</a:t>
            </a:r>
          </a:p>
          <a:p>
            <a:r>
              <a:rPr lang="en-US" sz="1600" dirty="0">
                <a:solidFill>
                  <a:schemeClr val="tx2"/>
                </a:solidFill>
              </a:rPr>
              <a:t>Rule-based systems are very naive since they don't take into account how words are combined in a sequence. Of course, more advanced processing techniques can be used, and new rules added to support new expressions and vocabulary. However, adding new rules may affect previous results, and the whole system can get very complex. Since rule-based systems often require fine-tuning and maintenance, they’ll also need regular investments.</a:t>
            </a:r>
          </a:p>
          <a:p>
            <a:endParaRPr lang="en-US" sz="1400" dirty="0">
              <a:solidFill>
                <a:schemeClr val="tx2"/>
              </a:solidFill>
            </a:endParaRPr>
          </a:p>
        </p:txBody>
      </p:sp>
    </p:spTree>
    <p:extLst>
      <p:ext uri="{BB962C8B-B14F-4D97-AF65-F5344CB8AC3E}">
        <p14:creationId xmlns:p14="http://schemas.microsoft.com/office/powerpoint/2010/main" val="802309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219118" y="1243013"/>
            <a:ext cx="4733849" cy="4371974"/>
          </a:xfrm>
        </p:spPr>
        <p:txBody>
          <a:bodyPr>
            <a:normAutofit/>
          </a:bodyPr>
          <a:lstStyle/>
          <a:p>
            <a:r>
              <a:rPr lang="en-US" sz="3600" dirty="0">
                <a:solidFill>
                  <a:schemeClr val="tx2"/>
                </a:solidFill>
              </a:rPr>
              <a:t>Automatic approaches</a:t>
            </a:r>
          </a:p>
        </p:txBody>
      </p:sp>
      <p:sp>
        <p:nvSpPr>
          <p:cNvPr id="3" name="Content Placeholder 2"/>
          <p:cNvSpPr>
            <a:spLocks noGrp="1"/>
          </p:cNvSpPr>
          <p:nvPr>
            <p:ph idx="1"/>
          </p:nvPr>
        </p:nvSpPr>
        <p:spPr>
          <a:xfrm>
            <a:off x="6172200" y="804672"/>
            <a:ext cx="5221224" cy="5230368"/>
          </a:xfrm>
        </p:spPr>
        <p:txBody>
          <a:bodyPr anchor="ctr">
            <a:normAutofit/>
          </a:bodyPr>
          <a:lstStyle/>
          <a:p>
            <a:r>
              <a:rPr lang="en-US" sz="1800" dirty="0">
                <a:solidFill>
                  <a:schemeClr val="tx2"/>
                </a:solidFill>
              </a:rPr>
              <a:t>Automatic methods, contrary to rule-based systems, don't rely on manually crafted rules, but on machine learning techniques. A sentiment analysis task is usually modeled as a classification problem, whereby a classifier is fed a text and returns a category, </a:t>
            </a:r>
            <a:r>
              <a:rPr lang="en-US" sz="1800" dirty="0" err="1">
                <a:solidFill>
                  <a:schemeClr val="tx2"/>
                </a:solidFill>
              </a:rPr>
              <a:t>e.g</a:t>
            </a:r>
            <a:r>
              <a:rPr lang="en-US" sz="1800" dirty="0">
                <a:solidFill>
                  <a:schemeClr val="tx2"/>
                </a:solidFill>
              </a:rPr>
              <a:t> positive, negative, or neutral.</a:t>
            </a:r>
          </a:p>
          <a:p>
            <a:r>
              <a:rPr lang="en-US" sz="1800" dirty="0">
                <a:solidFill>
                  <a:schemeClr val="tx2"/>
                </a:solidFill>
              </a:rPr>
              <a:t>Here’s how a machine learning classifier can be implemented:</a:t>
            </a:r>
          </a:p>
          <a:p>
            <a:endParaRPr lang="en-US" sz="1800" dirty="0">
              <a:solidFill>
                <a:schemeClr val="tx2"/>
              </a:solidFill>
            </a:endParaRPr>
          </a:p>
        </p:txBody>
      </p:sp>
    </p:spTree>
    <p:extLst>
      <p:ext uri="{BB962C8B-B14F-4D97-AF65-F5344CB8AC3E}">
        <p14:creationId xmlns:p14="http://schemas.microsoft.com/office/powerpoint/2010/main" val="85241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336" y="359197"/>
            <a:ext cx="10168128" cy="1773936"/>
          </a:xfrm>
        </p:spPr>
        <p:txBody>
          <a:bodyPr>
            <a:normAutofit/>
          </a:bodyPr>
          <a:lstStyle/>
          <a:p>
            <a:r>
              <a:rPr lang="en-US" sz="3600" b="1" dirty="0">
                <a:solidFill>
                  <a:schemeClr val="tx2"/>
                </a:solidFill>
                <a:latin typeface="Arial Black" panose="020B0A04020102020204" pitchFamily="34" charset="0"/>
              </a:rPr>
              <a:t>How does Sentiment Analysis work?</a:t>
            </a:r>
          </a:p>
        </p:txBody>
      </p:sp>
      <p:grpSp>
        <p:nvGrpSpPr>
          <p:cNvPr id="16" name="Group 1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7" name="Freeform: Shape 1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p:cNvPicPr>
            <a:picLocks noChangeAspect="1"/>
          </p:cNvPicPr>
          <p:nvPr/>
        </p:nvPicPr>
        <p:blipFill>
          <a:blip r:embed="rId2"/>
          <a:stretch>
            <a:fillRect/>
          </a:stretch>
        </p:blipFill>
        <p:spPr>
          <a:xfrm>
            <a:off x="9916" y="3165568"/>
            <a:ext cx="5829984" cy="2011343"/>
          </a:xfrm>
          <a:prstGeom prst="rect">
            <a:avLst/>
          </a:prstGeom>
        </p:spPr>
      </p:pic>
      <p:pic>
        <p:nvPicPr>
          <p:cNvPr id="5" name="Picture 4"/>
          <p:cNvPicPr>
            <a:picLocks noChangeAspect="1"/>
          </p:cNvPicPr>
          <p:nvPr/>
        </p:nvPicPr>
        <p:blipFill rotWithShape="1">
          <a:blip r:embed="rId3"/>
          <a:srcRect r="1385"/>
          <a:stretch/>
        </p:blipFill>
        <p:spPr>
          <a:xfrm>
            <a:off x="6096000" y="3169489"/>
            <a:ext cx="5998848" cy="2007421"/>
          </a:xfrm>
          <a:prstGeom prst="rect">
            <a:avLst/>
          </a:prstGeom>
        </p:spPr>
      </p:pic>
    </p:spTree>
    <p:extLst>
      <p:ext uri="{BB962C8B-B14F-4D97-AF65-F5344CB8AC3E}">
        <p14:creationId xmlns:p14="http://schemas.microsoft.com/office/powerpoint/2010/main" val="42019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838200" y="713312"/>
            <a:ext cx="4038600" cy="5431376"/>
          </a:xfrm>
        </p:spPr>
        <p:txBody>
          <a:bodyPr>
            <a:normAutofit/>
          </a:bodyPr>
          <a:lstStyle/>
          <a:p>
            <a:r>
              <a:rPr lang="en-US" b="1" dirty="0">
                <a:latin typeface="Arial Black" panose="020B0A04020102020204" pitchFamily="34" charset="0"/>
              </a:rPr>
              <a:t>How does Sentiment Analysis work?</a:t>
            </a:r>
            <a:endParaRPr lang="en-US" dirty="0"/>
          </a:p>
        </p:txBody>
      </p:sp>
      <p:sp>
        <p:nvSpPr>
          <p:cNvPr id="13" name="Content Placeholder 2"/>
          <p:cNvSpPr>
            <a:spLocks noGrp="1"/>
          </p:cNvSpPr>
          <p:nvPr>
            <p:ph idx="1"/>
          </p:nvPr>
        </p:nvSpPr>
        <p:spPr>
          <a:xfrm>
            <a:off x="6095999" y="0"/>
            <a:ext cx="5847472" cy="6857999"/>
          </a:xfrm>
        </p:spPr>
        <p:txBody>
          <a:bodyPr anchor="ctr">
            <a:normAutofit/>
          </a:bodyPr>
          <a:lstStyle/>
          <a:p>
            <a:pPr marL="0" indent="0">
              <a:buNone/>
            </a:pPr>
            <a:r>
              <a:rPr lang="en-US" sz="2000" b="1" dirty="0"/>
              <a:t>The Training and Prediction Processes</a:t>
            </a:r>
          </a:p>
          <a:p>
            <a:r>
              <a:rPr lang="en-US" sz="1600" dirty="0"/>
              <a:t>In the training process (a), our model learns to associate a particular input (</a:t>
            </a:r>
            <a:r>
              <a:rPr lang="en-US" sz="1600" dirty="0" err="1"/>
              <a:t>i.e</a:t>
            </a:r>
            <a:r>
              <a:rPr lang="en-US" sz="1600" dirty="0"/>
              <a:t> a text) to the corresponding output (tag) based on the test samples used for training. The feature extractor transfers the text input into a feature vector. Pairs of feature vectors and tags (</a:t>
            </a:r>
            <a:r>
              <a:rPr lang="en-US" sz="1600" dirty="0" err="1"/>
              <a:t>e.g</a:t>
            </a:r>
            <a:r>
              <a:rPr lang="en-US" sz="1600" dirty="0"/>
              <a:t> </a:t>
            </a:r>
            <a:r>
              <a:rPr lang="en-US" sz="1600" i="1" dirty="0"/>
              <a:t>positive</a:t>
            </a:r>
            <a:r>
              <a:rPr lang="en-US" sz="1600" dirty="0"/>
              <a:t>, </a:t>
            </a:r>
            <a:r>
              <a:rPr lang="en-US" sz="1600" i="1" dirty="0"/>
              <a:t>negative</a:t>
            </a:r>
            <a:r>
              <a:rPr lang="en-US" sz="1600" dirty="0"/>
              <a:t>, or </a:t>
            </a:r>
            <a:r>
              <a:rPr lang="en-US" sz="1600" i="1" dirty="0"/>
              <a:t>neutral</a:t>
            </a:r>
            <a:r>
              <a:rPr lang="en-US" sz="1600" dirty="0"/>
              <a:t>) are fed into the machine learning algorithm to generate a model.</a:t>
            </a:r>
          </a:p>
          <a:p>
            <a:r>
              <a:rPr lang="en-US" sz="1600" dirty="0"/>
              <a:t>In the prediction process (b), the feature extractor is used to transform unseen text inputs into feature vectors. These feature vectors are then fed into the model, which generates predicted tags (again, </a:t>
            </a:r>
            <a:r>
              <a:rPr lang="en-US" sz="1600" i="1" dirty="0"/>
              <a:t>positive</a:t>
            </a:r>
            <a:r>
              <a:rPr lang="en-US" sz="1600" dirty="0"/>
              <a:t>, </a:t>
            </a:r>
            <a:r>
              <a:rPr lang="en-US" sz="1600" i="1" dirty="0"/>
              <a:t>negative</a:t>
            </a:r>
            <a:r>
              <a:rPr lang="en-US" sz="1600" dirty="0"/>
              <a:t>, or </a:t>
            </a:r>
            <a:r>
              <a:rPr lang="en-US" sz="1600" i="1" dirty="0"/>
              <a:t>neutral</a:t>
            </a:r>
            <a:r>
              <a:rPr lang="en-US" sz="1600" dirty="0"/>
              <a:t>).</a:t>
            </a:r>
          </a:p>
          <a:p>
            <a:pPr marL="0" indent="0">
              <a:buNone/>
            </a:pPr>
            <a:r>
              <a:rPr lang="en-US" sz="2000" b="1" dirty="0"/>
              <a:t>Feature Extraction from Text</a:t>
            </a:r>
          </a:p>
          <a:p>
            <a:r>
              <a:rPr lang="en-US" sz="1600" dirty="0"/>
              <a:t>The first step in a machine learning text classifier is to transform the text extraction or text vectorization, and the classical approach has been bag-of-words or bag-of-</a:t>
            </a:r>
            <a:r>
              <a:rPr lang="en-US" sz="1600" dirty="0" err="1"/>
              <a:t>ngrams</a:t>
            </a:r>
            <a:r>
              <a:rPr lang="en-US" sz="1600" dirty="0"/>
              <a:t> with their frequency.</a:t>
            </a:r>
          </a:p>
          <a:p>
            <a:r>
              <a:rPr lang="en-US" sz="1600" dirty="0"/>
              <a:t>More recently, new feature extraction techniques have been applied based on word embeddings (also known as </a:t>
            </a:r>
            <a:r>
              <a:rPr lang="en-US" sz="1600" i="1" dirty="0"/>
              <a:t>word vectors</a:t>
            </a:r>
            <a:r>
              <a:rPr lang="en-US" sz="1600" dirty="0"/>
              <a:t>). This kind of representations makes it possible for words with similar meaning to have a similar representation, which can improve the performance of classifiers.</a:t>
            </a:r>
          </a:p>
          <a:p>
            <a:endParaRPr lang="en-US" sz="1400" dirty="0"/>
          </a:p>
        </p:txBody>
      </p:sp>
    </p:spTree>
    <p:extLst>
      <p:ext uri="{BB962C8B-B14F-4D97-AF65-F5344CB8AC3E}">
        <p14:creationId xmlns:p14="http://schemas.microsoft.com/office/powerpoint/2010/main" val="291178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294604" y="790961"/>
            <a:ext cx="9833548" cy="1325563"/>
          </a:xfrm>
        </p:spPr>
        <p:txBody>
          <a:bodyPr anchor="b">
            <a:normAutofit/>
          </a:bodyPr>
          <a:lstStyle/>
          <a:p>
            <a:pPr algn="ctr"/>
            <a:r>
              <a:rPr lang="en-US" sz="3600" b="1" dirty="0">
                <a:solidFill>
                  <a:schemeClr val="tx2"/>
                </a:solidFill>
                <a:latin typeface="Arial Black" panose="020B0A04020102020204" pitchFamily="34" charset="0"/>
              </a:rPr>
              <a:t>Approach to Sentiment Analysis</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329677"/>
            <a:ext cx="9833548" cy="2457269"/>
          </a:xfrm>
        </p:spPr>
        <p:txBody>
          <a:bodyPr>
            <a:normAutofit/>
          </a:bodyPr>
          <a:lstStyle/>
          <a:p>
            <a:r>
              <a:rPr lang="en-US" sz="1800">
                <a:solidFill>
                  <a:schemeClr val="tx2"/>
                </a:solidFill>
              </a:rPr>
              <a:t>One popular approach to sentiment analysis is the use of machine learning algorithms such as Naive Bayes, Support Vector Machines (SVM), and Convolutional Neural Networks (CNN). </a:t>
            </a:r>
          </a:p>
          <a:p>
            <a:r>
              <a:rPr lang="en-US" sz="1800">
                <a:solidFill>
                  <a:schemeClr val="tx2"/>
                </a:solidFill>
              </a:rPr>
              <a:t>These algorithms are trained on labeled datasets of Amazon food reviews to classify new reviews as positive, negative, or neutral. </a:t>
            </a:r>
          </a:p>
          <a:p>
            <a:r>
              <a:rPr lang="en-US" sz="1800">
                <a:solidFill>
                  <a:schemeClr val="tx2"/>
                </a:solidFill>
              </a:rPr>
              <a:t>Machine learning-based sentiment analysis has been shown to be effective in identifying the sentiment of Amazon food reviews and providing insights into customer opinions and preferences.</a:t>
            </a:r>
          </a:p>
          <a:p>
            <a:endParaRPr lang="en-US"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9832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024481" y="195933"/>
            <a:ext cx="9833548" cy="1325563"/>
          </a:xfrm>
        </p:spPr>
        <p:txBody>
          <a:bodyPr anchor="b">
            <a:normAutofit/>
          </a:bodyPr>
          <a:lstStyle/>
          <a:p>
            <a:pPr algn="ctr"/>
            <a:r>
              <a:rPr lang="en-US" sz="3600" b="1" dirty="0">
                <a:solidFill>
                  <a:schemeClr val="tx2"/>
                </a:solidFill>
                <a:latin typeface="Arial Black" panose="020B0A04020102020204" pitchFamily="34" charset="0"/>
              </a:rPr>
              <a:t>Approach to Sentiment Analysis</a:t>
            </a:r>
            <a:endParaRPr lang="en-US" sz="36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890979"/>
            <a:ext cx="9833548" cy="2693976"/>
          </a:xfrm>
        </p:spPr>
        <p:txBody>
          <a:bodyPr>
            <a:normAutofit/>
          </a:bodyPr>
          <a:lstStyle/>
          <a:p>
            <a:pPr marL="0" indent="0">
              <a:buNone/>
            </a:pPr>
            <a:r>
              <a:rPr lang="en-US" sz="2000" b="1" dirty="0">
                <a:solidFill>
                  <a:schemeClr val="tx2"/>
                </a:solidFill>
              </a:rPr>
              <a:t>Naïve Bayes</a:t>
            </a:r>
            <a:r>
              <a:rPr lang="en-US" sz="1500" dirty="0">
                <a:solidFill>
                  <a:schemeClr val="tx2"/>
                </a:solidFill>
              </a:rPr>
              <a:t>: a family of probabilistic algorithms that uses </a:t>
            </a:r>
            <a:r>
              <a:rPr lang="en-US" sz="1500" dirty="0" err="1">
                <a:solidFill>
                  <a:schemeClr val="tx2"/>
                </a:solidFill>
              </a:rPr>
              <a:t>Bayes’s</a:t>
            </a:r>
            <a:r>
              <a:rPr lang="en-US" sz="1500" dirty="0">
                <a:solidFill>
                  <a:schemeClr val="tx2"/>
                </a:solidFill>
              </a:rPr>
              <a:t> Theorem to predict the category of a text.</a:t>
            </a:r>
          </a:p>
          <a:p>
            <a:pPr marL="0" indent="0">
              <a:buNone/>
            </a:pPr>
            <a:r>
              <a:rPr lang="en-US" sz="2000" b="1" dirty="0">
                <a:solidFill>
                  <a:schemeClr val="tx2"/>
                </a:solidFill>
              </a:rPr>
              <a:t>Linear Regression</a:t>
            </a:r>
            <a:r>
              <a:rPr lang="en-US" sz="1500" dirty="0">
                <a:solidFill>
                  <a:schemeClr val="tx2"/>
                </a:solidFill>
              </a:rPr>
              <a:t>: a very well-known algorithm in statistics used to predict some value (Y) given a set of features (X).</a:t>
            </a:r>
          </a:p>
          <a:p>
            <a:pPr marL="0" indent="0">
              <a:buNone/>
            </a:pPr>
            <a:r>
              <a:rPr lang="en-US" sz="2000" b="1" dirty="0">
                <a:solidFill>
                  <a:schemeClr val="tx2"/>
                </a:solidFill>
              </a:rPr>
              <a:t>Support Vector Machines</a:t>
            </a:r>
            <a:r>
              <a:rPr lang="en-US" sz="1500" dirty="0">
                <a:solidFill>
                  <a:schemeClr val="tx2"/>
                </a:solidFill>
              </a:rPr>
              <a:t>: a non-probabilistic model which uses a representation of text examples as points in a multidimensional space. Examples of different categories (sentiments) are mapped to distinct regions within that space. Then, new texts are assigned a category based on similarities with existing texts and the regions they’re mapped to.</a:t>
            </a:r>
          </a:p>
          <a:p>
            <a:pPr marL="0" indent="0">
              <a:buNone/>
            </a:pPr>
            <a:r>
              <a:rPr lang="en-US" sz="2000" b="1" dirty="0">
                <a:solidFill>
                  <a:schemeClr val="tx2"/>
                </a:solidFill>
              </a:rPr>
              <a:t>Deep Learning</a:t>
            </a:r>
            <a:r>
              <a:rPr lang="en-US" sz="1500" dirty="0">
                <a:solidFill>
                  <a:schemeClr val="tx2"/>
                </a:solidFill>
              </a:rPr>
              <a:t>: a diverse set of algorithms that attempt to mimic the human brain, by employing artificial neural networks to process data.</a:t>
            </a:r>
          </a:p>
          <a:p>
            <a:endParaRPr lang="en-US" sz="15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896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latin typeface="Arial Black" panose="020B0A04020102020204" pitchFamily="34" charset="0"/>
              </a:rPr>
              <a:t>Sentiment Lexicons Approach</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890979"/>
            <a:ext cx="9833548" cy="2693976"/>
          </a:xfrm>
        </p:spPr>
        <p:txBody>
          <a:bodyPr>
            <a:normAutofit/>
          </a:bodyPr>
          <a:lstStyle/>
          <a:p>
            <a:r>
              <a:rPr lang="en-US" sz="1800">
                <a:solidFill>
                  <a:schemeClr val="tx2"/>
                </a:solidFill>
              </a:rPr>
              <a:t>Another approach to sentiment analysis is the use of sentiment lexicons. A sentiment lexicon is a collection of words and phrases that are annotated with their corresponding sentiment polarity (positive, negative, or neutral). </a:t>
            </a:r>
          </a:p>
          <a:p>
            <a:r>
              <a:rPr lang="en-US" sz="1800">
                <a:solidFill>
                  <a:schemeClr val="tx2"/>
                </a:solidFill>
              </a:rPr>
              <a:t>Using a sentiment lexicon, we can assign a sentiment score to each Amazon food review by counting the number of positive, negative, and neutral words and phrases in the review. </a:t>
            </a:r>
          </a:p>
          <a:p>
            <a:r>
              <a:rPr lang="en-US" sz="1800">
                <a:solidFill>
                  <a:schemeClr val="tx2"/>
                </a:solidFill>
              </a:rPr>
              <a:t>Sentiment lexicon-based sentiment analysis is relatively simple and computationally efficient but may be less accurate than machine learning-based approaches.</a:t>
            </a:r>
          </a:p>
          <a:p>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017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280679"/>
            <a:ext cx="9833548" cy="1325563"/>
          </a:xfrm>
        </p:spPr>
        <p:txBody>
          <a:bodyPr anchor="b">
            <a:normAutofit/>
          </a:bodyPr>
          <a:lstStyle/>
          <a:p>
            <a:pPr algn="ctr"/>
            <a:r>
              <a:rPr lang="en-US" sz="3600" b="1">
                <a:solidFill>
                  <a:schemeClr val="tx2"/>
                </a:solidFill>
                <a:latin typeface="Arial Black" panose="020B0A04020102020204" pitchFamily="34" charset="0"/>
              </a:rPr>
              <a:t>Improving Accuracy of Sentiment Classification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2890979"/>
            <a:ext cx="9833548" cy="2693976"/>
          </a:xfrm>
        </p:spPr>
        <p:txBody>
          <a:bodyPr>
            <a:normAutofit/>
          </a:bodyPr>
          <a:lstStyle/>
          <a:p>
            <a:r>
              <a:rPr lang="en-US" sz="1700">
                <a:solidFill>
                  <a:schemeClr val="tx2"/>
                </a:solidFill>
              </a:rPr>
              <a:t>Text preprocessing techniques such as tokenization, stemming, and stop word removal are also commonly used in sentiment analysis to improve the accuracy of sentiment classification. </a:t>
            </a:r>
          </a:p>
          <a:p>
            <a:r>
              <a:rPr lang="en-US" sz="1700">
                <a:solidFill>
                  <a:schemeClr val="tx2"/>
                </a:solidFill>
              </a:rPr>
              <a:t>Tokenization involves breaking down the text into individual words or tokens, stemming involves reducing words to their root form, and stop word removal involves removing common words such as "the" and "a" that do not carry much meaning.</a:t>
            </a:r>
          </a:p>
          <a:p>
            <a:r>
              <a:rPr lang="en-US" sz="1700">
                <a:solidFill>
                  <a:schemeClr val="tx2"/>
                </a:solidFill>
              </a:rPr>
              <a:t>Overall, sentiment analysis on Amazon food reviews can provide valuable insights into customer opinions and preferences. By analyzing large datasets of Amazon food reviews using machine learning algorithms, sentiment lexicons, and text preprocessing techniques, researchers can identify key themes and topics that customers are discussing in their reviews. For example, freshness, packaging, and shipping time are common topics in Amazon food reviews.</a:t>
            </a:r>
          </a:p>
          <a:p>
            <a:endParaRPr lang="en-US" sz="17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6475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27924" y="991261"/>
            <a:ext cx="5754696" cy="1837349"/>
          </a:xfrm>
        </p:spPr>
        <p:txBody>
          <a:bodyPr>
            <a:normAutofit/>
          </a:bodyPr>
          <a:lstStyle/>
          <a:p>
            <a:pPr algn="ctr"/>
            <a:r>
              <a:rPr lang="en-US" sz="3600" b="1">
                <a:solidFill>
                  <a:schemeClr val="tx2"/>
                </a:solidFill>
                <a:latin typeface="Arial Black" panose="020B0A04020102020204" pitchFamily="34" charset="0"/>
              </a:rPr>
              <a:t>Conclusion</a:t>
            </a:r>
          </a:p>
        </p:txBody>
      </p:sp>
      <p:grpSp>
        <p:nvGrpSpPr>
          <p:cNvPr id="22"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3"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153374" y="2436989"/>
            <a:ext cx="8456960" cy="2430864"/>
          </a:xfrm>
        </p:spPr>
        <p:txBody>
          <a:bodyPr anchor="t">
            <a:normAutofit/>
          </a:bodyPr>
          <a:lstStyle/>
          <a:p>
            <a:pPr marL="0" indent="0">
              <a:buNone/>
            </a:pPr>
            <a:r>
              <a:rPr lang="en-US" sz="1700" dirty="0">
                <a:solidFill>
                  <a:schemeClr val="tx2"/>
                </a:solidFill>
              </a:rPr>
              <a:t>Sentiment analysis is a powerful tool for analyzing customer feedback on Amazon food products. The insights gained from sentiment analysis can help food manufacturers and online retailers make informed decisions about product quality, customer service, and marketing strategies. As the popularity of online marketplaces like Amazon continues to grow, sentiment analysis will become an increasingly important tool for understanding customer opinions and preferences</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26"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706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8B61BD-0EE1-4D29-B894-126CD61C5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BC14DD5-C584-4158-BF76-ECE3C6DB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947992 w 12192000"/>
              <a:gd name="connsiteY0" fmla="*/ 2457985 h 6858000"/>
              <a:gd name="connsiteX1" fmla="*/ 5926156 w 12192000"/>
              <a:gd name="connsiteY1" fmla="*/ 2472983 h 6858000"/>
              <a:gd name="connsiteX2" fmla="*/ 6047792 w 12192000"/>
              <a:gd name="connsiteY2" fmla="*/ 2529213 h 6858000"/>
              <a:gd name="connsiteX3" fmla="*/ 5857576 w 12192000"/>
              <a:gd name="connsiteY3" fmla="*/ 2499619 h 6858000"/>
              <a:gd name="connsiteX4" fmla="*/ 5854328 w 12192000"/>
              <a:gd name="connsiteY4" fmla="*/ 2518740 h 6858000"/>
              <a:gd name="connsiteX5" fmla="*/ 6070351 w 12192000"/>
              <a:gd name="connsiteY5" fmla="*/ 2591134 h 6858000"/>
              <a:gd name="connsiteX6" fmla="*/ 6051040 w 12192000"/>
              <a:gd name="connsiteY6" fmla="*/ 2602290 h 6858000"/>
              <a:gd name="connsiteX7" fmla="*/ 5936261 w 12192000"/>
              <a:gd name="connsiteY7" fmla="*/ 2574288 h 6858000"/>
              <a:gd name="connsiteX8" fmla="*/ 5913160 w 12192000"/>
              <a:gd name="connsiteY8" fmla="*/ 2581573 h 6858000"/>
              <a:gd name="connsiteX9" fmla="*/ 5924531 w 12192000"/>
              <a:gd name="connsiteY9" fmla="*/ 2615492 h 6858000"/>
              <a:gd name="connsiteX10" fmla="*/ 5974341 w 12192000"/>
              <a:gd name="connsiteY10" fmla="*/ 2628696 h 6858000"/>
              <a:gd name="connsiteX11" fmla="*/ 6051944 w 12192000"/>
              <a:gd name="connsiteY11" fmla="*/ 2708377 h 6858000"/>
              <a:gd name="connsiteX12" fmla="*/ 5934457 w 12192000"/>
              <a:gd name="connsiteY12" fmla="*/ 2698814 h 6858000"/>
              <a:gd name="connsiteX13" fmla="*/ 5913702 w 12192000"/>
              <a:gd name="connsiteY13" fmla="*/ 2718165 h 6858000"/>
              <a:gd name="connsiteX14" fmla="*/ 5905761 w 12192000"/>
              <a:gd name="connsiteY14" fmla="*/ 2743207 h 6858000"/>
              <a:gd name="connsiteX15" fmla="*/ 5860282 w 12192000"/>
              <a:gd name="connsiteY15" fmla="*/ 2763923 h 6858000"/>
              <a:gd name="connsiteX16" fmla="*/ 5931750 w 12192000"/>
              <a:gd name="connsiteY16" fmla="*/ 2787144 h 6858000"/>
              <a:gd name="connsiteX17" fmla="*/ 5855409 w 12192000"/>
              <a:gd name="connsiteY17" fmla="*/ 2787144 h 6858000"/>
              <a:gd name="connsiteX18" fmla="*/ 5767701 w 12192000"/>
              <a:gd name="connsiteY18" fmla="*/ 2771209 h 6858000"/>
              <a:gd name="connsiteX19" fmla="*/ 5674216 w 12192000"/>
              <a:gd name="connsiteY19" fmla="*/ 2776216 h 6858000"/>
              <a:gd name="connsiteX20" fmla="*/ 5487249 w 12192000"/>
              <a:gd name="connsiteY20" fmla="*/ 2746850 h 6858000"/>
              <a:gd name="connsiteX21" fmla="*/ 5398276 w 12192000"/>
              <a:gd name="connsiteY21" fmla="*/ 2748898 h 6858000"/>
              <a:gd name="connsiteX22" fmla="*/ 5892947 w 12192000"/>
              <a:gd name="connsiteY22" fmla="*/ 2946502 h 6858000"/>
              <a:gd name="connsiteX23" fmla="*/ 5867682 w 12192000"/>
              <a:gd name="connsiteY23" fmla="*/ 2989983 h 6858000"/>
              <a:gd name="connsiteX24" fmla="*/ 5971273 w 12192000"/>
              <a:gd name="connsiteY24" fmla="*/ 3037335 h 6858000"/>
              <a:gd name="connsiteX25" fmla="*/ 5996719 w 12192000"/>
              <a:gd name="connsiteY25" fmla="*/ 3084231 h 6858000"/>
              <a:gd name="connsiteX26" fmla="*/ 5964776 w 12192000"/>
              <a:gd name="connsiteY26" fmla="*/ 3080134 h 6858000"/>
              <a:gd name="connsiteX27" fmla="*/ 5937344 w 12192000"/>
              <a:gd name="connsiteY27" fmla="*/ 3089012 h 6858000"/>
              <a:gd name="connsiteX28" fmla="*/ 5948713 w 12192000"/>
              <a:gd name="connsiteY28" fmla="*/ 3148657 h 6858000"/>
              <a:gd name="connsiteX29" fmla="*/ 6095075 w 12192000"/>
              <a:gd name="connsiteY29" fmla="*/ 3225605 h 6858000"/>
              <a:gd name="connsiteX30" fmla="*/ 6108249 w 12192000"/>
              <a:gd name="connsiteY30" fmla="*/ 3250646 h 6858000"/>
              <a:gd name="connsiteX31" fmla="*/ 6090744 w 12192000"/>
              <a:gd name="connsiteY31" fmla="*/ 3268403 h 6858000"/>
              <a:gd name="connsiteX32" fmla="*/ 6043461 w 12192000"/>
              <a:gd name="connsiteY32" fmla="*/ 3277509 h 6858000"/>
              <a:gd name="connsiteX33" fmla="*/ 6109692 w 12192000"/>
              <a:gd name="connsiteY33" fmla="*/ 3362879 h 6858000"/>
              <a:gd name="connsiteX34" fmla="*/ 6133877 w 12192000"/>
              <a:gd name="connsiteY34" fmla="*/ 3386554 h 6858000"/>
              <a:gd name="connsiteX35" fmla="*/ 6175205 w 12192000"/>
              <a:gd name="connsiteY35" fmla="*/ 3423208 h 6858000"/>
              <a:gd name="connsiteX36" fmla="*/ 6175926 w 12192000"/>
              <a:gd name="connsiteY36" fmla="*/ 3434363 h 6858000"/>
              <a:gd name="connsiteX37" fmla="*/ 6119620 w 12192000"/>
              <a:gd name="connsiteY37" fmla="*/ 3473747 h 6858000"/>
              <a:gd name="connsiteX38" fmla="*/ 6018015 w 12192000"/>
              <a:gd name="connsiteY38" fmla="*/ 3463046 h 6858000"/>
              <a:gd name="connsiteX39" fmla="*/ 6168166 w 12192000"/>
              <a:gd name="connsiteY39" fmla="*/ 3521781 h 6858000"/>
              <a:gd name="connsiteX40" fmla="*/ 5682157 w 12192000"/>
              <a:gd name="connsiteY40" fmla="*/ 3381775 h 6858000"/>
              <a:gd name="connsiteX41" fmla="*/ 5713198 w 12192000"/>
              <a:gd name="connsiteY41" fmla="*/ 3418426 h 6858000"/>
              <a:gd name="connsiteX42" fmla="*/ 5883202 w 12192000"/>
              <a:gd name="connsiteY42" fmla="*/ 3514950 h 6858000"/>
              <a:gd name="connsiteX43" fmla="*/ 5931387 w 12192000"/>
              <a:gd name="connsiteY43" fmla="*/ 3575508 h 6858000"/>
              <a:gd name="connsiteX44" fmla="*/ 5981919 w 12192000"/>
              <a:gd name="connsiteY44" fmla="*/ 3608971 h 6858000"/>
              <a:gd name="connsiteX45" fmla="*/ 6052845 w 12192000"/>
              <a:gd name="connsiteY45" fmla="*/ 3608290 h 6858000"/>
              <a:gd name="connsiteX46" fmla="*/ 6103196 w 12192000"/>
              <a:gd name="connsiteY46" fmla="*/ 3659739 h 6858000"/>
              <a:gd name="connsiteX47" fmla="*/ 6050680 w 12192000"/>
              <a:gd name="connsiteY47" fmla="*/ 3670666 h 6858000"/>
              <a:gd name="connsiteX48" fmla="*/ 5989139 w 12192000"/>
              <a:gd name="connsiteY48" fmla="*/ 3662243 h 6858000"/>
              <a:gd name="connsiteX49" fmla="*/ 5856311 w 12192000"/>
              <a:gd name="connsiteY49" fmla="*/ 3664973 h 6858000"/>
              <a:gd name="connsiteX50" fmla="*/ 5780153 w 12192000"/>
              <a:gd name="connsiteY50" fmla="*/ 3674991 h 6858000"/>
              <a:gd name="connsiteX51" fmla="*/ 5605096 w 12192000"/>
              <a:gd name="connsiteY51" fmla="*/ 3657917 h 6858000"/>
              <a:gd name="connsiteX52" fmla="*/ 5615384 w 12192000"/>
              <a:gd name="connsiteY52" fmla="*/ 3701627 h 6858000"/>
              <a:gd name="connsiteX53" fmla="*/ 5608886 w 12192000"/>
              <a:gd name="connsiteY53" fmla="*/ 3739645 h 6858000"/>
              <a:gd name="connsiteX54" fmla="*/ 5606359 w 12192000"/>
              <a:gd name="connsiteY54" fmla="*/ 3822284 h 6858000"/>
              <a:gd name="connsiteX55" fmla="*/ 5607984 w 12192000"/>
              <a:gd name="connsiteY55" fmla="*/ 3835716 h 6858000"/>
              <a:gd name="connsiteX56" fmla="*/ 5568822 w 12192000"/>
              <a:gd name="connsiteY56" fmla="*/ 3844366 h 6858000"/>
              <a:gd name="connsiteX57" fmla="*/ 5802171 w 12192000"/>
              <a:gd name="connsiteY57" fmla="*/ 4016244 h 6858000"/>
              <a:gd name="connsiteX58" fmla="*/ 5646244 w 12192000"/>
              <a:gd name="connsiteY58" fmla="*/ 3972534 h 6858000"/>
              <a:gd name="connsiteX59" fmla="*/ 5625129 w 12192000"/>
              <a:gd name="connsiteY59" fmla="*/ 4044701 h 6858000"/>
              <a:gd name="connsiteX60" fmla="*/ 5698400 w 12192000"/>
              <a:gd name="connsiteY60" fmla="*/ 4108899 h 6858000"/>
              <a:gd name="connsiteX61" fmla="*/ 5725470 w 12192000"/>
              <a:gd name="connsiteY61" fmla="*/ 4235930 h 6858000"/>
              <a:gd name="connsiteX62" fmla="*/ 5712295 w 12192000"/>
              <a:gd name="connsiteY62" fmla="*/ 4352032 h 6858000"/>
              <a:gd name="connsiteX63" fmla="*/ 5680894 w 12192000"/>
              <a:gd name="connsiteY63" fmla="*/ 4388911 h 6858000"/>
              <a:gd name="connsiteX64" fmla="*/ 5635415 w 12192000"/>
              <a:gd name="connsiteY64" fmla="*/ 4455158 h 6858000"/>
              <a:gd name="connsiteX65" fmla="*/ 5607263 w 12192000"/>
              <a:gd name="connsiteY65" fmla="*/ 4496136 h 6858000"/>
              <a:gd name="connsiteX66" fmla="*/ 5509446 w 12192000"/>
              <a:gd name="connsiteY66" fmla="*/ 4480201 h 6858000"/>
              <a:gd name="connsiteX67" fmla="*/ 5639928 w 12192000"/>
              <a:gd name="connsiteY67" fmla="*/ 4584239 h 6858000"/>
              <a:gd name="connsiteX68" fmla="*/ 5534171 w 12192000"/>
              <a:gd name="connsiteY68" fmla="*/ 4571262 h 6858000"/>
              <a:gd name="connsiteX69" fmla="*/ 5499701 w 12192000"/>
              <a:gd name="connsiteY69" fmla="*/ 4578547 h 6858000"/>
              <a:gd name="connsiteX70" fmla="*/ 5519373 w 12192000"/>
              <a:gd name="connsiteY70" fmla="*/ 4612239 h 6858000"/>
              <a:gd name="connsiteX71" fmla="*/ 5596974 w 12192000"/>
              <a:gd name="connsiteY71" fmla="*/ 4669379 h 6858000"/>
              <a:gd name="connsiteX72" fmla="*/ 5756873 w 12192000"/>
              <a:gd name="connsiteY72" fmla="*/ 4824185 h 6858000"/>
              <a:gd name="connsiteX73" fmla="*/ 5602028 w 12192000"/>
              <a:gd name="connsiteY73" fmla="*/ 4753158 h 6858000"/>
              <a:gd name="connsiteX74" fmla="*/ 5765173 w 12192000"/>
              <a:gd name="connsiteY74" fmla="*/ 4912286 h 6858000"/>
              <a:gd name="connsiteX75" fmla="*/ 5801450 w 12192000"/>
              <a:gd name="connsiteY75" fmla="*/ 4965101 h 6858000"/>
              <a:gd name="connsiteX76" fmla="*/ 5874721 w 12192000"/>
              <a:gd name="connsiteY76" fmla="*/ 5096229 h 6858000"/>
              <a:gd name="connsiteX77" fmla="*/ 5871110 w 12192000"/>
              <a:gd name="connsiteY77" fmla="*/ 5111026 h 6858000"/>
              <a:gd name="connsiteX78" fmla="*/ 5786469 w 12192000"/>
              <a:gd name="connsiteY78" fmla="*/ 5089855 h 6858000"/>
              <a:gd name="connsiteX79" fmla="*/ 5896196 w 12192000"/>
              <a:gd name="connsiteY79" fmla="*/ 5200041 h 6858000"/>
              <a:gd name="connsiteX80" fmla="*/ 6009534 w 12192000"/>
              <a:gd name="connsiteY80" fmla="*/ 5284725 h 6858000"/>
              <a:gd name="connsiteX81" fmla="*/ 5929042 w 12192000"/>
              <a:gd name="connsiteY81" fmla="*/ 5271751 h 6858000"/>
              <a:gd name="connsiteX82" fmla="*/ 5818413 w 12192000"/>
              <a:gd name="connsiteY82" fmla="*/ 5223260 h 6858000"/>
              <a:gd name="connsiteX83" fmla="*/ 5779973 w 12192000"/>
              <a:gd name="connsiteY83" fmla="*/ 5241473 h 6858000"/>
              <a:gd name="connsiteX84" fmla="*/ 5884826 w 12192000"/>
              <a:gd name="connsiteY84" fmla="*/ 5321606 h 6858000"/>
              <a:gd name="connsiteX85" fmla="*/ 5944924 w 12192000"/>
              <a:gd name="connsiteY85" fmla="*/ 5358715 h 6858000"/>
              <a:gd name="connsiteX86" fmla="*/ 5968926 w 12192000"/>
              <a:gd name="connsiteY86" fmla="*/ 5387170 h 6858000"/>
              <a:gd name="connsiteX87" fmla="*/ 6037505 w 12192000"/>
              <a:gd name="connsiteY87" fmla="*/ 5488704 h 6858000"/>
              <a:gd name="connsiteX88" fmla="*/ 6238910 w 12192000"/>
              <a:gd name="connsiteY88" fmla="*/ 5599571 h 6858000"/>
              <a:gd name="connsiteX89" fmla="*/ 6427321 w 12192000"/>
              <a:gd name="connsiteY89" fmla="*/ 5737302 h 6858000"/>
              <a:gd name="connsiteX90" fmla="*/ 6574408 w 12192000"/>
              <a:gd name="connsiteY90" fmla="*/ 5823126 h 6858000"/>
              <a:gd name="connsiteX91" fmla="*/ 6946177 w 12192000"/>
              <a:gd name="connsiteY91" fmla="*/ 5933538 h 6858000"/>
              <a:gd name="connsiteX92" fmla="*/ 8356197 w 12192000"/>
              <a:gd name="connsiteY92" fmla="*/ 5184561 h 6858000"/>
              <a:gd name="connsiteX93" fmla="*/ 8374063 w 12192000"/>
              <a:gd name="connsiteY93" fmla="*/ 5162249 h 6858000"/>
              <a:gd name="connsiteX94" fmla="*/ 8442461 w 12192000"/>
              <a:gd name="connsiteY94" fmla="*/ 5078246 h 6858000"/>
              <a:gd name="connsiteX95" fmla="*/ 8500574 w 12192000"/>
              <a:gd name="connsiteY95" fmla="*/ 5002664 h 6858000"/>
              <a:gd name="connsiteX96" fmla="*/ 8470255 w 12192000"/>
              <a:gd name="connsiteY96" fmla="*/ 4977167 h 6858000"/>
              <a:gd name="connsiteX97" fmla="*/ 8511222 w 12192000"/>
              <a:gd name="connsiteY97" fmla="*/ 4905001 h 6858000"/>
              <a:gd name="connsiteX98" fmla="*/ 8641522 w 12192000"/>
              <a:gd name="connsiteY98" fmla="*/ 4682584 h 6858000"/>
              <a:gd name="connsiteX99" fmla="*/ 8698730 w 12192000"/>
              <a:gd name="connsiteY99" fmla="*/ 4633640 h 6858000"/>
              <a:gd name="connsiteX100" fmla="*/ 8768393 w 12192000"/>
              <a:gd name="connsiteY100" fmla="*/ 4510479 h 6858000"/>
              <a:gd name="connsiteX101" fmla="*/ 8778319 w 12192000"/>
              <a:gd name="connsiteY101" fmla="*/ 4482024 h 6858000"/>
              <a:gd name="connsiteX102" fmla="*/ 8764062 w 12192000"/>
              <a:gd name="connsiteY102" fmla="*/ 4445824 h 6858000"/>
              <a:gd name="connsiteX103" fmla="*/ 8753414 w 12192000"/>
              <a:gd name="connsiteY103" fmla="*/ 4409400 h 6858000"/>
              <a:gd name="connsiteX104" fmla="*/ 8767310 w 12192000"/>
              <a:gd name="connsiteY104" fmla="*/ 4398700 h 6858000"/>
              <a:gd name="connsiteX105" fmla="*/ 8856643 w 12192000"/>
              <a:gd name="connsiteY105" fmla="*/ 4380261 h 6858000"/>
              <a:gd name="connsiteX106" fmla="*/ 8804848 w 12192000"/>
              <a:gd name="connsiteY106" fmla="*/ 4311055 h 6858000"/>
              <a:gd name="connsiteX107" fmla="*/ 8713530 w 12192000"/>
              <a:gd name="connsiteY107" fmla="*/ 4207927 h 6858000"/>
              <a:gd name="connsiteX108" fmla="*/ 8672022 w 12192000"/>
              <a:gd name="connsiteY108" fmla="*/ 4134623 h 6858000"/>
              <a:gd name="connsiteX109" fmla="*/ 8667148 w 12192000"/>
              <a:gd name="connsiteY109" fmla="*/ 4069059 h 6858000"/>
              <a:gd name="connsiteX110" fmla="*/ 8585575 w 12192000"/>
              <a:gd name="connsiteY110" fmla="*/ 4030359 h 6858000"/>
              <a:gd name="connsiteX111" fmla="*/ 8662275 w 12192000"/>
              <a:gd name="connsiteY111" fmla="*/ 3891717 h 6858000"/>
              <a:gd name="connsiteX112" fmla="*/ 8670037 w 12192000"/>
              <a:gd name="connsiteY112" fmla="*/ 3863033 h 6858000"/>
              <a:gd name="connsiteX113" fmla="*/ 8624017 w 12192000"/>
              <a:gd name="connsiteY113" fmla="*/ 3760362 h 6858000"/>
              <a:gd name="connsiteX114" fmla="*/ 8616436 w 12192000"/>
              <a:gd name="connsiteY114" fmla="*/ 3743970 h 6858000"/>
              <a:gd name="connsiteX115" fmla="*/ 8599473 w 12192000"/>
              <a:gd name="connsiteY115" fmla="*/ 3711188 h 6858000"/>
              <a:gd name="connsiteX116" fmla="*/ 8550745 w 12192000"/>
              <a:gd name="connsiteY116" fmla="*/ 3703220 h 6858000"/>
              <a:gd name="connsiteX117" fmla="*/ 8576010 w 12192000"/>
              <a:gd name="connsiteY117" fmla="*/ 3680000 h 6858000"/>
              <a:gd name="connsiteX118" fmla="*/ 8625100 w 12192000"/>
              <a:gd name="connsiteY118" fmla="*/ 3601459 h 6858000"/>
              <a:gd name="connsiteX119" fmla="*/ 8592433 w 12192000"/>
              <a:gd name="connsiteY119" fmla="*/ 3526333 h 6858000"/>
              <a:gd name="connsiteX120" fmla="*/ 8590269 w 12192000"/>
              <a:gd name="connsiteY120" fmla="*/ 3484900 h 6858000"/>
              <a:gd name="connsiteX121" fmla="*/ 8645312 w 12192000"/>
              <a:gd name="connsiteY121" fmla="*/ 3431858 h 6858000"/>
              <a:gd name="connsiteX122" fmla="*/ 8686820 w 12192000"/>
              <a:gd name="connsiteY122" fmla="*/ 3410914 h 6858000"/>
              <a:gd name="connsiteX123" fmla="*/ 8705950 w 12192000"/>
              <a:gd name="connsiteY123" fmla="*/ 3380864 h 6858000"/>
              <a:gd name="connsiteX124" fmla="*/ 8683391 w 12192000"/>
              <a:gd name="connsiteY124" fmla="*/ 3355822 h 6858000"/>
              <a:gd name="connsiteX125" fmla="*/ 8583229 w 12192000"/>
              <a:gd name="connsiteY125" fmla="*/ 3296177 h 6858000"/>
              <a:gd name="connsiteX126" fmla="*/ 8637190 w 12192000"/>
              <a:gd name="connsiteY126" fmla="*/ 3246320 h 6858000"/>
              <a:gd name="connsiteX127" fmla="*/ 8355114 w 12192000"/>
              <a:gd name="connsiteY127" fmla="*/ 3011154 h 6858000"/>
              <a:gd name="connsiteX128" fmla="*/ 8321004 w 12192000"/>
              <a:gd name="connsiteY128" fmla="*/ 2975186 h 6858000"/>
              <a:gd name="connsiteX129" fmla="*/ 8139993 w 12192000"/>
              <a:gd name="connsiteY129" fmla="*/ 2887993 h 6858000"/>
              <a:gd name="connsiteX130" fmla="*/ 7953747 w 12192000"/>
              <a:gd name="connsiteY130" fmla="*/ 2826301 h 6858000"/>
              <a:gd name="connsiteX131" fmla="*/ 8083145 w 12192000"/>
              <a:gd name="connsiteY131" fmla="*/ 2696083 h 6858000"/>
              <a:gd name="connsiteX132" fmla="*/ 7885529 w 12192000"/>
              <a:gd name="connsiteY132" fmla="*/ 2665804 h 6858000"/>
              <a:gd name="connsiteX133" fmla="*/ 7866219 w 12192000"/>
              <a:gd name="connsiteY133" fmla="*/ 2666715 h 6858000"/>
              <a:gd name="connsiteX134" fmla="*/ 7478205 w 12192000"/>
              <a:gd name="connsiteY134" fmla="*/ 2646681 h 6858000"/>
              <a:gd name="connsiteX135" fmla="*/ 6921993 w 12192000"/>
              <a:gd name="connsiteY135" fmla="*/ 2580207 h 6858000"/>
              <a:gd name="connsiteX136" fmla="*/ 6461612 w 12192000"/>
              <a:gd name="connsiteY136" fmla="*/ 2540368 h 6858000"/>
              <a:gd name="connsiteX137" fmla="*/ 5971453 w 12192000"/>
              <a:gd name="connsiteY137" fmla="*/ 2462965 h 6858000"/>
              <a:gd name="connsiteX138" fmla="*/ 5947992 w 12192000"/>
              <a:gd name="connsiteY138" fmla="*/ 2457985 h 6858000"/>
              <a:gd name="connsiteX139" fmla="*/ 0 w 12192000"/>
              <a:gd name="connsiteY139" fmla="*/ 0 h 6858000"/>
              <a:gd name="connsiteX140" fmla="*/ 8078332 w 12192000"/>
              <a:gd name="connsiteY140" fmla="*/ 0 h 6858000"/>
              <a:gd name="connsiteX141" fmla="*/ 8051806 w 12192000"/>
              <a:gd name="connsiteY141" fmla="*/ 19899 h 6858000"/>
              <a:gd name="connsiteX142" fmla="*/ 7919411 w 12192000"/>
              <a:gd name="connsiteY142" fmla="*/ 69998 h 6858000"/>
              <a:gd name="connsiteX143" fmla="*/ 7880558 w 12192000"/>
              <a:gd name="connsiteY143" fmla="*/ 103665 h 6858000"/>
              <a:gd name="connsiteX144" fmla="*/ 7913505 w 12192000"/>
              <a:gd name="connsiteY144" fmla="*/ 144066 h 6858000"/>
              <a:gd name="connsiteX145" fmla="*/ 7984993 w 12192000"/>
              <a:gd name="connsiteY145" fmla="*/ 172224 h 6858000"/>
              <a:gd name="connsiteX146" fmla="*/ 8079793 w 12192000"/>
              <a:gd name="connsiteY146" fmla="*/ 243535 h 6858000"/>
              <a:gd name="connsiteX147" fmla="*/ 8076065 w 12192000"/>
              <a:gd name="connsiteY147" fmla="*/ 299239 h 6858000"/>
              <a:gd name="connsiteX148" fmla="*/ 8019804 w 12192000"/>
              <a:gd name="connsiteY148" fmla="*/ 400240 h 6858000"/>
              <a:gd name="connsiteX149" fmla="*/ 8104349 w 12192000"/>
              <a:gd name="connsiteY149" fmla="*/ 505833 h 6858000"/>
              <a:gd name="connsiteX150" fmla="*/ 8147864 w 12192000"/>
              <a:gd name="connsiteY150" fmla="*/ 537052 h 6858000"/>
              <a:gd name="connsiteX151" fmla="*/ 8063941 w 12192000"/>
              <a:gd name="connsiteY151" fmla="*/ 547764 h 6858000"/>
              <a:gd name="connsiteX152" fmla="*/ 8034725 w 12192000"/>
              <a:gd name="connsiteY152" fmla="*/ 591836 h 6858000"/>
              <a:gd name="connsiteX153" fmla="*/ 8021669 w 12192000"/>
              <a:gd name="connsiteY153" fmla="*/ 613874 h 6858000"/>
              <a:gd name="connsiteX154" fmla="*/ 7942410 w 12192000"/>
              <a:gd name="connsiteY154" fmla="*/ 751909 h 6858000"/>
              <a:gd name="connsiteX155" fmla="*/ 7955778 w 12192000"/>
              <a:gd name="connsiteY155" fmla="*/ 790472 h 6858000"/>
              <a:gd name="connsiteX156" fmla="*/ 8087876 w 12192000"/>
              <a:gd name="connsiteY156" fmla="*/ 976867 h 6858000"/>
              <a:gd name="connsiteX157" fmla="*/ 7947386 w 12192000"/>
              <a:gd name="connsiteY157" fmla="*/ 1028897 h 6858000"/>
              <a:gd name="connsiteX158" fmla="*/ 7938992 w 12192000"/>
              <a:gd name="connsiteY158" fmla="*/ 1117042 h 6858000"/>
              <a:gd name="connsiteX159" fmla="*/ 7867503 w 12192000"/>
              <a:gd name="connsiteY159" fmla="*/ 1215596 h 6858000"/>
              <a:gd name="connsiteX160" fmla="*/ 7710229 w 12192000"/>
              <a:gd name="connsiteY160" fmla="*/ 1354244 h 6858000"/>
              <a:gd name="connsiteX161" fmla="*/ 7621024 w 12192000"/>
              <a:gd name="connsiteY161" fmla="*/ 1447286 h 6858000"/>
              <a:gd name="connsiteX162" fmla="*/ 7774880 w 12192000"/>
              <a:gd name="connsiteY162" fmla="*/ 1472076 h 6858000"/>
              <a:gd name="connsiteX163" fmla="*/ 7798812 w 12192000"/>
              <a:gd name="connsiteY163" fmla="*/ 1486462 h 6858000"/>
              <a:gd name="connsiteX164" fmla="*/ 7780474 w 12192000"/>
              <a:gd name="connsiteY164" fmla="*/ 1535432 h 6858000"/>
              <a:gd name="connsiteX165" fmla="*/ 7755919 w 12192000"/>
              <a:gd name="connsiteY165" fmla="*/ 1584099 h 6858000"/>
              <a:gd name="connsiteX166" fmla="*/ 7773014 w 12192000"/>
              <a:gd name="connsiteY166" fmla="*/ 1622355 h 6858000"/>
              <a:gd name="connsiteX167" fmla="*/ 7892993 w 12192000"/>
              <a:gd name="connsiteY167" fmla="*/ 1787937 h 6858000"/>
              <a:gd name="connsiteX168" fmla="*/ 7991521 w 12192000"/>
              <a:gd name="connsiteY168" fmla="*/ 1853739 h 6858000"/>
              <a:gd name="connsiteX169" fmla="*/ 8215932 w 12192000"/>
              <a:gd name="connsiteY169" fmla="*/ 2152764 h 6858000"/>
              <a:gd name="connsiteX170" fmla="*/ 8286489 w 12192000"/>
              <a:gd name="connsiteY170" fmla="*/ 2249786 h 6858000"/>
              <a:gd name="connsiteX171" fmla="*/ 8234270 w 12192000"/>
              <a:gd name="connsiteY171" fmla="*/ 2284064 h 6858000"/>
              <a:gd name="connsiteX172" fmla="*/ 8334357 w 12192000"/>
              <a:gd name="connsiteY172" fmla="*/ 2385679 h 6858000"/>
              <a:gd name="connsiteX173" fmla="*/ 8452157 w 12192000"/>
              <a:gd name="connsiteY173" fmla="*/ 2498616 h 6858000"/>
              <a:gd name="connsiteX174" fmla="*/ 8482927 w 12192000"/>
              <a:gd name="connsiteY174" fmla="*/ 2528612 h 6858000"/>
              <a:gd name="connsiteX175" fmla="*/ 10911361 w 12192000"/>
              <a:gd name="connsiteY175" fmla="*/ 3535561 h 6858000"/>
              <a:gd name="connsiteX176" fmla="*/ 11551649 w 12192000"/>
              <a:gd name="connsiteY176" fmla="*/ 3387120 h 6858000"/>
              <a:gd name="connsiteX177" fmla="*/ 11804971 w 12192000"/>
              <a:gd name="connsiteY177" fmla="*/ 3271735 h 6858000"/>
              <a:gd name="connsiteX178" fmla="*/ 12129465 w 12192000"/>
              <a:gd name="connsiteY178" fmla="*/ 3086565 h 6858000"/>
              <a:gd name="connsiteX179" fmla="*/ 12192000 w 12192000"/>
              <a:gd name="connsiteY179" fmla="*/ 3060706 h 6858000"/>
              <a:gd name="connsiteX180" fmla="*/ 12192000 w 12192000"/>
              <a:gd name="connsiteY180" fmla="*/ 3766004 h 6858000"/>
              <a:gd name="connsiteX181" fmla="*/ 12069511 w 12192000"/>
              <a:gd name="connsiteY181" fmla="*/ 3730912 h 6858000"/>
              <a:gd name="connsiteX182" fmla="*/ 11743305 w 12192000"/>
              <a:gd name="connsiteY182" fmla="*/ 3682401 h 6858000"/>
              <a:gd name="connsiteX183" fmla="*/ 11692833 w 12192000"/>
              <a:gd name="connsiteY183" fmla="*/ 3681484 h 6858000"/>
              <a:gd name="connsiteX184" fmla="*/ 9314871 w 12192000"/>
              <a:gd name="connsiteY184" fmla="*/ 4689350 h 6858000"/>
              <a:gd name="connsiteX185" fmla="*/ 9284101 w 12192000"/>
              <a:gd name="connsiteY185" fmla="*/ 4719346 h 6858000"/>
              <a:gd name="connsiteX186" fmla="*/ 9166300 w 12192000"/>
              <a:gd name="connsiteY186" fmla="*/ 4832283 h 6858000"/>
              <a:gd name="connsiteX187" fmla="*/ 9066214 w 12192000"/>
              <a:gd name="connsiteY187" fmla="*/ 4933898 h 6858000"/>
              <a:gd name="connsiteX188" fmla="*/ 9118433 w 12192000"/>
              <a:gd name="connsiteY188" fmla="*/ 4968176 h 6858000"/>
              <a:gd name="connsiteX189" fmla="*/ 9047876 w 12192000"/>
              <a:gd name="connsiteY189" fmla="*/ 5065198 h 6858000"/>
              <a:gd name="connsiteX190" fmla="*/ 8823465 w 12192000"/>
              <a:gd name="connsiteY190" fmla="*/ 5364223 h 6858000"/>
              <a:gd name="connsiteX191" fmla="*/ 8724937 w 12192000"/>
              <a:gd name="connsiteY191" fmla="*/ 5430025 h 6858000"/>
              <a:gd name="connsiteX192" fmla="*/ 8604958 w 12192000"/>
              <a:gd name="connsiteY192" fmla="*/ 5595607 h 6858000"/>
              <a:gd name="connsiteX193" fmla="*/ 8587863 w 12192000"/>
              <a:gd name="connsiteY193" fmla="*/ 5633863 h 6858000"/>
              <a:gd name="connsiteX194" fmla="*/ 8612418 w 12192000"/>
              <a:gd name="connsiteY194" fmla="*/ 5682530 h 6858000"/>
              <a:gd name="connsiteX195" fmla="*/ 8630756 w 12192000"/>
              <a:gd name="connsiteY195" fmla="*/ 5731500 h 6858000"/>
              <a:gd name="connsiteX196" fmla="*/ 8606823 w 12192000"/>
              <a:gd name="connsiteY196" fmla="*/ 5745886 h 6858000"/>
              <a:gd name="connsiteX197" fmla="*/ 8452968 w 12192000"/>
              <a:gd name="connsiteY197" fmla="*/ 5770676 h 6858000"/>
              <a:gd name="connsiteX198" fmla="*/ 8542173 w 12192000"/>
              <a:gd name="connsiteY198" fmla="*/ 5863718 h 6858000"/>
              <a:gd name="connsiteX199" fmla="*/ 8699447 w 12192000"/>
              <a:gd name="connsiteY199" fmla="*/ 6002366 h 6858000"/>
              <a:gd name="connsiteX200" fmla="*/ 8770936 w 12192000"/>
              <a:gd name="connsiteY200" fmla="*/ 6100920 h 6858000"/>
              <a:gd name="connsiteX201" fmla="*/ 8779329 w 12192000"/>
              <a:gd name="connsiteY201" fmla="*/ 6189065 h 6858000"/>
              <a:gd name="connsiteX202" fmla="*/ 8919820 w 12192000"/>
              <a:gd name="connsiteY202" fmla="*/ 6241095 h 6858000"/>
              <a:gd name="connsiteX203" fmla="*/ 8787721 w 12192000"/>
              <a:gd name="connsiteY203" fmla="*/ 6427490 h 6858000"/>
              <a:gd name="connsiteX204" fmla="*/ 8774354 w 12192000"/>
              <a:gd name="connsiteY204" fmla="*/ 6466053 h 6858000"/>
              <a:gd name="connsiteX205" fmla="*/ 8853613 w 12192000"/>
              <a:gd name="connsiteY205" fmla="*/ 6604088 h 6858000"/>
              <a:gd name="connsiteX206" fmla="*/ 8866669 w 12192000"/>
              <a:gd name="connsiteY206" fmla="*/ 6626125 h 6858000"/>
              <a:gd name="connsiteX207" fmla="*/ 8895884 w 12192000"/>
              <a:gd name="connsiteY207" fmla="*/ 6670198 h 6858000"/>
              <a:gd name="connsiteX208" fmla="*/ 8979808 w 12192000"/>
              <a:gd name="connsiteY208" fmla="*/ 6680910 h 6858000"/>
              <a:gd name="connsiteX209" fmla="*/ 8936293 w 12192000"/>
              <a:gd name="connsiteY209" fmla="*/ 6712128 h 6858000"/>
              <a:gd name="connsiteX210" fmla="*/ 8851748 w 12192000"/>
              <a:gd name="connsiteY210" fmla="*/ 6817721 h 6858000"/>
              <a:gd name="connsiteX211" fmla="*/ 8854326 w 12192000"/>
              <a:gd name="connsiteY211" fmla="*/ 6858000 h 6858000"/>
              <a:gd name="connsiteX212" fmla="*/ 0 w 12192000"/>
              <a:gd name="connsiteY2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0" h="6858000">
                <a:moveTo>
                  <a:pt x="5947992" y="2457985"/>
                </a:moveTo>
                <a:cubicBezTo>
                  <a:pt x="5940097" y="2457729"/>
                  <a:pt x="5932472" y="2460803"/>
                  <a:pt x="5926156" y="2472983"/>
                </a:cubicBezTo>
                <a:cubicBezTo>
                  <a:pt x="5959722" y="2505081"/>
                  <a:pt x="6002495" y="2493015"/>
                  <a:pt x="6047792" y="2529213"/>
                </a:cubicBezTo>
                <a:cubicBezTo>
                  <a:pt x="5974160" y="2517829"/>
                  <a:pt x="5915867" y="2508723"/>
                  <a:pt x="5857576" y="2499619"/>
                </a:cubicBezTo>
                <a:cubicBezTo>
                  <a:pt x="5856491" y="2505992"/>
                  <a:pt x="5855409" y="2512367"/>
                  <a:pt x="5854328" y="2518740"/>
                </a:cubicBezTo>
                <a:cubicBezTo>
                  <a:pt x="5928861" y="2532172"/>
                  <a:pt x="5997802" y="2566775"/>
                  <a:pt x="6070351" y="2591134"/>
                </a:cubicBezTo>
                <a:cubicBezTo>
                  <a:pt x="6063673" y="2606161"/>
                  <a:pt x="6056996" y="2603200"/>
                  <a:pt x="6051040" y="2602290"/>
                </a:cubicBezTo>
                <a:cubicBezTo>
                  <a:pt x="6012239" y="2596370"/>
                  <a:pt x="5973439" y="2590453"/>
                  <a:pt x="5936261" y="2574288"/>
                </a:cubicBezTo>
                <a:cubicBezTo>
                  <a:pt x="5927960" y="2570644"/>
                  <a:pt x="5917853" y="2570644"/>
                  <a:pt x="5913160" y="2581573"/>
                </a:cubicBezTo>
                <a:cubicBezTo>
                  <a:pt x="5906483" y="2597054"/>
                  <a:pt x="5916047" y="2607071"/>
                  <a:pt x="5924531" y="2615492"/>
                </a:cubicBezTo>
                <a:cubicBezTo>
                  <a:pt x="5939329" y="2630063"/>
                  <a:pt x="5957196" y="2625966"/>
                  <a:pt x="5974341" y="2628696"/>
                </a:cubicBezTo>
                <a:cubicBezTo>
                  <a:pt x="6019999" y="2635754"/>
                  <a:pt x="6041837" y="2657837"/>
                  <a:pt x="6051944" y="2708377"/>
                </a:cubicBezTo>
                <a:cubicBezTo>
                  <a:pt x="6011879" y="2687887"/>
                  <a:pt x="5973256" y="2713157"/>
                  <a:pt x="5934457" y="2698814"/>
                </a:cubicBezTo>
                <a:cubicBezTo>
                  <a:pt x="5924351" y="2695173"/>
                  <a:pt x="5908288" y="2700635"/>
                  <a:pt x="5913702" y="2718165"/>
                </a:cubicBezTo>
                <a:cubicBezTo>
                  <a:pt x="5918755" y="2734556"/>
                  <a:pt x="5935540" y="2746393"/>
                  <a:pt x="5905761" y="2743207"/>
                </a:cubicBezTo>
                <a:cubicBezTo>
                  <a:pt x="5884465" y="2740930"/>
                  <a:pt x="5842778" y="2759370"/>
                  <a:pt x="5860282" y="2763923"/>
                </a:cubicBezTo>
                <a:cubicBezTo>
                  <a:pt x="5882300" y="2769615"/>
                  <a:pt x="5903777" y="2777811"/>
                  <a:pt x="5931750" y="2787144"/>
                </a:cubicBezTo>
                <a:cubicBezTo>
                  <a:pt x="5900888" y="2802395"/>
                  <a:pt x="5878690" y="2799208"/>
                  <a:pt x="5855409" y="2787144"/>
                </a:cubicBezTo>
                <a:cubicBezTo>
                  <a:pt x="5827256" y="2772574"/>
                  <a:pt x="5790619" y="2754817"/>
                  <a:pt x="5767701" y="2771209"/>
                </a:cubicBezTo>
                <a:cubicBezTo>
                  <a:pt x="5733410" y="2795794"/>
                  <a:pt x="5704896" y="2780314"/>
                  <a:pt x="5674216" y="2776216"/>
                </a:cubicBezTo>
                <a:cubicBezTo>
                  <a:pt x="5611774" y="2767792"/>
                  <a:pt x="5549872" y="2753678"/>
                  <a:pt x="5487249" y="2746850"/>
                </a:cubicBezTo>
                <a:cubicBezTo>
                  <a:pt x="5462163" y="2744118"/>
                  <a:pt x="5435093" y="2731143"/>
                  <a:pt x="5398276" y="2748898"/>
                </a:cubicBezTo>
                <a:cubicBezTo>
                  <a:pt x="5565032" y="2839732"/>
                  <a:pt x="5744058" y="2834041"/>
                  <a:pt x="5892947" y="2946502"/>
                </a:cubicBezTo>
                <a:cubicBezTo>
                  <a:pt x="5886631" y="2957201"/>
                  <a:pt x="5854508" y="2987707"/>
                  <a:pt x="5867682" y="2989983"/>
                </a:cubicBezTo>
                <a:cubicBezTo>
                  <a:pt x="5904678" y="2996585"/>
                  <a:pt x="5937523" y="3018895"/>
                  <a:pt x="5971273" y="3037335"/>
                </a:cubicBezTo>
                <a:cubicBezTo>
                  <a:pt x="5985891" y="3045302"/>
                  <a:pt x="6003576" y="3055776"/>
                  <a:pt x="5996719" y="3084231"/>
                </a:cubicBezTo>
                <a:cubicBezTo>
                  <a:pt x="5984267" y="3092199"/>
                  <a:pt x="5975063" y="3081044"/>
                  <a:pt x="5964776" y="3080134"/>
                </a:cubicBezTo>
                <a:cubicBezTo>
                  <a:pt x="5954308" y="3079224"/>
                  <a:pt x="5930847" y="3085141"/>
                  <a:pt x="5937344" y="3089012"/>
                </a:cubicBezTo>
                <a:cubicBezTo>
                  <a:pt x="5966942" y="3106542"/>
                  <a:pt x="5913702" y="3148657"/>
                  <a:pt x="5948713" y="3148657"/>
                </a:cubicBezTo>
                <a:cubicBezTo>
                  <a:pt x="6007366" y="3148884"/>
                  <a:pt x="6038588" y="3223555"/>
                  <a:pt x="6095075" y="3225605"/>
                </a:cubicBezTo>
                <a:cubicBezTo>
                  <a:pt x="6104098" y="3225831"/>
                  <a:pt x="6108430" y="3239035"/>
                  <a:pt x="6108249" y="3250646"/>
                </a:cubicBezTo>
                <a:cubicBezTo>
                  <a:pt x="6108249" y="3264533"/>
                  <a:pt x="6099948" y="3267037"/>
                  <a:pt x="6090744" y="3268403"/>
                </a:cubicBezTo>
                <a:cubicBezTo>
                  <a:pt x="6076667" y="3270451"/>
                  <a:pt x="6062049" y="3250646"/>
                  <a:pt x="6043461" y="3277509"/>
                </a:cubicBezTo>
                <a:cubicBezTo>
                  <a:pt x="6076847" y="3293216"/>
                  <a:pt x="6110234" y="3308925"/>
                  <a:pt x="6109692" y="3362879"/>
                </a:cubicBezTo>
                <a:cubicBezTo>
                  <a:pt x="6109513" y="3377448"/>
                  <a:pt x="6123409" y="3382912"/>
                  <a:pt x="6133877" y="3386554"/>
                </a:cubicBezTo>
                <a:cubicBezTo>
                  <a:pt x="6151202" y="3392474"/>
                  <a:pt x="6165818" y="3402946"/>
                  <a:pt x="6175205" y="3423208"/>
                </a:cubicBezTo>
                <a:cubicBezTo>
                  <a:pt x="6175023" y="3427077"/>
                  <a:pt x="6174842" y="3431175"/>
                  <a:pt x="6175926" y="3434363"/>
                </a:cubicBezTo>
                <a:cubicBezTo>
                  <a:pt x="6172859" y="3483307"/>
                  <a:pt x="6147593" y="3481940"/>
                  <a:pt x="6119620" y="3473747"/>
                </a:cubicBezTo>
                <a:cubicBezTo>
                  <a:pt x="6086232" y="3463729"/>
                  <a:pt x="6053206" y="3445516"/>
                  <a:pt x="6018015" y="3463046"/>
                </a:cubicBezTo>
                <a:cubicBezTo>
                  <a:pt x="6067646" y="3486494"/>
                  <a:pt x="6121605" y="3488316"/>
                  <a:pt x="6168166" y="3521781"/>
                </a:cubicBezTo>
                <a:cubicBezTo>
                  <a:pt x="5997802" y="3527928"/>
                  <a:pt x="5847289" y="3422296"/>
                  <a:pt x="5682157" y="3381775"/>
                </a:cubicBezTo>
                <a:cubicBezTo>
                  <a:pt x="5687753" y="3408864"/>
                  <a:pt x="5701106" y="3414328"/>
                  <a:pt x="5713198" y="3418426"/>
                </a:cubicBezTo>
                <a:cubicBezTo>
                  <a:pt x="5774197" y="3438916"/>
                  <a:pt x="5827616" y="3479666"/>
                  <a:pt x="5883202" y="3514950"/>
                </a:cubicBezTo>
                <a:cubicBezTo>
                  <a:pt x="5906121" y="3529520"/>
                  <a:pt x="5922726" y="3544092"/>
                  <a:pt x="5931387" y="3575508"/>
                </a:cubicBezTo>
                <a:cubicBezTo>
                  <a:pt x="5939149" y="3603965"/>
                  <a:pt x="5954128" y="3617168"/>
                  <a:pt x="5981919" y="3608971"/>
                </a:cubicBezTo>
                <a:cubicBezTo>
                  <a:pt x="6004478" y="3602142"/>
                  <a:pt x="6029202" y="3605784"/>
                  <a:pt x="6052845" y="3608290"/>
                </a:cubicBezTo>
                <a:cubicBezTo>
                  <a:pt x="6080096" y="3611021"/>
                  <a:pt x="6110596" y="3643120"/>
                  <a:pt x="6103196" y="3659739"/>
                </a:cubicBezTo>
                <a:cubicBezTo>
                  <a:pt x="6090564" y="3687968"/>
                  <a:pt x="6069448" y="3673853"/>
                  <a:pt x="6050680" y="3670666"/>
                </a:cubicBezTo>
                <a:cubicBezTo>
                  <a:pt x="6029383" y="3666796"/>
                  <a:pt x="5989861" y="3658828"/>
                  <a:pt x="5989139" y="3662243"/>
                </a:cubicBezTo>
                <a:cubicBezTo>
                  <a:pt x="5975242" y="3733043"/>
                  <a:pt x="5877426" y="3671351"/>
                  <a:pt x="5856311" y="3664973"/>
                </a:cubicBezTo>
                <a:cubicBezTo>
                  <a:pt x="5829964" y="3657007"/>
                  <a:pt x="5805239" y="3671577"/>
                  <a:pt x="5780153" y="3674991"/>
                </a:cubicBezTo>
                <a:cubicBezTo>
                  <a:pt x="5757776" y="3678178"/>
                  <a:pt x="5631264" y="3687968"/>
                  <a:pt x="5605096" y="3657917"/>
                </a:cubicBezTo>
                <a:cubicBezTo>
                  <a:pt x="5601487" y="3681365"/>
                  <a:pt x="5609066" y="3690927"/>
                  <a:pt x="5615384" y="3701627"/>
                </a:cubicBezTo>
                <a:cubicBezTo>
                  <a:pt x="5624226" y="3716879"/>
                  <a:pt x="5625670" y="3727579"/>
                  <a:pt x="5608886" y="3739645"/>
                </a:cubicBezTo>
                <a:cubicBezTo>
                  <a:pt x="5561061" y="3774249"/>
                  <a:pt x="5561784" y="3775386"/>
                  <a:pt x="5606359" y="3822284"/>
                </a:cubicBezTo>
                <a:cubicBezTo>
                  <a:pt x="5608526" y="3824332"/>
                  <a:pt x="5607622" y="3831162"/>
                  <a:pt x="5607984" y="3835716"/>
                </a:cubicBezTo>
                <a:cubicBezTo>
                  <a:pt x="5596254" y="3843000"/>
                  <a:pt x="5582537" y="3824787"/>
                  <a:pt x="5568822" y="3844366"/>
                </a:cubicBezTo>
                <a:cubicBezTo>
                  <a:pt x="5628557" y="3930418"/>
                  <a:pt x="5719696" y="3951589"/>
                  <a:pt x="5802171" y="4016244"/>
                </a:cubicBezTo>
                <a:cubicBezTo>
                  <a:pt x="5735397" y="4037643"/>
                  <a:pt x="5695332" y="3962973"/>
                  <a:pt x="5646244" y="3972534"/>
                </a:cubicBezTo>
                <a:cubicBezTo>
                  <a:pt x="5621699" y="3995983"/>
                  <a:pt x="5694611" y="4033546"/>
                  <a:pt x="5625129" y="4044701"/>
                </a:cubicBezTo>
                <a:cubicBezTo>
                  <a:pt x="5655268" y="4065189"/>
                  <a:pt x="5677646" y="4085221"/>
                  <a:pt x="5698400" y="4108899"/>
                </a:cubicBezTo>
                <a:cubicBezTo>
                  <a:pt x="5735397" y="4151242"/>
                  <a:pt x="5742615" y="4179015"/>
                  <a:pt x="5725470" y="4235930"/>
                </a:cubicBezTo>
                <a:cubicBezTo>
                  <a:pt x="5714280" y="4273265"/>
                  <a:pt x="5697858" y="4307641"/>
                  <a:pt x="5712295" y="4352032"/>
                </a:cubicBezTo>
                <a:cubicBezTo>
                  <a:pt x="5722402" y="4382538"/>
                  <a:pt x="5718431" y="4402571"/>
                  <a:pt x="5680894" y="4388911"/>
                </a:cubicBezTo>
                <a:cubicBezTo>
                  <a:pt x="5640469" y="4374341"/>
                  <a:pt x="5625311" y="4401660"/>
                  <a:pt x="5635415" y="4455158"/>
                </a:cubicBezTo>
                <a:cubicBezTo>
                  <a:pt x="5641912" y="4489535"/>
                  <a:pt x="5635053" y="4500006"/>
                  <a:pt x="5607263" y="4496136"/>
                </a:cubicBezTo>
                <a:cubicBezTo>
                  <a:pt x="5576581" y="4491811"/>
                  <a:pt x="5547347" y="4469272"/>
                  <a:pt x="5509446" y="4480201"/>
                </a:cubicBezTo>
                <a:cubicBezTo>
                  <a:pt x="5539765" y="4542578"/>
                  <a:pt x="5604556" y="4524821"/>
                  <a:pt x="5639928" y="4584239"/>
                </a:cubicBezTo>
                <a:cubicBezTo>
                  <a:pt x="5597697" y="4584465"/>
                  <a:pt x="5565392" y="4584239"/>
                  <a:pt x="5534171" y="4571262"/>
                </a:cubicBezTo>
                <a:cubicBezTo>
                  <a:pt x="5521177" y="4566025"/>
                  <a:pt x="5506919" y="4560563"/>
                  <a:pt x="5499701" y="4578547"/>
                </a:cubicBezTo>
                <a:cubicBezTo>
                  <a:pt x="5491219" y="4600174"/>
                  <a:pt x="5508725" y="4608370"/>
                  <a:pt x="5519373" y="4612239"/>
                </a:cubicBezTo>
                <a:cubicBezTo>
                  <a:pt x="5549331" y="4623167"/>
                  <a:pt x="5572251" y="4649119"/>
                  <a:pt x="5596974" y="4669379"/>
                </a:cubicBezTo>
                <a:cubicBezTo>
                  <a:pt x="5651296" y="4713773"/>
                  <a:pt x="5710854" y="4750880"/>
                  <a:pt x="5756873" y="4824185"/>
                </a:cubicBezTo>
                <a:cubicBezTo>
                  <a:pt x="5698941" y="4805517"/>
                  <a:pt x="5655808" y="4762036"/>
                  <a:pt x="5602028" y="4753158"/>
                </a:cubicBezTo>
                <a:cubicBezTo>
                  <a:pt x="5648590" y="4819860"/>
                  <a:pt x="5708506" y="4863796"/>
                  <a:pt x="5765173" y="4912286"/>
                </a:cubicBezTo>
                <a:cubicBezTo>
                  <a:pt x="5781416" y="4925946"/>
                  <a:pt x="5797839" y="4935280"/>
                  <a:pt x="5801450" y="4965101"/>
                </a:cubicBezTo>
                <a:cubicBezTo>
                  <a:pt x="5808487" y="5022926"/>
                  <a:pt x="5829602" y="5070733"/>
                  <a:pt x="5874721" y="5096229"/>
                </a:cubicBezTo>
                <a:cubicBezTo>
                  <a:pt x="5875080" y="5096458"/>
                  <a:pt x="5872555" y="5105110"/>
                  <a:pt x="5871110" y="5111026"/>
                </a:cubicBezTo>
                <a:cubicBezTo>
                  <a:pt x="5843499" y="5112849"/>
                  <a:pt x="5821663" y="5078700"/>
                  <a:pt x="5786469" y="5089855"/>
                </a:cubicBezTo>
                <a:cubicBezTo>
                  <a:pt x="5820218" y="5136296"/>
                  <a:pt x="5848372" y="5177958"/>
                  <a:pt x="5896196" y="5200041"/>
                </a:cubicBezTo>
                <a:cubicBezTo>
                  <a:pt x="5934457" y="5217568"/>
                  <a:pt x="5981739" y="5227813"/>
                  <a:pt x="6009534" y="5284725"/>
                </a:cubicBezTo>
                <a:cubicBezTo>
                  <a:pt x="5977228" y="5295882"/>
                  <a:pt x="5953224" y="5281769"/>
                  <a:pt x="5929042" y="5271751"/>
                </a:cubicBezTo>
                <a:cubicBezTo>
                  <a:pt x="5892045" y="5256270"/>
                  <a:pt x="5855409" y="5238742"/>
                  <a:pt x="5818413" y="5223260"/>
                </a:cubicBezTo>
                <a:cubicBezTo>
                  <a:pt x="5804336" y="5217341"/>
                  <a:pt x="5788996" y="5213242"/>
                  <a:pt x="5779973" y="5241473"/>
                </a:cubicBezTo>
                <a:cubicBezTo>
                  <a:pt x="5827077" y="5247392"/>
                  <a:pt x="5855230" y="5285637"/>
                  <a:pt x="5884826" y="5321606"/>
                </a:cubicBezTo>
                <a:cubicBezTo>
                  <a:pt x="5901430" y="5341868"/>
                  <a:pt x="5914966" y="5368959"/>
                  <a:pt x="5944924" y="5358715"/>
                </a:cubicBezTo>
                <a:cubicBezTo>
                  <a:pt x="5960626" y="5353252"/>
                  <a:pt x="5970550" y="5368502"/>
                  <a:pt x="5968926" y="5387170"/>
                </a:cubicBezTo>
                <a:cubicBezTo>
                  <a:pt x="5962971" y="5452963"/>
                  <a:pt x="5999606" y="5475955"/>
                  <a:pt x="6037505" y="5488704"/>
                </a:cubicBezTo>
                <a:cubicBezTo>
                  <a:pt x="6109333" y="5512608"/>
                  <a:pt x="6169069" y="5568837"/>
                  <a:pt x="6238910" y="5599571"/>
                </a:cubicBezTo>
                <a:cubicBezTo>
                  <a:pt x="6306768" y="5629394"/>
                  <a:pt x="6359285" y="5700193"/>
                  <a:pt x="6427321" y="5737302"/>
                </a:cubicBezTo>
                <a:cubicBezTo>
                  <a:pt x="6476592" y="5764165"/>
                  <a:pt x="6523694" y="5798767"/>
                  <a:pt x="6574408" y="5823126"/>
                </a:cubicBezTo>
                <a:cubicBezTo>
                  <a:pt x="6694419" y="5880723"/>
                  <a:pt x="6816779" y="5926936"/>
                  <a:pt x="6946177" y="5933538"/>
                </a:cubicBezTo>
                <a:cubicBezTo>
                  <a:pt x="7053016" y="5938775"/>
                  <a:pt x="7979734" y="5933767"/>
                  <a:pt x="8356197" y="5184561"/>
                </a:cubicBezTo>
                <a:cubicBezTo>
                  <a:pt x="8363416" y="5180917"/>
                  <a:pt x="8371536" y="5171356"/>
                  <a:pt x="8374063" y="5162249"/>
                </a:cubicBezTo>
                <a:cubicBezTo>
                  <a:pt x="8386155" y="5119678"/>
                  <a:pt x="8415752" y="5101238"/>
                  <a:pt x="8442461" y="5078246"/>
                </a:cubicBezTo>
                <a:cubicBezTo>
                  <a:pt x="8465923" y="5057984"/>
                  <a:pt x="8490829" y="5036813"/>
                  <a:pt x="8500574" y="5002664"/>
                </a:cubicBezTo>
                <a:cubicBezTo>
                  <a:pt x="8513388" y="4957134"/>
                  <a:pt x="8476933" y="4994469"/>
                  <a:pt x="8470255" y="4977167"/>
                </a:cubicBezTo>
                <a:cubicBezTo>
                  <a:pt x="8484151" y="4953492"/>
                  <a:pt x="8505628" y="4931864"/>
                  <a:pt x="8511222" y="4905001"/>
                </a:cubicBezTo>
                <a:cubicBezTo>
                  <a:pt x="8531614" y="4808021"/>
                  <a:pt x="8575650" y="4737448"/>
                  <a:pt x="8641522" y="4682584"/>
                </a:cubicBezTo>
                <a:cubicBezTo>
                  <a:pt x="8660471" y="4666876"/>
                  <a:pt x="8672923" y="4638191"/>
                  <a:pt x="8698730" y="4633640"/>
                </a:cubicBezTo>
                <a:cubicBezTo>
                  <a:pt x="8756120" y="4623622"/>
                  <a:pt x="8738073" y="4545310"/>
                  <a:pt x="8768393" y="4510479"/>
                </a:cubicBezTo>
                <a:cubicBezTo>
                  <a:pt x="8774168" y="4503875"/>
                  <a:pt x="8779401" y="4490901"/>
                  <a:pt x="8778319" y="4482024"/>
                </a:cubicBezTo>
                <a:cubicBezTo>
                  <a:pt x="8776696" y="4469272"/>
                  <a:pt x="8769837" y="4457207"/>
                  <a:pt x="8764062" y="4445824"/>
                </a:cubicBezTo>
                <a:cubicBezTo>
                  <a:pt x="8758106" y="4434442"/>
                  <a:pt x="8749083" y="4424425"/>
                  <a:pt x="8753414" y="4409400"/>
                </a:cubicBezTo>
                <a:cubicBezTo>
                  <a:pt x="8755217" y="4403254"/>
                  <a:pt x="8753956" y="4381855"/>
                  <a:pt x="8767310" y="4398700"/>
                </a:cubicBezTo>
                <a:cubicBezTo>
                  <a:pt x="8803945" y="4444915"/>
                  <a:pt x="8825242" y="4401206"/>
                  <a:pt x="8856643" y="4380261"/>
                </a:cubicBezTo>
                <a:cubicBezTo>
                  <a:pt x="8831377" y="4358633"/>
                  <a:pt x="8808638" y="4343381"/>
                  <a:pt x="8804848" y="4311055"/>
                </a:cubicBezTo>
                <a:cubicBezTo>
                  <a:pt x="8797088" y="4244352"/>
                  <a:pt x="8763883" y="4213847"/>
                  <a:pt x="8713530" y="4207927"/>
                </a:cubicBezTo>
                <a:cubicBezTo>
                  <a:pt x="8732118" y="4143502"/>
                  <a:pt x="8732118" y="4143502"/>
                  <a:pt x="8672022" y="4134623"/>
                </a:cubicBezTo>
                <a:cubicBezTo>
                  <a:pt x="8695122" y="4093646"/>
                  <a:pt x="8695122" y="4083174"/>
                  <a:pt x="8667148" y="4069059"/>
                </a:cubicBezTo>
                <a:cubicBezTo>
                  <a:pt x="8640258" y="4055627"/>
                  <a:pt x="8610481" y="4051074"/>
                  <a:pt x="8585575" y="4030359"/>
                </a:cubicBezTo>
                <a:cubicBezTo>
                  <a:pt x="8608496" y="3977998"/>
                  <a:pt x="8614992" y="3917215"/>
                  <a:pt x="8662275" y="3891717"/>
                </a:cubicBezTo>
                <a:cubicBezTo>
                  <a:pt x="8669675" y="3887847"/>
                  <a:pt x="8674728" y="3872139"/>
                  <a:pt x="8670037" y="3863033"/>
                </a:cubicBezTo>
                <a:cubicBezTo>
                  <a:pt x="8652891" y="3830024"/>
                  <a:pt x="8677435" y="3767419"/>
                  <a:pt x="8624017" y="3760362"/>
                </a:cubicBezTo>
                <a:cubicBezTo>
                  <a:pt x="8617338" y="3759679"/>
                  <a:pt x="8611202" y="3752848"/>
                  <a:pt x="8616436" y="3743970"/>
                </a:cubicBezTo>
                <a:cubicBezTo>
                  <a:pt x="8634484" y="3713010"/>
                  <a:pt x="8612646" y="3715058"/>
                  <a:pt x="8599473" y="3711188"/>
                </a:cubicBezTo>
                <a:cubicBezTo>
                  <a:pt x="8583590" y="3706409"/>
                  <a:pt x="8565543" y="3720067"/>
                  <a:pt x="8550745" y="3703220"/>
                </a:cubicBezTo>
                <a:cubicBezTo>
                  <a:pt x="8554174" y="3685463"/>
                  <a:pt x="8566987" y="3685690"/>
                  <a:pt x="8576010" y="3680000"/>
                </a:cubicBezTo>
                <a:cubicBezTo>
                  <a:pt x="8602359" y="3663608"/>
                  <a:pt x="8623836" y="3644031"/>
                  <a:pt x="8625100" y="3601459"/>
                </a:cubicBezTo>
                <a:cubicBezTo>
                  <a:pt x="8626001" y="3567084"/>
                  <a:pt x="8628889" y="3536807"/>
                  <a:pt x="8592433" y="3526333"/>
                </a:cubicBezTo>
                <a:cubicBezTo>
                  <a:pt x="8577274" y="3522007"/>
                  <a:pt x="8581606" y="3497194"/>
                  <a:pt x="8590269" y="3484900"/>
                </a:cubicBezTo>
                <a:cubicBezTo>
                  <a:pt x="8605789" y="3463046"/>
                  <a:pt x="8618601" y="3433907"/>
                  <a:pt x="8645312" y="3431858"/>
                </a:cubicBezTo>
                <a:cubicBezTo>
                  <a:pt x="8661554" y="3430493"/>
                  <a:pt x="8674007" y="3421385"/>
                  <a:pt x="8686820" y="3410914"/>
                </a:cubicBezTo>
                <a:cubicBezTo>
                  <a:pt x="8696024" y="3403399"/>
                  <a:pt x="8707033" y="3397026"/>
                  <a:pt x="8705950" y="3380864"/>
                </a:cubicBezTo>
                <a:cubicBezTo>
                  <a:pt x="8704867" y="3365383"/>
                  <a:pt x="8694220" y="3359009"/>
                  <a:pt x="8683391" y="3355822"/>
                </a:cubicBezTo>
                <a:cubicBezTo>
                  <a:pt x="8647296" y="3345578"/>
                  <a:pt x="8613369" y="3330552"/>
                  <a:pt x="8583229" y="3296177"/>
                </a:cubicBezTo>
                <a:cubicBezTo>
                  <a:pt x="8603262" y="3277964"/>
                  <a:pt x="8622392" y="3264761"/>
                  <a:pt x="8637190" y="3246320"/>
                </a:cubicBezTo>
                <a:cubicBezTo>
                  <a:pt x="8672923" y="3201702"/>
                  <a:pt x="8370273" y="3061239"/>
                  <a:pt x="8355114" y="3011154"/>
                </a:cubicBezTo>
                <a:cubicBezTo>
                  <a:pt x="8350422" y="2995674"/>
                  <a:pt x="8334361" y="2979739"/>
                  <a:pt x="8321004" y="2975186"/>
                </a:cubicBezTo>
                <a:cubicBezTo>
                  <a:pt x="8258382" y="2953786"/>
                  <a:pt x="8204061" y="2905750"/>
                  <a:pt x="8139993" y="2887993"/>
                </a:cubicBezTo>
                <a:cubicBezTo>
                  <a:pt x="8079535" y="2871148"/>
                  <a:pt x="8019980" y="2848609"/>
                  <a:pt x="7953747" y="2826301"/>
                </a:cubicBezTo>
                <a:cubicBezTo>
                  <a:pt x="7994353" y="2770297"/>
                  <a:pt x="8066361" y="2776900"/>
                  <a:pt x="8083145" y="2696083"/>
                </a:cubicBezTo>
                <a:cubicBezTo>
                  <a:pt x="8017633" y="2675138"/>
                  <a:pt x="7948695" y="2699043"/>
                  <a:pt x="7885529" y="2665804"/>
                </a:cubicBezTo>
                <a:cubicBezTo>
                  <a:pt x="7880115" y="2662846"/>
                  <a:pt x="7872715" y="2665804"/>
                  <a:pt x="7866219" y="2666715"/>
                </a:cubicBezTo>
                <a:cubicBezTo>
                  <a:pt x="7736099" y="2684472"/>
                  <a:pt x="7606520" y="2668993"/>
                  <a:pt x="7478205" y="2646681"/>
                </a:cubicBezTo>
                <a:cubicBezTo>
                  <a:pt x="7293403" y="2614811"/>
                  <a:pt x="7107878" y="2594550"/>
                  <a:pt x="6921993" y="2580207"/>
                </a:cubicBezTo>
                <a:cubicBezTo>
                  <a:pt x="6768412" y="2568368"/>
                  <a:pt x="6614471" y="2563133"/>
                  <a:pt x="6461612" y="2540368"/>
                </a:cubicBezTo>
                <a:cubicBezTo>
                  <a:pt x="6298106" y="2516010"/>
                  <a:pt x="6134780" y="2488463"/>
                  <a:pt x="5971453" y="2462965"/>
                </a:cubicBezTo>
                <a:cubicBezTo>
                  <a:pt x="5964054" y="2461826"/>
                  <a:pt x="5955887" y="2458241"/>
                  <a:pt x="5947992" y="2457985"/>
                </a:cubicBezTo>
                <a:close/>
                <a:moveTo>
                  <a:pt x="0" y="0"/>
                </a:moveTo>
                <a:lnTo>
                  <a:pt x="8078332" y="0"/>
                </a:lnTo>
                <a:lnTo>
                  <a:pt x="8051806" y="19899"/>
                </a:lnTo>
                <a:cubicBezTo>
                  <a:pt x="8010559" y="45723"/>
                  <a:pt x="7966035" y="59669"/>
                  <a:pt x="7919411" y="69998"/>
                </a:cubicBezTo>
                <a:cubicBezTo>
                  <a:pt x="7900760" y="74283"/>
                  <a:pt x="7882423" y="82852"/>
                  <a:pt x="7880558" y="103665"/>
                </a:cubicBezTo>
                <a:cubicBezTo>
                  <a:pt x="7878694" y="125395"/>
                  <a:pt x="7897654" y="133963"/>
                  <a:pt x="7913505" y="144066"/>
                </a:cubicBezTo>
                <a:cubicBezTo>
                  <a:pt x="7935573" y="158143"/>
                  <a:pt x="7957019" y="170388"/>
                  <a:pt x="7984993" y="172224"/>
                </a:cubicBezTo>
                <a:cubicBezTo>
                  <a:pt x="8030996" y="174978"/>
                  <a:pt x="8053062" y="214154"/>
                  <a:pt x="8079793" y="243535"/>
                </a:cubicBezTo>
                <a:cubicBezTo>
                  <a:pt x="8094711" y="260064"/>
                  <a:pt x="8102173" y="293423"/>
                  <a:pt x="8076065" y="299239"/>
                </a:cubicBezTo>
                <a:cubicBezTo>
                  <a:pt x="8013279" y="313320"/>
                  <a:pt x="8018253" y="354025"/>
                  <a:pt x="8019804" y="400240"/>
                </a:cubicBezTo>
                <a:cubicBezTo>
                  <a:pt x="8021980" y="457476"/>
                  <a:pt x="8058970" y="483796"/>
                  <a:pt x="8104349" y="505833"/>
                </a:cubicBezTo>
                <a:cubicBezTo>
                  <a:pt x="8119890" y="513484"/>
                  <a:pt x="8141956" y="513178"/>
                  <a:pt x="8147864" y="537052"/>
                </a:cubicBezTo>
                <a:cubicBezTo>
                  <a:pt x="8122377" y="559700"/>
                  <a:pt x="8091295" y="541338"/>
                  <a:pt x="8063941" y="547764"/>
                </a:cubicBezTo>
                <a:cubicBezTo>
                  <a:pt x="8041252" y="552966"/>
                  <a:pt x="8003642" y="550213"/>
                  <a:pt x="8034725" y="591836"/>
                </a:cubicBezTo>
                <a:cubicBezTo>
                  <a:pt x="8043740" y="603773"/>
                  <a:pt x="8033171" y="612956"/>
                  <a:pt x="8021669" y="613874"/>
                </a:cubicBezTo>
                <a:cubicBezTo>
                  <a:pt x="7929668" y="623362"/>
                  <a:pt x="7971939" y="707531"/>
                  <a:pt x="7942410" y="751909"/>
                </a:cubicBezTo>
                <a:cubicBezTo>
                  <a:pt x="7934331" y="764151"/>
                  <a:pt x="7943034" y="785269"/>
                  <a:pt x="7955778" y="790472"/>
                </a:cubicBezTo>
                <a:cubicBezTo>
                  <a:pt x="8037212" y="824753"/>
                  <a:pt x="8048401" y="906472"/>
                  <a:pt x="8087876" y="976867"/>
                </a:cubicBezTo>
                <a:cubicBezTo>
                  <a:pt x="8044981" y="1004717"/>
                  <a:pt x="7993697" y="1010838"/>
                  <a:pt x="7947386" y="1028897"/>
                </a:cubicBezTo>
                <a:cubicBezTo>
                  <a:pt x="7899207" y="1047873"/>
                  <a:pt x="7899207" y="1061952"/>
                  <a:pt x="7938992" y="1117042"/>
                </a:cubicBezTo>
                <a:cubicBezTo>
                  <a:pt x="7835489" y="1128980"/>
                  <a:pt x="7835489" y="1128980"/>
                  <a:pt x="7867503" y="1215596"/>
                </a:cubicBezTo>
                <a:cubicBezTo>
                  <a:pt x="7780782" y="1223554"/>
                  <a:pt x="7723594" y="1264566"/>
                  <a:pt x="7710229" y="1354244"/>
                </a:cubicBezTo>
                <a:cubicBezTo>
                  <a:pt x="7703701" y="1397704"/>
                  <a:pt x="7664539" y="1418209"/>
                  <a:pt x="7621024" y="1447286"/>
                </a:cubicBezTo>
                <a:cubicBezTo>
                  <a:pt x="7675106" y="1475446"/>
                  <a:pt x="7711784" y="1534209"/>
                  <a:pt x="7774880" y="1472076"/>
                </a:cubicBezTo>
                <a:cubicBezTo>
                  <a:pt x="7797879" y="1449429"/>
                  <a:pt x="7795707" y="1478199"/>
                  <a:pt x="7798812" y="1486462"/>
                </a:cubicBezTo>
                <a:cubicBezTo>
                  <a:pt x="7806271" y="1506661"/>
                  <a:pt x="7790732" y="1520130"/>
                  <a:pt x="7780474" y="1535432"/>
                </a:cubicBezTo>
                <a:cubicBezTo>
                  <a:pt x="7770528" y="1550736"/>
                  <a:pt x="7758715" y="1566956"/>
                  <a:pt x="7755919" y="1584099"/>
                </a:cubicBezTo>
                <a:cubicBezTo>
                  <a:pt x="7754055" y="1596034"/>
                  <a:pt x="7763068" y="1613478"/>
                  <a:pt x="7773014" y="1622355"/>
                </a:cubicBezTo>
                <a:cubicBezTo>
                  <a:pt x="7825233" y="1669183"/>
                  <a:pt x="7794151" y="1774469"/>
                  <a:pt x="7892993" y="1787937"/>
                </a:cubicBezTo>
                <a:cubicBezTo>
                  <a:pt x="7937439" y="1794056"/>
                  <a:pt x="7958885" y="1832621"/>
                  <a:pt x="7991521" y="1853739"/>
                </a:cubicBezTo>
                <a:cubicBezTo>
                  <a:pt x="8104970" y="1927500"/>
                  <a:pt x="8180811" y="2022380"/>
                  <a:pt x="8215932" y="2152764"/>
                </a:cubicBezTo>
                <a:cubicBezTo>
                  <a:pt x="8225567" y="2188879"/>
                  <a:pt x="8262556" y="2217957"/>
                  <a:pt x="8286489" y="2249786"/>
                </a:cubicBezTo>
                <a:cubicBezTo>
                  <a:pt x="8274987" y="2273047"/>
                  <a:pt x="8212203" y="2222852"/>
                  <a:pt x="8234270" y="2284064"/>
                </a:cubicBezTo>
                <a:cubicBezTo>
                  <a:pt x="8251054" y="2329975"/>
                  <a:pt x="8293949" y="2358439"/>
                  <a:pt x="8334357" y="2385679"/>
                </a:cubicBezTo>
                <a:cubicBezTo>
                  <a:pt x="8380357" y="2416591"/>
                  <a:pt x="8431331" y="2441382"/>
                  <a:pt x="8452157" y="2498616"/>
                </a:cubicBezTo>
                <a:cubicBezTo>
                  <a:pt x="8456509" y="2510859"/>
                  <a:pt x="8470494" y="2523714"/>
                  <a:pt x="8482927" y="2528612"/>
                </a:cubicBezTo>
                <a:cubicBezTo>
                  <a:pt x="9131298" y="3535869"/>
                  <a:pt x="10727356" y="3542602"/>
                  <a:pt x="10911361" y="3535561"/>
                </a:cubicBezTo>
                <a:cubicBezTo>
                  <a:pt x="11134219" y="3526686"/>
                  <a:pt x="11344956" y="3464554"/>
                  <a:pt x="11551649" y="3387120"/>
                </a:cubicBezTo>
                <a:cubicBezTo>
                  <a:pt x="11638991" y="3354371"/>
                  <a:pt x="11720114" y="3307851"/>
                  <a:pt x="11804971" y="3271735"/>
                </a:cubicBezTo>
                <a:cubicBezTo>
                  <a:pt x="11922148" y="3221845"/>
                  <a:pt x="12012596" y="3126660"/>
                  <a:pt x="12129465" y="3086565"/>
                </a:cubicBezTo>
                <a:lnTo>
                  <a:pt x="12192000" y="3060706"/>
                </a:lnTo>
                <a:lnTo>
                  <a:pt x="12192000" y="3766004"/>
                </a:lnTo>
                <a:lnTo>
                  <a:pt x="12069511" y="3730912"/>
                </a:lnTo>
                <a:cubicBezTo>
                  <a:pt x="11963133" y="3704591"/>
                  <a:pt x="11854734" y="3686839"/>
                  <a:pt x="11743305" y="3682401"/>
                </a:cubicBezTo>
                <a:cubicBezTo>
                  <a:pt x="11731805" y="3681961"/>
                  <a:pt x="11714789" y="3681575"/>
                  <a:pt x="11692833" y="3681484"/>
                </a:cubicBezTo>
                <a:cubicBezTo>
                  <a:pt x="11363495" y="3680110"/>
                  <a:pt x="9922719" y="3745047"/>
                  <a:pt x="9314871" y="4689350"/>
                </a:cubicBezTo>
                <a:cubicBezTo>
                  <a:pt x="9302438" y="4694248"/>
                  <a:pt x="9288453" y="4707103"/>
                  <a:pt x="9284101" y="4719346"/>
                </a:cubicBezTo>
                <a:cubicBezTo>
                  <a:pt x="9263275" y="4776580"/>
                  <a:pt x="9212301" y="4801371"/>
                  <a:pt x="9166300" y="4832283"/>
                </a:cubicBezTo>
                <a:cubicBezTo>
                  <a:pt x="9125893" y="4859523"/>
                  <a:pt x="9082998" y="4887987"/>
                  <a:pt x="9066214" y="4933898"/>
                </a:cubicBezTo>
                <a:cubicBezTo>
                  <a:pt x="9044146" y="4995110"/>
                  <a:pt x="9106931" y="4944915"/>
                  <a:pt x="9118433" y="4968176"/>
                </a:cubicBezTo>
                <a:cubicBezTo>
                  <a:pt x="9094500" y="5000005"/>
                  <a:pt x="9057511" y="5029083"/>
                  <a:pt x="9047876" y="5065198"/>
                </a:cubicBezTo>
                <a:cubicBezTo>
                  <a:pt x="9012755" y="5195582"/>
                  <a:pt x="8936914" y="5290462"/>
                  <a:pt x="8823465" y="5364223"/>
                </a:cubicBezTo>
                <a:cubicBezTo>
                  <a:pt x="8790828" y="5385341"/>
                  <a:pt x="8769383" y="5423906"/>
                  <a:pt x="8724937" y="5430025"/>
                </a:cubicBezTo>
                <a:cubicBezTo>
                  <a:pt x="8626095" y="5443493"/>
                  <a:pt x="8657177" y="5548779"/>
                  <a:pt x="8604958" y="5595607"/>
                </a:cubicBezTo>
                <a:cubicBezTo>
                  <a:pt x="8595012" y="5604484"/>
                  <a:pt x="8585999" y="5621928"/>
                  <a:pt x="8587863" y="5633863"/>
                </a:cubicBezTo>
                <a:cubicBezTo>
                  <a:pt x="8590659" y="5651006"/>
                  <a:pt x="8602472" y="5667226"/>
                  <a:pt x="8612418" y="5682530"/>
                </a:cubicBezTo>
                <a:cubicBezTo>
                  <a:pt x="8622675" y="5697832"/>
                  <a:pt x="8638215" y="5711301"/>
                  <a:pt x="8630756" y="5731500"/>
                </a:cubicBezTo>
                <a:cubicBezTo>
                  <a:pt x="8627651" y="5739763"/>
                  <a:pt x="8629823" y="5768533"/>
                  <a:pt x="8606823" y="5745886"/>
                </a:cubicBezTo>
                <a:cubicBezTo>
                  <a:pt x="8543727" y="5683753"/>
                  <a:pt x="8507049" y="5742516"/>
                  <a:pt x="8452968" y="5770676"/>
                </a:cubicBezTo>
                <a:cubicBezTo>
                  <a:pt x="8496482" y="5799753"/>
                  <a:pt x="8535645" y="5820258"/>
                  <a:pt x="8542173" y="5863718"/>
                </a:cubicBezTo>
                <a:cubicBezTo>
                  <a:pt x="8555538" y="5953396"/>
                  <a:pt x="8612726" y="5994408"/>
                  <a:pt x="8699447" y="6002366"/>
                </a:cubicBezTo>
                <a:cubicBezTo>
                  <a:pt x="8667433" y="6088982"/>
                  <a:pt x="8667433" y="6088982"/>
                  <a:pt x="8770936" y="6100920"/>
                </a:cubicBezTo>
                <a:cubicBezTo>
                  <a:pt x="8731151" y="6156010"/>
                  <a:pt x="8731151" y="6170089"/>
                  <a:pt x="8779329" y="6189065"/>
                </a:cubicBezTo>
                <a:cubicBezTo>
                  <a:pt x="8825641" y="6207124"/>
                  <a:pt x="8876925" y="6213245"/>
                  <a:pt x="8919820" y="6241095"/>
                </a:cubicBezTo>
                <a:cubicBezTo>
                  <a:pt x="8880345" y="6311490"/>
                  <a:pt x="8869155" y="6393209"/>
                  <a:pt x="8787721" y="6427490"/>
                </a:cubicBezTo>
                <a:cubicBezTo>
                  <a:pt x="8774978" y="6432693"/>
                  <a:pt x="8766275" y="6453811"/>
                  <a:pt x="8774354" y="6466053"/>
                </a:cubicBezTo>
                <a:cubicBezTo>
                  <a:pt x="8803883" y="6510431"/>
                  <a:pt x="8761612" y="6594600"/>
                  <a:pt x="8853613" y="6604088"/>
                </a:cubicBezTo>
                <a:cubicBezTo>
                  <a:pt x="8865115" y="6605005"/>
                  <a:pt x="8875684" y="6614189"/>
                  <a:pt x="8866669" y="6626125"/>
                </a:cubicBezTo>
                <a:cubicBezTo>
                  <a:pt x="8835586" y="6667749"/>
                  <a:pt x="8873196" y="6664996"/>
                  <a:pt x="8895884" y="6670198"/>
                </a:cubicBezTo>
                <a:cubicBezTo>
                  <a:pt x="8923238" y="6676624"/>
                  <a:pt x="8954320" y="6658261"/>
                  <a:pt x="8979808" y="6680910"/>
                </a:cubicBezTo>
                <a:cubicBezTo>
                  <a:pt x="8973900" y="6704783"/>
                  <a:pt x="8951834" y="6704478"/>
                  <a:pt x="8936293" y="6712128"/>
                </a:cubicBezTo>
                <a:cubicBezTo>
                  <a:pt x="8890913" y="6734166"/>
                  <a:pt x="8853924" y="6760486"/>
                  <a:pt x="8851748" y="6817721"/>
                </a:cubicBezTo>
                <a:lnTo>
                  <a:pt x="8854326"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p:cNvSpPr>
            <a:spLocks noGrp="1"/>
          </p:cNvSpPr>
          <p:nvPr>
            <p:ph type="title"/>
          </p:nvPr>
        </p:nvSpPr>
        <p:spPr>
          <a:xfrm>
            <a:off x="714723" y="371719"/>
            <a:ext cx="6125964" cy="865470"/>
          </a:xfrm>
        </p:spPr>
        <p:txBody>
          <a:bodyPr anchor="b">
            <a:normAutofit/>
          </a:bodyPr>
          <a:lstStyle/>
          <a:p>
            <a:r>
              <a:rPr lang="en-US" b="1" dirty="0">
                <a:latin typeface="Arial Black" panose="020B0A04020102020204" pitchFamily="34" charset="0"/>
              </a:rPr>
              <a:t>Sentiment Analysis</a:t>
            </a:r>
          </a:p>
        </p:txBody>
      </p:sp>
      <p:sp>
        <p:nvSpPr>
          <p:cNvPr id="3" name="Content Placeholder 2"/>
          <p:cNvSpPr>
            <a:spLocks noGrp="1"/>
          </p:cNvSpPr>
          <p:nvPr>
            <p:ph idx="1"/>
          </p:nvPr>
        </p:nvSpPr>
        <p:spPr>
          <a:xfrm>
            <a:off x="714723" y="1490494"/>
            <a:ext cx="6386035" cy="1185356"/>
          </a:xfrm>
        </p:spPr>
        <p:txBody>
          <a:bodyPr>
            <a:normAutofit/>
          </a:bodyPr>
          <a:lstStyle/>
          <a:p>
            <a:pPr marL="0" indent="0">
              <a:buNone/>
            </a:pPr>
            <a:r>
              <a:rPr lang="en-US" sz="2000" dirty="0"/>
              <a:t>Sentiment analysis is a popular natural language processing (NLP) technique that is used to determine the emotional tone of text, such as positive, negative, or neutral. </a:t>
            </a:r>
          </a:p>
          <a:p>
            <a:endParaRPr lang="en-US" sz="2000" dirty="0"/>
          </a:p>
          <a:p>
            <a:endParaRPr lang="en-US" sz="2000" dirty="0"/>
          </a:p>
        </p:txBody>
      </p:sp>
      <p:pic>
        <p:nvPicPr>
          <p:cNvPr id="9" name="Picture 8"/>
          <p:cNvPicPr>
            <a:picLocks noChangeAspect="1"/>
          </p:cNvPicPr>
          <p:nvPr/>
        </p:nvPicPr>
        <p:blipFill>
          <a:blip r:embed="rId2"/>
          <a:stretch>
            <a:fillRect/>
          </a:stretch>
        </p:blipFill>
        <p:spPr>
          <a:xfrm>
            <a:off x="9468646" y="371719"/>
            <a:ext cx="1766865" cy="2419247"/>
          </a:xfrm>
          <a:prstGeom prst="rect">
            <a:avLst/>
          </a:prstGeom>
        </p:spPr>
      </p:pic>
      <p:pic>
        <p:nvPicPr>
          <p:cNvPr id="7" name="Picture 6"/>
          <p:cNvPicPr>
            <a:picLocks noChangeAspect="1"/>
          </p:cNvPicPr>
          <p:nvPr/>
        </p:nvPicPr>
        <p:blipFill>
          <a:blip r:embed="rId3"/>
          <a:stretch>
            <a:fillRect/>
          </a:stretch>
        </p:blipFill>
        <p:spPr>
          <a:xfrm>
            <a:off x="6490774" y="3192458"/>
            <a:ext cx="1581853" cy="2175048"/>
          </a:xfrm>
          <a:prstGeom prst="rect">
            <a:avLst/>
          </a:prstGeom>
        </p:spPr>
      </p:pic>
      <p:pic>
        <p:nvPicPr>
          <p:cNvPr id="8" name="Picture 7"/>
          <p:cNvPicPr>
            <a:picLocks noChangeAspect="1"/>
          </p:cNvPicPr>
          <p:nvPr/>
        </p:nvPicPr>
        <p:blipFill>
          <a:blip r:embed="rId4"/>
          <a:stretch>
            <a:fillRect/>
          </a:stretch>
        </p:blipFill>
        <p:spPr>
          <a:xfrm>
            <a:off x="10013606" y="4585648"/>
            <a:ext cx="1317888" cy="1770701"/>
          </a:xfrm>
          <a:prstGeom prst="rect">
            <a:avLst/>
          </a:prstGeom>
        </p:spPr>
      </p:pic>
    </p:spTree>
    <p:extLst>
      <p:ext uri="{BB962C8B-B14F-4D97-AF65-F5344CB8AC3E}">
        <p14:creationId xmlns:p14="http://schemas.microsoft.com/office/powerpoint/2010/main" val="154093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4"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b="1">
                <a:solidFill>
                  <a:schemeClr val="tx2"/>
                </a:solidFill>
                <a:latin typeface="Arial Black" panose="020B0A04020102020204" pitchFamily="34" charset="0"/>
              </a:rPr>
              <a:t>Types of Sentiment Analysis</a:t>
            </a: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2400" b="1" dirty="0">
                <a:solidFill>
                  <a:schemeClr val="tx2"/>
                </a:solidFill>
              </a:rPr>
              <a:t>Graded Sentiment Analysis</a:t>
            </a:r>
          </a:p>
          <a:p>
            <a:r>
              <a:rPr lang="en-US" sz="1800" dirty="0">
                <a:solidFill>
                  <a:schemeClr val="tx2"/>
                </a:solidFill>
              </a:rPr>
              <a:t>If polarity precision is important to your business, you might consider expanding your polarity categories to include different levels of positive and negative:</a:t>
            </a:r>
          </a:p>
          <a:p>
            <a:r>
              <a:rPr lang="en-US" sz="1800" dirty="0">
                <a:solidFill>
                  <a:schemeClr val="tx2"/>
                </a:solidFill>
              </a:rPr>
              <a:t>Very positive</a:t>
            </a:r>
          </a:p>
          <a:p>
            <a:r>
              <a:rPr lang="en-US" sz="1800" dirty="0">
                <a:solidFill>
                  <a:schemeClr val="tx2"/>
                </a:solidFill>
              </a:rPr>
              <a:t>Positive</a:t>
            </a:r>
          </a:p>
          <a:p>
            <a:r>
              <a:rPr lang="en-US" sz="1800" dirty="0">
                <a:solidFill>
                  <a:schemeClr val="tx2"/>
                </a:solidFill>
              </a:rPr>
              <a:t>Neutral</a:t>
            </a:r>
          </a:p>
          <a:p>
            <a:r>
              <a:rPr lang="en-US" sz="1800" dirty="0">
                <a:solidFill>
                  <a:schemeClr val="tx2"/>
                </a:solidFill>
              </a:rPr>
              <a:t>Negative</a:t>
            </a:r>
          </a:p>
          <a:p>
            <a:r>
              <a:rPr lang="en-US" sz="1800" dirty="0">
                <a:solidFill>
                  <a:schemeClr val="tx2"/>
                </a:solidFill>
              </a:rPr>
              <a:t>Very negative</a:t>
            </a:r>
          </a:p>
          <a:p>
            <a:r>
              <a:rPr lang="en-US" sz="1800" dirty="0">
                <a:solidFill>
                  <a:schemeClr val="tx2"/>
                </a:solidFill>
              </a:rPr>
              <a:t>This is usually referred to as graded or fine-grained sentiment analysis, and could be used to interpret 5-star ratings in a review, for example:</a:t>
            </a:r>
          </a:p>
          <a:p>
            <a:r>
              <a:rPr lang="en-US" sz="1800" dirty="0">
                <a:solidFill>
                  <a:schemeClr val="tx2"/>
                </a:solidFill>
              </a:rPr>
              <a:t>Very Positive = 5 stars</a:t>
            </a:r>
          </a:p>
          <a:p>
            <a:r>
              <a:rPr lang="en-US" sz="1800" dirty="0">
                <a:solidFill>
                  <a:schemeClr val="tx2"/>
                </a:solidFill>
              </a:rPr>
              <a:t>Very Negative = 1 star</a:t>
            </a:r>
          </a:p>
        </p:txBody>
      </p:sp>
    </p:spTree>
    <p:extLst>
      <p:ext uri="{BB962C8B-B14F-4D97-AF65-F5344CB8AC3E}">
        <p14:creationId xmlns:p14="http://schemas.microsoft.com/office/powerpoint/2010/main" val="39460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b="1">
                <a:solidFill>
                  <a:schemeClr val="tx2"/>
                </a:solidFill>
                <a:latin typeface="Arial Black" panose="020B0A04020102020204" pitchFamily="34" charset="0"/>
              </a:rPr>
              <a:t>Types of Sentiment Analysis</a:t>
            </a:r>
            <a:endParaRPr lang="en-US" sz="3600">
              <a:solidFill>
                <a:schemeClr val="tx2"/>
              </a:solidFill>
            </a:endParaRP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2400" b="1" dirty="0">
                <a:solidFill>
                  <a:schemeClr val="tx2"/>
                </a:solidFill>
              </a:rPr>
              <a:t>Emotion detection</a:t>
            </a:r>
          </a:p>
          <a:p>
            <a:r>
              <a:rPr lang="en-US" sz="1800" dirty="0">
                <a:solidFill>
                  <a:schemeClr val="tx2"/>
                </a:solidFill>
              </a:rPr>
              <a:t>Emotion detection sentiment analysis allows you to go beyond polarity to detect emotions, like happiness, frustration, anger, and sadness.</a:t>
            </a:r>
          </a:p>
          <a:p>
            <a:r>
              <a:rPr lang="en-US" sz="1800" dirty="0">
                <a:solidFill>
                  <a:schemeClr val="tx2"/>
                </a:solidFill>
              </a:rPr>
              <a:t>Many emotion detection systems use lexicons (i.e. lists of words and the emotions they convey) or complex machine learning algorithms.</a:t>
            </a:r>
          </a:p>
          <a:p>
            <a:r>
              <a:rPr lang="en-US" sz="1800" dirty="0">
                <a:solidFill>
                  <a:schemeClr val="tx2"/>
                </a:solidFill>
              </a:rPr>
              <a:t>One of the downsides of using lexicons is that people express emotions in different ways. Some words that typically express anger, like </a:t>
            </a:r>
            <a:r>
              <a:rPr lang="en-US" sz="1800" i="1" dirty="0">
                <a:solidFill>
                  <a:schemeClr val="tx2"/>
                </a:solidFill>
              </a:rPr>
              <a:t>bad</a:t>
            </a:r>
            <a:r>
              <a:rPr lang="en-US" sz="1800" dirty="0">
                <a:solidFill>
                  <a:schemeClr val="tx2"/>
                </a:solidFill>
              </a:rPr>
              <a:t> or </a:t>
            </a:r>
            <a:r>
              <a:rPr lang="en-US" sz="1800" i="1" dirty="0">
                <a:solidFill>
                  <a:schemeClr val="tx2"/>
                </a:solidFill>
              </a:rPr>
              <a:t>kill</a:t>
            </a:r>
            <a:r>
              <a:rPr lang="en-US" sz="1800" dirty="0">
                <a:solidFill>
                  <a:schemeClr val="tx2"/>
                </a:solidFill>
              </a:rPr>
              <a:t> (e.g. </a:t>
            </a:r>
            <a:r>
              <a:rPr lang="en-US" sz="1800" i="1" dirty="0">
                <a:solidFill>
                  <a:schemeClr val="tx2"/>
                </a:solidFill>
              </a:rPr>
              <a:t>your product is so bad,</a:t>
            </a:r>
            <a:r>
              <a:rPr lang="en-US" sz="1800" dirty="0">
                <a:solidFill>
                  <a:schemeClr val="tx2"/>
                </a:solidFill>
              </a:rPr>
              <a:t> or </a:t>
            </a:r>
            <a:r>
              <a:rPr lang="en-US" sz="1800" i="1" dirty="0">
                <a:solidFill>
                  <a:schemeClr val="tx2"/>
                </a:solidFill>
              </a:rPr>
              <a:t>your customer support is killing me</a:t>
            </a:r>
            <a:r>
              <a:rPr lang="en-US" sz="1800" dirty="0">
                <a:solidFill>
                  <a:schemeClr val="tx2"/>
                </a:solidFill>
              </a:rPr>
              <a:t>) might also express happiness (e.g. </a:t>
            </a:r>
            <a:r>
              <a:rPr lang="en-US" sz="1800" i="1" dirty="0">
                <a:solidFill>
                  <a:schemeClr val="tx2"/>
                </a:solidFill>
              </a:rPr>
              <a:t>this is bad ass</a:t>
            </a:r>
            <a:r>
              <a:rPr lang="en-US" sz="1800" dirty="0">
                <a:solidFill>
                  <a:schemeClr val="tx2"/>
                </a:solidFill>
              </a:rPr>
              <a:t> or </a:t>
            </a:r>
            <a:r>
              <a:rPr lang="en-US" sz="1800" i="1" dirty="0">
                <a:solidFill>
                  <a:schemeClr val="tx2"/>
                </a:solidFill>
              </a:rPr>
              <a:t>you are killing it</a:t>
            </a:r>
            <a:r>
              <a:rPr lang="en-US" sz="1800" dirty="0">
                <a:solidFill>
                  <a:schemeClr val="tx2"/>
                </a:solidFill>
              </a:rPr>
              <a:t>).</a:t>
            </a:r>
          </a:p>
          <a:p>
            <a:endParaRPr lang="en-US" sz="1800" dirty="0">
              <a:solidFill>
                <a:schemeClr val="tx2"/>
              </a:solidFill>
            </a:endParaRPr>
          </a:p>
        </p:txBody>
      </p:sp>
    </p:spTree>
    <p:extLst>
      <p:ext uri="{BB962C8B-B14F-4D97-AF65-F5344CB8AC3E}">
        <p14:creationId xmlns:p14="http://schemas.microsoft.com/office/powerpoint/2010/main" val="258195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b="1">
                <a:solidFill>
                  <a:schemeClr val="tx2"/>
                </a:solidFill>
                <a:latin typeface="Arial Black" panose="020B0A04020102020204" pitchFamily="34" charset="0"/>
              </a:rPr>
              <a:t>Types of Sentiment Analysis</a:t>
            </a:r>
            <a:endParaRPr lang="en-US" sz="3600">
              <a:solidFill>
                <a:schemeClr val="tx2"/>
              </a:solidFill>
            </a:endParaRP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2400" b="1" dirty="0">
                <a:solidFill>
                  <a:schemeClr val="tx2"/>
                </a:solidFill>
              </a:rPr>
              <a:t>Aspect-based Sentiment Analysis</a:t>
            </a:r>
          </a:p>
          <a:p>
            <a:r>
              <a:rPr lang="en-US" sz="1800" dirty="0">
                <a:solidFill>
                  <a:schemeClr val="tx2"/>
                </a:solidFill>
              </a:rPr>
              <a:t>Usually, when analyzing sentiments of texts you’ll want to know which particular aspects or features people are mentioning in a positive, neutral, or negative way.</a:t>
            </a:r>
          </a:p>
          <a:p>
            <a:r>
              <a:rPr lang="en-US" sz="1800" dirty="0">
                <a:solidFill>
                  <a:schemeClr val="tx2"/>
                </a:solidFill>
              </a:rPr>
              <a:t>That's where aspect-based sentiment analysis can help, for example in this product review: </a:t>
            </a:r>
            <a:r>
              <a:rPr lang="en-US" sz="1800" i="1" dirty="0">
                <a:solidFill>
                  <a:schemeClr val="tx2"/>
                </a:solidFill>
              </a:rPr>
              <a:t>"The battery life of this camera is too short"</a:t>
            </a:r>
            <a:r>
              <a:rPr lang="en-US" sz="1800" dirty="0">
                <a:solidFill>
                  <a:schemeClr val="tx2"/>
                </a:solidFill>
              </a:rPr>
              <a:t>, an aspect-based classifier would be able to determine that the sentence expresses a negative opinion about the battery life of the product in question.</a:t>
            </a:r>
          </a:p>
          <a:p>
            <a:endParaRPr lang="en-US" sz="1800" dirty="0">
              <a:solidFill>
                <a:schemeClr val="tx2"/>
              </a:solidFill>
            </a:endParaRPr>
          </a:p>
        </p:txBody>
      </p:sp>
    </p:spTree>
    <p:extLst>
      <p:ext uri="{BB962C8B-B14F-4D97-AF65-F5344CB8AC3E}">
        <p14:creationId xmlns:p14="http://schemas.microsoft.com/office/powerpoint/2010/main" val="38927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600" b="1">
                <a:solidFill>
                  <a:schemeClr val="tx2"/>
                </a:solidFill>
                <a:latin typeface="Arial Black" panose="020B0A04020102020204" pitchFamily="34" charset="0"/>
              </a:rPr>
              <a:t>Types of Sentiment Analysis</a:t>
            </a:r>
            <a:endParaRPr lang="en-US" sz="3600">
              <a:solidFill>
                <a:schemeClr val="tx2"/>
              </a:solidFill>
            </a:endParaRPr>
          </a:p>
        </p:txBody>
      </p:sp>
      <p:sp>
        <p:nvSpPr>
          <p:cNvPr id="3" name="Content Placeholder 2"/>
          <p:cNvSpPr>
            <a:spLocks noGrp="1"/>
          </p:cNvSpPr>
          <p:nvPr>
            <p:ph idx="1"/>
          </p:nvPr>
        </p:nvSpPr>
        <p:spPr>
          <a:xfrm>
            <a:off x="6172200" y="804672"/>
            <a:ext cx="5221224" cy="5230368"/>
          </a:xfrm>
        </p:spPr>
        <p:txBody>
          <a:bodyPr anchor="ctr">
            <a:normAutofit/>
          </a:bodyPr>
          <a:lstStyle/>
          <a:p>
            <a:pPr marL="0" indent="0">
              <a:buNone/>
            </a:pPr>
            <a:r>
              <a:rPr lang="en-US" sz="2400" b="1" dirty="0">
                <a:solidFill>
                  <a:schemeClr val="tx2"/>
                </a:solidFill>
              </a:rPr>
              <a:t>Multilingual sentiment analysis</a:t>
            </a:r>
          </a:p>
          <a:p>
            <a:r>
              <a:rPr lang="en-US" sz="1800" dirty="0">
                <a:solidFill>
                  <a:schemeClr val="tx2"/>
                </a:solidFill>
              </a:rPr>
              <a:t>Multilingual sentiment analysis can be difficult. It involves a lot of preprocessing and resources. Most of these resources are available online (e.g. sentiment lexicons), while others need to be created (e.g. translated corpora or noise detection algorithms), but you’ll need to know how to code to use them.</a:t>
            </a:r>
          </a:p>
          <a:p>
            <a:r>
              <a:rPr lang="en-US" sz="1800" dirty="0">
                <a:solidFill>
                  <a:schemeClr val="tx2"/>
                </a:solidFill>
              </a:rPr>
              <a:t>Alternatively, you could detect language in texts automatically with a language classifier, then train a custom sentiment analysis model to classify texts in the language of your choice.</a:t>
            </a:r>
          </a:p>
          <a:p>
            <a:endParaRPr lang="en-US" sz="1800" dirty="0">
              <a:solidFill>
                <a:schemeClr val="tx2"/>
              </a:solidFill>
            </a:endParaRPr>
          </a:p>
        </p:txBody>
      </p:sp>
    </p:spTree>
    <p:extLst>
      <p:ext uri="{BB962C8B-B14F-4D97-AF65-F5344CB8AC3E}">
        <p14:creationId xmlns:p14="http://schemas.microsoft.com/office/powerpoint/2010/main" val="174669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04672" y="457200"/>
            <a:ext cx="10579608" cy="1188720"/>
          </a:xfrm>
        </p:spPr>
        <p:txBody>
          <a:bodyPr>
            <a:normAutofit/>
          </a:bodyPr>
          <a:lstStyle/>
          <a:p>
            <a:r>
              <a:rPr lang="en-US" sz="4000" b="1">
                <a:solidFill>
                  <a:schemeClr val="tx2"/>
                </a:solidFill>
                <a:latin typeface="Arial Black" panose="020B0A04020102020204" pitchFamily="34" charset="0"/>
              </a:rPr>
              <a:t>Sentiment Analysis-Amazon Food </a:t>
            </a:r>
          </a:p>
        </p:txBody>
      </p:sp>
      <p:grpSp>
        <p:nvGrpSpPr>
          <p:cNvPr id="27" name="Group 26">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8" name="Freeform: Shape 27">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34" name="Freeform: Shape 33">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8F4B58EE-9D1B-3A41-1AE4-6A945CF32962}"/>
              </a:ext>
            </a:extLst>
          </p:cNvPr>
          <p:cNvGraphicFramePr>
            <a:graphicFrameLocks noGrp="1"/>
          </p:cNvGraphicFramePr>
          <p:nvPr>
            <p:ph idx="1"/>
            <p:extLst>
              <p:ext uri="{D42A27DB-BD31-4B8C-83A1-F6EECF244321}">
                <p14:modId xmlns:p14="http://schemas.microsoft.com/office/powerpoint/2010/main" val="810429206"/>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88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309489" y="713312"/>
            <a:ext cx="4192173" cy="5431376"/>
          </a:xfrm>
        </p:spPr>
        <p:txBody>
          <a:bodyPr>
            <a:normAutofit/>
          </a:bodyPr>
          <a:lstStyle/>
          <a:p>
            <a:r>
              <a:rPr lang="en-US" b="1" dirty="0">
                <a:latin typeface="Arial Black" panose="020B0A04020102020204" pitchFamily="34" charset="0"/>
              </a:rPr>
              <a:t>Importance of Sentiment Analysis</a:t>
            </a:r>
          </a:p>
        </p:txBody>
      </p:sp>
      <p:sp>
        <p:nvSpPr>
          <p:cNvPr id="17" name="Content Placeholder 2"/>
          <p:cNvSpPr>
            <a:spLocks noGrp="1"/>
          </p:cNvSpPr>
          <p:nvPr>
            <p:ph idx="1"/>
          </p:nvPr>
        </p:nvSpPr>
        <p:spPr>
          <a:xfrm>
            <a:off x="4811150" y="713313"/>
            <a:ext cx="7174523" cy="5431376"/>
          </a:xfrm>
        </p:spPr>
        <p:txBody>
          <a:bodyPr anchor="ctr">
            <a:normAutofit/>
          </a:bodyPr>
          <a:lstStyle/>
          <a:p>
            <a:r>
              <a:rPr lang="en-US" sz="1800" dirty="0"/>
              <a:t>Sentiment analysis for the brand is very important for both parties i.e. organization and client, to increase the sale of products. </a:t>
            </a:r>
          </a:p>
          <a:p>
            <a:r>
              <a:rPr lang="en-US" sz="1800" dirty="0"/>
              <a:t>To achieve profit, by understanding the real behavior of the customer about the sale products. </a:t>
            </a:r>
          </a:p>
          <a:p>
            <a:r>
              <a:rPr lang="en-US" sz="1800" dirty="0"/>
              <a:t>Improvement of the product, quality, and sale of the product can predict the customer reviews that can be positive, negative, or neutral. By using sentiment analysis “to provide the high quality of services and also the improvement of the product’s quality” enhances the customer traffic on the selling platform. Amazon product reviews can help the customer about the same product choice and it can also help the customer for better decision making. </a:t>
            </a:r>
          </a:p>
        </p:txBody>
      </p:sp>
    </p:spTree>
    <p:extLst>
      <p:ext uri="{BB962C8B-B14F-4D97-AF65-F5344CB8AC3E}">
        <p14:creationId xmlns:p14="http://schemas.microsoft.com/office/powerpoint/2010/main" val="390077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68812" y="713312"/>
            <a:ext cx="4290646" cy="5431376"/>
          </a:xfrm>
        </p:spPr>
        <p:txBody>
          <a:bodyPr>
            <a:normAutofit/>
          </a:bodyPr>
          <a:lstStyle/>
          <a:p>
            <a:r>
              <a:rPr lang="en-US" b="1" dirty="0">
                <a:latin typeface="Arial Black" panose="020B0A04020102020204" pitchFamily="34" charset="0"/>
              </a:rPr>
              <a:t>Advantages of Sentiment Analysis</a:t>
            </a:r>
          </a:p>
        </p:txBody>
      </p:sp>
      <p:sp>
        <p:nvSpPr>
          <p:cNvPr id="3" name="Content Placeholder 2"/>
          <p:cNvSpPr>
            <a:spLocks noGrp="1"/>
          </p:cNvSpPr>
          <p:nvPr>
            <p:ph idx="1"/>
          </p:nvPr>
        </p:nvSpPr>
        <p:spPr>
          <a:xfrm>
            <a:off x="4642337" y="253219"/>
            <a:ext cx="7394919" cy="6499274"/>
          </a:xfrm>
        </p:spPr>
        <p:txBody>
          <a:bodyPr anchor="ctr">
            <a:normAutofit fontScale="92500" lnSpcReduction="10000"/>
          </a:bodyPr>
          <a:lstStyle/>
          <a:p>
            <a:pPr marL="0" indent="0">
              <a:buNone/>
            </a:pPr>
            <a:r>
              <a:rPr lang="en-US" sz="2200" b="1" dirty="0"/>
              <a:t>The overall benefits of sentiment analysis include</a:t>
            </a:r>
            <a:r>
              <a:rPr lang="en-US" sz="2200" dirty="0"/>
              <a:t>:</a:t>
            </a:r>
          </a:p>
          <a:p>
            <a:pPr marL="0" indent="0">
              <a:buNone/>
            </a:pPr>
            <a:r>
              <a:rPr lang="en-US" sz="1600" b="1" dirty="0"/>
              <a:t>1. Sorting Data at Scale</a:t>
            </a:r>
            <a:endParaRPr lang="en-US" sz="1600" dirty="0"/>
          </a:p>
          <a:p>
            <a:pPr marL="0" indent="0">
              <a:buNone/>
            </a:pPr>
            <a:r>
              <a:rPr lang="en-US" sz="1600" dirty="0"/>
              <a:t>Can you imagine manually sorting through thousands of tweets, customer support conversations, or surveys? There’s just too much business data to process manually. Sentiment analysis helps businesses process huge amounts of unstructured data in an efficient and cost-effective way.</a:t>
            </a:r>
          </a:p>
          <a:p>
            <a:pPr marL="0" indent="0">
              <a:buNone/>
            </a:pPr>
            <a:r>
              <a:rPr lang="en-US" sz="1600" b="1" dirty="0"/>
              <a:t>2. Real-Time Analysis</a:t>
            </a:r>
            <a:endParaRPr lang="en-US" sz="1600" dirty="0"/>
          </a:p>
          <a:p>
            <a:pPr marL="0" indent="0">
              <a:buNone/>
            </a:pPr>
            <a:r>
              <a:rPr lang="en-US" sz="1600" dirty="0"/>
              <a:t>Sentiment analysis can identify critical issues in real-time, for example is a PR crisis on social media escalating? Is an angry customer about to churn? Sentiment analysis models can help you immediately identify these kinds of situations, so you can take action right away.</a:t>
            </a:r>
          </a:p>
          <a:p>
            <a:pPr marL="0" indent="0">
              <a:buNone/>
            </a:pPr>
            <a:r>
              <a:rPr lang="en-US" sz="1600" b="1" dirty="0"/>
              <a:t>3. Consistent criteria</a:t>
            </a:r>
            <a:endParaRPr lang="en-US" sz="1600" dirty="0"/>
          </a:p>
          <a:p>
            <a:r>
              <a:rPr lang="en-US" sz="1600" dirty="0"/>
              <a:t>It’s estimated that people only agree around 60-65% of the time when determining the sentiment of a particular text. Tagging text by sentiment is highly subjective, influenced by personal experiences, thoughts, and beliefs.</a:t>
            </a:r>
          </a:p>
          <a:p>
            <a:pPr marL="0" indent="0">
              <a:buNone/>
            </a:pPr>
            <a:r>
              <a:rPr lang="en-US" sz="1600" b="1" dirty="0"/>
              <a:t>4. Horizontal Integration</a:t>
            </a:r>
          </a:p>
          <a:p>
            <a:pPr marL="0" indent="0">
              <a:buNone/>
            </a:pPr>
            <a:r>
              <a:rPr lang="en-US" sz="1600" dirty="0"/>
              <a:t>By using a centralized sentiment analysis system, companies can apply the same criteria to all of their data, helping them improve accuracy and gain better insights.</a:t>
            </a:r>
          </a:p>
          <a:p>
            <a:pPr marL="0" indent="0">
              <a:buNone/>
            </a:pPr>
            <a:r>
              <a:rPr lang="en-US" sz="1600" b="1" dirty="0"/>
              <a:t>5</a:t>
            </a:r>
            <a:r>
              <a:rPr lang="en-US" sz="1600" dirty="0"/>
              <a:t>. </a:t>
            </a:r>
            <a:r>
              <a:rPr lang="en-US" sz="1600" b="1" dirty="0"/>
              <a:t>Numerous Applications</a:t>
            </a:r>
          </a:p>
          <a:p>
            <a:pPr marL="0" indent="0">
              <a:buNone/>
            </a:pPr>
            <a:r>
              <a:rPr lang="en-US" sz="1600" dirty="0"/>
              <a:t>The applications of sentiment analysis are endless. So, to help you understand how sentiment analysis could benefit your business, let’s take a look at some examples of texts that you could analyze using sentiment analysis.</a:t>
            </a:r>
          </a:p>
          <a:p>
            <a:pPr marL="0" indent="0">
              <a:buNone/>
            </a:pPr>
            <a:r>
              <a:rPr lang="en-US" sz="1600" b="1" dirty="0"/>
              <a:t>6. Useful Insights</a:t>
            </a:r>
          </a:p>
          <a:p>
            <a:pPr marL="0" indent="0">
              <a:buNone/>
            </a:pPr>
            <a:r>
              <a:rPr lang="en-US" sz="1600" dirty="0"/>
              <a:t>Then, we’ll jump into a real-world example of how Chewy, a pet supplies company, was able to gain a much more nuanced (and useful!) understanding of their reviews through the application of sentiment analysis.</a:t>
            </a:r>
          </a:p>
          <a:p>
            <a:endParaRPr lang="en-US" sz="1600" dirty="0"/>
          </a:p>
        </p:txBody>
      </p:sp>
    </p:spTree>
    <p:extLst>
      <p:ext uri="{BB962C8B-B14F-4D97-AF65-F5344CB8AC3E}">
        <p14:creationId xmlns:p14="http://schemas.microsoft.com/office/powerpoint/2010/main" val="3238146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2029</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Wingdings</vt:lpstr>
      <vt:lpstr>Office Theme</vt:lpstr>
      <vt:lpstr>Sentiment Analysis on Amazon Food Review</vt:lpstr>
      <vt:lpstr>Sentiment Analysis</vt:lpstr>
      <vt:lpstr>Types of Sentiment Analysis</vt:lpstr>
      <vt:lpstr>Types of Sentiment Analysis</vt:lpstr>
      <vt:lpstr>Types of Sentiment Analysis</vt:lpstr>
      <vt:lpstr>Types of Sentiment Analysis</vt:lpstr>
      <vt:lpstr>Sentiment Analysis-Amazon Food </vt:lpstr>
      <vt:lpstr>Importance of Sentiment Analysis</vt:lpstr>
      <vt:lpstr>Advantages of Sentiment Analysis</vt:lpstr>
      <vt:lpstr>Sentiment Analysis Algorithms</vt:lpstr>
      <vt:lpstr>Rule-based approach</vt:lpstr>
      <vt:lpstr>Automatic approaches</vt:lpstr>
      <vt:lpstr>How does Sentiment Analysis work?</vt:lpstr>
      <vt:lpstr>How does Sentiment Analysis work?</vt:lpstr>
      <vt:lpstr>Approach to Sentiment Analysis</vt:lpstr>
      <vt:lpstr>Approach to Sentiment Analysis</vt:lpstr>
      <vt:lpstr>Sentiment Lexicons Approach</vt:lpstr>
      <vt:lpstr>Improving Accuracy of Sentiment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Anupriya</dc:creator>
  <cp:lastModifiedBy>Saurabh.Kumar</cp:lastModifiedBy>
  <cp:revision>12</cp:revision>
  <dcterms:created xsi:type="dcterms:W3CDTF">2023-04-21T05:54:04Z</dcterms:created>
  <dcterms:modified xsi:type="dcterms:W3CDTF">2023-04-22T04:29:40Z</dcterms:modified>
</cp:coreProperties>
</file>