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4" r:id="rId5"/>
    <p:sldId id="260" r:id="rId6"/>
    <p:sldId id="261" r:id="rId7"/>
    <p:sldId id="262" r:id="rId8"/>
    <p:sldId id="263"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B7C0F44-A964-4B91-8F13-0FCECA24C37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D2A8D0-2406-47C2-84D7-82045259A4C9}">
      <dgm:prSet custT="1"/>
      <dgm:spPr/>
      <dgm:t>
        <a:bodyPr/>
        <a:lstStyle/>
        <a:p>
          <a:r>
            <a:rPr lang="en-US" sz="1400" dirty="0"/>
            <a:t>Employee exit prediction is the process of using data analysis and machine learning algorithms to predict the likelihood that an employee will leave their job. </a:t>
          </a:r>
        </a:p>
      </dgm:t>
    </dgm:pt>
    <dgm:pt modelId="{DDD4FC39-60C2-4289-B4C4-E4B7E006C591}" type="parTrans" cxnId="{393EE24E-F533-4C8D-B9BF-D66D639BC265}">
      <dgm:prSet/>
      <dgm:spPr/>
      <dgm:t>
        <a:bodyPr/>
        <a:lstStyle/>
        <a:p>
          <a:endParaRPr lang="en-US"/>
        </a:p>
      </dgm:t>
    </dgm:pt>
    <dgm:pt modelId="{ADBAE982-E359-4FFE-A7EC-75E5251B70DA}" type="sibTrans" cxnId="{393EE24E-F533-4C8D-B9BF-D66D639BC265}">
      <dgm:prSet/>
      <dgm:spPr/>
      <dgm:t>
        <a:bodyPr/>
        <a:lstStyle/>
        <a:p>
          <a:endParaRPr lang="en-US"/>
        </a:p>
      </dgm:t>
    </dgm:pt>
    <dgm:pt modelId="{964502FA-18BA-4678-9500-FA6A666BA652}">
      <dgm:prSet custT="1"/>
      <dgm:spPr/>
      <dgm:t>
        <a:bodyPr/>
        <a:lstStyle/>
        <a:p>
          <a:r>
            <a:rPr lang="en-US" sz="1400"/>
            <a:t>This is an important area of study because employee turnover can be very costly for organizations.</a:t>
          </a:r>
        </a:p>
      </dgm:t>
    </dgm:pt>
    <dgm:pt modelId="{8AA29CF1-38FC-4C44-8659-9050DE1FACF5}" type="parTrans" cxnId="{03DC14F1-80BF-41C3-8D4E-5E5077B7A81A}">
      <dgm:prSet/>
      <dgm:spPr/>
      <dgm:t>
        <a:bodyPr/>
        <a:lstStyle/>
        <a:p>
          <a:endParaRPr lang="en-US"/>
        </a:p>
      </dgm:t>
    </dgm:pt>
    <dgm:pt modelId="{3BD4B766-C3EE-4946-AE69-47DEC749BA3C}" type="sibTrans" cxnId="{03DC14F1-80BF-41C3-8D4E-5E5077B7A81A}">
      <dgm:prSet/>
      <dgm:spPr/>
      <dgm:t>
        <a:bodyPr/>
        <a:lstStyle/>
        <a:p>
          <a:endParaRPr lang="en-US"/>
        </a:p>
      </dgm:t>
    </dgm:pt>
    <dgm:pt modelId="{B2DE8669-FBCF-417A-AD46-F57FB6300EB5}">
      <dgm:prSet custT="1"/>
      <dgm:spPr/>
      <dgm:t>
        <a:bodyPr/>
        <a:lstStyle/>
        <a:p>
          <a:r>
            <a:rPr lang="en-US" sz="1400"/>
            <a:t>It can lead to decreased productivity, decreased morale, and increased recruitment and training costs. Predicting which employees are at risk of leaving can help organizations take proactive steps to retain their valuable employees.</a:t>
          </a:r>
        </a:p>
      </dgm:t>
    </dgm:pt>
    <dgm:pt modelId="{4E39C9CA-17F7-4356-979B-6597F2B85924}" type="parTrans" cxnId="{CC670860-BDD7-4022-A1A0-3CAFE2AFCBE9}">
      <dgm:prSet/>
      <dgm:spPr/>
      <dgm:t>
        <a:bodyPr/>
        <a:lstStyle/>
        <a:p>
          <a:endParaRPr lang="en-US"/>
        </a:p>
      </dgm:t>
    </dgm:pt>
    <dgm:pt modelId="{5170B1F2-EBBE-4D7B-9B40-D40B9B3C949D}" type="sibTrans" cxnId="{CC670860-BDD7-4022-A1A0-3CAFE2AFCBE9}">
      <dgm:prSet/>
      <dgm:spPr/>
      <dgm:t>
        <a:bodyPr/>
        <a:lstStyle/>
        <a:p>
          <a:endParaRPr lang="en-US"/>
        </a:p>
      </dgm:t>
    </dgm:pt>
    <dgm:pt modelId="{568E8E25-922C-4693-9A00-0652594AF365}" type="pres">
      <dgm:prSet presAssocID="{EB7C0F44-A964-4B91-8F13-0FCECA24C37B}" presName="root" presStyleCnt="0">
        <dgm:presLayoutVars>
          <dgm:dir/>
          <dgm:resizeHandles val="exact"/>
        </dgm:presLayoutVars>
      </dgm:prSet>
      <dgm:spPr/>
    </dgm:pt>
    <dgm:pt modelId="{F3352970-A776-4118-B7FB-786F53D75AFB}" type="pres">
      <dgm:prSet presAssocID="{30D2A8D0-2406-47C2-84D7-82045259A4C9}" presName="compNode" presStyleCnt="0"/>
      <dgm:spPr/>
    </dgm:pt>
    <dgm:pt modelId="{D3D12F16-34C8-48DF-B99B-D2B085E5440E}" type="pres">
      <dgm:prSet presAssocID="{30D2A8D0-2406-47C2-84D7-82045259A4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99EF733-145E-4340-A6C5-3BA408EA2B54}" type="pres">
      <dgm:prSet presAssocID="{30D2A8D0-2406-47C2-84D7-82045259A4C9}" presName="spaceRect" presStyleCnt="0"/>
      <dgm:spPr/>
    </dgm:pt>
    <dgm:pt modelId="{9702BA1C-30F2-44E8-B8A3-179482DDCDA1}" type="pres">
      <dgm:prSet presAssocID="{30D2A8D0-2406-47C2-84D7-82045259A4C9}" presName="textRect" presStyleLbl="revTx" presStyleIdx="0" presStyleCnt="3">
        <dgm:presLayoutVars>
          <dgm:chMax val="1"/>
          <dgm:chPref val="1"/>
        </dgm:presLayoutVars>
      </dgm:prSet>
      <dgm:spPr/>
    </dgm:pt>
    <dgm:pt modelId="{FA587D81-15C1-428C-AA3B-7669B884A748}" type="pres">
      <dgm:prSet presAssocID="{ADBAE982-E359-4FFE-A7EC-75E5251B70DA}" presName="sibTrans" presStyleCnt="0"/>
      <dgm:spPr/>
    </dgm:pt>
    <dgm:pt modelId="{702B0E6B-8902-4085-B8F9-F9DC1637E546}" type="pres">
      <dgm:prSet presAssocID="{964502FA-18BA-4678-9500-FA6A666BA652}" presName="compNode" presStyleCnt="0"/>
      <dgm:spPr/>
    </dgm:pt>
    <dgm:pt modelId="{71E497D4-27CA-4B3F-89FB-F8B792C07B80}" type="pres">
      <dgm:prSet presAssocID="{964502FA-18BA-4678-9500-FA6A666BA6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432F9A39-4BC9-419A-BD3D-D3C564D9F444}" type="pres">
      <dgm:prSet presAssocID="{964502FA-18BA-4678-9500-FA6A666BA652}" presName="spaceRect" presStyleCnt="0"/>
      <dgm:spPr/>
    </dgm:pt>
    <dgm:pt modelId="{B3F05834-6507-4C55-B68E-07E230E1908E}" type="pres">
      <dgm:prSet presAssocID="{964502FA-18BA-4678-9500-FA6A666BA652}" presName="textRect" presStyleLbl="revTx" presStyleIdx="1" presStyleCnt="3">
        <dgm:presLayoutVars>
          <dgm:chMax val="1"/>
          <dgm:chPref val="1"/>
        </dgm:presLayoutVars>
      </dgm:prSet>
      <dgm:spPr/>
    </dgm:pt>
    <dgm:pt modelId="{041F4CE9-B2B6-4F50-AD2E-60C5C365C363}" type="pres">
      <dgm:prSet presAssocID="{3BD4B766-C3EE-4946-AE69-47DEC749BA3C}" presName="sibTrans" presStyleCnt="0"/>
      <dgm:spPr/>
    </dgm:pt>
    <dgm:pt modelId="{93880675-6FC8-4F1A-943B-94978E3C5746}" type="pres">
      <dgm:prSet presAssocID="{B2DE8669-FBCF-417A-AD46-F57FB6300EB5}" presName="compNode" presStyleCnt="0"/>
      <dgm:spPr/>
    </dgm:pt>
    <dgm:pt modelId="{CAAEE053-665E-497E-BDEE-C56C4F8EAC8E}" type="pres">
      <dgm:prSet presAssocID="{B2DE8669-FBCF-417A-AD46-F57FB6300E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3AB3222A-ADDC-4542-85AD-563AA7C5BB30}" type="pres">
      <dgm:prSet presAssocID="{B2DE8669-FBCF-417A-AD46-F57FB6300EB5}" presName="spaceRect" presStyleCnt="0"/>
      <dgm:spPr/>
    </dgm:pt>
    <dgm:pt modelId="{834A8103-699E-4422-B49A-AB7161B7A108}" type="pres">
      <dgm:prSet presAssocID="{B2DE8669-FBCF-417A-AD46-F57FB6300EB5}" presName="textRect" presStyleLbl="revTx" presStyleIdx="2" presStyleCnt="3">
        <dgm:presLayoutVars>
          <dgm:chMax val="1"/>
          <dgm:chPref val="1"/>
        </dgm:presLayoutVars>
      </dgm:prSet>
      <dgm:spPr/>
    </dgm:pt>
  </dgm:ptLst>
  <dgm:cxnLst>
    <dgm:cxn modelId="{7085150B-11A1-46FF-9BC8-E5780A53D559}" type="presOf" srcId="{B2DE8669-FBCF-417A-AD46-F57FB6300EB5}" destId="{834A8103-699E-4422-B49A-AB7161B7A108}" srcOrd="0" destOrd="0" presId="urn:microsoft.com/office/officeart/2018/2/layout/IconLabelList"/>
    <dgm:cxn modelId="{CC670860-BDD7-4022-A1A0-3CAFE2AFCBE9}" srcId="{EB7C0F44-A964-4B91-8F13-0FCECA24C37B}" destId="{B2DE8669-FBCF-417A-AD46-F57FB6300EB5}" srcOrd="2" destOrd="0" parTransId="{4E39C9CA-17F7-4356-979B-6597F2B85924}" sibTransId="{5170B1F2-EBBE-4D7B-9B40-D40B9B3C949D}"/>
    <dgm:cxn modelId="{393EE24E-F533-4C8D-B9BF-D66D639BC265}" srcId="{EB7C0F44-A964-4B91-8F13-0FCECA24C37B}" destId="{30D2A8D0-2406-47C2-84D7-82045259A4C9}" srcOrd="0" destOrd="0" parTransId="{DDD4FC39-60C2-4289-B4C4-E4B7E006C591}" sibTransId="{ADBAE982-E359-4FFE-A7EC-75E5251B70DA}"/>
    <dgm:cxn modelId="{D35ED395-F706-4251-A554-0D1D687E2185}" type="presOf" srcId="{964502FA-18BA-4678-9500-FA6A666BA652}" destId="{B3F05834-6507-4C55-B68E-07E230E1908E}" srcOrd="0" destOrd="0" presId="urn:microsoft.com/office/officeart/2018/2/layout/IconLabelList"/>
    <dgm:cxn modelId="{6C5946D2-1DE6-40CA-B543-B0A0C00CD9CB}" type="presOf" srcId="{EB7C0F44-A964-4B91-8F13-0FCECA24C37B}" destId="{568E8E25-922C-4693-9A00-0652594AF365}" srcOrd="0" destOrd="0" presId="urn:microsoft.com/office/officeart/2018/2/layout/IconLabelList"/>
    <dgm:cxn modelId="{F7BFEAE3-3391-4C1D-B071-B9EEA74B2F66}" type="presOf" srcId="{30D2A8D0-2406-47C2-84D7-82045259A4C9}" destId="{9702BA1C-30F2-44E8-B8A3-179482DDCDA1}" srcOrd="0" destOrd="0" presId="urn:microsoft.com/office/officeart/2018/2/layout/IconLabelList"/>
    <dgm:cxn modelId="{03DC14F1-80BF-41C3-8D4E-5E5077B7A81A}" srcId="{EB7C0F44-A964-4B91-8F13-0FCECA24C37B}" destId="{964502FA-18BA-4678-9500-FA6A666BA652}" srcOrd="1" destOrd="0" parTransId="{8AA29CF1-38FC-4C44-8659-9050DE1FACF5}" sibTransId="{3BD4B766-C3EE-4946-AE69-47DEC749BA3C}"/>
    <dgm:cxn modelId="{3999E27B-B8F1-410F-922A-EDF4C5CA47A9}" type="presParOf" srcId="{568E8E25-922C-4693-9A00-0652594AF365}" destId="{F3352970-A776-4118-B7FB-786F53D75AFB}" srcOrd="0" destOrd="0" presId="urn:microsoft.com/office/officeart/2018/2/layout/IconLabelList"/>
    <dgm:cxn modelId="{6C2CD99B-82AB-4B67-A3F9-A13533A54C42}" type="presParOf" srcId="{F3352970-A776-4118-B7FB-786F53D75AFB}" destId="{D3D12F16-34C8-48DF-B99B-D2B085E5440E}" srcOrd="0" destOrd="0" presId="urn:microsoft.com/office/officeart/2018/2/layout/IconLabelList"/>
    <dgm:cxn modelId="{C15CA714-1575-4B5F-96BE-850A083AFF22}" type="presParOf" srcId="{F3352970-A776-4118-B7FB-786F53D75AFB}" destId="{E99EF733-145E-4340-A6C5-3BA408EA2B54}" srcOrd="1" destOrd="0" presId="urn:microsoft.com/office/officeart/2018/2/layout/IconLabelList"/>
    <dgm:cxn modelId="{BFEEF4F9-9766-4FCD-90CA-C5B7164F2A29}" type="presParOf" srcId="{F3352970-A776-4118-B7FB-786F53D75AFB}" destId="{9702BA1C-30F2-44E8-B8A3-179482DDCDA1}" srcOrd="2" destOrd="0" presId="urn:microsoft.com/office/officeart/2018/2/layout/IconLabelList"/>
    <dgm:cxn modelId="{964A99A7-F656-42C8-A358-C2CB269722FC}" type="presParOf" srcId="{568E8E25-922C-4693-9A00-0652594AF365}" destId="{FA587D81-15C1-428C-AA3B-7669B884A748}" srcOrd="1" destOrd="0" presId="urn:microsoft.com/office/officeart/2018/2/layout/IconLabelList"/>
    <dgm:cxn modelId="{18AF0C4D-5736-4151-AE6C-580A2FDAC3A1}" type="presParOf" srcId="{568E8E25-922C-4693-9A00-0652594AF365}" destId="{702B0E6B-8902-4085-B8F9-F9DC1637E546}" srcOrd="2" destOrd="0" presId="urn:microsoft.com/office/officeart/2018/2/layout/IconLabelList"/>
    <dgm:cxn modelId="{7D7ED9F8-D329-4C28-892F-2119BD271B6E}" type="presParOf" srcId="{702B0E6B-8902-4085-B8F9-F9DC1637E546}" destId="{71E497D4-27CA-4B3F-89FB-F8B792C07B80}" srcOrd="0" destOrd="0" presId="urn:microsoft.com/office/officeart/2018/2/layout/IconLabelList"/>
    <dgm:cxn modelId="{9C233986-C25E-46A2-B870-54320CE331C9}" type="presParOf" srcId="{702B0E6B-8902-4085-B8F9-F9DC1637E546}" destId="{432F9A39-4BC9-419A-BD3D-D3C564D9F444}" srcOrd="1" destOrd="0" presId="urn:microsoft.com/office/officeart/2018/2/layout/IconLabelList"/>
    <dgm:cxn modelId="{DAA65542-A43C-4314-94CF-86FE3D1F5E1E}" type="presParOf" srcId="{702B0E6B-8902-4085-B8F9-F9DC1637E546}" destId="{B3F05834-6507-4C55-B68E-07E230E1908E}" srcOrd="2" destOrd="0" presId="urn:microsoft.com/office/officeart/2018/2/layout/IconLabelList"/>
    <dgm:cxn modelId="{4E31B763-A0AE-488A-A0FD-9B1BA99A8DDF}" type="presParOf" srcId="{568E8E25-922C-4693-9A00-0652594AF365}" destId="{041F4CE9-B2B6-4F50-AD2E-60C5C365C363}" srcOrd="3" destOrd="0" presId="urn:microsoft.com/office/officeart/2018/2/layout/IconLabelList"/>
    <dgm:cxn modelId="{1F7F05B4-18AC-4851-B4F2-09505DAF6964}" type="presParOf" srcId="{568E8E25-922C-4693-9A00-0652594AF365}" destId="{93880675-6FC8-4F1A-943B-94978E3C5746}" srcOrd="4" destOrd="0" presId="urn:microsoft.com/office/officeart/2018/2/layout/IconLabelList"/>
    <dgm:cxn modelId="{5701B30A-9583-4306-AA0C-210603544CF3}" type="presParOf" srcId="{93880675-6FC8-4F1A-943B-94978E3C5746}" destId="{CAAEE053-665E-497E-BDEE-C56C4F8EAC8E}" srcOrd="0" destOrd="0" presId="urn:microsoft.com/office/officeart/2018/2/layout/IconLabelList"/>
    <dgm:cxn modelId="{C28C33D7-7499-4270-A45B-D1D2DF1A9F6A}" type="presParOf" srcId="{93880675-6FC8-4F1A-943B-94978E3C5746}" destId="{3AB3222A-ADDC-4542-85AD-563AA7C5BB30}" srcOrd="1" destOrd="0" presId="urn:microsoft.com/office/officeart/2018/2/layout/IconLabelList"/>
    <dgm:cxn modelId="{A7E1025A-EA84-4134-869C-D062427D7E90}" type="presParOf" srcId="{93880675-6FC8-4F1A-943B-94978E3C5746}" destId="{834A8103-699E-4422-B49A-AB7161B7A1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D2F525-6F86-45C3-8CE6-9BEB72738C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3ED6AD-8688-438C-875B-66E1D691A9BB}">
      <dgm:prSet/>
      <dgm:spPr/>
      <dgm:t>
        <a:bodyPr/>
        <a:lstStyle/>
        <a:p>
          <a:r>
            <a:rPr lang="en-US"/>
            <a:t>Employee attrition usually happens when an employee retires, resigns for personal reasons, or changes careers. No matter the reason for attrition, a high attrition rate suggests that an organization is losing workforce power. Here are some eye-opening facts about the downsides of not having an employee attrition model in place:</a:t>
          </a:r>
        </a:p>
      </dgm:t>
    </dgm:pt>
    <dgm:pt modelId="{04AD32B6-BAB6-4774-89B1-9D2292354005}" type="parTrans" cxnId="{0F528276-3DDC-485A-BE80-1D7B35EE46F3}">
      <dgm:prSet/>
      <dgm:spPr/>
      <dgm:t>
        <a:bodyPr/>
        <a:lstStyle/>
        <a:p>
          <a:endParaRPr lang="en-US"/>
        </a:p>
      </dgm:t>
    </dgm:pt>
    <dgm:pt modelId="{39309FD7-8648-44E2-9D5E-F2B92F12D5A4}" type="sibTrans" cxnId="{0F528276-3DDC-485A-BE80-1D7B35EE46F3}">
      <dgm:prSet/>
      <dgm:spPr/>
      <dgm:t>
        <a:bodyPr/>
        <a:lstStyle/>
        <a:p>
          <a:endParaRPr lang="en-US"/>
        </a:p>
      </dgm:t>
    </dgm:pt>
    <dgm:pt modelId="{3189206B-C010-493D-B765-AC688F11FC3C}">
      <dgm:prSet/>
      <dgm:spPr/>
      <dgm:t>
        <a:bodyPr/>
        <a:lstStyle/>
        <a:p>
          <a:r>
            <a:rPr lang="en-US" b="1"/>
            <a:t>Cost of replacing an employee:</a:t>
          </a:r>
          <a:r>
            <a:rPr lang="en-US"/>
            <a:t> According to Gallup, replacing</a:t>
          </a:r>
          <a:r>
            <a:rPr lang="en-US" u="sng"/>
            <a:t> </a:t>
          </a:r>
          <a:r>
            <a:rPr lang="en-US"/>
            <a:t>an</a:t>
          </a:r>
          <a:r>
            <a:rPr lang="en-US" u="sng"/>
            <a:t> </a:t>
          </a:r>
          <a:r>
            <a:rPr lang="en-US"/>
            <a:t>employee can cost anywhere between half to two times the employee’s annual salary.</a:t>
          </a:r>
        </a:p>
      </dgm:t>
    </dgm:pt>
    <dgm:pt modelId="{529DF8B3-F2EF-4F46-B6F2-4167A044246C}" type="parTrans" cxnId="{A6318F84-5F94-4F21-92C5-2D605F6A2629}">
      <dgm:prSet/>
      <dgm:spPr/>
      <dgm:t>
        <a:bodyPr/>
        <a:lstStyle/>
        <a:p>
          <a:endParaRPr lang="en-US"/>
        </a:p>
      </dgm:t>
    </dgm:pt>
    <dgm:pt modelId="{FCCAA9FB-D90E-482F-9CE9-106A59FA3EF0}" type="sibTrans" cxnId="{A6318F84-5F94-4F21-92C5-2D605F6A2629}">
      <dgm:prSet/>
      <dgm:spPr/>
      <dgm:t>
        <a:bodyPr/>
        <a:lstStyle/>
        <a:p>
          <a:endParaRPr lang="en-US"/>
        </a:p>
      </dgm:t>
    </dgm:pt>
    <dgm:pt modelId="{D4410936-BD1E-4DEF-A63E-3D6B8F7E6C8A}">
      <dgm:prSet/>
      <dgm:spPr/>
      <dgm:t>
        <a:bodyPr/>
        <a:lstStyle/>
        <a:p>
          <a:r>
            <a:rPr lang="en-US" b="1"/>
            <a:t>Loss of knowledge:</a:t>
          </a:r>
          <a:r>
            <a:rPr lang="en-US"/>
            <a:t> According to The Work Institute’s 2020 Retention Report, 40% of respondents quit their jobs in the first year of their employment.</a:t>
          </a:r>
        </a:p>
      </dgm:t>
    </dgm:pt>
    <dgm:pt modelId="{15A42369-E84B-47A5-8752-29FD756F9CD5}" type="parTrans" cxnId="{E3D1FD5F-25B4-4320-82CD-FE6E4E9EC288}">
      <dgm:prSet/>
      <dgm:spPr/>
      <dgm:t>
        <a:bodyPr/>
        <a:lstStyle/>
        <a:p>
          <a:endParaRPr lang="en-US"/>
        </a:p>
      </dgm:t>
    </dgm:pt>
    <dgm:pt modelId="{E51190FC-DD37-4FCB-BD38-3F9540173123}" type="sibTrans" cxnId="{E3D1FD5F-25B4-4320-82CD-FE6E4E9EC288}">
      <dgm:prSet/>
      <dgm:spPr/>
      <dgm:t>
        <a:bodyPr/>
        <a:lstStyle/>
        <a:p>
          <a:endParaRPr lang="en-US"/>
        </a:p>
      </dgm:t>
    </dgm:pt>
    <dgm:pt modelId="{F5F41C5A-E894-473A-90DB-5BB97A1DA7E1}" type="pres">
      <dgm:prSet presAssocID="{A6D2F525-6F86-45C3-8CE6-9BEB72738CF1}" presName="root" presStyleCnt="0">
        <dgm:presLayoutVars>
          <dgm:dir/>
          <dgm:resizeHandles val="exact"/>
        </dgm:presLayoutVars>
      </dgm:prSet>
      <dgm:spPr/>
    </dgm:pt>
    <dgm:pt modelId="{2E207DBF-A4C2-4211-B5AF-31B5B6C8FF97}" type="pres">
      <dgm:prSet presAssocID="{793ED6AD-8688-438C-875B-66E1D691A9BB}" presName="compNode" presStyleCnt="0"/>
      <dgm:spPr/>
    </dgm:pt>
    <dgm:pt modelId="{8DCBAEDD-0233-41D7-A59F-F5888329498F}" type="pres">
      <dgm:prSet presAssocID="{793ED6AD-8688-438C-875B-66E1D691A9BB}" presName="bgRect" presStyleLbl="bgShp" presStyleIdx="0" presStyleCnt="3"/>
      <dgm:spPr/>
    </dgm:pt>
    <dgm:pt modelId="{4E18A2DC-3377-4E22-A53E-A6F3A9A23827}" type="pres">
      <dgm:prSet presAssocID="{793ED6AD-8688-438C-875B-66E1D691A9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7980E94A-DCFF-4C9A-9FDA-38182385DC05}" type="pres">
      <dgm:prSet presAssocID="{793ED6AD-8688-438C-875B-66E1D691A9BB}" presName="spaceRect" presStyleCnt="0"/>
      <dgm:spPr/>
    </dgm:pt>
    <dgm:pt modelId="{E91DF899-81A4-47AD-8188-142576873A87}" type="pres">
      <dgm:prSet presAssocID="{793ED6AD-8688-438C-875B-66E1D691A9BB}" presName="parTx" presStyleLbl="revTx" presStyleIdx="0" presStyleCnt="3">
        <dgm:presLayoutVars>
          <dgm:chMax val="0"/>
          <dgm:chPref val="0"/>
        </dgm:presLayoutVars>
      </dgm:prSet>
      <dgm:spPr/>
    </dgm:pt>
    <dgm:pt modelId="{EA59EB6D-CEA0-4282-8F85-4612F432DDD8}" type="pres">
      <dgm:prSet presAssocID="{39309FD7-8648-44E2-9D5E-F2B92F12D5A4}" presName="sibTrans" presStyleCnt="0"/>
      <dgm:spPr/>
    </dgm:pt>
    <dgm:pt modelId="{8FE4B57C-AA0F-4DF9-9B46-01FC1B8880E8}" type="pres">
      <dgm:prSet presAssocID="{3189206B-C010-493D-B765-AC688F11FC3C}" presName="compNode" presStyleCnt="0"/>
      <dgm:spPr/>
    </dgm:pt>
    <dgm:pt modelId="{16675D2F-743F-4334-A04D-578C59F4F543}" type="pres">
      <dgm:prSet presAssocID="{3189206B-C010-493D-B765-AC688F11FC3C}" presName="bgRect" presStyleLbl="bgShp" presStyleIdx="1" presStyleCnt="3"/>
      <dgm:spPr/>
    </dgm:pt>
    <dgm:pt modelId="{99A74602-CAC6-49C7-8920-F4A4C6042307}" type="pres">
      <dgm:prSet presAssocID="{3189206B-C010-493D-B765-AC688F11FC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008B2522-09E2-4B7A-AAF9-238A990C08FE}" type="pres">
      <dgm:prSet presAssocID="{3189206B-C010-493D-B765-AC688F11FC3C}" presName="spaceRect" presStyleCnt="0"/>
      <dgm:spPr/>
    </dgm:pt>
    <dgm:pt modelId="{CACCDBE6-5BF2-4D89-898E-8CD048A0EC7A}" type="pres">
      <dgm:prSet presAssocID="{3189206B-C010-493D-B765-AC688F11FC3C}" presName="parTx" presStyleLbl="revTx" presStyleIdx="1" presStyleCnt="3">
        <dgm:presLayoutVars>
          <dgm:chMax val="0"/>
          <dgm:chPref val="0"/>
        </dgm:presLayoutVars>
      </dgm:prSet>
      <dgm:spPr/>
    </dgm:pt>
    <dgm:pt modelId="{8E8486B8-6149-46C2-9A9F-694EA38AFEEA}" type="pres">
      <dgm:prSet presAssocID="{FCCAA9FB-D90E-482F-9CE9-106A59FA3EF0}" presName="sibTrans" presStyleCnt="0"/>
      <dgm:spPr/>
    </dgm:pt>
    <dgm:pt modelId="{EC580B9F-C389-468F-9373-48CE40AA9376}" type="pres">
      <dgm:prSet presAssocID="{D4410936-BD1E-4DEF-A63E-3D6B8F7E6C8A}" presName="compNode" presStyleCnt="0"/>
      <dgm:spPr/>
    </dgm:pt>
    <dgm:pt modelId="{8FFDD2C6-F270-41E0-B158-F0D970C66486}" type="pres">
      <dgm:prSet presAssocID="{D4410936-BD1E-4DEF-A63E-3D6B8F7E6C8A}" presName="bgRect" presStyleLbl="bgShp" presStyleIdx="2" presStyleCnt="3"/>
      <dgm:spPr/>
    </dgm:pt>
    <dgm:pt modelId="{B183060C-FB56-4D68-92F0-67CBC8FE87C0}" type="pres">
      <dgm:prSet presAssocID="{D4410936-BD1E-4DEF-A63E-3D6B8F7E6C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1CB283A3-0A66-43BE-B3D3-160AC8BB480F}" type="pres">
      <dgm:prSet presAssocID="{D4410936-BD1E-4DEF-A63E-3D6B8F7E6C8A}" presName="spaceRect" presStyleCnt="0"/>
      <dgm:spPr/>
    </dgm:pt>
    <dgm:pt modelId="{CDF1CCB2-4A90-4A2F-9978-90238CF56D23}" type="pres">
      <dgm:prSet presAssocID="{D4410936-BD1E-4DEF-A63E-3D6B8F7E6C8A}" presName="parTx" presStyleLbl="revTx" presStyleIdx="2" presStyleCnt="3">
        <dgm:presLayoutVars>
          <dgm:chMax val="0"/>
          <dgm:chPref val="0"/>
        </dgm:presLayoutVars>
      </dgm:prSet>
      <dgm:spPr/>
    </dgm:pt>
  </dgm:ptLst>
  <dgm:cxnLst>
    <dgm:cxn modelId="{157E4C3C-9AFD-4047-9837-D3E5F1FB205F}" type="presOf" srcId="{3189206B-C010-493D-B765-AC688F11FC3C}" destId="{CACCDBE6-5BF2-4D89-898E-8CD048A0EC7A}" srcOrd="0" destOrd="0" presId="urn:microsoft.com/office/officeart/2018/2/layout/IconVerticalSolidList"/>
    <dgm:cxn modelId="{E3D1FD5F-25B4-4320-82CD-FE6E4E9EC288}" srcId="{A6D2F525-6F86-45C3-8CE6-9BEB72738CF1}" destId="{D4410936-BD1E-4DEF-A63E-3D6B8F7E6C8A}" srcOrd="2" destOrd="0" parTransId="{15A42369-E84B-47A5-8752-29FD756F9CD5}" sibTransId="{E51190FC-DD37-4FCB-BD38-3F9540173123}"/>
    <dgm:cxn modelId="{0F528276-3DDC-485A-BE80-1D7B35EE46F3}" srcId="{A6D2F525-6F86-45C3-8CE6-9BEB72738CF1}" destId="{793ED6AD-8688-438C-875B-66E1D691A9BB}" srcOrd="0" destOrd="0" parTransId="{04AD32B6-BAB6-4774-89B1-9D2292354005}" sibTransId="{39309FD7-8648-44E2-9D5E-F2B92F12D5A4}"/>
    <dgm:cxn modelId="{A6318F84-5F94-4F21-92C5-2D605F6A2629}" srcId="{A6D2F525-6F86-45C3-8CE6-9BEB72738CF1}" destId="{3189206B-C010-493D-B765-AC688F11FC3C}" srcOrd="1" destOrd="0" parTransId="{529DF8B3-F2EF-4F46-B6F2-4167A044246C}" sibTransId="{FCCAA9FB-D90E-482F-9CE9-106A59FA3EF0}"/>
    <dgm:cxn modelId="{ED08D98A-A7F6-40A1-B20D-DF28B8AEDCB4}" type="presOf" srcId="{793ED6AD-8688-438C-875B-66E1D691A9BB}" destId="{E91DF899-81A4-47AD-8188-142576873A87}" srcOrd="0" destOrd="0" presId="urn:microsoft.com/office/officeart/2018/2/layout/IconVerticalSolidList"/>
    <dgm:cxn modelId="{103D3BA6-911F-4F62-BCD2-71E47FD3F379}" type="presOf" srcId="{A6D2F525-6F86-45C3-8CE6-9BEB72738CF1}" destId="{F5F41C5A-E894-473A-90DB-5BB97A1DA7E1}" srcOrd="0" destOrd="0" presId="urn:microsoft.com/office/officeart/2018/2/layout/IconVerticalSolidList"/>
    <dgm:cxn modelId="{7EE515FB-ADA3-431D-BF77-13F649048419}" type="presOf" srcId="{D4410936-BD1E-4DEF-A63E-3D6B8F7E6C8A}" destId="{CDF1CCB2-4A90-4A2F-9978-90238CF56D23}" srcOrd="0" destOrd="0" presId="urn:microsoft.com/office/officeart/2018/2/layout/IconVerticalSolidList"/>
    <dgm:cxn modelId="{FA47D43C-534F-4E75-998C-20D5336B9FFB}" type="presParOf" srcId="{F5F41C5A-E894-473A-90DB-5BB97A1DA7E1}" destId="{2E207DBF-A4C2-4211-B5AF-31B5B6C8FF97}" srcOrd="0" destOrd="0" presId="urn:microsoft.com/office/officeart/2018/2/layout/IconVerticalSolidList"/>
    <dgm:cxn modelId="{B60435D3-7F9A-4CA2-B5F4-F6EBA0748911}" type="presParOf" srcId="{2E207DBF-A4C2-4211-B5AF-31B5B6C8FF97}" destId="{8DCBAEDD-0233-41D7-A59F-F5888329498F}" srcOrd="0" destOrd="0" presId="urn:microsoft.com/office/officeart/2018/2/layout/IconVerticalSolidList"/>
    <dgm:cxn modelId="{643F94A5-B2CB-4D7E-BE5C-88645E83B571}" type="presParOf" srcId="{2E207DBF-A4C2-4211-B5AF-31B5B6C8FF97}" destId="{4E18A2DC-3377-4E22-A53E-A6F3A9A23827}" srcOrd="1" destOrd="0" presId="urn:microsoft.com/office/officeart/2018/2/layout/IconVerticalSolidList"/>
    <dgm:cxn modelId="{A584135C-1FA2-40FA-B40A-65D870BEA990}" type="presParOf" srcId="{2E207DBF-A4C2-4211-B5AF-31B5B6C8FF97}" destId="{7980E94A-DCFF-4C9A-9FDA-38182385DC05}" srcOrd="2" destOrd="0" presId="urn:microsoft.com/office/officeart/2018/2/layout/IconVerticalSolidList"/>
    <dgm:cxn modelId="{CD1A41F8-0E74-4373-B39E-1FE5A7536A08}" type="presParOf" srcId="{2E207DBF-A4C2-4211-B5AF-31B5B6C8FF97}" destId="{E91DF899-81A4-47AD-8188-142576873A87}" srcOrd="3" destOrd="0" presId="urn:microsoft.com/office/officeart/2018/2/layout/IconVerticalSolidList"/>
    <dgm:cxn modelId="{A2B658DF-EA14-4751-B5F5-47D3C360033B}" type="presParOf" srcId="{F5F41C5A-E894-473A-90DB-5BB97A1DA7E1}" destId="{EA59EB6D-CEA0-4282-8F85-4612F432DDD8}" srcOrd="1" destOrd="0" presId="urn:microsoft.com/office/officeart/2018/2/layout/IconVerticalSolidList"/>
    <dgm:cxn modelId="{0ADA891F-0C75-4DD6-A82F-B7F6AC9F94BE}" type="presParOf" srcId="{F5F41C5A-E894-473A-90DB-5BB97A1DA7E1}" destId="{8FE4B57C-AA0F-4DF9-9B46-01FC1B8880E8}" srcOrd="2" destOrd="0" presId="urn:microsoft.com/office/officeart/2018/2/layout/IconVerticalSolidList"/>
    <dgm:cxn modelId="{B06AE430-3676-422D-8D3D-09691C0C0992}" type="presParOf" srcId="{8FE4B57C-AA0F-4DF9-9B46-01FC1B8880E8}" destId="{16675D2F-743F-4334-A04D-578C59F4F543}" srcOrd="0" destOrd="0" presId="urn:microsoft.com/office/officeart/2018/2/layout/IconVerticalSolidList"/>
    <dgm:cxn modelId="{84B35B69-B4C4-48BC-8EC9-A9E640D02EB5}" type="presParOf" srcId="{8FE4B57C-AA0F-4DF9-9B46-01FC1B8880E8}" destId="{99A74602-CAC6-49C7-8920-F4A4C6042307}" srcOrd="1" destOrd="0" presId="urn:microsoft.com/office/officeart/2018/2/layout/IconVerticalSolidList"/>
    <dgm:cxn modelId="{99DCB193-1BCA-421F-A097-646625B02A16}" type="presParOf" srcId="{8FE4B57C-AA0F-4DF9-9B46-01FC1B8880E8}" destId="{008B2522-09E2-4B7A-AAF9-238A990C08FE}" srcOrd="2" destOrd="0" presId="urn:microsoft.com/office/officeart/2018/2/layout/IconVerticalSolidList"/>
    <dgm:cxn modelId="{5AD8F7F5-AA4A-46DE-9A0E-A020D6C0C506}" type="presParOf" srcId="{8FE4B57C-AA0F-4DF9-9B46-01FC1B8880E8}" destId="{CACCDBE6-5BF2-4D89-898E-8CD048A0EC7A}" srcOrd="3" destOrd="0" presId="urn:microsoft.com/office/officeart/2018/2/layout/IconVerticalSolidList"/>
    <dgm:cxn modelId="{0664927E-F308-4535-82EC-4BE740C5AB0D}" type="presParOf" srcId="{F5F41C5A-E894-473A-90DB-5BB97A1DA7E1}" destId="{8E8486B8-6149-46C2-9A9F-694EA38AFEEA}" srcOrd="3" destOrd="0" presId="urn:microsoft.com/office/officeart/2018/2/layout/IconVerticalSolidList"/>
    <dgm:cxn modelId="{476BA06E-863B-4124-A8E3-EBA7EA717A86}" type="presParOf" srcId="{F5F41C5A-E894-473A-90DB-5BB97A1DA7E1}" destId="{EC580B9F-C389-468F-9373-48CE40AA9376}" srcOrd="4" destOrd="0" presId="urn:microsoft.com/office/officeart/2018/2/layout/IconVerticalSolidList"/>
    <dgm:cxn modelId="{4C793CC3-DEEB-4A92-9D79-73574C8A078A}" type="presParOf" srcId="{EC580B9F-C389-468F-9373-48CE40AA9376}" destId="{8FFDD2C6-F270-41E0-B158-F0D970C66486}" srcOrd="0" destOrd="0" presId="urn:microsoft.com/office/officeart/2018/2/layout/IconVerticalSolidList"/>
    <dgm:cxn modelId="{D524EBD0-6A32-4B21-A375-0F229AFE188D}" type="presParOf" srcId="{EC580B9F-C389-468F-9373-48CE40AA9376}" destId="{B183060C-FB56-4D68-92F0-67CBC8FE87C0}" srcOrd="1" destOrd="0" presId="urn:microsoft.com/office/officeart/2018/2/layout/IconVerticalSolidList"/>
    <dgm:cxn modelId="{FF1FC655-7483-447F-B977-2DBBFD772A67}" type="presParOf" srcId="{EC580B9F-C389-468F-9373-48CE40AA9376}" destId="{1CB283A3-0A66-43BE-B3D3-160AC8BB480F}" srcOrd="2" destOrd="0" presId="urn:microsoft.com/office/officeart/2018/2/layout/IconVerticalSolidList"/>
    <dgm:cxn modelId="{91DC7349-CAF9-4D67-B992-E2EACE0FF94B}" type="presParOf" srcId="{EC580B9F-C389-468F-9373-48CE40AA9376}" destId="{CDF1CCB2-4A90-4A2F-9978-90238CF56D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2D6252-0F55-4EDE-9329-36668C2A018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74AE81-4F1C-4FA0-8033-B3CC094941A8}">
      <dgm:prSet/>
      <dgm:spPr/>
      <dgm:t>
        <a:bodyPr/>
        <a:lstStyle/>
        <a:p>
          <a:r>
            <a:rPr lang="en-US" b="1"/>
            <a:t>Cost of disrupted operations:</a:t>
          </a:r>
          <a:r>
            <a:rPr lang="en-US"/>
            <a:t> It takes an average of 42 days to fill an open position, and once an ideal candidate is hired, it takes six to eight months for them to reach full productivity.</a:t>
          </a:r>
        </a:p>
      </dgm:t>
    </dgm:pt>
    <dgm:pt modelId="{07DF4118-A2EB-4C6A-BC9A-94AEFB9FCAA4}" type="parTrans" cxnId="{81F4DFE8-9B5E-49CF-9AB8-C463ABBBFFB2}">
      <dgm:prSet/>
      <dgm:spPr/>
      <dgm:t>
        <a:bodyPr/>
        <a:lstStyle/>
        <a:p>
          <a:endParaRPr lang="en-US"/>
        </a:p>
      </dgm:t>
    </dgm:pt>
    <dgm:pt modelId="{3E9D0500-BE67-4FB3-B941-D3C2BBB770EF}" type="sibTrans" cxnId="{81F4DFE8-9B5E-49CF-9AB8-C463ABBBFFB2}">
      <dgm:prSet/>
      <dgm:spPr/>
      <dgm:t>
        <a:bodyPr/>
        <a:lstStyle/>
        <a:p>
          <a:endParaRPr lang="en-US"/>
        </a:p>
      </dgm:t>
    </dgm:pt>
    <dgm:pt modelId="{629F01DE-3FF0-4424-8267-506E556E060C}">
      <dgm:prSet/>
      <dgm:spPr/>
      <dgm:t>
        <a:bodyPr/>
        <a:lstStyle/>
        <a:p>
          <a:r>
            <a:rPr lang="en-US" b="1"/>
            <a:t>Cost of losing a trained employee:</a:t>
          </a:r>
          <a:r>
            <a:rPr lang="en-US"/>
            <a:t> The Industry Report by Training Magazine claims that it costs an average of $1,286 a year to train one employee.</a:t>
          </a:r>
        </a:p>
      </dgm:t>
    </dgm:pt>
    <dgm:pt modelId="{3846391A-C6F7-4765-9DF1-545B9F9E3711}" type="parTrans" cxnId="{094AED8C-8E1F-4D69-A563-84AB28F8E61A}">
      <dgm:prSet/>
      <dgm:spPr/>
      <dgm:t>
        <a:bodyPr/>
        <a:lstStyle/>
        <a:p>
          <a:endParaRPr lang="en-US"/>
        </a:p>
      </dgm:t>
    </dgm:pt>
    <dgm:pt modelId="{A1839505-BFE0-4349-B0BB-224F10D4D109}" type="sibTrans" cxnId="{094AED8C-8E1F-4D69-A563-84AB28F8E61A}">
      <dgm:prSet/>
      <dgm:spPr/>
      <dgm:t>
        <a:bodyPr/>
        <a:lstStyle/>
        <a:p>
          <a:endParaRPr lang="en-US"/>
        </a:p>
      </dgm:t>
    </dgm:pt>
    <dgm:pt modelId="{9D56AB6F-3CD4-4906-927E-82969D636D52}">
      <dgm:prSet/>
      <dgm:spPr/>
      <dgm:t>
        <a:bodyPr/>
        <a:lstStyle/>
        <a:p>
          <a:r>
            <a:rPr lang="en-US"/>
            <a:t>Employee exit analysis is especially important given the current global financial crisis. When managers know that a team member is about to retire or is planning to quit, they can be prepared to fill the vacancy.</a:t>
          </a:r>
        </a:p>
      </dgm:t>
    </dgm:pt>
    <dgm:pt modelId="{16938E55-3B9C-4ECD-BAE7-3C61C2C8DC89}" type="parTrans" cxnId="{54C5190B-5B6B-429C-BEDA-7F63D26FA88D}">
      <dgm:prSet/>
      <dgm:spPr/>
      <dgm:t>
        <a:bodyPr/>
        <a:lstStyle/>
        <a:p>
          <a:endParaRPr lang="en-US"/>
        </a:p>
      </dgm:t>
    </dgm:pt>
    <dgm:pt modelId="{94409230-B75B-411A-950F-308EFE0E5C59}" type="sibTrans" cxnId="{54C5190B-5B6B-429C-BEDA-7F63D26FA88D}">
      <dgm:prSet/>
      <dgm:spPr/>
      <dgm:t>
        <a:bodyPr/>
        <a:lstStyle/>
        <a:p>
          <a:endParaRPr lang="en-US"/>
        </a:p>
      </dgm:t>
    </dgm:pt>
    <dgm:pt modelId="{E15AC64F-0E98-4D86-AF35-6A60919ACA12}">
      <dgm:prSet/>
      <dgm:spPr/>
      <dgm:t>
        <a:bodyPr/>
        <a:lstStyle/>
        <a:p>
          <a:r>
            <a:rPr lang="en-US"/>
            <a:t>When using an employee attrition model, there are some warning signs you can spot</a:t>
          </a:r>
        </a:p>
      </dgm:t>
    </dgm:pt>
    <dgm:pt modelId="{F1FB9089-44A6-4617-9F23-7C95B1FD5C36}" type="parTrans" cxnId="{E45E452F-0CF3-42E2-A49E-797D0D4E7BC7}">
      <dgm:prSet/>
      <dgm:spPr/>
      <dgm:t>
        <a:bodyPr/>
        <a:lstStyle/>
        <a:p>
          <a:endParaRPr lang="en-US"/>
        </a:p>
      </dgm:t>
    </dgm:pt>
    <dgm:pt modelId="{4B24602E-6ED0-4735-82C4-97470A909F70}" type="sibTrans" cxnId="{E45E452F-0CF3-42E2-A49E-797D0D4E7BC7}">
      <dgm:prSet/>
      <dgm:spPr/>
      <dgm:t>
        <a:bodyPr/>
        <a:lstStyle/>
        <a:p>
          <a:endParaRPr lang="en-US"/>
        </a:p>
      </dgm:t>
    </dgm:pt>
    <dgm:pt modelId="{5B0FBEE7-3DB0-44C2-87AC-45185AED8037}" type="pres">
      <dgm:prSet presAssocID="{BC2D6252-0F55-4EDE-9329-36668C2A018E}" presName="root" presStyleCnt="0">
        <dgm:presLayoutVars>
          <dgm:dir/>
          <dgm:resizeHandles val="exact"/>
        </dgm:presLayoutVars>
      </dgm:prSet>
      <dgm:spPr/>
    </dgm:pt>
    <dgm:pt modelId="{47FEFE7D-9A9A-4392-9CF4-FCE7EB2B7C2F}" type="pres">
      <dgm:prSet presAssocID="{7974AE81-4F1C-4FA0-8033-B3CC094941A8}" presName="compNode" presStyleCnt="0"/>
      <dgm:spPr/>
    </dgm:pt>
    <dgm:pt modelId="{1E8EF1FB-09C7-4481-B82F-4480B52FA241}" type="pres">
      <dgm:prSet presAssocID="{7974AE81-4F1C-4FA0-8033-B3CC094941A8}" presName="bgRect" presStyleLbl="bgShp" presStyleIdx="0" presStyleCnt="4"/>
      <dgm:spPr/>
    </dgm:pt>
    <dgm:pt modelId="{E8C64B34-BC8B-421B-968F-9F5C3134A5E7}" type="pres">
      <dgm:prSet presAssocID="{7974AE81-4F1C-4FA0-8033-B3CC094941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BD49AAE7-8CB4-4E23-9283-62A4182A2FAD}" type="pres">
      <dgm:prSet presAssocID="{7974AE81-4F1C-4FA0-8033-B3CC094941A8}" presName="spaceRect" presStyleCnt="0"/>
      <dgm:spPr/>
    </dgm:pt>
    <dgm:pt modelId="{A62615B0-1E9C-4FA2-9E3D-DA4B076D8E90}" type="pres">
      <dgm:prSet presAssocID="{7974AE81-4F1C-4FA0-8033-B3CC094941A8}" presName="parTx" presStyleLbl="revTx" presStyleIdx="0" presStyleCnt="4">
        <dgm:presLayoutVars>
          <dgm:chMax val="0"/>
          <dgm:chPref val="0"/>
        </dgm:presLayoutVars>
      </dgm:prSet>
      <dgm:spPr/>
    </dgm:pt>
    <dgm:pt modelId="{72E5B02F-F6D0-43C7-B4BF-759FFF052128}" type="pres">
      <dgm:prSet presAssocID="{3E9D0500-BE67-4FB3-B941-D3C2BBB770EF}" presName="sibTrans" presStyleCnt="0"/>
      <dgm:spPr/>
    </dgm:pt>
    <dgm:pt modelId="{06B6B411-EADA-4D0B-9C85-195366E14785}" type="pres">
      <dgm:prSet presAssocID="{629F01DE-3FF0-4424-8267-506E556E060C}" presName="compNode" presStyleCnt="0"/>
      <dgm:spPr/>
    </dgm:pt>
    <dgm:pt modelId="{131DBBC7-8A14-4B39-9E8E-5124D7DD6617}" type="pres">
      <dgm:prSet presAssocID="{629F01DE-3FF0-4424-8267-506E556E060C}" presName="bgRect" presStyleLbl="bgShp" presStyleIdx="1" presStyleCnt="4"/>
      <dgm:spPr/>
    </dgm:pt>
    <dgm:pt modelId="{C3F8E677-BFB9-46E8-8663-E0940693040B}" type="pres">
      <dgm:prSet presAssocID="{629F01DE-3FF0-4424-8267-506E556E06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BE6E1C0-8F7E-4897-ADFC-57CB892CB000}" type="pres">
      <dgm:prSet presAssocID="{629F01DE-3FF0-4424-8267-506E556E060C}" presName="spaceRect" presStyleCnt="0"/>
      <dgm:spPr/>
    </dgm:pt>
    <dgm:pt modelId="{A074891F-B9F7-48D2-9C44-FD4225BD88A4}" type="pres">
      <dgm:prSet presAssocID="{629F01DE-3FF0-4424-8267-506E556E060C}" presName="parTx" presStyleLbl="revTx" presStyleIdx="1" presStyleCnt="4">
        <dgm:presLayoutVars>
          <dgm:chMax val="0"/>
          <dgm:chPref val="0"/>
        </dgm:presLayoutVars>
      </dgm:prSet>
      <dgm:spPr/>
    </dgm:pt>
    <dgm:pt modelId="{34F891F4-34AD-4D30-A9D4-3C0FE5F4A2A4}" type="pres">
      <dgm:prSet presAssocID="{A1839505-BFE0-4349-B0BB-224F10D4D109}" presName="sibTrans" presStyleCnt="0"/>
      <dgm:spPr/>
    </dgm:pt>
    <dgm:pt modelId="{5830EA3D-D3FF-43D2-8B23-E422E7792895}" type="pres">
      <dgm:prSet presAssocID="{9D56AB6F-3CD4-4906-927E-82969D636D52}" presName="compNode" presStyleCnt="0"/>
      <dgm:spPr/>
    </dgm:pt>
    <dgm:pt modelId="{B259C8B1-D72A-445B-BB52-B8D8F38AE68B}" type="pres">
      <dgm:prSet presAssocID="{9D56AB6F-3CD4-4906-927E-82969D636D52}" presName="bgRect" presStyleLbl="bgShp" presStyleIdx="2" presStyleCnt="4"/>
      <dgm:spPr/>
    </dgm:pt>
    <dgm:pt modelId="{9B7F87EC-249D-483A-A1D8-B644E2C38009}" type="pres">
      <dgm:prSet presAssocID="{9D56AB6F-3CD4-4906-927E-82969D636D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C96D966A-8184-4430-8CBB-B6D9AEFE7854}" type="pres">
      <dgm:prSet presAssocID="{9D56AB6F-3CD4-4906-927E-82969D636D52}" presName="spaceRect" presStyleCnt="0"/>
      <dgm:spPr/>
    </dgm:pt>
    <dgm:pt modelId="{DC4476C0-650E-42C2-8896-DE4F74533C14}" type="pres">
      <dgm:prSet presAssocID="{9D56AB6F-3CD4-4906-927E-82969D636D52}" presName="parTx" presStyleLbl="revTx" presStyleIdx="2" presStyleCnt="4">
        <dgm:presLayoutVars>
          <dgm:chMax val="0"/>
          <dgm:chPref val="0"/>
        </dgm:presLayoutVars>
      </dgm:prSet>
      <dgm:spPr/>
    </dgm:pt>
    <dgm:pt modelId="{19711E9E-B95D-493D-8F8B-F2ED79052108}" type="pres">
      <dgm:prSet presAssocID="{94409230-B75B-411A-950F-308EFE0E5C59}" presName="sibTrans" presStyleCnt="0"/>
      <dgm:spPr/>
    </dgm:pt>
    <dgm:pt modelId="{6861BF58-FD16-4DBD-8966-4BD300383BFF}" type="pres">
      <dgm:prSet presAssocID="{E15AC64F-0E98-4D86-AF35-6A60919ACA12}" presName="compNode" presStyleCnt="0"/>
      <dgm:spPr/>
    </dgm:pt>
    <dgm:pt modelId="{040630C9-4ED2-4982-A38C-B6F75B54984E}" type="pres">
      <dgm:prSet presAssocID="{E15AC64F-0E98-4D86-AF35-6A60919ACA12}" presName="bgRect" presStyleLbl="bgShp" presStyleIdx="3" presStyleCnt="4"/>
      <dgm:spPr/>
    </dgm:pt>
    <dgm:pt modelId="{FB34CF7C-38B5-4CD4-8459-AF90C2E2298E}" type="pres">
      <dgm:prSet presAssocID="{E15AC64F-0E98-4D86-AF35-6A60919ACA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9726AE92-46EB-4E1E-97FB-5264507D025C}" type="pres">
      <dgm:prSet presAssocID="{E15AC64F-0E98-4D86-AF35-6A60919ACA12}" presName="spaceRect" presStyleCnt="0"/>
      <dgm:spPr/>
    </dgm:pt>
    <dgm:pt modelId="{1CE9371E-28BD-401A-B3F1-200E47B594FF}" type="pres">
      <dgm:prSet presAssocID="{E15AC64F-0E98-4D86-AF35-6A60919ACA12}" presName="parTx" presStyleLbl="revTx" presStyleIdx="3" presStyleCnt="4">
        <dgm:presLayoutVars>
          <dgm:chMax val="0"/>
          <dgm:chPref val="0"/>
        </dgm:presLayoutVars>
      </dgm:prSet>
      <dgm:spPr/>
    </dgm:pt>
  </dgm:ptLst>
  <dgm:cxnLst>
    <dgm:cxn modelId="{54C5190B-5B6B-429C-BEDA-7F63D26FA88D}" srcId="{BC2D6252-0F55-4EDE-9329-36668C2A018E}" destId="{9D56AB6F-3CD4-4906-927E-82969D636D52}" srcOrd="2" destOrd="0" parTransId="{16938E55-3B9C-4ECD-BAE7-3C61C2C8DC89}" sibTransId="{94409230-B75B-411A-950F-308EFE0E5C59}"/>
    <dgm:cxn modelId="{E45E452F-0CF3-42E2-A49E-797D0D4E7BC7}" srcId="{BC2D6252-0F55-4EDE-9329-36668C2A018E}" destId="{E15AC64F-0E98-4D86-AF35-6A60919ACA12}" srcOrd="3" destOrd="0" parTransId="{F1FB9089-44A6-4617-9F23-7C95B1FD5C36}" sibTransId="{4B24602E-6ED0-4735-82C4-97470A909F70}"/>
    <dgm:cxn modelId="{559CB53A-ECDD-489D-B2F0-C4F3A55567F9}" type="presOf" srcId="{BC2D6252-0F55-4EDE-9329-36668C2A018E}" destId="{5B0FBEE7-3DB0-44C2-87AC-45185AED8037}" srcOrd="0" destOrd="0" presId="urn:microsoft.com/office/officeart/2018/2/layout/IconVerticalSolidList"/>
    <dgm:cxn modelId="{094AED8C-8E1F-4D69-A563-84AB28F8E61A}" srcId="{BC2D6252-0F55-4EDE-9329-36668C2A018E}" destId="{629F01DE-3FF0-4424-8267-506E556E060C}" srcOrd="1" destOrd="0" parTransId="{3846391A-C6F7-4765-9DF1-545B9F9E3711}" sibTransId="{A1839505-BFE0-4349-B0BB-224F10D4D109}"/>
    <dgm:cxn modelId="{C881BD99-E6EA-4EE9-A410-34057D9D6F36}" type="presOf" srcId="{E15AC64F-0E98-4D86-AF35-6A60919ACA12}" destId="{1CE9371E-28BD-401A-B3F1-200E47B594FF}" srcOrd="0" destOrd="0" presId="urn:microsoft.com/office/officeart/2018/2/layout/IconVerticalSolidList"/>
    <dgm:cxn modelId="{6661719C-126B-43C2-ADBF-FD550FE995B2}" type="presOf" srcId="{7974AE81-4F1C-4FA0-8033-B3CC094941A8}" destId="{A62615B0-1E9C-4FA2-9E3D-DA4B076D8E90}" srcOrd="0" destOrd="0" presId="urn:microsoft.com/office/officeart/2018/2/layout/IconVerticalSolidList"/>
    <dgm:cxn modelId="{C4D31CE3-04C2-4ED0-B3CB-6D95BC415B82}" type="presOf" srcId="{629F01DE-3FF0-4424-8267-506E556E060C}" destId="{A074891F-B9F7-48D2-9C44-FD4225BD88A4}" srcOrd="0" destOrd="0" presId="urn:microsoft.com/office/officeart/2018/2/layout/IconVerticalSolidList"/>
    <dgm:cxn modelId="{81F4DFE8-9B5E-49CF-9AB8-C463ABBBFFB2}" srcId="{BC2D6252-0F55-4EDE-9329-36668C2A018E}" destId="{7974AE81-4F1C-4FA0-8033-B3CC094941A8}" srcOrd="0" destOrd="0" parTransId="{07DF4118-A2EB-4C6A-BC9A-94AEFB9FCAA4}" sibTransId="{3E9D0500-BE67-4FB3-B941-D3C2BBB770EF}"/>
    <dgm:cxn modelId="{84E97EFB-5231-4C77-96D5-C341270D369F}" type="presOf" srcId="{9D56AB6F-3CD4-4906-927E-82969D636D52}" destId="{DC4476C0-650E-42C2-8896-DE4F74533C14}" srcOrd="0" destOrd="0" presId="urn:microsoft.com/office/officeart/2018/2/layout/IconVerticalSolidList"/>
    <dgm:cxn modelId="{D7EBE359-AE95-4BB0-AB98-FD3ADC991E07}" type="presParOf" srcId="{5B0FBEE7-3DB0-44C2-87AC-45185AED8037}" destId="{47FEFE7D-9A9A-4392-9CF4-FCE7EB2B7C2F}" srcOrd="0" destOrd="0" presId="urn:microsoft.com/office/officeart/2018/2/layout/IconVerticalSolidList"/>
    <dgm:cxn modelId="{DFB393A6-7031-44F7-A43D-227490988187}" type="presParOf" srcId="{47FEFE7D-9A9A-4392-9CF4-FCE7EB2B7C2F}" destId="{1E8EF1FB-09C7-4481-B82F-4480B52FA241}" srcOrd="0" destOrd="0" presId="urn:microsoft.com/office/officeart/2018/2/layout/IconVerticalSolidList"/>
    <dgm:cxn modelId="{A49F26FB-4B28-4967-B487-DEDE7AFD187A}" type="presParOf" srcId="{47FEFE7D-9A9A-4392-9CF4-FCE7EB2B7C2F}" destId="{E8C64B34-BC8B-421B-968F-9F5C3134A5E7}" srcOrd="1" destOrd="0" presId="urn:microsoft.com/office/officeart/2018/2/layout/IconVerticalSolidList"/>
    <dgm:cxn modelId="{D23AF90B-22B6-4D5A-BAAC-54850EE948FF}" type="presParOf" srcId="{47FEFE7D-9A9A-4392-9CF4-FCE7EB2B7C2F}" destId="{BD49AAE7-8CB4-4E23-9283-62A4182A2FAD}" srcOrd="2" destOrd="0" presId="urn:microsoft.com/office/officeart/2018/2/layout/IconVerticalSolidList"/>
    <dgm:cxn modelId="{3DFEF8DA-3300-48A1-B8BD-326EB858FE0E}" type="presParOf" srcId="{47FEFE7D-9A9A-4392-9CF4-FCE7EB2B7C2F}" destId="{A62615B0-1E9C-4FA2-9E3D-DA4B076D8E90}" srcOrd="3" destOrd="0" presId="urn:microsoft.com/office/officeart/2018/2/layout/IconVerticalSolidList"/>
    <dgm:cxn modelId="{87ADC077-2860-4D17-8C68-0887B3D947A7}" type="presParOf" srcId="{5B0FBEE7-3DB0-44C2-87AC-45185AED8037}" destId="{72E5B02F-F6D0-43C7-B4BF-759FFF052128}" srcOrd="1" destOrd="0" presId="urn:microsoft.com/office/officeart/2018/2/layout/IconVerticalSolidList"/>
    <dgm:cxn modelId="{D092CA94-0BCA-4E16-A351-BE8856ACD374}" type="presParOf" srcId="{5B0FBEE7-3DB0-44C2-87AC-45185AED8037}" destId="{06B6B411-EADA-4D0B-9C85-195366E14785}" srcOrd="2" destOrd="0" presId="urn:microsoft.com/office/officeart/2018/2/layout/IconVerticalSolidList"/>
    <dgm:cxn modelId="{1BA04DB7-DB3F-4DF9-A4BF-A4E91D82E78E}" type="presParOf" srcId="{06B6B411-EADA-4D0B-9C85-195366E14785}" destId="{131DBBC7-8A14-4B39-9E8E-5124D7DD6617}" srcOrd="0" destOrd="0" presId="urn:microsoft.com/office/officeart/2018/2/layout/IconVerticalSolidList"/>
    <dgm:cxn modelId="{380F6307-9818-4879-9279-A364FDC650A6}" type="presParOf" srcId="{06B6B411-EADA-4D0B-9C85-195366E14785}" destId="{C3F8E677-BFB9-46E8-8663-E0940693040B}" srcOrd="1" destOrd="0" presId="urn:microsoft.com/office/officeart/2018/2/layout/IconVerticalSolidList"/>
    <dgm:cxn modelId="{6AF16F59-3B89-4ACB-8ECF-6E2E7AF833B7}" type="presParOf" srcId="{06B6B411-EADA-4D0B-9C85-195366E14785}" destId="{DBE6E1C0-8F7E-4897-ADFC-57CB892CB000}" srcOrd="2" destOrd="0" presId="urn:microsoft.com/office/officeart/2018/2/layout/IconVerticalSolidList"/>
    <dgm:cxn modelId="{E0A45B14-9438-49B1-90A5-F60B258F40D3}" type="presParOf" srcId="{06B6B411-EADA-4D0B-9C85-195366E14785}" destId="{A074891F-B9F7-48D2-9C44-FD4225BD88A4}" srcOrd="3" destOrd="0" presId="urn:microsoft.com/office/officeart/2018/2/layout/IconVerticalSolidList"/>
    <dgm:cxn modelId="{AE4173E9-B0F1-471C-9C3D-31EE78E05F47}" type="presParOf" srcId="{5B0FBEE7-3DB0-44C2-87AC-45185AED8037}" destId="{34F891F4-34AD-4D30-A9D4-3C0FE5F4A2A4}" srcOrd="3" destOrd="0" presId="urn:microsoft.com/office/officeart/2018/2/layout/IconVerticalSolidList"/>
    <dgm:cxn modelId="{2AB68AAE-D5E2-4A9D-A61F-B58A623A5B44}" type="presParOf" srcId="{5B0FBEE7-3DB0-44C2-87AC-45185AED8037}" destId="{5830EA3D-D3FF-43D2-8B23-E422E7792895}" srcOrd="4" destOrd="0" presId="urn:microsoft.com/office/officeart/2018/2/layout/IconVerticalSolidList"/>
    <dgm:cxn modelId="{AA6194BD-C8F9-45AC-B0D8-713EABED2318}" type="presParOf" srcId="{5830EA3D-D3FF-43D2-8B23-E422E7792895}" destId="{B259C8B1-D72A-445B-BB52-B8D8F38AE68B}" srcOrd="0" destOrd="0" presId="urn:microsoft.com/office/officeart/2018/2/layout/IconVerticalSolidList"/>
    <dgm:cxn modelId="{FDC5F60C-26FA-4603-BDF9-384047CC34AA}" type="presParOf" srcId="{5830EA3D-D3FF-43D2-8B23-E422E7792895}" destId="{9B7F87EC-249D-483A-A1D8-B644E2C38009}" srcOrd="1" destOrd="0" presId="urn:microsoft.com/office/officeart/2018/2/layout/IconVerticalSolidList"/>
    <dgm:cxn modelId="{6A185967-30B7-4B27-B88D-064A0620C6E3}" type="presParOf" srcId="{5830EA3D-D3FF-43D2-8B23-E422E7792895}" destId="{C96D966A-8184-4430-8CBB-B6D9AEFE7854}" srcOrd="2" destOrd="0" presId="urn:microsoft.com/office/officeart/2018/2/layout/IconVerticalSolidList"/>
    <dgm:cxn modelId="{4B277CFD-1D3B-43B7-8C67-3BB9601A3BCB}" type="presParOf" srcId="{5830EA3D-D3FF-43D2-8B23-E422E7792895}" destId="{DC4476C0-650E-42C2-8896-DE4F74533C14}" srcOrd="3" destOrd="0" presId="urn:microsoft.com/office/officeart/2018/2/layout/IconVerticalSolidList"/>
    <dgm:cxn modelId="{BE7DD6B4-3B53-4ADF-A4EB-550A7573A2BF}" type="presParOf" srcId="{5B0FBEE7-3DB0-44C2-87AC-45185AED8037}" destId="{19711E9E-B95D-493D-8F8B-F2ED79052108}" srcOrd="5" destOrd="0" presId="urn:microsoft.com/office/officeart/2018/2/layout/IconVerticalSolidList"/>
    <dgm:cxn modelId="{B900467F-722B-4C13-BCDF-117D46FC1F10}" type="presParOf" srcId="{5B0FBEE7-3DB0-44C2-87AC-45185AED8037}" destId="{6861BF58-FD16-4DBD-8966-4BD300383BFF}" srcOrd="6" destOrd="0" presId="urn:microsoft.com/office/officeart/2018/2/layout/IconVerticalSolidList"/>
    <dgm:cxn modelId="{3B4584F5-1FB1-4183-AF29-E2702BF924FA}" type="presParOf" srcId="{6861BF58-FD16-4DBD-8966-4BD300383BFF}" destId="{040630C9-4ED2-4982-A38C-B6F75B54984E}" srcOrd="0" destOrd="0" presId="urn:microsoft.com/office/officeart/2018/2/layout/IconVerticalSolidList"/>
    <dgm:cxn modelId="{71A973AA-B557-4E3C-A3BC-4034E163A3F7}" type="presParOf" srcId="{6861BF58-FD16-4DBD-8966-4BD300383BFF}" destId="{FB34CF7C-38B5-4CD4-8459-AF90C2E2298E}" srcOrd="1" destOrd="0" presId="urn:microsoft.com/office/officeart/2018/2/layout/IconVerticalSolidList"/>
    <dgm:cxn modelId="{C4C24333-04B5-4E60-ACEA-C976B53D3436}" type="presParOf" srcId="{6861BF58-FD16-4DBD-8966-4BD300383BFF}" destId="{9726AE92-46EB-4E1E-97FB-5264507D025C}" srcOrd="2" destOrd="0" presId="urn:microsoft.com/office/officeart/2018/2/layout/IconVerticalSolidList"/>
    <dgm:cxn modelId="{6A009CBA-A6E8-486C-AA5A-F4637857F16C}" type="presParOf" srcId="{6861BF58-FD16-4DBD-8966-4BD300383BFF}" destId="{1CE9371E-28BD-401A-B3F1-200E47B594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5B50A9-879C-4620-BCF4-784C9C19C7C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1036BEE-0ADC-4EC8-969D-EA8343081905}">
      <dgm:prSet/>
      <dgm:spPr/>
      <dgm:t>
        <a:bodyPr/>
        <a:lstStyle/>
        <a:p>
          <a:r>
            <a:rPr lang="en-US"/>
            <a:t>Analyzing employee attrition through surveys also helps with long-term organizational planning. This means managers can ensure a smooth transition when key employees retire. An employee survey includes questions about employees’ motivation to stay at work (promotions, salary hikes, etc.), satisfaction with current roles, views on where they see themselves within the organization in a couple of years, and so on.</a:t>
          </a:r>
        </a:p>
      </dgm:t>
    </dgm:pt>
    <dgm:pt modelId="{9741A95A-DA25-4F2E-8C27-77A7C883892E}" type="parTrans" cxnId="{31577E16-35E4-4C01-A682-F59AF5F987BC}">
      <dgm:prSet/>
      <dgm:spPr/>
      <dgm:t>
        <a:bodyPr/>
        <a:lstStyle/>
        <a:p>
          <a:endParaRPr lang="en-US"/>
        </a:p>
      </dgm:t>
    </dgm:pt>
    <dgm:pt modelId="{1462DDB5-3923-4951-A54C-D16247FAB297}" type="sibTrans" cxnId="{31577E16-35E4-4C01-A682-F59AF5F987BC}">
      <dgm:prSet/>
      <dgm:spPr/>
      <dgm:t>
        <a:bodyPr/>
        <a:lstStyle/>
        <a:p>
          <a:endParaRPr lang="en-US"/>
        </a:p>
      </dgm:t>
    </dgm:pt>
    <dgm:pt modelId="{F10C646E-2952-4B80-A128-3B9E00C92900}">
      <dgm:prSet/>
      <dgm:spPr/>
      <dgm:t>
        <a:bodyPr/>
        <a:lstStyle/>
        <a:p>
          <a:r>
            <a:rPr lang="en-US"/>
            <a:t>These survey questions are constructive for gauging employee loyalty and predicting turnover. Higher scores in the commitment and job satisfaction category mean employees are more committed to the organization and are more likely to stay in their position.</a:t>
          </a:r>
        </a:p>
      </dgm:t>
    </dgm:pt>
    <dgm:pt modelId="{913F199F-5D20-4B9A-8688-DEDBC16796F5}" type="parTrans" cxnId="{193D1F0A-0706-46E4-8BDF-33F96747568E}">
      <dgm:prSet/>
      <dgm:spPr/>
      <dgm:t>
        <a:bodyPr/>
        <a:lstStyle/>
        <a:p>
          <a:endParaRPr lang="en-US"/>
        </a:p>
      </dgm:t>
    </dgm:pt>
    <dgm:pt modelId="{FDA6505D-EEBA-45AF-A9C5-C5750EF113DE}" type="sibTrans" cxnId="{193D1F0A-0706-46E4-8BDF-33F96747568E}">
      <dgm:prSet/>
      <dgm:spPr/>
      <dgm:t>
        <a:bodyPr/>
        <a:lstStyle/>
        <a:p>
          <a:endParaRPr lang="en-US"/>
        </a:p>
      </dgm:t>
    </dgm:pt>
    <dgm:pt modelId="{E57218B9-B0D8-483A-B0BA-07526E32B5C6}">
      <dgm:prSet/>
      <dgm:spPr/>
      <dgm:t>
        <a:bodyPr/>
        <a:lstStyle/>
        <a:p>
          <a:r>
            <a:rPr lang="en-US"/>
            <a:t>If scores are low, a follow-up discussion with an employee will help managers better understand why the employee responded the way they did.</a:t>
          </a:r>
        </a:p>
      </dgm:t>
    </dgm:pt>
    <dgm:pt modelId="{4979B58A-534D-4537-A418-8BA2F9DFD8AA}" type="parTrans" cxnId="{0C571B31-0E73-4B90-8664-450EE0F78CBF}">
      <dgm:prSet/>
      <dgm:spPr/>
      <dgm:t>
        <a:bodyPr/>
        <a:lstStyle/>
        <a:p>
          <a:endParaRPr lang="en-US"/>
        </a:p>
      </dgm:t>
    </dgm:pt>
    <dgm:pt modelId="{9C047F02-806D-4276-B822-7892F8F6564D}" type="sibTrans" cxnId="{0C571B31-0E73-4B90-8664-450EE0F78CBF}">
      <dgm:prSet/>
      <dgm:spPr/>
      <dgm:t>
        <a:bodyPr/>
        <a:lstStyle/>
        <a:p>
          <a:endParaRPr lang="en-US"/>
        </a:p>
      </dgm:t>
    </dgm:pt>
    <dgm:pt modelId="{A11721AD-B180-48E2-87B3-F78795467BF2}" type="pres">
      <dgm:prSet presAssocID="{265B50A9-879C-4620-BCF4-784C9C19C7CD}" presName="vert0" presStyleCnt="0">
        <dgm:presLayoutVars>
          <dgm:dir/>
          <dgm:animOne val="branch"/>
          <dgm:animLvl val="lvl"/>
        </dgm:presLayoutVars>
      </dgm:prSet>
      <dgm:spPr/>
    </dgm:pt>
    <dgm:pt modelId="{0C8753FE-0E5E-4101-AAF8-3C1D7F9DD862}" type="pres">
      <dgm:prSet presAssocID="{71036BEE-0ADC-4EC8-969D-EA8343081905}" presName="thickLine" presStyleLbl="alignNode1" presStyleIdx="0" presStyleCnt="3"/>
      <dgm:spPr/>
    </dgm:pt>
    <dgm:pt modelId="{DE92484B-5443-4B1D-BC62-3551ADBF81CF}" type="pres">
      <dgm:prSet presAssocID="{71036BEE-0ADC-4EC8-969D-EA8343081905}" presName="horz1" presStyleCnt="0"/>
      <dgm:spPr/>
    </dgm:pt>
    <dgm:pt modelId="{32949C07-1D60-4DC3-9401-73518579D8C2}" type="pres">
      <dgm:prSet presAssocID="{71036BEE-0ADC-4EC8-969D-EA8343081905}" presName="tx1" presStyleLbl="revTx" presStyleIdx="0" presStyleCnt="3"/>
      <dgm:spPr/>
    </dgm:pt>
    <dgm:pt modelId="{8E576810-42E3-419F-8530-CE1B3F0F867A}" type="pres">
      <dgm:prSet presAssocID="{71036BEE-0ADC-4EC8-969D-EA8343081905}" presName="vert1" presStyleCnt="0"/>
      <dgm:spPr/>
    </dgm:pt>
    <dgm:pt modelId="{979321AC-CA32-4B33-BADD-B49D60DF1DB1}" type="pres">
      <dgm:prSet presAssocID="{F10C646E-2952-4B80-A128-3B9E00C92900}" presName="thickLine" presStyleLbl="alignNode1" presStyleIdx="1" presStyleCnt="3"/>
      <dgm:spPr/>
    </dgm:pt>
    <dgm:pt modelId="{0E102566-70A0-4EB8-B8B2-B99DE51B3FAA}" type="pres">
      <dgm:prSet presAssocID="{F10C646E-2952-4B80-A128-3B9E00C92900}" presName="horz1" presStyleCnt="0"/>
      <dgm:spPr/>
    </dgm:pt>
    <dgm:pt modelId="{0D6E52F3-9483-4DD9-B2E0-7CBBB467C091}" type="pres">
      <dgm:prSet presAssocID="{F10C646E-2952-4B80-A128-3B9E00C92900}" presName="tx1" presStyleLbl="revTx" presStyleIdx="1" presStyleCnt="3"/>
      <dgm:spPr/>
    </dgm:pt>
    <dgm:pt modelId="{4E6ADAC6-A254-4E4A-85C3-C4B3BB3BB473}" type="pres">
      <dgm:prSet presAssocID="{F10C646E-2952-4B80-A128-3B9E00C92900}" presName="vert1" presStyleCnt="0"/>
      <dgm:spPr/>
    </dgm:pt>
    <dgm:pt modelId="{8460932D-49D9-4FA5-98B6-12139EC060A9}" type="pres">
      <dgm:prSet presAssocID="{E57218B9-B0D8-483A-B0BA-07526E32B5C6}" presName="thickLine" presStyleLbl="alignNode1" presStyleIdx="2" presStyleCnt="3"/>
      <dgm:spPr/>
    </dgm:pt>
    <dgm:pt modelId="{04C1AFC0-1AA4-4774-9007-FACD1E3B7FD0}" type="pres">
      <dgm:prSet presAssocID="{E57218B9-B0D8-483A-B0BA-07526E32B5C6}" presName="horz1" presStyleCnt="0"/>
      <dgm:spPr/>
    </dgm:pt>
    <dgm:pt modelId="{47790C08-3AFF-413E-A737-E889A105AD4A}" type="pres">
      <dgm:prSet presAssocID="{E57218B9-B0D8-483A-B0BA-07526E32B5C6}" presName="tx1" presStyleLbl="revTx" presStyleIdx="2" presStyleCnt="3"/>
      <dgm:spPr/>
    </dgm:pt>
    <dgm:pt modelId="{AECA7AE3-A15F-46AE-AD25-EDA83DDCEF67}" type="pres">
      <dgm:prSet presAssocID="{E57218B9-B0D8-483A-B0BA-07526E32B5C6}" presName="vert1" presStyleCnt="0"/>
      <dgm:spPr/>
    </dgm:pt>
  </dgm:ptLst>
  <dgm:cxnLst>
    <dgm:cxn modelId="{193D1F0A-0706-46E4-8BDF-33F96747568E}" srcId="{265B50A9-879C-4620-BCF4-784C9C19C7CD}" destId="{F10C646E-2952-4B80-A128-3B9E00C92900}" srcOrd="1" destOrd="0" parTransId="{913F199F-5D20-4B9A-8688-DEDBC16796F5}" sibTransId="{FDA6505D-EEBA-45AF-A9C5-C5750EF113DE}"/>
    <dgm:cxn modelId="{31577E16-35E4-4C01-A682-F59AF5F987BC}" srcId="{265B50A9-879C-4620-BCF4-784C9C19C7CD}" destId="{71036BEE-0ADC-4EC8-969D-EA8343081905}" srcOrd="0" destOrd="0" parTransId="{9741A95A-DA25-4F2E-8C27-77A7C883892E}" sibTransId="{1462DDB5-3923-4951-A54C-D16247FAB297}"/>
    <dgm:cxn modelId="{0C571B31-0E73-4B90-8664-450EE0F78CBF}" srcId="{265B50A9-879C-4620-BCF4-784C9C19C7CD}" destId="{E57218B9-B0D8-483A-B0BA-07526E32B5C6}" srcOrd="2" destOrd="0" parTransId="{4979B58A-534D-4537-A418-8BA2F9DFD8AA}" sibTransId="{9C047F02-806D-4276-B822-7892F8F6564D}"/>
    <dgm:cxn modelId="{F12C4B66-4845-46A6-8D08-7FA9DAF5522E}" type="presOf" srcId="{E57218B9-B0D8-483A-B0BA-07526E32B5C6}" destId="{47790C08-3AFF-413E-A737-E889A105AD4A}" srcOrd="0" destOrd="0" presId="urn:microsoft.com/office/officeart/2008/layout/LinedList"/>
    <dgm:cxn modelId="{0046938F-2C8E-4622-977B-8479751F6AC9}" type="presOf" srcId="{71036BEE-0ADC-4EC8-969D-EA8343081905}" destId="{32949C07-1D60-4DC3-9401-73518579D8C2}" srcOrd="0" destOrd="0" presId="urn:microsoft.com/office/officeart/2008/layout/LinedList"/>
    <dgm:cxn modelId="{7AE54DDE-91C2-4613-8A34-0A23D2FC8238}" type="presOf" srcId="{265B50A9-879C-4620-BCF4-784C9C19C7CD}" destId="{A11721AD-B180-48E2-87B3-F78795467BF2}" srcOrd="0" destOrd="0" presId="urn:microsoft.com/office/officeart/2008/layout/LinedList"/>
    <dgm:cxn modelId="{134FF8F0-FA28-4829-9A27-65A9AC0244E0}" type="presOf" srcId="{F10C646E-2952-4B80-A128-3B9E00C92900}" destId="{0D6E52F3-9483-4DD9-B2E0-7CBBB467C091}" srcOrd="0" destOrd="0" presId="urn:microsoft.com/office/officeart/2008/layout/LinedList"/>
    <dgm:cxn modelId="{44F1CD64-7431-43DA-9B63-FAB74E025665}" type="presParOf" srcId="{A11721AD-B180-48E2-87B3-F78795467BF2}" destId="{0C8753FE-0E5E-4101-AAF8-3C1D7F9DD862}" srcOrd="0" destOrd="0" presId="urn:microsoft.com/office/officeart/2008/layout/LinedList"/>
    <dgm:cxn modelId="{72069F25-DAD9-403E-9D00-BDD22F2937FB}" type="presParOf" srcId="{A11721AD-B180-48E2-87B3-F78795467BF2}" destId="{DE92484B-5443-4B1D-BC62-3551ADBF81CF}" srcOrd="1" destOrd="0" presId="urn:microsoft.com/office/officeart/2008/layout/LinedList"/>
    <dgm:cxn modelId="{452371D1-0287-4930-B963-D733C3BBD71D}" type="presParOf" srcId="{DE92484B-5443-4B1D-BC62-3551ADBF81CF}" destId="{32949C07-1D60-4DC3-9401-73518579D8C2}" srcOrd="0" destOrd="0" presId="urn:microsoft.com/office/officeart/2008/layout/LinedList"/>
    <dgm:cxn modelId="{6E2CDF8D-3D7A-4660-B0AA-05F67A01682F}" type="presParOf" srcId="{DE92484B-5443-4B1D-BC62-3551ADBF81CF}" destId="{8E576810-42E3-419F-8530-CE1B3F0F867A}" srcOrd="1" destOrd="0" presId="urn:microsoft.com/office/officeart/2008/layout/LinedList"/>
    <dgm:cxn modelId="{7DEE47FD-5A4E-4E26-89D5-7377A858117E}" type="presParOf" srcId="{A11721AD-B180-48E2-87B3-F78795467BF2}" destId="{979321AC-CA32-4B33-BADD-B49D60DF1DB1}" srcOrd="2" destOrd="0" presId="urn:microsoft.com/office/officeart/2008/layout/LinedList"/>
    <dgm:cxn modelId="{9E6ADD17-0451-48CA-BB76-471D78F74DA8}" type="presParOf" srcId="{A11721AD-B180-48E2-87B3-F78795467BF2}" destId="{0E102566-70A0-4EB8-B8B2-B99DE51B3FAA}" srcOrd="3" destOrd="0" presId="urn:microsoft.com/office/officeart/2008/layout/LinedList"/>
    <dgm:cxn modelId="{5779897F-599A-46E9-856B-6B478C0E0E08}" type="presParOf" srcId="{0E102566-70A0-4EB8-B8B2-B99DE51B3FAA}" destId="{0D6E52F3-9483-4DD9-B2E0-7CBBB467C091}" srcOrd="0" destOrd="0" presId="urn:microsoft.com/office/officeart/2008/layout/LinedList"/>
    <dgm:cxn modelId="{F0FB2FF5-ECF1-4495-80EC-D0F5DB77CEA0}" type="presParOf" srcId="{0E102566-70A0-4EB8-B8B2-B99DE51B3FAA}" destId="{4E6ADAC6-A254-4E4A-85C3-C4B3BB3BB473}" srcOrd="1" destOrd="0" presId="urn:microsoft.com/office/officeart/2008/layout/LinedList"/>
    <dgm:cxn modelId="{5128816D-8C0B-4D3F-AE4F-73F3C9D85DA6}" type="presParOf" srcId="{A11721AD-B180-48E2-87B3-F78795467BF2}" destId="{8460932D-49D9-4FA5-98B6-12139EC060A9}" srcOrd="4" destOrd="0" presId="urn:microsoft.com/office/officeart/2008/layout/LinedList"/>
    <dgm:cxn modelId="{8B96473F-6819-423A-A74B-E2A4C5FEDFF1}" type="presParOf" srcId="{A11721AD-B180-48E2-87B3-F78795467BF2}" destId="{04C1AFC0-1AA4-4774-9007-FACD1E3B7FD0}" srcOrd="5" destOrd="0" presId="urn:microsoft.com/office/officeart/2008/layout/LinedList"/>
    <dgm:cxn modelId="{22546876-7768-43A6-97A1-ACB797E96A72}" type="presParOf" srcId="{04C1AFC0-1AA4-4774-9007-FACD1E3B7FD0}" destId="{47790C08-3AFF-413E-A737-E889A105AD4A}" srcOrd="0" destOrd="0" presId="urn:microsoft.com/office/officeart/2008/layout/LinedList"/>
    <dgm:cxn modelId="{90BAE112-4861-463A-855E-7E517C4493F3}" type="presParOf" srcId="{04C1AFC0-1AA4-4774-9007-FACD1E3B7FD0}" destId="{AECA7AE3-A15F-46AE-AD25-EDA83DDCEF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2257C8-3EA9-4DAC-B5EE-F3447DDC0175}"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91B6E4A-4448-4149-8464-0158CBF4F6B0}">
      <dgm:prSet custT="1"/>
      <dgm:spPr/>
      <dgm:t>
        <a:bodyPr/>
        <a:lstStyle/>
        <a:p>
          <a:pPr>
            <a:lnSpc>
              <a:spcPct val="100000"/>
            </a:lnSpc>
          </a:pPr>
          <a:r>
            <a:rPr lang="en-US" sz="1600" b="1" dirty="0"/>
            <a:t>Data Collection: </a:t>
          </a:r>
        </a:p>
        <a:p>
          <a:pPr>
            <a:lnSpc>
              <a:spcPct val="100000"/>
            </a:lnSpc>
          </a:pPr>
          <a:r>
            <a:rPr lang="en-US" sz="1600" dirty="0"/>
            <a:t>The first step in employee exit prediction is to collect data on employee demographics, job-related factors, performance metrics, and other relevant information. This data can be collected from HR records, employee surveys, and other sources.</a:t>
          </a:r>
        </a:p>
      </dgm:t>
    </dgm:pt>
    <dgm:pt modelId="{3DE66D9F-B54B-41C9-A40E-4FB390216461}" type="parTrans" cxnId="{1A431D0A-F6A8-42CB-B108-E56D98CA0BFF}">
      <dgm:prSet/>
      <dgm:spPr/>
      <dgm:t>
        <a:bodyPr/>
        <a:lstStyle/>
        <a:p>
          <a:endParaRPr lang="en-US"/>
        </a:p>
      </dgm:t>
    </dgm:pt>
    <dgm:pt modelId="{D337DB39-C451-4D7C-A65E-70DD5131011B}" type="sibTrans" cxnId="{1A431D0A-F6A8-42CB-B108-E56D98CA0BFF}">
      <dgm:prSet/>
      <dgm:spPr/>
      <dgm:t>
        <a:bodyPr/>
        <a:lstStyle/>
        <a:p>
          <a:pPr>
            <a:lnSpc>
              <a:spcPct val="100000"/>
            </a:lnSpc>
          </a:pPr>
          <a:endParaRPr lang="en-US"/>
        </a:p>
      </dgm:t>
    </dgm:pt>
    <dgm:pt modelId="{BDF88357-9E37-4621-98FA-2C09B0393EA7}">
      <dgm:prSet custT="1"/>
      <dgm:spPr/>
      <dgm:t>
        <a:bodyPr/>
        <a:lstStyle/>
        <a:p>
          <a:pPr>
            <a:lnSpc>
              <a:spcPct val="100000"/>
            </a:lnSpc>
          </a:pPr>
          <a:r>
            <a:rPr lang="en-US" sz="1600" b="1" dirty="0"/>
            <a:t>Feature Engineering: </a:t>
          </a:r>
        </a:p>
        <a:p>
          <a:pPr>
            <a:lnSpc>
              <a:spcPct val="100000"/>
            </a:lnSpc>
          </a:pPr>
          <a:r>
            <a:rPr lang="en-US" sz="1600" dirty="0"/>
            <a:t>Once the data is collected, the next step is to preprocess and transform the data into features that can be used by machine learning algorithms. This involves cleaning the data, handling missing values, and scaling the features as needed.</a:t>
          </a:r>
        </a:p>
      </dgm:t>
    </dgm:pt>
    <dgm:pt modelId="{BCFCF62C-6B60-4024-9C3F-49C9B3DB89DD}" type="parTrans" cxnId="{508E1A9F-B4A7-4215-BF8A-F9EADE886B97}">
      <dgm:prSet/>
      <dgm:spPr/>
      <dgm:t>
        <a:bodyPr/>
        <a:lstStyle/>
        <a:p>
          <a:endParaRPr lang="en-US"/>
        </a:p>
      </dgm:t>
    </dgm:pt>
    <dgm:pt modelId="{659CAA97-70B1-40BE-890A-4B94ECF69B25}" type="sibTrans" cxnId="{508E1A9F-B4A7-4215-BF8A-F9EADE886B97}">
      <dgm:prSet/>
      <dgm:spPr/>
      <dgm:t>
        <a:bodyPr/>
        <a:lstStyle/>
        <a:p>
          <a:pPr>
            <a:lnSpc>
              <a:spcPct val="100000"/>
            </a:lnSpc>
          </a:pPr>
          <a:endParaRPr lang="en-US"/>
        </a:p>
      </dgm:t>
    </dgm:pt>
    <dgm:pt modelId="{791F3680-64BF-4490-BBC9-5A679B5FF7A2}">
      <dgm:prSet custT="1"/>
      <dgm:spPr/>
      <dgm:t>
        <a:bodyPr/>
        <a:lstStyle/>
        <a:p>
          <a:pPr>
            <a:lnSpc>
              <a:spcPct val="100000"/>
            </a:lnSpc>
          </a:pPr>
          <a:r>
            <a:rPr lang="en-US" sz="1600" b="1" dirty="0"/>
            <a:t>Model Selection: </a:t>
          </a:r>
        </a:p>
        <a:p>
          <a:pPr>
            <a:lnSpc>
              <a:spcPct val="100000"/>
            </a:lnSpc>
          </a:pPr>
          <a:r>
            <a:rPr lang="en-US" sz="1600" dirty="0"/>
            <a:t>There are many different machine learning algorithms that can be used for employee exit prediction, including logistic regression, decision trees, random forests, and neural networks. The choice of algorithm will depend on the size and complexity of the data set, as well as the accuracy and interpretability requirements.</a:t>
          </a:r>
        </a:p>
      </dgm:t>
    </dgm:pt>
    <dgm:pt modelId="{A9675DC6-9E65-46DB-8DB6-41883E13FF28}" type="parTrans" cxnId="{F58AD957-85C9-4520-96BC-10605C34FDF6}">
      <dgm:prSet/>
      <dgm:spPr/>
      <dgm:t>
        <a:bodyPr/>
        <a:lstStyle/>
        <a:p>
          <a:endParaRPr lang="en-US"/>
        </a:p>
      </dgm:t>
    </dgm:pt>
    <dgm:pt modelId="{727B6E15-1674-41F7-B22A-39FF865932A1}" type="sibTrans" cxnId="{F58AD957-85C9-4520-96BC-10605C34FDF6}">
      <dgm:prSet/>
      <dgm:spPr/>
      <dgm:t>
        <a:bodyPr/>
        <a:lstStyle/>
        <a:p>
          <a:endParaRPr lang="en-US"/>
        </a:p>
      </dgm:t>
    </dgm:pt>
    <dgm:pt modelId="{610B254B-D7F7-49EE-87F2-CB9534DED320}" type="pres">
      <dgm:prSet presAssocID="{642257C8-3EA9-4DAC-B5EE-F3447DDC0175}" presName="root" presStyleCnt="0">
        <dgm:presLayoutVars>
          <dgm:dir/>
          <dgm:resizeHandles val="exact"/>
        </dgm:presLayoutVars>
      </dgm:prSet>
      <dgm:spPr/>
    </dgm:pt>
    <dgm:pt modelId="{C895DF62-72D0-4D57-912D-5ED383870FC4}" type="pres">
      <dgm:prSet presAssocID="{642257C8-3EA9-4DAC-B5EE-F3447DDC0175}" presName="container" presStyleCnt="0">
        <dgm:presLayoutVars>
          <dgm:dir/>
          <dgm:resizeHandles val="exact"/>
        </dgm:presLayoutVars>
      </dgm:prSet>
      <dgm:spPr/>
    </dgm:pt>
    <dgm:pt modelId="{B809F200-74BA-4294-9089-2EA8248F0880}" type="pres">
      <dgm:prSet presAssocID="{491B6E4A-4448-4149-8464-0158CBF4F6B0}" presName="compNode" presStyleCnt="0"/>
      <dgm:spPr/>
    </dgm:pt>
    <dgm:pt modelId="{613D97B8-E9B3-48E3-B44D-49FC3C23D82B}" type="pres">
      <dgm:prSet presAssocID="{491B6E4A-4448-4149-8464-0158CBF4F6B0}" presName="iconBgRect" presStyleLbl="bgShp" presStyleIdx="0" presStyleCnt="3" custScaleX="77043" custScaleY="69525"/>
      <dgm:spPr/>
    </dgm:pt>
    <dgm:pt modelId="{2112703A-9AAF-4988-B4A0-64DA3644882C}" type="pres">
      <dgm:prSet presAssocID="{491B6E4A-4448-4149-8464-0158CBF4F6B0}" presName="iconRect" presStyleLbl="node1" presStyleIdx="0" presStyleCnt="3" custScaleX="77043" custScaleY="6952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B205F0-8758-4C3C-BAC7-B565F3314EED}" type="pres">
      <dgm:prSet presAssocID="{491B6E4A-4448-4149-8464-0158CBF4F6B0}" presName="spaceRect" presStyleCnt="0"/>
      <dgm:spPr/>
    </dgm:pt>
    <dgm:pt modelId="{A0D6DA4D-B388-4C9A-AA02-325FA1A740A4}" type="pres">
      <dgm:prSet presAssocID="{491B6E4A-4448-4149-8464-0158CBF4F6B0}" presName="textRect" presStyleLbl="revTx" presStyleIdx="0" presStyleCnt="3" custScaleX="116684">
        <dgm:presLayoutVars>
          <dgm:chMax val="1"/>
          <dgm:chPref val="1"/>
        </dgm:presLayoutVars>
      </dgm:prSet>
      <dgm:spPr/>
    </dgm:pt>
    <dgm:pt modelId="{99C5F84E-0701-450A-8CD5-B741668845F8}" type="pres">
      <dgm:prSet presAssocID="{D337DB39-C451-4D7C-A65E-70DD5131011B}" presName="sibTrans" presStyleLbl="sibTrans2D1" presStyleIdx="0" presStyleCnt="0"/>
      <dgm:spPr/>
    </dgm:pt>
    <dgm:pt modelId="{1EB61A77-D8DE-4E62-9CA8-D28EB6A1ECC5}" type="pres">
      <dgm:prSet presAssocID="{BDF88357-9E37-4621-98FA-2C09B0393EA7}" presName="compNode" presStyleCnt="0"/>
      <dgm:spPr/>
    </dgm:pt>
    <dgm:pt modelId="{9CC95090-EED1-40B1-9799-6DE84414A066}" type="pres">
      <dgm:prSet presAssocID="{BDF88357-9E37-4621-98FA-2C09B0393EA7}" presName="iconBgRect" presStyleLbl="bgShp" presStyleIdx="1" presStyleCnt="3" custScaleX="77043" custScaleY="69525"/>
      <dgm:spPr/>
    </dgm:pt>
    <dgm:pt modelId="{9BD577F5-C4C9-4CA6-9176-4E5D6E3D087C}" type="pres">
      <dgm:prSet presAssocID="{BDF88357-9E37-4621-98FA-2C09B0393EA7}" presName="iconRect" presStyleLbl="node1" presStyleIdx="1" presStyleCnt="3" custScaleX="77043" custScaleY="6952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21BB2EE-CD4C-4E7F-9337-2D610AE237A0}" type="pres">
      <dgm:prSet presAssocID="{BDF88357-9E37-4621-98FA-2C09B0393EA7}" presName="spaceRect" presStyleCnt="0"/>
      <dgm:spPr/>
    </dgm:pt>
    <dgm:pt modelId="{59FCEFC9-A723-48F1-BC2D-A0F57B904E36}" type="pres">
      <dgm:prSet presAssocID="{BDF88357-9E37-4621-98FA-2C09B0393EA7}" presName="textRect" presStyleLbl="revTx" presStyleIdx="1" presStyleCnt="3" custScaleX="116684">
        <dgm:presLayoutVars>
          <dgm:chMax val="1"/>
          <dgm:chPref val="1"/>
        </dgm:presLayoutVars>
      </dgm:prSet>
      <dgm:spPr/>
    </dgm:pt>
    <dgm:pt modelId="{DC871D98-32BD-41BE-A310-678EE1AB98AB}" type="pres">
      <dgm:prSet presAssocID="{659CAA97-70B1-40BE-890A-4B94ECF69B25}" presName="sibTrans" presStyleLbl="sibTrans2D1" presStyleIdx="0" presStyleCnt="0"/>
      <dgm:spPr/>
    </dgm:pt>
    <dgm:pt modelId="{CD114828-2235-4613-B00F-BA1A120F8389}" type="pres">
      <dgm:prSet presAssocID="{791F3680-64BF-4490-BBC9-5A679B5FF7A2}" presName="compNode" presStyleCnt="0"/>
      <dgm:spPr/>
    </dgm:pt>
    <dgm:pt modelId="{06587CD9-393B-4049-A863-D3F1837EEBD5}" type="pres">
      <dgm:prSet presAssocID="{791F3680-64BF-4490-BBC9-5A679B5FF7A2}" presName="iconBgRect" presStyleLbl="bgShp" presStyleIdx="2" presStyleCnt="3" custScaleX="77043" custScaleY="69525"/>
      <dgm:spPr/>
    </dgm:pt>
    <dgm:pt modelId="{D8DBE966-294E-4255-B31A-C313EC1E922E}" type="pres">
      <dgm:prSet presAssocID="{791F3680-64BF-4490-BBC9-5A679B5FF7A2}" presName="iconRect" presStyleLbl="node1" presStyleIdx="2" presStyleCnt="3" custScaleX="77043" custScaleY="6952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0AC6E8F8-7B0F-4188-8A2F-A54D876952B4}" type="pres">
      <dgm:prSet presAssocID="{791F3680-64BF-4490-BBC9-5A679B5FF7A2}" presName="spaceRect" presStyleCnt="0"/>
      <dgm:spPr/>
    </dgm:pt>
    <dgm:pt modelId="{3B465CCF-07BA-4232-99EA-FD1E6AC5A89D}" type="pres">
      <dgm:prSet presAssocID="{791F3680-64BF-4490-BBC9-5A679B5FF7A2}" presName="textRect" presStyleLbl="revTx" presStyleIdx="2" presStyleCnt="3" custScaleX="116684">
        <dgm:presLayoutVars>
          <dgm:chMax val="1"/>
          <dgm:chPref val="1"/>
        </dgm:presLayoutVars>
      </dgm:prSet>
      <dgm:spPr/>
    </dgm:pt>
  </dgm:ptLst>
  <dgm:cxnLst>
    <dgm:cxn modelId="{1A431D0A-F6A8-42CB-B108-E56D98CA0BFF}" srcId="{642257C8-3EA9-4DAC-B5EE-F3447DDC0175}" destId="{491B6E4A-4448-4149-8464-0158CBF4F6B0}" srcOrd="0" destOrd="0" parTransId="{3DE66D9F-B54B-41C9-A40E-4FB390216461}" sibTransId="{D337DB39-C451-4D7C-A65E-70DD5131011B}"/>
    <dgm:cxn modelId="{CF361429-2C42-45A3-9573-F8823BEEB705}" type="presOf" srcId="{491B6E4A-4448-4149-8464-0158CBF4F6B0}" destId="{A0D6DA4D-B388-4C9A-AA02-325FA1A740A4}" srcOrd="0" destOrd="0" presId="urn:microsoft.com/office/officeart/2018/2/layout/IconCircleList"/>
    <dgm:cxn modelId="{1BD59A67-2180-42AF-B030-4CADDCACC683}" type="presOf" srcId="{642257C8-3EA9-4DAC-B5EE-F3447DDC0175}" destId="{610B254B-D7F7-49EE-87F2-CB9534DED320}" srcOrd="0" destOrd="0" presId="urn:microsoft.com/office/officeart/2018/2/layout/IconCircleList"/>
    <dgm:cxn modelId="{5528C477-7F7A-4ED8-A7C7-6F844B78ACEE}" type="presOf" srcId="{791F3680-64BF-4490-BBC9-5A679B5FF7A2}" destId="{3B465CCF-07BA-4232-99EA-FD1E6AC5A89D}" srcOrd="0" destOrd="0" presId="urn:microsoft.com/office/officeart/2018/2/layout/IconCircleList"/>
    <dgm:cxn modelId="{F58AD957-85C9-4520-96BC-10605C34FDF6}" srcId="{642257C8-3EA9-4DAC-B5EE-F3447DDC0175}" destId="{791F3680-64BF-4490-BBC9-5A679B5FF7A2}" srcOrd="2" destOrd="0" parTransId="{A9675DC6-9E65-46DB-8DB6-41883E13FF28}" sibTransId="{727B6E15-1674-41F7-B22A-39FF865932A1}"/>
    <dgm:cxn modelId="{508E1A9F-B4A7-4215-BF8A-F9EADE886B97}" srcId="{642257C8-3EA9-4DAC-B5EE-F3447DDC0175}" destId="{BDF88357-9E37-4621-98FA-2C09B0393EA7}" srcOrd="1" destOrd="0" parTransId="{BCFCF62C-6B60-4024-9C3F-49C9B3DB89DD}" sibTransId="{659CAA97-70B1-40BE-890A-4B94ECF69B25}"/>
    <dgm:cxn modelId="{3E603DC8-0EBE-499C-9998-1DB563B87F3A}" type="presOf" srcId="{659CAA97-70B1-40BE-890A-4B94ECF69B25}" destId="{DC871D98-32BD-41BE-A310-678EE1AB98AB}" srcOrd="0" destOrd="0" presId="urn:microsoft.com/office/officeart/2018/2/layout/IconCircleList"/>
    <dgm:cxn modelId="{326482DB-9438-454B-ACB3-8FA93148EE86}" type="presOf" srcId="{BDF88357-9E37-4621-98FA-2C09B0393EA7}" destId="{59FCEFC9-A723-48F1-BC2D-A0F57B904E36}" srcOrd="0" destOrd="0" presId="urn:microsoft.com/office/officeart/2018/2/layout/IconCircleList"/>
    <dgm:cxn modelId="{0D86D5EB-AB88-4FDD-AC73-968D6C6CDF5A}" type="presOf" srcId="{D337DB39-C451-4D7C-A65E-70DD5131011B}" destId="{99C5F84E-0701-450A-8CD5-B741668845F8}" srcOrd="0" destOrd="0" presId="urn:microsoft.com/office/officeart/2018/2/layout/IconCircleList"/>
    <dgm:cxn modelId="{1E1040AE-A6CD-4866-88A6-AF6DE33A600F}" type="presParOf" srcId="{610B254B-D7F7-49EE-87F2-CB9534DED320}" destId="{C895DF62-72D0-4D57-912D-5ED383870FC4}" srcOrd="0" destOrd="0" presId="urn:microsoft.com/office/officeart/2018/2/layout/IconCircleList"/>
    <dgm:cxn modelId="{2DE30A1A-3FCB-424F-A232-768FCEF743E3}" type="presParOf" srcId="{C895DF62-72D0-4D57-912D-5ED383870FC4}" destId="{B809F200-74BA-4294-9089-2EA8248F0880}" srcOrd="0" destOrd="0" presId="urn:microsoft.com/office/officeart/2018/2/layout/IconCircleList"/>
    <dgm:cxn modelId="{860582C8-83E5-466D-BF0A-1ECA317F36B8}" type="presParOf" srcId="{B809F200-74BA-4294-9089-2EA8248F0880}" destId="{613D97B8-E9B3-48E3-B44D-49FC3C23D82B}" srcOrd="0" destOrd="0" presId="urn:microsoft.com/office/officeart/2018/2/layout/IconCircleList"/>
    <dgm:cxn modelId="{4A944FE5-70FE-46FC-805B-9C2AD4971FB3}" type="presParOf" srcId="{B809F200-74BA-4294-9089-2EA8248F0880}" destId="{2112703A-9AAF-4988-B4A0-64DA3644882C}" srcOrd="1" destOrd="0" presId="urn:microsoft.com/office/officeart/2018/2/layout/IconCircleList"/>
    <dgm:cxn modelId="{14E2AC66-D579-4F2F-A6DB-98A26F4393E2}" type="presParOf" srcId="{B809F200-74BA-4294-9089-2EA8248F0880}" destId="{90B205F0-8758-4C3C-BAC7-B565F3314EED}" srcOrd="2" destOrd="0" presId="urn:microsoft.com/office/officeart/2018/2/layout/IconCircleList"/>
    <dgm:cxn modelId="{2B1F5E8E-0B61-4754-9C50-A93CD9FE75C0}" type="presParOf" srcId="{B809F200-74BA-4294-9089-2EA8248F0880}" destId="{A0D6DA4D-B388-4C9A-AA02-325FA1A740A4}" srcOrd="3" destOrd="0" presId="urn:microsoft.com/office/officeart/2018/2/layout/IconCircleList"/>
    <dgm:cxn modelId="{BF0C9A53-AA6F-41A3-B2BA-5AB52B84A2CE}" type="presParOf" srcId="{C895DF62-72D0-4D57-912D-5ED383870FC4}" destId="{99C5F84E-0701-450A-8CD5-B741668845F8}" srcOrd="1" destOrd="0" presId="urn:microsoft.com/office/officeart/2018/2/layout/IconCircleList"/>
    <dgm:cxn modelId="{BD45D5B9-CE97-4289-AD88-EB309C812E9C}" type="presParOf" srcId="{C895DF62-72D0-4D57-912D-5ED383870FC4}" destId="{1EB61A77-D8DE-4E62-9CA8-D28EB6A1ECC5}" srcOrd="2" destOrd="0" presId="urn:microsoft.com/office/officeart/2018/2/layout/IconCircleList"/>
    <dgm:cxn modelId="{0F010E54-1684-41AF-855A-A4B33CF57274}" type="presParOf" srcId="{1EB61A77-D8DE-4E62-9CA8-D28EB6A1ECC5}" destId="{9CC95090-EED1-40B1-9799-6DE84414A066}" srcOrd="0" destOrd="0" presId="urn:microsoft.com/office/officeart/2018/2/layout/IconCircleList"/>
    <dgm:cxn modelId="{EC75D20A-E47B-478C-B98A-69617AF17B33}" type="presParOf" srcId="{1EB61A77-D8DE-4E62-9CA8-D28EB6A1ECC5}" destId="{9BD577F5-C4C9-4CA6-9176-4E5D6E3D087C}" srcOrd="1" destOrd="0" presId="urn:microsoft.com/office/officeart/2018/2/layout/IconCircleList"/>
    <dgm:cxn modelId="{A8A63B86-9104-4D6A-8CA1-3AD5B48BCC0A}" type="presParOf" srcId="{1EB61A77-D8DE-4E62-9CA8-D28EB6A1ECC5}" destId="{821BB2EE-CD4C-4E7F-9337-2D610AE237A0}" srcOrd="2" destOrd="0" presId="urn:microsoft.com/office/officeart/2018/2/layout/IconCircleList"/>
    <dgm:cxn modelId="{86922E09-866D-495A-96FF-57819CF306CB}" type="presParOf" srcId="{1EB61A77-D8DE-4E62-9CA8-D28EB6A1ECC5}" destId="{59FCEFC9-A723-48F1-BC2D-A0F57B904E36}" srcOrd="3" destOrd="0" presId="urn:microsoft.com/office/officeart/2018/2/layout/IconCircleList"/>
    <dgm:cxn modelId="{7908836E-EFF4-4D69-8A6D-4FEDAA1C85D3}" type="presParOf" srcId="{C895DF62-72D0-4D57-912D-5ED383870FC4}" destId="{DC871D98-32BD-41BE-A310-678EE1AB98AB}" srcOrd="3" destOrd="0" presId="urn:microsoft.com/office/officeart/2018/2/layout/IconCircleList"/>
    <dgm:cxn modelId="{3B47E9B3-0187-4307-A38F-55C77BD01504}" type="presParOf" srcId="{C895DF62-72D0-4D57-912D-5ED383870FC4}" destId="{CD114828-2235-4613-B00F-BA1A120F8389}" srcOrd="4" destOrd="0" presId="urn:microsoft.com/office/officeart/2018/2/layout/IconCircleList"/>
    <dgm:cxn modelId="{B20B27B7-B892-4CDC-9655-1D330D343B43}" type="presParOf" srcId="{CD114828-2235-4613-B00F-BA1A120F8389}" destId="{06587CD9-393B-4049-A863-D3F1837EEBD5}" srcOrd="0" destOrd="0" presId="urn:microsoft.com/office/officeart/2018/2/layout/IconCircleList"/>
    <dgm:cxn modelId="{AC5CEBC3-B67B-40B2-82FE-24D5F1464699}" type="presParOf" srcId="{CD114828-2235-4613-B00F-BA1A120F8389}" destId="{D8DBE966-294E-4255-B31A-C313EC1E922E}" srcOrd="1" destOrd="0" presId="urn:microsoft.com/office/officeart/2018/2/layout/IconCircleList"/>
    <dgm:cxn modelId="{C9B4B082-6652-4C75-841F-9514E35F6E32}" type="presParOf" srcId="{CD114828-2235-4613-B00F-BA1A120F8389}" destId="{0AC6E8F8-7B0F-4188-8A2F-A54D876952B4}" srcOrd="2" destOrd="0" presId="urn:microsoft.com/office/officeart/2018/2/layout/IconCircleList"/>
    <dgm:cxn modelId="{97709241-F038-4639-8C08-F119A58415F6}" type="presParOf" srcId="{CD114828-2235-4613-B00F-BA1A120F8389}" destId="{3B465CCF-07BA-4232-99EA-FD1E6AC5A89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9A0242-88D1-42CD-AEE1-3C63B39A495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4AB8279-3D02-4076-BA43-775C3D0BD9F2}">
      <dgm:prSet custT="1"/>
      <dgm:spPr/>
      <dgm:t>
        <a:bodyPr/>
        <a:lstStyle/>
        <a:p>
          <a:pPr algn="just"/>
          <a:r>
            <a:rPr lang="en-US" sz="1600" b="1" dirty="0"/>
            <a:t>Model Training: </a:t>
          </a:r>
        </a:p>
        <a:p>
          <a:pPr algn="just"/>
          <a:r>
            <a:rPr lang="en-US" sz="1600" dirty="0"/>
            <a:t>After selecting the appropriate algorithm, the next step is to train the model using historical data. This involves splitting the data into training and validation sets, fitting the model to the training set, and evaluating its performance on the validation set.</a:t>
          </a:r>
        </a:p>
      </dgm:t>
    </dgm:pt>
    <dgm:pt modelId="{A7C261FC-41BB-42C7-A865-E0E76B6C56E6}" type="parTrans" cxnId="{8EA0CA5C-EEBD-46D3-AA85-C8422A0E5FFD}">
      <dgm:prSet/>
      <dgm:spPr/>
      <dgm:t>
        <a:bodyPr/>
        <a:lstStyle/>
        <a:p>
          <a:endParaRPr lang="en-US"/>
        </a:p>
      </dgm:t>
    </dgm:pt>
    <dgm:pt modelId="{A550D56E-398C-4BCA-B945-48AD72061F3D}" type="sibTrans" cxnId="{8EA0CA5C-EEBD-46D3-AA85-C8422A0E5FFD}">
      <dgm:prSet/>
      <dgm:spPr/>
      <dgm:t>
        <a:bodyPr/>
        <a:lstStyle/>
        <a:p>
          <a:endParaRPr lang="en-US"/>
        </a:p>
      </dgm:t>
    </dgm:pt>
    <dgm:pt modelId="{EE262612-1332-4842-A04F-C2A0946D3238}">
      <dgm:prSet custT="1"/>
      <dgm:spPr/>
      <dgm:t>
        <a:bodyPr/>
        <a:lstStyle/>
        <a:p>
          <a:pPr algn="l"/>
          <a:r>
            <a:rPr lang="en-US" sz="1600" b="1" dirty="0"/>
            <a:t>Model Evaluation: </a:t>
          </a:r>
        </a:p>
        <a:p>
          <a:pPr algn="l"/>
          <a:r>
            <a:rPr lang="en-US" sz="1600" dirty="0"/>
            <a:t>Once the model is trained, the next step is to evaluate its performance using metrics such as accuracy, precision, recall, and F1 score. These metrics can help determine how well the model is able to predict employee exits.</a:t>
          </a:r>
        </a:p>
      </dgm:t>
    </dgm:pt>
    <dgm:pt modelId="{02D32E21-0106-47B8-AA4D-293DC1BE09B1}" type="parTrans" cxnId="{3997B4BF-C336-46E1-9DFA-5CAE0E70536B}">
      <dgm:prSet/>
      <dgm:spPr/>
      <dgm:t>
        <a:bodyPr/>
        <a:lstStyle/>
        <a:p>
          <a:endParaRPr lang="en-US"/>
        </a:p>
      </dgm:t>
    </dgm:pt>
    <dgm:pt modelId="{3CCCC3BC-DBB2-4E70-B34F-E1B657D07156}" type="sibTrans" cxnId="{3997B4BF-C336-46E1-9DFA-5CAE0E70536B}">
      <dgm:prSet/>
      <dgm:spPr/>
      <dgm:t>
        <a:bodyPr/>
        <a:lstStyle/>
        <a:p>
          <a:endParaRPr lang="en-US"/>
        </a:p>
      </dgm:t>
    </dgm:pt>
    <dgm:pt modelId="{8FFBBEBE-9F9A-4369-AD3A-9D1A8ADDA0F8}">
      <dgm:prSet custT="1"/>
      <dgm:spPr/>
      <dgm:t>
        <a:bodyPr/>
        <a:lstStyle/>
        <a:p>
          <a:pPr algn="l"/>
          <a:r>
            <a:rPr lang="en-US" sz="1600" b="1" dirty="0"/>
            <a:t>Deployment: </a:t>
          </a:r>
        </a:p>
        <a:p>
          <a:pPr algn="l"/>
          <a:r>
            <a:rPr lang="en-US" sz="1600" dirty="0"/>
            <a:t>Once the model has been evaluated and meets the desired performance criteria, it can be deployed in production. This involves integrating the model into existing HR systems, such as applicant tracking systems or employee management systems.</a:t>
          </a:r>
        </a:p>
      </dgm:t>
    </dgm:pt>
    <dgm:pt modelId="{EE725A6B-C8EC-4F4D-A84F-BE2A46EC7102}" type="parTrans" cxnId="{3D49251A-32B2-444E-ADBD-E3A821CCA454}">
      <dgm:prSet/>
      <dgm:spPr/>
      <dgm:t>
        <a:bodyPr/>
        <a:lstStyle/>
        <a:p>
          <a:endParaRPr lang="en-US"/>
        </a:p>
      </dgm:t>
    </dgm:pt>
    <dgm:pt modelId="{F8C8B2EE-7E23-4014-9C9E-F18DAA340A76}" type="sibTrans" cxnId="{3D49251A-32B2-444E-ADBD-E3A821CCA454}">
      <dgm:prSet/>
      <dgm:spPr/>
      <dgm:t>
        <a:bodyPr/>
        <a:lstStyle/>
        <a:p>
          <a:endParaRPr lang="en-US"/>
        </a:p>
      </dgm:t>
    </dgm:pt>
    <dgm:pt modelId="{E7060AAD-D656-45BC-AC4D-4FF53BDC235E}" type="pres">
      <dgm:prSet presAssocID="{4D9A0242-88D1-42CD-AEE1-3C63B39A495E}" presName="root" presStyleCnt="0">
        <dgm:presLayoutVars>
          <dgm:dir/>
          <dgm:resizeHandles val="exact"/>
        </dgm:presLayoutVars>
      </dgm:prSet>
      <dgm:spPr/>
    </dgm:pt>
    <dgm:pt modelId="{48D3F833-8DD6-499E-99E2-4941C6D0D6F8}" type="pres">
      <dgm:prSet presAssocID="{4D9A0242-88D1-42CD-AEE1-3C63B39A495E}" presName="container" presStyleCnt="0">
        <dgm:presLayoutVars>
          <dgm:dir/>
          <dgm:resizeHandles val="exact"/>
        </dgm:presLayoutVars>
      </dgm:prSet>
      <dgm:spPr/>
    </dgm:pt>
    <dgm:pt modelId="{684227F9-67FE-4DDA-AFEC-8D658553542E}" type="pres">
      <dgm:prSet presAssocID="{74AB8279-3D02-4076-BA43-775C3D0BD9F2}" presName="compNode" presStyleCnt="0"/>
      <dgm:spPr/>
    </dgm:pt>
    <dgm:pt modelId="{48F0E172-7E73-42F7-8161-79B0655089BB}" type="pres">
      <dgm:prSet presAssocID="{74AB8279-3D02-4076-BA43-775C3D0BD9F2}" presName="iconBgRect" presStyleLbl="bgShp" presStyleIdx="0" presStyleCnt="3" custLinFactNeighborX="-6218" custLinFactNeighborY="850"/>
      <dgm:spPr/>
    </dgm:pt>
    <dgm:pt modelId="{F942D49C-525C-46B7-B099-BE5998FAD48D}" type="pres">
      <dgm:prSet presAssocID="{74AB8279-3D02-4076-BA43-775C3D0BD9F2}" presName="iconRect" presStyleLbl="node1" presStyleIdx="0" presStyleCnt="3" custLinFactNeighborX="-10644" custLinFactNeighborY="-266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FB11CEF-702B-47CB-BFAD-2E5DDBBAD0E3}" type="pres">
      <dgm:prSet presAssocID="{74AB8279-3D02-4076-BA43-775C3D0BD9F2}" presName="spaceRect" presStyleCnt="0"/>
      <dgm:spPr/>
    </dgm:pt>
    <dgm:pt modelId="{605B133D-5135-4324-942F-C91F613F5A82}" type="pres">
      <dgm:prSet presAssocID="{74AB8279-3D02-4076-BA43-775C3D0BD9F2}" presName="textRect" presStyleLbl="revTx" presStyleIdx="0" presStyleCnt="3" custScaleX="122465">
        <dgm:presLayoutVars>
          <dgm:chMax val="1"/>
          <dgm:chPref val="1"/>
        </dgm:presLayoutVars>
      </dgm:prSet>
      <dgm:spPr/>
    </dgm:pt>
    <dgm:pt modelId="{8A043717-4AC4-4810-91E5-6655ACB126A1}" type="pres">
      <dgm:prSet presAssocID="{A550D56E-398C-4BCA-B945-48AD72061F3D}" presName="sibTrans" presStyleLbl="sibTrans2D1" presStyleIdx="0" presStyleCnt="0"/>
      <dgm:spPr/>
    </dgm:pt>
    <dgm:pt modelId="{FEB9EDA6-759B-48DC-A4CC-46EE508FE79B}" type="pres">
      <dgm:prSet presAssocID="{EE262612-1332-4842-A04F-C2A0946D3238}" presName="compNode" presStyleCnt="0"/>
      <dgm:spPr/>
    </dgm:pt>
    <dgm:pt modelId="{BB07CB94-FD47-4781-87C0-20AE6B1D03B9}" type="pres">
      <dgm:prSet presAssocID="{EE262612-1332-4842-A04F-C2A0946D3238}" presName="iconBgRect" presStyleLbl="bgShp" presStyleIdx="1" presStyleCnt="3"/>
      <dgm:spPr/>
    </dgm:pt>
    <dgm:pt modelId="{D987E590-9B9B-4041-AE30-03A050734921}" type="pres">
      <dgm:prSet presAssocID="{EE262612-1332-4842-A04F-C2A0946D32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63B01260-FB5F-4EE9-A15D-FDDFC023E2C2}" type="pres">
      <dgm:prSet presAssocID="{EE262612-1332-4842-A04F-C2A0946D3238}" presName="spaceRect" presStyleCnt="0"/>
      <dgm:spPr/>
    </dgm:pt>
    <dgm:pt modelId="{667B8122-9F25-48EF-8A7E-52ECA9C4B1D3}" type="pres">
      <dgm:prSet presAssocID="{EE262612-1332-4842-A04F-C2A0946D3238}" presName="textRect" presStyleLbl="revTx" presStyleIdx="1" presStyleCnt="3">
        <dgm:presLayoutVars>
          <dgm:chMax val="1"/>
          <dgm:chPref val="1"/>
        </dgm:presLayoutVars>
      </dgm:prSet>
      <dgm:spPr/>
    </dgm:pt>
    <dgm:pt modelId="{25344425-006E-497A-9D4D-9106E43A4BDD}" type="pres">
      <dgm:prSet presAssocID="{3CCCC3BC-DBB2-4E70-B34F-E1B657D07156}" presName="sibTrans" presStyleLbl="sibTrans2D1" presStyleIdx="0" presStyleCnt="0"/>
      <dgm:spPr/>
    </dgm:pt>
    <dgm:pt modelId="{1898A7A8-8778-4A9B-9798-6F561888BA0A}" type="pres">
      <dgm:prSet presAssocID="{8FFBBEBE-9F9A-4369-AD3A-9D1A8ADDA0F8}" presName="compNode" presStyleCnt="0"/>
      <dgm:spPr/>
    </dgm:pt>
    <dgm:pt modelId="{0BC80A04-398F-4DC9-87F6-2C6B52FD601F}" type="pres">
      <dgm:prSet presAssocID="{8FFBBEBE-9F9A-4369-AD3A-9D1A8ADDA0F8}" presName="iconBgRect" presStyleLbl="bgShp" presStyleIdx="2" presStyleCnt="3"/>
      <dgm:spPr/>
    </dgm:pt>
    <dgm:pt modelId="{8EFA0097-13DB-43A7-BB82-441E936C2A70}" type="pres">
      <dgm:prSet presAssocID="{8FFBBEBE-9F9A-4369-AD3A-9D1A8ADDA0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70A2F5FB-F9FA-403F-9FC4-BFC720F76B9A}" type="pres">
      <dgm:prSet presAssocID="{8FFBBEBE-9F9A-4369-AD3A-9D1A8ADDA0F8}" presName="spaceRect" presStyleCnt="0"/>
      <dgm:spPr/>
    </dgm:pt>
    <dgm:pt modelId="{F431986B-AC0A-46E0-8D2C-25B230A6FBAB}" type="pres">
      <dgm:prSet presAssocID="{8FFBBEBE-9F9A-4369-AD3A-9D1A8ADDA0F8}" presName="textRect" presStyleLbl="revTx" presStyleIdx="2" presStyleCnt="3">
        <dgm:presLayoutVars>
          <dgm:chMax val="1"/>
          <dgm:chPref val="1"/>
        </dgm:presLayoutVars>
      </dgm:prSet>
      <dgm:spPr/>
    </dgm:pt>
  </dgm:ptLst>
  <dgm:cxnLst>
    <dgm:cxn modelId="{3D49251A-32B2-444E-ADBD-E3A821CCA454}" srcId="{4D9A0242-88D1-42CD-AEE1-3C63B39A495E}" destId="{8FFBBEBE-9F9A-4369-AD3A-9D1A8ADDA0F8}" srcOrd="2" destOrd="0" parTransId="{EE725A6B-C8EC-4F4D-A84F-BE2A46EC7102}" sibTransId="{F8C8B2EE-7E23-4014-9C9E-F18DAA340A76}"/>
    <dgm:cxn modelId="{8EA0CA5C-EEBD-46D3-AA85-C8422A0E5FFD}" srcId="{4D9A0242-88D1-42CD-AEE1-3C63B39A495E}" destId="{74AB8279-3D02-4076-BA43-775C3D0BD9F2}" srcOrd="0" destOrd="0" parTransId="{A7C261FC-41BB-42C7-A865-E0E76B6C56E6}" sibTransId="{A550D56E-398C-4BCA-B945-48AD72061F3D}"/>
    <dgm:cxn modelId="{D4286C42-AC8C-4F76-B968-90A47B7BAE68}" type="presOf" srcId="{74AB8279-3D02-4076-BA43-775C3D0BD9F2}" destId="{605B133D-5135-4324-942F-C91F613F5A82}" srcOrd="0" destOrd="0" presId="urn:microsoft.com/office/officeart/2018/2/layout/IconCircleList"/>
    <dgm:cxn modelId="{2ADEFE77-4F69-4123-B73B-2FBB8E8CE8C1}" type="presOf" srcId="{A550D56E-398C-4BCA-B945-48AD72061F3D}" destId="{8A043717-4AC4-4810-91E5-6655ACB126A1}" srcOrd="0" destOrd="0" presId="urn:microsoft.com/office/officeart/2018/2/layout/IconCircleList"/>
    <dgm:cxn modelId="{19C3519B-538D-40E4-89B1-6392594B9C8B}" type="presOf" srcId="{3CCCC3BC-DBB2-4E70-B34F-E1B657D07156}" destId="{25344425-006E-497A-9D4D-9106E43A4BDD}" srcOrd="0" destOrd="0" presId="urn:microsoft.com/office/officeart/2018/2/layout/IconCircleList"/>
    <dgm:cxn modelId="{002CF7AC-ECC1-488F-94F4-7AE929884D2A}" type="presOf" srcId="{4D9A0242-88D1-42CD-AEE1-3C63B39A495E}" destId="{E7060AAD-D656-45BC-AC4D-4FF53BDC235E}" srcOrd="0" destOrd="0" presId="urn:microsoft.com/office/officeart/2018/2/layout/IconCircleList"/>
    <dgm:cxn modelId="{3997B4BF-C336-46E1-9DFA-5CAE0E70536B}" srcId="{4D9A0242-88D1-42CD-AEE1-3C63B39A495E}" destId="{EE262612-1332-4842-A04F-C2A0946D3238}" srcOrd="1" destOrd="0" parTransId="{02D32E21-0106-47B8-AA4D-293DC1BE09B1}" sibTransId="{3CCCC3BC-DBB2-4E70-B34F-E1B657D07156}"/>
    <dgm:cxn modelId="{CF3E56C0-BCE8-4BD9-99ED-52A8D4C28AE1}" type="presOf" srcId="{8FFBBEBE-9F9A-4369-AD3A-9D1A8ADDA0F8}" destId="{F431986B-AC0A-46E0-8D2C-25B230A6FBAB}" srcOrd="0" destOrd="0" presId="urn:microsoft.com/office/officeart/2018/2/layout/IconCircleList"/>
    <dgm:cxn modelId="{DBAF1AF7-6595-4308-A46D-1D1072BC9C7E}" type="presOf" srcId="{EE262612-1332-4842-A04F-C2A0946D3238}" destId="{667B8122-9F25-48EF-8A7E-52ECA9C4B1D3}" srcOrd="0" destOrd="0" presId="urn:microsoft.com/office/officeart/2018/2/layout/IconCircleList"/>
    <dgm:cxn modelId="{0EDF8B1B-CFF8-4F65-8CC2-7DB3D68FA8B3}" type="presParOf" srcId="{E7060AAD-D656-45BC-AC4D-4FF53BDC235E}" destId="{48D3F833-8DD6-499E-99E2-4941C6D0D6F8}" srcOrd="0" destOrd="0" presId="urn:microsoft.com/office/officeart/2018/2/layout/IconCircleList"/>
    <dgm:cxn modelId="{1B034149-2118-425C-BE9D-10FA98F13120}" type="presParOf" srcId="{48D3F833-8DD6-499E-99E2-4941C6D0D6F8}" destId="{684227F9-67FE-4DDA-AFEC-8D658553542E}" srcOrd="0" destOrd="0" presId="urn:microsoft.com/office/officeart/2018/2/layout/IconCircleList"/>
    <dgm:cxn modelId="{F4C509AB-CEE5-46E0-AD25-BCD1BFC0D4E0}" type="presParOf" srcId="{684227F9-67FE-4DDA-AFEC-8D658553542E}" destId="{48F0E172-7E73-42F7-8161-79B0655089BB}" srcOrd="0" destOrd="0" presId="urn:microsoft.com/office/officeart/2018/2/layout/IconCircleList"/>
    <dgm:cxn modelId="{17E13799-4267-4574-85B3-BCF0A18CEBC3}" type="presParOf" srcId="{684227F9-67FE-4DDA-AFEC-8D658553542E}" destId="{F942D49C-525C-46B7-B099-BE5998FAD48D}" srcOrd="1" destOrd="0" presId="urn:microsoft.com/office/officeart/2018/2/layout/IconCircleList"/>
    <dgm:cxn modelId="{C758E81D-2C56-48CD-B96F-6398DD4B3DB0}" type="presParOf" srcId="{684227F9-67FE-4DDA-AFEC-8D658553542E}" destId="{7FB11CEF-702B-47CB-BFAD-2E5DDBBAD0E3}" srcOrd="2" destOrd="0" presId="urn:microsoft.com/office/officeart/2018/2/layout/IconCircleList"/>
    <dgm:cxn modelId="{53948460-1048-46D2-BECB-A474B793EB42}" type="presParOf" srcId="{684227F9-67FE-4DDA-AFEC-8D658553542E}" destId="{605B133D-5135-4324-942F-C91F613F5A82}" srcOrd="3" destOrd="0" presId="urn:microsoft.com/office/officeart/2018/2/layout/IconCircleList"/>
    <dgm:cxn modelId="{6C55E73C-D741-43D9-8BDE-807044E8BC6A}" type="presParOf" srcId="{48D3F833-8DD6-499E-99E2-4941C6D0D6F8}" destId="{8A043717-4AC4-4810-91E5-6655ACB126A1}" srcOrd="1" destOrd="0" presId="urn:microsoft.com/office/officeart/2018/2/layout/IconCircleList"/>
    <dgm:cxn modelId="{01E291BB-028A-43EA-B08B-7730B2C7CAEB}" type="presParOf" srcId="{48D3F833-8DD6-499E-99E2-4941C6D0D6F8}" destId="{FEB9EDA6-759B-48DC-A4CC-46EE508FE79B}" srcOrd="2" destOrd="0" presId="urn:microsoft.com/office/officeart/2018/2/layout/IconCircleList"/>
    <dgm:cxn modelId="{3761F62B-F500-4030-B287-7C90662A8440}" type="presParOf" srcId="{FEB9EDA6-759B-48DC-A4CC-46EE508FE79B}" destId="{BB07CB94-FD47-4781-87C0-20AE6B1D03B9}" srcOrd="0" destOrd="0" presId="urn:microsoft.com/office/officeart/2018/2/layout/IconCircleList"/>
    <dgm:cxn modelId="{9A677340-2A42-41FA-B191-5F2AED9D5FDE}" type="presParOf" srcId="{FEB9EDA6-759B-48DC-A4CC-46EE508FE79B}" destId="{D987E590-9B9B-4041-AE30-03A050734921}" srcOrd="1" destOrd="0" presId="urn:microsoft.com/office/officeart/2018/2/layout/IconCircleList"/>
    <dgm:cxn modelId="{F4E8AFD0-D15F-4CC7-9B4D-158994614446}" type="presParOf" srcId="{FEB9EDA6-759B-48DC-A4CC-46EE508FE79B}" destId="{63B01260-FB5F-4EE9-A15D-FDDFC023E2C2}" srcOrd="2" destOrd="0" presId="urn:microsoft.com/office/officeart/2018/2/layout/IconCircleList"/>
    <dgm:cxn modelId="{FDCDDEC4-1B84-4215-8328-EA9E579F27A6}" type="presParOf" srcId="{FEB9EDA6-759B-48DC-A4CC-46EE508FE79B}" destId="{667B8122-9F25-48EF-8A7E-52ECA9C4B1D3}" srcOrd="3" destOrd="0" presId="urn:microsoft.com/office/officeart/2018/2/layout/IconCircleList"/>
    <dgm:cxn modelId="{6C0276A4-AA97-46A0-8608-87B9160D3350}" type="presParOf" srcId="{48D3F833-8DD6-499E-99E2-4941C6D0D6F8}" destId="{25344425-006E-497A-9D4D-9106E43A4BDD}" srcOrd="3" destOrd="0" presId="urn:microsoft.com/office/officeart/2018/2/layout/IconCircleList"/>
    <dgm:cxn modelId="{C57CB123-C4D5-4DB7-BF6E-4D32A5F88157}" type="presParOf" srcId="{48D3F833-8DD6-499E-99E2-4941C6D0D6F8}" destId="{1898A7A8-8778-4A9B-9798-6F561888BA0A}" srcOrd="4" destOrd="0" presId="urn:microsoft.com/office/officeart/2018/2/layout/IconCircleList"/>
    <dgm:cxn modelId="{5D925D68-0AA1-406E-BD89-2CCC81FAB1F3}" type="presParOf" srcId="{1898A7A8-8778-4A9B-9798-6F561888BA0A}" destId="{0BC80A04-398F-4DC9-87F6-2C6B52FD601F}" srcOrd="0" destOrd="0" presId="urn:microsoft.com/office/officeart/2018/2/layout/IconCircleList"/>
    <dgm:cxn modelId="{B5EB48C1-6C7B-4DC5-9906-E0E9A8AC9077}" type="presParOf" srcId="{1898A7A8-8778-4A9B-9798-6F561888BA0A}" destId="{8EFA0097-13DB-43A7-BB82-441E936C2A70}" srcOrd="1" destOrd="0" presId="urn:microsoft.com/office/officeart/2018/2/layout/IconCircleList"/>
    <dgm:cxn modelId="{64F83181-3D03-4735-94E1-6165610C0830}" type="presParOf" srcId="{1898A7A8-8778-4A9B-9798-6F561888BA0A}" destId="{70A2F5FB-F9FA-403F-9FC4-BFC720F76B9A}" srcOrd="2" destOrd="0" presId="urn:microsoft.com/office/officeart/2018/2/layout/IconCircleList"/>
    <dgm:cxn modelId="{73972940-DCCE-43CF-AD9C-989FA86EAA5F}" type="presParOf" srcId="{1898A7A8-8778-4A9B-9798-6F561888BA0A}" destId="{F431986B-AC0A-46E0-8D2C-25B230A6FBA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12F16-34C8-48DF-B99B-D2B085E5440E}">
      <dsp:nvSpPr>
        <dsp:cNvPr id="0" name=""/>
        <dsp:cNvSpPr/>
      </dsp:nvSpPr>
      <dsp:spPr>
        <a:xfrm>
          <a:off x="947201" y="547388"/>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02BA1C-30F2-44E8-B8A3-179482DDCDA1}">
      <dsp:nvSpPr>
        <dsp:cNvPr id="0" name=""/>
        <dsp:cNvSpPr/>
      </dsp:nvSpPr>
      <dsp:spPr>
        <a:xfrm>
          <a:off x="59990" y="2464166"/>
          <a:ext cx="3226223" cy="11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Employee exit prediction is the process of using data analysis and machine learning algorithms to predict the likelihood that an employee will leave their job. </a:t>
          </a:r>
        </a:p>
      </dsp:txBody>
      <dsp:txXfrm>
        <a:off x="59990" y="2464166"/>
        <a:ext cx="3226223" cy="1181250"/>
      </dsp:txXfrm>
    </dsp:sp>
    <dsp:sp modelId="{71E497D4-27CA-4B3F-89FB-F8B792C07B80}">
      <dsp:nvSpPr>
        <dsp:cNvPr id="0" name=""/>
        <dsp:cNvSpPr/>
      </dsp:nvSpPr>
      <dsp:spPr>
        <a:xfrm>
          <a:off x="4738014" y="547388"/>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F05834-6507-4C55-B68E-07E230E1908E}">
      <dsp:nvSpPr>
        <dsp:cNvPr id="0" name=""/>
        <dsp:cNvSpPr/>
      </dsp:nvSpPr>
      <dsp:spPr>
        <a:xfrm>
          <a:off x="3850802" y="2464166"/>
          <a:ext cx="3226223" cy="11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This is an important area of study because employee turnover can be very costly for organizations.</a:t>
          </a:r>
        </a:p>
      </dsp:txBody>
      <dsp:txXfrm>
        <a:off x="3850802" y="2464166"/>
        <a:ext cx="3226223" cy="1181250"/>
      </dsp:txXfrm>
    </dsp:sp>
    <dsp:sp modelId="{CAAEE053-665E-497E-BDEE-C56C4F8EAC8E}">
      <dsp:nvSpPr>
        <dsp:cNvPr id="0" name=""/>
        <dsp:cNvSpPr/>
      </dsp:nvSpPr>
      <dsp:spPr>
        <a:xfrm>
          <a:off x="8528826" y="547388"/>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4A8103-699E-4422-B49A-AB7161B7A108}">
      <dsp:nvSpPr>
        <dsp:cNvPr id="0" name=""/>
        <dsp:cNvSpPr/>
      </dsp:nvSpPr>
      <dsp:spPr>
        <a:xfrm>
          <a:off x="7641615" y="2464166"/>
          <a:ext cx="3226223" cy="11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It can lead to decreased productivity, decreased morale, and increased recruitment and training costs. Predicting which employees are at risk of leaving can help organizations take proactive steps to retain their valuable employees.</a:t>
          </a:r>
        </a:p>
      </dsp:txBody>
      <dsp:txXfrm>
        <a:off x="7641615" y="2464166"/>
        <a:ext cx="3226223" cy="118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BAEDD-0233-41D7-A59F-F5888329498F}">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8A2DC-3377-4E22-A53E-A6F3A9A2382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1DF899-81A4-47AD-8188-142576873A8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Employee attrition usually happens when an employee retires, resigns for personal reasons, or changes careers. No matter the reason for attrition, a high attrition rate suggests that an organization is losing workforce power. Here are some eye-opening facts about the downsides of not having an employee attrition model in place:</a:t>
          </a:r>
        </a:p>
      </dsp:txBody>
      <dsp:txXfrm>
        <a:off x="1435590" y="531"/>
        <a:ext cx="9080009" cy="1242935"/>
      </dsp:txXfrm>
    </dsp:sp>
    <dsp:sp modelId="{16675D2F-743F-4334-A04D-578C59F4F543}">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74602-CAC6-49C7-8920-F4A4C604230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CDBE6-5BF2-4D89-898E-8CD048A0EC7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Cost of replacing an employee:</a:t>
          </a:r>
          <a:r>
            <a:rPr lang="en-US" sz="1700" kern="1200"/>
            <a:t> According to Gallup, replacing</a:t>
          </a:r>
          <a:r>
            <a:rPr lang="en-US" sz="1700" u="sng" kern="1200"/>
            <a:t> </a:t>
          </a:r>
          <a:r>
            <a:rPr lang="en-US" sz="1700" kern="1200"/>
            <a:t>an</a:t>
          </a:r>
          <a:r>
            <a:rPr lang="en-US" sz="1700" u="sng" kern="1200"/>
            <a:t> </a:t>
          </a:r>
          <a:r>
            <a:rPr lang="en-US" sz="1700" kern="1200"/>
            <a:t>employee can cost anywhere between half to two times the employee’s annual salary.</a:t>
          </a:r>
        </a:p>
      </dsp:txBody>
      <dsp:txXfrm>
        <a:off x="1435590" y="1554201"/>
        <a:ext cx="9080009" cy="1242935"/>
      </dsp:txXfrm>
    </dsp:sp>
    <dsp:sp modelId="{8FFDD2C6-F270-41E0-B158-F0D970C66486}">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3060C-FB56-4D68-92F0-67CBC8FE87C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1CCB2-4A90-4A2F-9978-90238CF56D2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Loss of knowledge:</a:t>
          </a:r>
          <a:r>
            <a:rPr lang="en-US" sz="1700" kern="1200"/>
            <a:t> According to The Work Institute’s 2020 Retention Report, 40% of respondents quit their jobs in the first year of their employment.</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EF1FB-09C7-4481-B82F-4480B52FA241}">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64B34-BC8B-421B-968F-9F5C3134A5E7}">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615B0-1E9C-4FA2-9E3D-DA4B076D8E90}">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1" kern="1200"/>
            <a:t>Cost of disrupted operations:</a:t>
          </a:r>
          <a:r>
            <a:rPr lang="en-US" sz="1700" kern="1200"/>
            <a:t> It takes an average of 42 days to fill an open position, and once an ideal candidate is hired, it takes six to eight months for them to reach full productivity.</a:t>
          </a:r>
        </a:p>
      </dsp:txBody>
      <dsp:txXfrm>
        <a:off x="1058686" y="1808"/>
        <a:ext cx="9456913" cy="916611"/>
      </dsp:txXfrm>
    </dsp:sp>
    <dsp:sp modelId="{131DBBC7-8A14-4B39-9E8E-5124D7DD6617}">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8E677-BFB9-46E8-8663-E0940693040B}">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74891F-B9F7-48D2-9C44-FD4225BD88A4}">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1" kern="1200"/>
            <a:t>Cost of losing a trained employee:</a:t>
          </a:r>
          <a:r>
            <a:rPr lang="en-US" sz="1700" kern="1200"/>
            <a:t> The Industry Report by Training Magazine claims that it costs an average of $1,286 a year to train one employee.</a:t>
          </a:r>
        </a:p>
      </dsp:txBody>
      <dsp:txXfrm>
        <a:off x="1058686" y="1147573"/>
        <a:ext cx="9456913" cy="916611"/>
      </dsp:txXfrm>
    </dsp:sp>
    <dsp:sp modelId="{B259C8B1-D72A-445B-BB52-B8D8F38AE68B}">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F87EC-249D-483A-A1D8-B644E2C38009}">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4476C0-650E-42C2-8896-DE4F74533C14}">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Employee exit analysis is especially important given the current global financial crisis. When managers know that a team member is about to retire or is planning to quit, they can be prepared to fill the vacancy.</a:t>
          </a:r>
        </a:p>
      </dsp:txBody>
      <dsp:txXfrm>
        <a:off x="1058686" y="2293338"/>
        <a:ext cx="9456913" cy="916611"/>
      </dsp:txXfrm>
    </dsp:sp>
    <dsp:sp modelId="{040630C9-4ED2-4982-A38C-B6F75B54984E}">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4CF7C-38B5-4CD4-8459-AF90C2E2298E}">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9371E-28BD-401A-B3F1-200E47B594FF}">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When using an employee attrition model, there are some warning signs you can spot</a:t>
          </a:r>
        </a:p>
      </dsp:txBody>
      <dsp:txXfrm>
        <a:off x="1058686" y="3439103"/>
        <a:ext cx="9456913" cy="916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753FE-0E5E-4101-AAF8-3C1D7F9DD862}">
      <dsp:nvSpPr>
        <dsp:cNvPr id="0" name=""/>
        <dsp:cNvSpPr/>
      </dsp:nvSpPr>
      <dsp:spPr>
        <a:xfrm>
          <a:off x="0" y="2656"/>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949C07-1D60-4DC3-9401-73518579D8C2}">
      <dsp:nvSpPr>
        <dsp:cNvPr id="0" name=""/>
        <dsp:cNvSpPr/>
      </dsp:nvSpPr>
      <dsp:spPr>
        <a:xfrm>
          <a:off x="0" y="2656"/>
          <a:ext cx="683056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Analyzing employee attrition through surveys also helps with long-term organizational planning. This means managers can ensure a smooth transition when key employees retire. An employee survey includes questions about employees’ motivation to stay at work (promotions, salary hikes, etc.), satisfaction with current roles, views on where they see themselves within the organization in a couple of years, and so on.</a:t>
          </a:r>
        </a:p>
      </dsp:txBody>
      <dsp:txXfrm>
        <a:off x="0" y="2656"/>
        <a:ext cx="6830568" cy="1811788"/>
      </dsp:txXfrm>
    </dsp:sp>
    <dsp:sp modelId="{979321AC-CA32-4B33-BADD-B49D60DF1DB1}">
      <dsp:nvSpPr>
        <dsp:cNvPr id="0" name=""/>
        <dsp:cNvSpPr/>
      </dsp:nvSpPr>
      <dsp:spPr>
        <a:xfrm>
          <a:off x="0" y="1814445"/>
          <a:ext cx="6830568"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E52F3-9483-4DD9-B2E0-7CBBB467C091}">
      <dsp:nvSpPr>
        <dsp:cNvPr id="0" name=""/>
        <dsp:cNvSpPr/>
      </dsp:nvSpPr>
      <dsp:spPr>
        <a:xfrm>
          <a:off x="0" y="1814445"/>
          <a:ext cx="683056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These survey questions are constructive for gauging employee loyalty and predicting turnover. Higher scores in the commitment and job satisfaction category mean employees are more committed to the organization and are more likely to stay in their position.</a:t>
          </a:r>
        </a:p>
      </dsp:txBody>
      <dsp:txXfrm>
        <a:off x="0" y="1814445"/>
        <a:ext cx="6830568" cy="1811788"/>
      </dsp:txXfrm>
    </dsp:sp>
    <dsp:sp modelId="{8460932D-49D9-4FA5-98B6-12139EC060A9}">
      <dsp:nvSpPr>
        <dsp:cNvPr id="0" name=""/>
        <dsp:cNvSpPr/>
      </dsp:nvSpPr>
      <dsp:spPr>
        <a:xfrm>
          <a:off x="0" y="3626234"/>
          <a:ext cx="683056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90C08-3AFF-413E-A737-E889A105AD4A}">
      <dsp:nvSpPr>
        <dsp:cNvPr id="0" name=""/>
        <dsp:cNvSpPr/>
      </dsp:nvSpPr>
      <dsp:spPr>
        <a:xfrm>
          <a:off x="0" y="3626234"/>
          <a:ext cx="683056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If scores are low, a follow-up discussion with an employee will help managers better understand why the employee responded the way they did.</a:t>
          </a:r>
        </a:p>
      </dsp:txBody>
      <dsp:txXfrm>
        <a:off x="0" y="3626234"/>
        <a:ext cx="6830568" cy="1811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D97B8-E9B3-48E3-B44D-49FC3C23D82B}">
      <dsp:nvSpPr>
        <dsp:cNvPr id="0" name=""/>
        <dsp:cNvSpPr/>
      </dsp:nvSpPr>
      <dsp:spPr>
        <a:xfrm>
          <a:off x="93581" y="1779481"/>
          <a:ext cx="702381" cy="6338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2703A-9AAF-4988-B4A0-64DA3644882C}">
      <dsp:nvSpPr>
        <dsp:cNvPr id="0" name=""/>
        <dsp:cNvSpPr/>
      </dsp:nvSpPr>
      <dsp:spPr>
        <a:xfrm>
          <a:off x="241081" y="1912591"/>
          <a:ext cx="407380" cy="367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6DA4D-B388-4C9A-AA02-325FA1A740A4}">
      <dsp:nvSpPr>
        <dsp:cNvPr id="0" name=""/>
        <dsp:cNvSpPr/>
      </dsp:nvSpPr>
      <dsp:spPr>
        <a:xfrm>
          <a:off x="916702" y="1640565"/>
          <a:ext cx="2507476"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Data Collection: </a:t>
          </a:r>
        </a:p>
        <a:p>
          <a:pPr marL="0" lvl="0" indent="0" algn="l" defTabSz="711200">
            <a:lnSpc>
              <a:spcPct val="100000"/>
            </a:lnSpc>
            <a:spcBef>
              <a:spcPct val="0"/>
            </a:spcBef>
            <a:spcAft>
              <a:spcPct val="35000"/>
            </a:spcAft>
            <a:buNone/>
          </a:pPr>
          <a:r>
            <a:rPr lang="en-US" sz="1600" kern="1200" dirty="0"/>
            <a:t>The first step in employee exit prediction is to collect data on employee demographics, job-related factors, performance metrics, and other relevant information. This data can be collected from HR records, employee surveys, and other sources.</a:t>
          </a:r>
        </a:p>
      </dsp:txBody>
      <dsp:txXfrm>
        <a:off x="916702" y="1640565"/>
        <a:ext cx="2507476" cy="911674"/>
      </dsp:txXfrm>
    </dsp:sp>
    <dsp:sp modelId="{9CC95090-EED1-40B1-9799-6DE84414A066}">
      <dsp:nvSpPr>
        <dsp:cNvPr id="0" name=""/>
        <dsp:cNvSpPr/>
      </dsp:nvSpPr>
      <dsp:spPr>
        <a:xfrm>
          <a:off x="3798615" y="1779481"/>
          <a:ext cx="702381" cy="6338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577F5-C4C9-4CA6-9176-4E5D6E3D087C}">
      <dsp:nvSpPr>
        <dsp:cNvPr id="0" name=""/>
        <dsp:cNvSpPr/>
      </dsp:nvSpPr>
      <dsp:spPr>
        <a:xfrm>
          <a:off x="3946115" y="1912591"/>
          <a:ext cx="407380" cy="367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CEFC9-A723-48F1-BC2D-A0F57B904E36}">
      <dsp:nvSpPr>
        <dsp:cNvPr id="0" name=""/>
        <dsp:cNvSpPr/>
      </dsp:nvSpPr>
      <dsp:spPr>
        <a:xfrm>
          <a:off x="4621737" y="1640565"/>
          <a:ext cx="2507476"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Feature Engineering: </a:t>
          </a:r>
        </a:p>
        <a:p>
          <a:pPr marL="0" lvl="0" indent="0" algn="l" defTabSz="711200">
            <a:lnSpc>
              <a:spcPct val="100000"/>
            </a:lnSpc>
            <a:spcBef>
              <a:spcPct val="0"/>
            </a:spcBef>
            <a:spcAft>
              <a:spcPct val="35000"/>
            </a:spcAft>
            <a:buNone/>
          </a:pPr>
          <a:r>
            <a:rPr lang="en-US" sz="1600" kern="1200" dirty="0"/>
            <a:t>Once the data is collected, the next step is to preprocess and transform the data into features that can be used by machine learning algorithms. This involves cleaning the data, handling missing values, and scaling the features as needed.</a:t>
          </a:r>
        </a:p>
      </dsp:txBody>
      <dsp:txXfrm>
        <a:off x="4621737" y="1640565"/>
        <a:ext cx="2507476" cy="911674"/>
      </dsp:txXfrm>
    </dsp:sp>
    <dsp:sp modelId="{06587CD9-393B-4049-A863-D3F1837EEBD5}">
      <dsp:nvSpPr>
        <dsp:cNvPr id="0" name=""/>
        <dsp:cNvSpPr/>
      </dsp:nvSpPr>
      <dsp:spPr>
        <a:xfrm>
          <a:off x="7503650" y="1779481"/>
          <a:ext cx="702381" cy="6338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BE966-294E-4255-B31A-C313EC1E922E}">
      <dsp:nvSpPr>
        <dsp:cNvPr id="0" name=""/>
        <dsp:cNvSpPr/>
      </dsp:nvSpPr>
      <dsp:spPr>
        <a:xfrm>
          <a:off x="7651150" y="1912591"/>
          <a:ext cx="407380" cy="367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65CCF-07BA-4232-99EA-FD1E6AC5A89D}">
      <dsp:nvSpPr>
        <dsp:cNvPr id="0" name=""/>
        <dsp:cNvSpPr/>
      </dsp:nvSpPr>
      <dsp:spPr>
        <a:xfrm>
          <a:off x="8326771" y="1640565"/>
          <a:ext cx="2507476"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Model Selection: </a:t>
          </a:r>
        </a:p>
        <a:p>
          <a:pPr marL="0" lvl="0" indent="0" algn="l" defTabSz="711200">
            <a:lnSpc>
              <a:spcPct val="100000"/>
            </a:lnSpc>
            <a:spcBef>
              <a:spcPct val="0"/>
            </a:spcBef>
            <a:spcAft>
              <a:spcPct val="35000"/>
            </a:spcAft>
            <a:buNone/>
          </a:pPr>
          <a:r>
            <a:rPr lang="en-US" sz="1600" kern="1200" dirty="0"/>
            <a:t>There are many different machine learning algorithms that can be used for employee exit prediction, including logistic regression, decision trees, random forests, and neural networks. The choice of algorithm will depend on the size and complexity of the data set, as well as the accuracy and interpretability requirements.</a:t>
          </a:r>
        </a:p>
      </dsp:txBody>
      <dsp:txXfrm>
        <a:off x="8326771" y="1640565"/>
        <a:ext cx="2507476" cy="9116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0E172-7E73-42F7-8161-79B0655089BB}">
      <dsp:nvSpPr>
        <dsp:cNvPr id="0" name=""/>
        <dsp:cNvSpPr/>
      </dsp:nvSpPr>
      <dsp:spPr>
        <a:xfrm>
          <a:off x="28130" y="16483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2D49C-525C-46B7-B099-BE5998FAD48D}">
      <dsp:nvSpPr>
        <dsp:cNvPr id="0" name=""/>
        <dsp:cNvSpPr/>
      </dsp:nvSpPr>
      <dsp:spPr>
        <a:xfrm>
          <a:off x="219988" y="181794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B133D-5135-4324-942F-C91F613F5A82}">
      <dsp:nvSpPr>
        <dsp:cNvPr id="0" name=""/>
        <dsp:cNvSpPr/>
      </dsp:nvSpPr>
      <dsp:spPr>
        <a:xfrm>
          <a:off x="950471" y="1640565"/>
          <a:ext cx="2631706"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90000"/>
            </a:lnSpc>
            <a:spcBef>
              <a:spcPct val="0"/>
            </a:spcBef>
            <a:spcAft>
              <a:spcPct val="35000"/>
            </a:spcAft>
            <a:buNone/>
          </a:pPr>
          <a:r>
            <a:rPr lang="en-US" sz="1600" b="1" kern="1200" dirty="0"/>
            <a:t>Model Training: </a:t>
          </a:r>
        </a:p>
        <a:p>
          <a:pPr marL="0" lvl="0" indent="0" algn="just" defTabSz="711200">
            <a:lnSpc>
              <a:spcPct val="90000"/>
            </a:lnSpc>
            <a:spcBef>
              <a:spcPct val="0"/>
            </a:spcBef>
            <a:spcAft>
              <a:spcPct val="35000"/>
            </a:spcAft>
            <a:buNone/>
          </a:pPr>
          <a:r>
            <a:rPr lang="en-US" sz="1600" kern="1200" dirty="0"/>
            <a:t>After selecting the appropriate algorithm, the next step is to train the model using historical data. This involves splitting the data into training and validation sets, fitting the model to the training set, and evaluating its performance on the validation set.</a:t>
          </a:r>
        </a:p>
      </dsp:txBody>
      <dsp:txXfrm>
        <a:off x="950471" y="1640565"/>
        <a:ext cx="2631706" cy="911674"/>
      </dsp:txXfrm>
    </dsp:sp>
    <dsp:sp modelId="{BB07CB94-FD47-4781-87C0-20AE6B1D03B9}">
      <dsp:nvSpPr>
        <dsp:cNvPr id="0" name=""/>
        <dsp:cNvSpPr/>
      </dsp:nvSpPr>
      <dsp:spPr>
        <a:xfrm>
          <a:off x="3956615" y="1640565"/>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7E590-9B9B-4041-AE30-03A050734921}">
      <dsp:nvSpPr>
        <dsp:cNvPr id="0" name=""/>
        <dsp:cNvSpPr/>
      </dsp:nvSpPr>
      <dsp:spPr>
        <a:xfrm>
          <a:off x="414806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B8122-9F25-48EF-8A7E-52ECA9C4B1D3}">
      <dsp:nvSpPr>
        <dsp:cNvPr id="0" name=""/>
        <dsp:cNvSpPr/>
      </dsp:nvSpPr>
      <dsp:spPr>
        <a:xfrm>
          <a:off x="5063648"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Model Evaluation: </a:t>
          </a:r>
        </a:p>
        <a:p>
          <a:pPr marL="0" lvl="0" indent="0" algn="l" defTabSz="711200">
            <a:lnSpc>
              <a:spcPct val="90000"/>
            </a:lnSpc>
            <a:spcBef>
              <a:spcPct val="0"/>
            </a:spcBef>
            <a:spcAft>
              <a:spcPct val="35000"/>
            </a:spcAft>
            <a:buNone/>
          </a:pPr>
          <a:r>
            <a:rPr lang="en-US" sz="1600" kern="1200" dirty="0"/>
            <a:t>Once the model is trained, the next step is to evaluate its performance using metrics such as accuracy, precision, recall, and F1 score. These metrics can help determine how well the model is able to predict employee exits.</a:t>
          </a:r>
        </a:p>
      </dsp:txBody>
      <dsp:txXfrm>
        <a:off x="5063648" y="1640565"/>
        <a:ext cx="2148945" cy="911674"/>
      </dsp:txXfrm>
    </dsp:sp>
    <dsp:sp modelId="{0BC80A04-398F-4DC9-87F6-2C6B52FD601F}">
      <dsp:nvSpPr>
        <dsp:cNvPr id="0" name=""/>
        <dsp:cNvSpPr/>
      </dsp:nvSpPr>
      <dsp:spPr>
        <a:xfrm>
          <a:off x="7587031" y="1640565"/>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A0097-13DB-43A7-BB82-441E936C2A70}">
      <dsp:nvSpPr>
        <dsp:cNvPr id="0" name=""/>
        <dsp:cNvSpPr/>
      </dsp:nvSpPr>
      <dsp:spPr>
        <a:xfrm>
          <a:off x="7778483"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31986B-AC0A-46E0-8D2C-25B230A6FBAB}">
      <dsp:nvSpPr>
        <dsp:cNvPr id="0" name=""/>
        <dsp:cNvSpPr/>
      </dsp:nvSpPr>
      <dsp:spPr>
        <a:xfrm>
          <a:off x="869406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Deployment: </a:t>
          </a:r>
        </a:p>
        <a:p>
          <a:pPr marL="0" lvl="0" indent="0" algn="l" defTabSz="711200">
            <a:lnSpc>
              <a:spcPct val="90000"/>
            </a:lnSpc>
            <a:spcBef>
              <a:spcPct val="0"/>
            </a:spcBef>
            <a:spcAft>
              <a:spcPct val="35000"/>
            </a:spcAft>
            <a:buNone/>
          </a:pPr>
          <a:r>
            <a:rPr lang="en-US" sz="1600" kern="1200" dirty="0"/>
            <a:t>Once the model has been evaluated and meets the desired performance criteria, it can be deployed in production. This involves integrating the model into existing HR systems, such as applicant tracking systems or employee management systems.</a:t>
          </a:r>
        </a:p>
      </dsp:txBody>
      <dsp:txXfrm>
        <a:off x="8694064" y="1640565"/>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1EA0BD-16FC-4EE4-9FDC-F0C20278CB1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202744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EA0BD-16FC-4EE4-9FDC-F0C20278CB1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326992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EA0BD-16FC-4EE4-9FDC-F0C20278CB1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380625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EA0BD-16FC-4EE4-9FDC-F0C20278CB1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89308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1EA0BD-16FC-4EE4-9FDC-F0C20278CB1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365535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1EA0BD-16FC-4EE4-9FDC-F0C20278CB1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180518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1EA0BD-16FC-4EE4-9FDC-F0C20278CB14}"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102606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1EA0BD-16FC-4EE4-9FDC-F0C20278CB14}"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377096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EA0BD-16FC-4EE4-9FDC-F0C20278CB14}"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155837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1EA0BD-16FC-4EE4-9FDC-F0C20278CB1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279991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1EA0BD-16FC-4EE4-9FDC-F0C20278CB1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A5D86-8418-4305-8466-34DCF98B0A62}" type="slidenum">
              <a:rPr lang="en-US" smtClean="0"/>
              <a:t>‹#›</a:t>
            </a:fld>
            <a:endParaRPr lang="en-US"/>
          </a:p>
        </p:txBody>
      </p:sp>
    </p:spTree>
    <p:extLst>
      <p:ext uri="{BB962C8B-B14F-4D97-AF65-F5344CB8AC3E}">
        <p14:creationId xmlns:p14="http://schemas.microsoft.com/office/powerpoint/2010/main" val="129371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EA0BD-16FC-4EE4-9FDC-F0C20278CB14}" type="datetimeFigureOut">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A5D86-8418-4305-8466-34DCF98B0A62}" type="slidenum">
              <a:rPr lang="en-US" smtClean="0"/>
              <a:t>‹#›</a:t>
            </a:fld>
            <a:endParaRPr lang="en-US"/>
          </a:p>
        </p:txBody>
      </p:sp>
    </p:spTree>
    <p:extLst>
      <p:ext uri="{BB962C8B-B14F-4D97-AF65-F5344CB8AC3E}">
        <p14:creationId xmlns:p14="http://schemas.microsoft.com/office/powerpoint/2010/main" val="375732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lo journey">
            <a:extLst>
              <a:ext uri="{FF2B5EF4-FFF2-40B4-BE49-F238E27FC236}">
                <a16:creationId xmlns:a16="http://schemas.microsoft.com/office/drawing/2014/main" id="{51EFC547-A55B-806C-FBCA-5972C3C25772}"/>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a:latin typeface="Arial Black" panose="020B0A04020102020204" pitchFamily="34" charset="0"/>
              </a:rPr>
              <a:t>Employee Exit Prediction</a:t>
            </a:r>
          </a:p>
        </p:txBody>
      </p:sp>
      <p:sp>
        <p:nvSpPr>
          <p:cNvPr id="3" name="Subtitle 2"/>
          <p:cNvSpPr>
            <a:spLocks noGrp="1"/>
          </p:cNvSpPr>
          <p:nvPr>
            <p:ph type="subTitle" idx="1"/>
          </p:nvPr>
        </p:nvSpPr>
        <p:spPr>
          <a:xfrm>
            <a:off x="477980" y="4872922"/>
            <a:ext cx="4023359" cy="1208141"/>
          </a:xfrm>
        </p:spPr>
        <p:txBody>
          <a:bodyPr>
            <a:normAutofit/>
          </a:bodyPr>
          <a:lstStyle/>
          <a:p>
            <a:pPr algn="l"/>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3570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Arial Black" panose="020B0A04020102020204" pitchFamily="34" charset="0"/>
              </a:rPr>
              <a:t>Steps for prediction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7A50DE4A-90CB-043F-A3A5-E14B5419767C}"/>
              </a:ext>
            </a:extLst>
          </p:cNvPr>
          <p:cNvGraphicFramePr>
            <a:graphicFrameLocks noGrp="1"/>
          </p:cNvGraphicFramePr>
          <p:nvPr>
            <p:ph idx="1"/>
            <p:extLst>
              <p:ext uri="{D42A27DB-BD31-4B8C-83A1-F6EECF244321}">
                <p14:modId xmlns:p14="http://schemas.microsoft.com/office/powerpoint/2010/main" val="13589476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57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b="1">
                <a:solidFill>
                  <a:schemeClr val="tx2"/>
                </a:solidFill>
                <a:latin typeface="Arial Black" panose="020B0A04020102020204" pitchFamily="34" charset="0"/>
              </a:rPr>
              <a:t>Conclusion</a:t>
            </a:r>
          </a:p>
        </p:txBody>
      </p:sp>
      <p:sp>
        <p:nvSpPr>
          <p:cNvPr id="3" name="Content Placeholder 2"/>
          <p:cNvSpPr>
            <a:spLocks noGrp="1"/>
          </p:cNvSpPr>
          <p:nvPr>
            <p:ph idx="1"/>
          </p:nvPr>
        </p:nvSpPr>
        <p:spPr>
          <a:xfrm>
            <a:off x="6172200" y="804672"/>
            <a:ext cx="5221224" cy="5230368"/>
          </a:xfrm>
        </p:spPr>
        <p:txBody>
          <a:bodyPr anchor="ctr">
            <a:normAutofit/>
          </a:bodyPr>
          <a:lstStyle/>
          <a:p>
            <a:pPr marL="0" indent="0">
              <a:buNone/>
            </a:pPr>
            <a:r>
              <a:rPr lang="en-US" sz="1800" dirty="0">
                <a:solidFill>
                  <a:schemeClr val="tx2"/>
                </a:solidFill>
              </a:rPr>
              <a:t>Thus, Employee exit prediction is a valuable tool for organizations to reduce employee turnover and retain their valuable employees. By using machine learning algorithms to predict which employees are at risk of leaving, organizations can take proactive steps to retain those employees and maintain a healthy, productive workforce.</a:t>
            </a:r>
          </a:p>
        </p:txBody>
      </p:sp>
    </p:spTree>
    <p:extLst>
      <p:ext uri="{BB962C8B-B14F-4D97-AF65-F5344CB8AC3E}">
        <p14:creationId xmlns:p14="http://schemas.microsoft.com/office/powerpoint/2010/main" val="341454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Arial Black" panose="020B0A04020102020204" pitchFamily="34" charset="0"/>
              </a:rPr>
              <a:t>Employee Exit Prediction</a:t>
            </a:r>
          </a:p>
        </p:txBody>
      </p:sp>
      <p:graphicFrame>
        <p:nvGraphicFramePr>
          <p:cNvPr id="6" name="Content Placeholder 2">
            <a:extLst>
              <a:ext uri="{FF2B5EF4-FFF2-40B4-BE49-F238E27FC236}">
                <a16:creationId xmlns:a16="http://schemas.microsoft.com/office/drawing/2014/main" id="{3E180754-F015-6DE4-2379-A8F7ABC1350A}"/>
              </a:ext>
            </a:extLst>
          </p:cNvPr>
          <p:cNvGraphicFramePr>
            <a:graphicFrameLocks noGrp="1"/>
          </p:cNvGraphicFramePr>
          <p:nvPr>
            <p:ph idx="1"/>
            <p:extLst>
              <p:ext uri="{D42A27DB-BD31-4B8C-83A1-F6EECF244321}">
                <p14:modId xmlns:p14="http://schemas.microsoft.com/office/powerpoint/2010/main" val="302203572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41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pPr algn="ctr"/>
            <a:r>
              <a:rPr lang="en-US" b="1" dirty="0">
                <a:latin typeface="Arial Black" panose="020B0A04020102020204" pitchFamily="34" charset="0"/>
              </a:rPr>
              <a:t>Why does it occur?</a:t>
            </a:r>
          </a:p>
        </p:txBody>
      </p:sp>
      <p:graphicFrame>
        <p:nvGraphicFramePr>
          <p:cNvPr id="5" name="Content Placeholder 2">
            <a:extLst>
              <a:ext uri="{FF2B5EF4-FFF2-40B4-BE49-F238E27FC236}">
                <a16:creationId xmlns:a16="http://schemas.microsoft.com/office/drawing/2014/main" id="{E6653289-D82A-1372-4451-CC70D9A7BE3A}"/>
              </a:ext>
            </a:extLst>
          </p:cNvPr>
          <p:cNvGraphicFramePr>
            <a:graphicFrameLocks noGrp="1"/>
          </p:cNvGraphicFramePr>
          <p:nvPr>
            <p:ph idx="1"/>
            <p:extLst>
              <p:ext uri="{D42A27DB-BD31-4B8C-83A1-F6EECF244321}">
                <p14:modId xmlns:p14="http://schemas.microsoft.com/office/powerpoint/2010/main" val="42288017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pPr algn="ctr"/>
            <a:r>
              <a:rPr lang="en-US" b="1" dirty="0">
                <a:latin typeface="Arial Black" panose="020B0A04020102020204" pitchFamily="34" charset="0"/>
              </a:rPr>
              <a:t>Why does it occur?</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35AB2FE-8362-9171-E0E9-7C22AC695E60}"/>
              </a:ext>
            </a:extLst>
          </p:cNvPr>
          <p:cNvGraphicFramePr>
            <a:graphicFrameLocks noGrp="1"/>
          </p:cNvGraphicFramePr>
          <p:nvPr>
            <p:ph idx="1"/>
            <p:extLst>
              <p:ext uri="{D42A27DB-BD31-4B8C-83A1-F6EECF244321}">
                <p14:modId xmlns:p14="http://schemas.microsoft.com/office/powerpoint/2010/main" val="18570859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57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6874" y="1076324"/>
            <a:ext cx="6272784" cy="1535051"/>
          </a:xfrm>
        </p:spPr>
        <p:txBody>
          <a:bodyPr anchor="b">
            <a:normAutofit/>
          </a:bodyPr>
          <a:lstStyle/>
          <a:p>
            <a:r>
              <a:rPr lang="en-US" sz="5200" b="1" dirty="0">
                <a:latin typeface="Arial Black" panose="020B0A04020102020204" pitchFamily="34" charset="0"/>
              </a:rPr>
              <a:t>Warnings</a:t>
            </a:r>
          </a:p>
        </p:txBody>
      </p:sp>
      <p:pic>
        <p:nvPicPr>
          <p:cNvPr id="7" name="Graphic 6" descr="Help">
            <a:extLst>
              <a:ext uri="{FF2B5EF4-FFF2-40B4-BE49-F238E27FC236}">
                <a16:creationId xmlns:a16="http://schemas.microsoft.com/office/drawing/2014/main" id="{AC1F444E-6A3F-BABB-71AB-2D0C1E96B2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184" y="1863895"/>
            <a:ext cx="3383902" cy="3383902"/>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630086" y="3351276"/>
            <a:ext cx="7939572" cy="2825686"/>
          </a:xfrm>
        </p:spPr>
        <p:txBody>
          <a:bodyPr>
            <a:normAutofit/>
          </a:bodyPr>
          <a:lstStyle/>
          <a:p>
            <a:pPr fontAlgn="base"/>
            <a:r>
              <a:rPr lang="en-US" sz="1600" dirty="0"/>
              <a:t>No employee resigns without hinting at their departure. Did you know that employees tend to show signs of departure a few months before they quit and that tracking these warning signs allows organizations to identify turnover before anyone hands in their notice?</a:t>
            </a:r>
          </a:p>
          <a:p>
            <a:pPr fontAlgn="base"/>
            <a:r>
              <a:rPr lang="en-US" sz="1600" dirty="0"/>
              <a:t>These warning signals can typically be classified under two categories: behavioral and communication-related. Let’s take a look at the warning signs to watch out for.</a:t>
            </a:r>
          </a:p>
          <a:p>
            <a:endParaRPr lang="en-US" sz="1600" dirty="0"/>
          </a:p>
        </p:txBody>
      </p:sp>
    </p:spTree>
    <p:extLst>
      <p:ext uri="{BB962C8B-B14F-4D97-AF65-F5344CB8AC3E}">
        <p14:creationId xmlns:p14="http://schemas.microsoft.com/office/powerpoint/2010/main" val="268323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6874" y="1780970"/>
            <a:ext cx="3664246" cy="830405"/>
          </a:xfrm>
        </p:spPr>
        <p:txBody>
          <a:bodyPr anchor="b">
            <a:normAutofit/>
          </a:bodyPr>
          <a:lstStyle/>
          <a:p>
            <a:r>
              <a:rPr lang="en-US" sz="5200" b="1" dirty="0">
                <a:latin typeface="Arial Black" panose="020B0A04020102020204" pitchFamily="34" charset="0"/>
              </a:rPr>
              <a:t>Warnings</a:t>
            </a:r>
            <a:endParaRPr lang="en-US" sz="5200" dirty="0"/>
          </a:p>
        </p:txBody>
      </p:sp>
      <p:pic>
        <p:nvPicPr>
          <p:cNvPr id="7" name="Graphic 6" descr="Bar Graph with Downward Trend">
            <a:extLst>
              <a:ext uri="{FF2B5EF4-FFF2-40B4-BE49-F238E27FC236}">
                <a16:creationId xmlns:a16="http://schemas.microsoft.com/office/drawing/2014/main" id="{CD8A1D72-1103-C5A7-B1F3-CC0CE7F12A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843849"/>
            <a:ext cx="3397348" cy="3397348"/>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657599" y="3159801"/>
            <a:ext cx="8201465" cy="3471708"/>
          </a:xfrm>
        </p:spPr>
        <p:txBody>
          <a:bodyPr>
            <a:normAutofit/>
          </a:bodyPr>
          <a:lstStyle/>
          <a:p>
            <a:pPr fontAlgn="base"/>
            <a:r>
              <a:rPr lang="en-US" sz="1600" dirty="0"/>
              <a:t>Performance dips and a lackluster attitude to work</a:t>
            </a:r>
          </a:p>
          <a:p>
            <a:pPr fontAlgn="base"/>
            <a:r>
              <a:rPr lang="en-US" sz="1600" dirty="0"/>
              <a:t>Increased instances of absenteeism or sick leaves</a:t>
            </a:r>
          </a:p>
          <a:p>
            <a:pPr fontAlgn="base"/>
            <a:r>
              <a:rPr lang="en-US" sz="1600" dirty="0"/>
              <a:t>Disengagement from what is happening in the team</a:t>
            </a:r>
          </a:p>
          <a:p>
            <a:pPr fontAlgn="base"/>
            <a:r>
              <a:rPr lang="en-US" sz="1600" dirty="0"/>
              <a:t>Low levels of participation in team activities</a:t>
            </a:r>
          </a:p>
          <a:p>
            <a:pPr fontAlgn="base"/>
            <a:r>
              <a:rPr lang="en-US" sz="1600" dirty="0"/>
              <a:t>General negative attitude</a:t>
            </a:r>
          </a:p>
          <a:p>
            <a:pPr fontAlgn="base"/>
            <a:r>
              <a:rPr lang="en-US" sz="1600" dirty="0"/>
              <a:t>Awareness of these early warning signs of attrition will enable managers to address issues with employees. In some cases, a senior manager should also be involved in discussing why employees feel the way they do, as the problem could lie with the immediate manager.</a:t>
            </a:r>
          </a:p>
          <a:p>
            <a:pPr fontAlgn="base"/>
            <a:r>
              <a:rPr lang="en-US" sz="1600" dirty="0"/>
              <a:t>While the above-mentioned are behavioral signs, organizations can implement other early warning methods so managers of respective teams can avoid high attrition rates.</a:t>
            </a:r>
          </a:p>
          <a:p>
            <a:endParaRPr lang="en-US" sz="1600" dirty="0"/>
          </a:p>
        </p:txBody>
      </p:sp>
    </p:spTree>
    <p:extLst>
      <p:ext uri="{BB962C8B-B14F-4D97-AF65-F5344CB8AC3E}">
        <p14:creationId xmlns:p14="http://schemas.microsoft.com/office/powerpoint/2010/main" val="314442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5029" y="507160"/>
            <a:ext cx="2993571" cy="5438730"/>
          </a:xfrm>
        </p:spPr>
        <p:txBody>
          <a:bodyPr>
            <a:normAutofit/>
          </a:bodyPr>
          <a:lstStyle/>
          <a:p>
            <a:r>
              <a:rPr lang="en-US" sz="3200" b="1">
                <a:latin typeface="Arial Black" panose="020B0A04020102020204" pitchFamily="34" charset="0"/>
              </a:rPr>
              <a:t>Survey-based employee exit model</a:t>
            </a:r>
            <a:br>
              <a:rPr lang="en-US" sz="3200" b="1">
                <a:latin typeface="Arial Black" panose="020B0A04020102020204" pitchFamily="34" charset="0"/>
              </a:rPr>
            </a:br>
            <a:endParaRPr lang="en-US" sz="3200" b="1">
              <a:latin typeface="Arial Black" panose="020B0A04020102020204" pitchFamily="34" charset="0"/>
            </a:endParaRP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C98885E-36C7-18AA-32CC-851B8FF6EC8F}"/>
              </a:ext>
            </a:extLst>
          </p:cNvPr>
          <p:cNvGraphicFramePr>
            <a:graphicFrameLocks noGrp="1"/>
          </p:cNvGraphicFramePr>
          <p:nvPr>
            <p:ph idx="1"/>
            <p:extLst>
              <p:ext uri="{D42A27DB-BD31-4B8C-83A1-F6EECF244321}">
                <p14:modId xmlns:p14="http://schemas.microsoft.com/office/powerpoint/2010/main" val="63683967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37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3682" y="0"/>
            <a:ext cx="7685508" cy="2228760"/>
          </a:xfrm>
        </p:spPr>
        <p:txBody>
          <a:bodyPr anchor="b">
            <a:normAutofit/>
          </a:bodyPr>
          <a:lstStyle/>
          <a:p>
            <a:r>
              <a:rPr lang="en-US" sz="3700" b="1" dirty="0">
                <a:latin typeface="Arial Black" panose="020B0A04020102020204" pitchFamily="34" charset="0"/>
              </a:rPr>
              <a:t>Machine learning-powered employee attrition model</a:t>
            </a:r>
            <a:br>
              <a:rPr lang="en-US" sz="3700" b="1" dirty="0">
                <a:latin typeface="Arial Black" panose="020B0A04020102020204" pitchFamily="34" charset="0"/>
              </a:rPr>
            </a:br>
            <a:endParaRPr lang="en-US" sz="3700" b="1" dirty="0">
              <a:latin typeface="Arial Black" panose="020B0A04020102020204" pitchFamily="34" charset="0"/>
            </a:endParaRPr>
          </a:p>
        </p:txBody>
      </p:sp>
      <p:pic>
        <p:nvPicPr>
          <p:cNvPr id="7" name="Graphic 6" descr="Robot">
            <a:extLst>
              <a:ext uri="{FF2B5EF4-FFF2-40B4-BE49-F238E27FC236}">
                <a16:creationId xmlns:a16="http://schemas.microsoft.com/office/drawing/2014/main" id="{A8607E25-6617-FF18-F131-9D2A93BF7E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25" y="515114"/>
            <a:ext cx="1198532" cy="1198532"/>
          </a:xfrm>
          <a:prstGeom prst="rect">
            <a:avLst/>
          </a:prstGeom>
        </p:spPr>
      </p:pic>
      <p:sp>
        <p:nvSpPr>
          <p:cNvPr id="3" name="Content Placeholder 2"/>
          <p:cNvSpPr>
            <a:spLocks noGrp="1"/>
          </p:cNvSpPr>
          <p:nvPr>
            <p:ph idx="1"/>
          </p:nvPr>
        </p:nvSpPr>
        <p:spPr>
          <a:xfrm>
            <a:off x="182881" y="2228760"/>
            <a:ext cx="7061982" cy="3812903"/>
          </a:xfrm>
        </p:spPr>
        <p:txBody>
          <a:bodyPr>
            <a:normAutofit/>
          </a:bodyPr>
          <a:lstStyle/>
          <a:p>
            <a:pPr marL="0" indent="0">
              <a:buNone/>
            </a:pPr>
            <a:r>
              <a:rPr lang="en-US" sz="2000" dirty="0"/>
              <a:t>Machine learning is an essential technology for employee attrition analysis — for both prediction and evaluation. Machine learning provides forecasts based on historical information about employees, such as age, experience, education, and last promotion. Predictions give the HR department a heads up about employee attrition. The HR department can also plan ahead to recruit a replacement for an employee who is interested in leaving. </a:t>
            </a:r>
          </a:p>
        </p:txBody>
      </p:sp>
      <p:pic>
        <p:nvPicPr>
          <p:cNvPr id="9" name="Graphic 8" descr="Robot">
            <a:extLst>
              <a:ext uri="{FF2B5EF4-FFF2-40B4-BE49-F238E27FC236}">
                <a16:creationId xmlns:a16="http://schemas.microsoft.com/office/drawing/2014/main" id="{03146C21-E49E-45CB-88F0-0D4B0B7D1E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54402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b="1" dirty="0">
                <a:solidFill>
                  <a:srgbClr val="FFFFFF"/>
                </a:solidFill>
                <a:latin typeface="Arial Black" panose="020B0A04020102020204" pitchFamily="34" charset="0"/>
              </a:rPr>
              <a:t>Steps for prediction</a:t>
            </a:r>
          </a:p>
        </p:txBody>
      </p:sp>
      <p:graphicFrame>
        <p:nvGraphicFramePr>
          <p:cNvPr id="17" name="Content Placeholder 2">
            <a:extLst>
              <a:ext uri="{FF2B5EF4-FFF2-40B4-BE49-F238E27FC236}">
                <a16:creationId xmlns:a16="http://schemas.microsoft.com/office/drawing/2014/main" id="{C1791360-470C-C66D-C0BA-EBA1817E1652}"/>
              </a:ext>
            </a:extLst>
          </p:cNvPr>
          <p:cNvGraphicFramePr>
            <a:graphicFrameLocks noGrp="1"/>
          </p:cNvGraphicFramePr>
          <p:nvPr>
            <p:ph idx="1"/>
            <p:extLst>
              <p:ext uri="{D42A27DB-BD31-4B8C-83A1-F6EECF244321}">
                <p14:modId xmlns:p14="http://schemas.microsoft.com/office/powerpoint/2010/main" val="383337211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398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1074</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Calibri Light</vt:lpstr>
      <vt:lpstr>Office Theme</vt:lpstr>
      <vt:lpstr>Employee Exit Prediction</vt:lpstr>
      <vt:lpstr>Employee Exit Prediction</vt:lpstr>
      <vt:lpstr>Why does it occur?</vt:lpstr>
      <vt:lpstr>Why does it occur?</vt:lpstr>
      <vt:lpstr>Warnings</vt:lpstr>
      <vt:lpstr>Warnings</vt:lpstr>
      <vt:lpstr>Survey-based employee exit model </vt:lpstr>
      <vt:lpstr>Machine learning-powered employee attrition model </vt:lpstr>
      <vt:lpstr>Steps for prediction</vt:lpstr>
      <vt:lpstr>Steps for 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Anupriya</dc:creator>
  <cp:lastModifiedBy>Saurabh.Kumar</cp:lastModifiedBy>
  <cp:revision>7</cp:revision>
  <dcterms:created xsi:type="dcterms:W3CDTF">2023-04-21T08:31:08Z</dcterms:created>
  <dcterms:modified xsi:type="dcterms:W3CDTF">2023-04-22T03:33:55Z</dcterms:modified>
</cp:coreProperties>
</file>