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1" r:id="rId4"/>
    <p:sldId id="284" r:id="rId5"/>
    <p:sldId id="273" r:id="rId6"/>
    <p:sldId id="274" r:id="rId7"/>
    <p:sldId id="275" r:id="rId8"/>
    <p:sldId id="276" r:id="rId9"/>
    <p:sldId id="282" r:id="rId10"/>
    <p:sldId id="28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8" d="100"/>
          <a:sy n="88" d="100"/>
        </p:scale>
        <p:origin x="40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11/28/2022</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11/28/2022</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11/28/2022</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11/28/2022</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11/28/2022</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11/28/2022</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11/28/2022</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11/28/2022</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11/28/2022</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11/28/2022</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11/28/2022</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11/28/2022</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5FD44F23-9055-4CD7-A8F0-E7A35CE9C385}"/>
              </a:ext>
            </a:extLst>
          </p:cNvPr>
          <p:cNvSpPr>
            <a:spLocks noGrp="1"/>
          </p:cNvSpPr>
          <p:nvPr>
            <p:ph type="ctrTitle"/>
          </p:nvPr>
        </p:nvSpPr>
        <p:spPr/>
        <p:txBody>
          <a:bodyPr/>
          <a:lstStyle/>
          <a:p>
            <a:r>
              <a:rPr/>
              <a:t>Food Forecasting Project Dashboard-Story</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Summary of the Food Forecasting Project</a:t>
            </a:r>
            <a:endParaRPr lang="en-US" sz="3600" b="1" dirty="0"/>
          </a:p>
        </p:txBody>
      </p:sp>
      <p:sp>
        <p:nvSpPr>
          <p:cNvPr id="3" name="Content Placeholder 2"/>
          <p:cNvSpPr>
            <a:spLocks noGrp="1"/>
          </p:cNvSpPr>
          <p:nvPr>
            <p:ph idx="1"/>
          </p:nvPr>
        </p:nvSpPr>
        <p:spPr/>
        <p:txBody>
          <a:bodyPr>
            <a:normAutofit fontScale="77500" lnSpcReduction="20000"/>
          </a:bodyPr>
          <a:lstStyle/>
          <a:p>
            <a:pPr algn="just">
              <a:lnSpc>
                <a:spcPct val="200000"/>
              </a:lnSpc>
            </a:pPr>
            <a:r>
              <a:rPr lang="en-US" sz="2000" dirty="0" smtClean="0">
                <a:cs typeface="Times New Roman" panose="02020603050405020304" pitchFamily="18" charset="0"/>
              </a:rPr>
              <a:t>The price </a:t>
            </a:r>
            <a:r>
              <a:rPr lang="en-US" sz="2000" dirty="0">
                <a:cs typeface="Times New Roman" panose="02020603050405020304" pitchFamily="18" charset="0"/>
              </a:rPr>
              <a:t>of continental items are high, and even though there is higher promotional branding for them, number of orders for continental items are very less. Reducing the base prices for continental items would see a rise in number of orders</a:t>
            </a:r>
            <a:r>
              <a:rPr lang="en-US" sz="2000" dirty="0" smtClean="0">
                <a:cs typeface="Times New Roman" panose="02020603050405020304" pitchFamily="18" charset="0"/>
              </a:rPr>
              <a:t>.</a:t>
            </a:r>
          </a:p>
          <a:p>
            <a:pPr algn="just">
              <a:lnSpc>
                <a:spcPct val="200000"/>
              </a:lnSpc>
            </a:pPr>
            <a:r>
              <a:rPr lang="en-US" sz="2000" dirty="0">
                <a:cs typeface="Times New Roman" panose="02020603050405020304" pitchFamily="18" charset="0"/>
              </a:rPr>
              <a:t>The utilization of operational area is least in region 35,since the number of orders are very less for the given operational area. This area needs to be utilized well, in order for the fulfillment centers coming under region 35 to perform better. Apart from this, </a:t>
            </a:r>
            <a:r>
              <a:rPr lang="en-US" sz="2000" dirty="0" err="1">
                <a:cs typeface="Times New Roman" panose="02020603050405020304" pitchFamily="18" charset="0"/>
              </a:rPr>
              <a:t>center_id</a:t>
            </a:r>
            <a:r>
              <a:rPr lang="en-US" sz="2000" dirty="0">
                <a:cs typeface="Times New Roman" panose="02020603050405020304" pitchFamily="18" charset="0"/>
              </a:rPr>
              <a:t> </a:t>
            </a:r>
            <a:r>
              <a:rPr lang="en-US" sz="2000" dirty="0" smtClean="0">
                <a:cs typeface="Times New Roman" panose="02020603050405020304" pitchFamily="18" charset="0"/>
              </a:rPr>
              <a:t>: 77,64 </a:t>
            </a:r>
            <a:r>
              <a:rPr lang="en-US" sz="2000" dirty="0">
                <a:cs typeface="Times New Roman" panose="02020603050405020304" pitchFamily="18" charset="0"/>
              </a:rPr>
              <a:t>and </a:t>
            </a:r>
            <a:r>
              <a:rPr lang="en-US" sz="2000" dirty="0" smtClean="0">
                <a:cs typeface="Times New Roman" panose="02020603050405020304" pitchFamily="18" charset="0"/>
              </a:rPr>
              <a:t>161, coming under region 34, 77  </a:t>
            </a:r>
            <a:r>
              <a:rPr lang="en-US" sz="2000" smtClean="0">
                <a:cs typeface="Times New Roman" panose="02020603050405020304" pitchFamily="18" charset="0"/>
              </a:rPr>
              <a:t>also need to </a:t>
            </a:r>
            <a:r>
              <a:rPr lang="en-US" sz="2000" dirty="0">
                <a:cs typeface="Times New Roman" panose="02020603050405020304" pitchFamily="18" charset="0"/>
              </a:rPr>
              <a:t>improve their utilization, by placing more number of orders</a:t>
            </a:r>
            <a:r>
              <a:rPr lang="en-US" sz="2000" dirty="0" smtClean="0">
                <a:cs typeface="Times New Roman" panose="02020603050405020304" pitchFamily="18" charset="0"/>
              </a:rPr>
              <a:t>.</a:t>
            </a:r>
            <a:endParaRPr lang="en-US" sz="2000" dirty="0">
              <a:cs typeface="Times New Roman" panose="02020603050405020304" pitchFamily="18" charset="0"/>
            </a:endParaRPr>
          </a:p>
          <a:p>
            <a:pPr algn="just">
              <a:lnSpc>
                <a:spcPct val="200000"/>
              </a:lnSpc>
            </a:pPr>
            <a:r>
              <a:rPr lang="en-US" sz="2000" dirty="0">
                <a:cs typeface="Times New Roman" panose="02020603050405020304" pitchFamily="18" charset="0"/>
              </a:rPr>
              <a:t>Overall, fulfillment centers with </a:t>
            </a:r>
            <a:r>
              <a:rPr lang="en-US" sz="2000" dirty="0" err="1">
                <a:cs typeface="Times New Roman" panose="02020603050405020304" pitchFamily="18" charset="0"/>
              </a:rPr>
              <a:t>center_id</a:t>
            </a:r>
            <a:r>
              <a:rPr lang="en-US" sz="2000" dirty="0">
                <a:cs typeface="Times New Roman" panose="02020603050405020304" pitchFamily="18" charset="0"/>
              </a:rPr>
              <a:t>: </a:t>
            </a:r>
            <a:r>
              <a:rPr lang="en-US" sz="2000" dirty="0" smtClean="0">
                <a:cs typeface="Times New Roman" panose="02020603050405020304" pitchFamily="18" charset="0"/>
              </a:rPr>
              <a:t>13,43,137,11,174,104 are </a:t>
            </a:r>
            <a:r>
              <a:rPr lang="en-US" sz="2000" dirty="0">
                <a:cs typeface="Times New Roman" panose="02020603050405020304" pitchFamily="18" charset="0"/>
              </a:rPr>
              <a:t>doing well in terms of number of orders </a:t>
            </a:r>
            <a:r>
              <a:rPr lang="en-US" sz="2000" dirty="0" smtClean="0">
                <a:cs typeface="Times New Roman" panose="02020603050405020304" pitchFamily="18" charset="0"/>
              </a:rPr>
              <a:t>placed, whereas, 74,149,161 are performing poor.</a:t>
            </a:r>
          </a:p>
        </p:txBody>
      </p:sp>
    </p:spTree>
    <p:extLst>
      <p:ext uri="{BB962C8B-B14F-4D97-AF65-F5344CB8AC3E}">
        <p14:creationId xmlns:p14="http://schemas.microsoft.com/office/powerpoint/2010/main" val="95184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Forecasting">
            <a:extLst>
              <a:ext uri="{FF2B5EF4-FFF2-40B4-BE49-F238E27FC236}">
                <a16:creationId xmlns:a16="http://schemas.microsoft.com/office/drawing/2014/main" id="{A36FB042-A97E-4846-ABD4-2DEBBDAF4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251" y="0"/>
            <a:ext cx="9695497"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slide26" descr="Forecasting for all center type">
            <a:extLst>
              <a:ext uri="{FF2B5EF4-FFF2-40B4-BE49-F238E27FC236}">
                <a16:creationId xmlns:a16="http://schemas.microsoft.com/office/drawing/2014/main" id="{B5F67D90-2DD1-4702-AB00-959B1183F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69" y="0"/>
            <a:ext cx="11418862"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Food Forecasting Proj Dashboard-1">
            <a:extLst>
              <a:ext uri="{FF2B5EF4-FFF2-40B4-BE49-F238E27FC236}">
                <a16:creationId xmlns:a16="http://schemas.microsoft.com/office/drawing/2014/main" id="{21A912EF-465F-4FF0-82D6-3372E5223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27"/>
            <a:ext cx="12192000" cy="6746344"/>
          </a:xfrm>
          <a:prstGeom prst="rect">
            <a:avLst/>
          </a:prstGeom>
        </p:spPr>
      </p:pic>
    </p:spTree>
    <p:extLst>
      <p:ext uri="{BB962C8B-B14F-4D97-AF65-F5344CB8AC3E}">
        <p14:creationId xmlns:p14="http://schemas.microsoft.com/office/powerpoint/2010/main" val="121225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slide18" descr="Food Forecasting Project Story1">
            <a:extLst>
              <a:ext uri="{FF2B5EF4-FFF2-40B4-BE49-F238E27FC236}">
                <a16:creationId xmlns:a16="http://schemas.microsoft.com/office/drawing/2014/main" id="{000999A7-779D-40BC-8B03-E3450B7E6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27"/>
            <a:ext cx="12192000" cy="674634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slide19" descr="Food Forecasting Project Story2">
            <a:extLst>
              <a:ext uri="{FF2B5EF4-FFF2-40B4-BE49-F238E27FC236}">
                <a16:creationId xmlns:a16="http://schemas.microsoft.com/office/drawing/2014/main" id="{D4AC0309-E1D4-4ABA-B308-97A4F1C52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27"/>
            <a:ext cx="12192000" cy="674634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slide20" descr="Food Forecasting Project Story3">
            <a:extLst>
              <a:ext uri="{FF2B5EF4-FFF2-40B4-BE49-F238E27FC236}">
                <a16:creationId xmlns:a16="http://schemas.microsoft.com/office/drawing/2014/main" id="{74392862-0DA4-4AE0-A911-F05BAF03C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27"/>
            <a:ext cx="12192000" cy="674634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slide21" descr="Food Forecasting Project Story4">
            <a:extLst>
              <a:ext uri="{FF2B5EF4-FFF2-40B4-BE49-F238E27FC236}">
                <a16:creationId xmlns:a16="http://schemas.microsoft.com/office/drawing/2014/main" id="{C926A1DB-A5E9-4A06-B16E-4BB88E485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27"/>
            <a:ext cx="12192000" cy="674634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583" y="0"/>
            <a:ext cx="10515600" cy="1325563"/>
          </a:xfrm>
        </p:spPr>
        <p:txBody>
          <a:bodyPr>
            <a:normAutofit/>
          </a:bodyPr>
          <a:lstStyle/>
          <a:p>
            <a:pPr algn="ctr"/>
            <a:r>
              <a:rPr lang="en-US" sz="3600" b="1" dirty="0" smtClean="0"/>
              <a:t>Story Captions for the Food Forecasting Project</a:t>
            </a:r>
            <a:endParaRPr lang="en-US" sz="3600" b="1" dirty="0"/>
          </a:p>
        </p:txBody>
      </p:sp>
      <p:sp>
        <p:nvSpPr>
          <p:cNvPr id="3" name="Content Placeholder 2"/>
          <p:cNvSpPr>
            <a:spLocks noGrp="1"/>
          </p:cNvSpPr>
          <p:nvPr>
            <p:ph idx="1"/>
          </p:nvPr>
        </p:nvSpPr>
        <p:spPr>
          <a:xfrm>
            <a:off x="838199" y="1227909"/>
            <a:ext cx="10802983" cy="5460274"/>
          </a:xfrm>
        </p:spPr>
        <p:txBody>
          <a:bodyPr>
            <a:normAutofit/>
          </a:bodyPr>
          <a:lstStyle/>
          <a:p>
            <a:pPr algn="just"/>
            <a:r>
              <a:rPr lang="en-US" sz="1600" dirty="0" smtClean="0">
                <a:latin typeface="+mj-lt"/>
                <a:cs typeface="Times New Roman" panose="02020603050405020304" pitchFamily="18" charset="0"/>
              </a:rPr>
              <a:t>The overall trend of number of orders shows, Type B and A doing well, as compared to Type C, in terms of placing more number of orders. </a:t>
            </a:r>
          </a:p>
          <a:p>
            <a:pPr algn="just"/>
            <a:r>
              <a:rPr lang="en-US" sz="1600" dirty="0" smtClean="0">
                <a:latin typeface="+mj-lt"/>
                <a:cs typeface="Times New Roman" panose="02020603050405020304" pitchFamily="18" charset="0"/>
              </a:rPr>
              <a:t>More number of orders are estimated to be placed from Type B, than A and C, as seen from forecasting plot in page 3.</a:t>
            </a:r>
            <a:endParaRPr lang="en-US" sz="1600" dirty="0">
              <a:latin typeface="+mj-lt"/>
              <a:cs typeface="Times New Roman" panose="02020603050405020304" pitchFamily="18" charset="0"/>
            </a:endParaRPr>
          </a:p>
          <a:p>
            <a:pPr algn="just"/>
            <a:r>
              <a:rPr lang="en-US" sz="1600" dirty="0" err="1" smtClean="0">
                <a:latin typeface="+mj-lt"/>
                <a:cs typeface="Times New Roman" panose="02020603050405020304" pitchFamily="18" charset="0"/>
              </a:rPr>
              <a:t>Center_id</a:t>
            </a:r>
            <a:r>
              <a:rPr lang="en-US" sz="1600" dirty="0" smtClean="0">
                <a:latin typeface="+mj-lt"/>
                <a:cs typeface="Times New Roman" panose="02020603050405020304" pitchFamily="18" charset="0"/>
              </a:rPr>
              <a:t>: 13,43,137,11,174,104 </a:t>
            </a:r>
            <a:r>
              <a:rPr lang="en-US" sz="1600" dirty="0">
                <a:latin typeface="+mj-lt"/>
                <a:cs typeface="Times New Roman" panose="02020603050405020304" pitchFamily="18" charset="0"/>
              </a:rPr>
              <a:t>are overall doing good, in terms of average number of orders. While, </a:t>
            </a:r>
            <a:r>
              <a:rPr lang="en-US" sz="1600" dirty="0" smtClean="0">
                <a:latin typeface="+mj-lt"/>
                <a:cs typeface="Times New Roman" panose="02020603050405020304" pitchFamily="18" charset="0"/>
              </a:rPr>
              <a:t>41 and 91 </a:t>
            </a:r>
            <a:r>
              <a:rPr lang="en-US" sz="1600" dirty="0">
                <a:latin typeface="+mj-lt"/>
                <a:cs typeface="Times New Roman" panose="02020603050405020304" pitchFamily="18" charset="0"/>
              </a:rPr>
              <a:t>is placing a few orders only. The promotional email for Pizza and seafood has been the largest, but number of orders placed for Pizza and seafood are less, due to its high price. Overall, the price of continental items are higher, which should be reduced</a:t>
            </a:r>
            <a:r>
              <a:rPr lang="en-US" sz="1600" dirty="0" smtClean="0">
                <a:latin typeface="+mj-lt"/>
                <a:cs typeface="Times New Roman" panose="02020603050405020304" pitchFamily="18" charset="0"/>
              </a:rPr>
              <a:t>.</a:t>
            </a:r>
          </a:p>
          <a:p>
            <a:pPr algn="just"/>
            <a:r>
              <a:rPr lang="en-US" sz="1600" dirty="0">
                <a:latin typeface="+mj-lt"/>
                <a:cs typeface="Times New Roman" panose="02020603050405020304" pitchFamily="18" charset="0"/>
              </a:rPr>
              <a:t>In Type A, maximum orders were made by region 56, and least order was through region 35. There is a larger demand for Italian food. Maximum orders for </a:t>
            </a:r>
            <a:r>
              <a:rPr lang="en-US" sz="1600" dirty="0" smtClean="0">
                <a:latin typeface="+mj-lt"/>
                <a:cs typeface="Times New Roman" panose="02020603050405020304" pitchFamily="18" charset="0"/>
              </a:rPr>
              <a:t>Rice bowl has </a:t>
            </a:r>
            <a:r>
              <a:rPr lang="en-US" sz="1600" dirty="0">
                <a:latin typeface="+mj-lt"/>
                <a:cs typeface="Times New Roman" panose="02020603050405020304" pitchFamily="18" charset="0"/>
              </a:rPr>
              <a:t>been made, while, least number of orders were made for </a:t>
            </a:r>
            <a:r>
              <a:rPr lang="en-US" sz="1600" dirty="0" smtClean="0">
                <a:latin typeface="+mj-lt"/>
                <a:cs typeface="Times New Roman" panose="02020603050405020304" pitchFamily="18" charset="0"/>
              </a:rPr>
              <a:t>Biryani, Pasta and dessert. </a:t>
            </a:r>
            <a:r>
              <a:rPr lang="en-US" sz="1600" dirty="0" err="1" smtClean="0">
                <a:latin typeface="+mj-lt"/>
                <a:cs typeface="Times New Roman" panose="02020603050405020304" pitchFamily="18" charset="0"/>
              </a:rPr>
              <a:t>Center_id</a:t>
            </a:r>
            <a:r>
              <a:rPr lang="en-US" sz="1600" dirty="0" smtClean="0">
                <a:latin typeface="+mj-lt"/>
                <a:cs typeface="Times New Roman" panose="02020603050405020304" pitchFamily="18" charset="0"/>
              </a:rPr>
              <a:t>:  </a:t>
            </a:r>
            <a:r>
              <a:rPr lang="en-US" sz="1600" dirty="0">
                <a:latin typeface="+mj-lt"/>
                <a:cs typeface="Times New Roman" panose="02020603050405020304" pitchFamily="18" charset="0"/>
              </a:rPr>
              <a:t>43,137,11,174,104 are doing good, while 74 and 149 are placing fewer orders</a:t>
            </a:r>
            <a:r>
              <a:rPr lang="en-US" sz="1600" dirty="0" smtClean="0">
                <a:latin typeface="+mj-lt"/>
                <a:cs typeface="Times New Roman" panose="02020603050405020304" pitchFamily="18" charset="0"/>
              </a:rPr>
              <a:t>.</a:t>
            </a:r>
          </a:p>
          <a:p>
            <a:pPr algn="just"/>
            <a:r>
              <a:rPr lang="en-US" sz="1600" dirty="0">
                <a:latin typeface="+mj-lt"/>
                <a:cs typeface="Times New Roman" panose="02020603050405020304" pitchFamily="18" charset="0"/>
              </a:rPr>
              <a:t>In Type B, maximum orders were made by region 56, and least by region 85. There is a larger demand for Italian and Thai food, and least for Continental. Maximum orders for rice </a:t>
            </a:r>
            <a:r>
              <a:rPr lang="en-US" sz="1600" dirty="0" smtClean="0">
                <a:latin typeface="+mj-lt"/>
                <a:cs typeface="Times New Roman" panose="02020603050405020304" pitchFamily="18" charset="0"/>
              </a:rPr>
              <a:t>bowl and Thai beverages </a:t>
            </a:r>
            <a:r>
              <a:rPr lang="en-US" sz="1600" dirty="0">
                <a:latin typeface="+mj-lt"/>
                <a:cs typeface="Times New Roman" panose="02020603050405020304" pitchFamily="18" charset="0"/>
              </a:rPr>
              <a:t>has been made, while, least number of orders were made for Biryani. </a:t>
            </a:r>
            <a:r>
              <a:rPr lang="en-US" sz="1600" dirty="0" err="1" smtClean="0">
                <a:latin typeface="+mj-lt"/>
                <a:cs typeface="Times New Roman" panose="02020603050405020304" pitchFamily="18" charset="0"/>
              </a:rPr>
              <a:t>Center_id</a:t>
            </a:r>
            <a:r>
              <a:rPr lang="en-US" sz="1600" dirty="0" smtClean="0">
                <a:latin typeface="+mj-lt"/>
                <a:cs typeface="Times New Roman" panose="02020603050405020304" pitchFamily="18" charset="0"/>
              </a:rPr>
              <a:t>: </a:t>
            </a:r>
            <a:r>
              <a:rPr lang="en-US" sz="1600" dirty="0" smtClean="0">
                <a:latin typeface="+mj-lt"/>
                <a:cs typeface="Times New Roman" panose="02020603050405020304" pitchFamily="18" charset="0"/>
              </a:rPr>
              <a:t>13 </a:t>
            </a:r>
            <a:r>
              <a:rPr lang="en-US" sz="1600" dirty="0">
                <a:latin typeface="+mj-lt"/>
                <a:cs typeface="Times New Roman" panose="02020603050405020304" pitchFamily="18" charset="0"/>
              </a:rPr>
              <a:t>has made largest number of orders, and 161 has made the least</a:t>
            </a:r>
            <a:r>
              <a:rPr lang="en-US" sz="1600" dirty="0" smtClean="0">
                <a:latin typeface="+mj-lt"/>
                <a:cs typeface="Times New Roman" panose="02020603050405020304" pitchFamily="18" charset="0"/>
              </a:rPr>
              <a:t>.</a:t>
            </a:r>
          </a:p>
          <a:p>
            <a:pPr algn="just"/>
            <a:r>
              <a:rPr lang="en-US" sz="1600" dirty="0">
                <a:latin typeface="+mj-lt"/>
                <a:cs typeface="Times New Roman" panose="02020603050405020304" pitchFamily="18" charset="0"/>
              </a:rPr>
              <a:t>In Type C, maximum orders were made by region 56, and least from region 85. There is a larger demand for Italian and Indian food, and least for Thai food. Maximum orders for </a:t>
            </a:r>
            <a:r>
              <a:rPr lang="en-US" sz="1600" dirty="0" smtClean="0">
                <a:latin typeface="+mj-lt"/>
                <a:cs typeface="Times New Roman" panose="02020603050405020304" pitchFamily="18" charset="0"/>
              </a:rPr>
              <a:t>sandwich, rice bowl and Italian salad </a:t>
            </a:r>
            <a:r>
              <a:rPr lang="en-US" sz="1600" dirty="0">
                <a:latin typeface="+mj-lt"/>
                <a:cs typeface="Times New Roman" panose="02020603050405020304" pitchFamily="18" charset="0"/>
              </a:rPr>
              <a:t>has been made, while, least number of orders were made for </a:t>
            </a:r>
            <a:r>
              <a:rPr lang="en-US" sz="1600" dirty="0" smtClean="0">
                <a:latin typeface="+mj-lt"/>
                <a:cs typeface="Times New Roman" panose="02020603050405020304" pitchFamily="18" charset="0"/>
              </a:rPr>
              <a:t>Biryani and fish. </a:t>
            </a:r>
            <a:r>
              <a:rPr lang="en-US" sz="1600" dirty="0" err="1" smtClean="0">
                <a:latin typeface="+mj-lt"/>
                <a:cs typeface="Times New Roman" panose="02020603050405020304" pitchFamily="18" charset="0"/>
              </a:rPr>
              <a:t>Center_id</a:t>
            </a:r>
            <a:r>
              <a:rPr lang="en-US" sz="1600" dirty="0" smtClean="0">
                <a:latin typeface="+mj-lt"/>
                <a:cs typeface="Times New Roman" panose="02020603050405020304" pitchFamily="18" charset="0"/>
              </a:rPr>
              <a:t>: 86 has </a:t>
            </a:r>
            <a:r>
              <a:rPr lang="en-US" sz="1600" dirty="0">
                <a:latin typeface="+mj-lt"/>
                <a:cs typeface="Times New Roman" panose="02020603050405020304" pitchFamily="18" charset="0"/>
              </a:rPr>
              <a:t>made largest number of orders, while </a:t>
            </a:r>
            <a:r>
              <a:rPr lang="en-US" sz="1600" dirty="0" smtClean="0">
                <a:latin typeface="+mj-lt"/>
                <a:cs typeface="Times New Roman" panose="02020603050405020304" pitchFamily="18" charset="0"/>
              </a:rPr>
              <a:t>41 </a:t>
            </a:r>
            <a:r>
              <a:rPr lang="en-US" sz="1600" dirty="0">
                <a:latin typeface="+mj-lt"/>
                <a:cs typeface="Times New Roman" panose="02020603050405020304" pitchFamily="18" charset="0"/>
              </a:rPr>
              <a:t>has made the least</a:t>
            </a:r>
            <a:r>
              <a:rPr lang="en-US" sz="1600" dirty="0" smtClean="0">
                <a:latin typeface="+mj-lt"/>
                <a:cs typeface="Times New Roman" panose="02020603050405020304" pitchFamily="18" charset="0"/>
              </a:rPr>
              <a:t>.</a:t>
            </a:r>
          </a:p>
        </p:txBody>
      </p:sp>
    </p:spTree>
    <p:extLst>
      <p:ext uri="{BB962C8B-B14F-4D97-AF65-F5344CB8AC3E}">
        <p14:creationId xmlns:p14="http://schemas.microsoft.com/office/powerpoint/2010/main" val="3909264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516</Words>
  <Application>Microsoft Office PowerPoint</Application>
  <PresentationFormat>Widescreen</PresentationFormat>
  <Paragraphs>12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Food Forecasting Project Dashboard-Story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Story Captions for the Food Forecasting Project</vt:lpstr>
      <vt:lpstr>Summary of the Food Forecasting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Forecasting Project Dashboard-Story</dc:title>
  <dc:creator>Anupriya</dc:creator>
  <cp:lastModifiedBy>Anupriya</cp:lastModifiedBy>
  <cp:revision>11</cp:revision>
  <dcterms:created xsi:type="dcterms:W3CDTF">2022-11-28T07:52:24Z</dcterms:created>
  <dcterms:modified xsi:type="dcterms:W3CDTF">2022-11-28T11:29:21Z</dcterms:modified>
</cp:coreProperties>
</file>