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72" r:id="rId10"/>
    <p:sldId id="264" r:id="rId11"/>
    <p:sldId id="265" r:id="rId12"/>
    <p:sldId id="266" r:id="rId13"/>
    <p:sldId id="267" r:id="rId14"/>
    <p:sldId id="268" r:id="rId15"/>
    <p:sldId id="269" r:id="rId16"/>
    <p:sldId id="270" r:id="rId17"/>
    <p:sldId id="271" r:id="rId18"/>
  </p:sldIdLst>
  <p:sldSz cx="18288000" cy="10287000"/>
  <p:notesSz cx="6858000" cy="9144000"/>
  <p:embeddedFontLst>
    <p:embeddedFont>
      <p:font typeface="Arial Bold" panose="020B0704020202020204" pitchFamily="34" charset="0"/>
      <p:regular r:id="rId19"/>
      <p:bold r:id="rId20"/>
    </p:embeddedFont>
    <p:embeddedFont>
      <p:font typeface="Canva Sans" panose="020B0604020202020204" charset="0"/>
      <p:regular r:id="rId21"/>
    </p:embeddedFont>
    <p:embeddedFont>
      <p:font typeface="Canva Sans Bold" panose="020B0604020202020204" charset="0"/>
      <p:regular r:id="rId22"/>
    </p:embeddedFont>
    <p:embeddedFont>
      <p:font typeface="Montserrat Semi-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tif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2130118" y="1945260"/>
            <a:ext cx="14027764" cy="6396480"/>
            <a:chOff x="0" y="0"/>
            <a:chExt cx="4274726" cy="1949220"/>
          </a:xfrm>
        </p:grpSpPr>
        <p:sp>
          <p:nvSpPr>
            <p:cNvPr id="3" name="Freeform 3"/>
            <p:cNvSpPr/>
            <p:nvPr/>
          </p:nvSpPr>
          <p:spPr>
            <a:xfrm>
              <a:off x="0" y="0"/>
              <a:ext cx="4274726" cy="1949220"/>
            </a:xfrm>
            <a:custGeom>
              <a:avLst/>
              <a:gdLst/>
              <a:ahLst/>
              <a:cxnLst/>
              <a:rect l="l" t="t" r="r" b="b"/>
              <a:pathLst>
                <a:path w="4274726" h="1949220">
                  <a:moveTo>
                    <a:pt x="0" y="0"/>
                  </a:moveTo>
                  <a:lnTo>
                    <a:pt x="4274726" y="0"/>
                  </a:lnTo>
                  <a:lnTo>
                    <a:pt x="4274726" y="1949220"/>
                  </a:lnTo>
                  <a:lnTo>
                    <a:pt x="0" y="1949220"/>
                  </a:lnTo>
                  <a:close/>
                </a:path>
              </a:pathLst>
            </a:custGeom>
            <a:solidFill>
              <a:srgbClr val="FFFFFF"/>
            </a:solidFill>
          </p:spPr>
        </p:sp>
        <p:sp>
          <p:nvSpPr>
            <p:cNvPr id="4" name="TextBox 4"/>
            <p:cNvSpPr txBox="1"/>
            <p:nvPr/>
          </p:nvSpPr>
          <p:spPr>
            <a:xfrm>
              <a:off x="0" y="-76200"/>
              <a:ext cx="4274726" cy="202542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213553">
            <a:off x="1629510" y="4297963"/>
            <a:ext cx="15025443" cy="1691075"/>
            <a:chOff x="0" y="0"/>
            <a:chExt cx="3957318" cy="445386"/>
          </a:xfrm>
        </p:grpSpPr>
        <p:sp>
          <p:nvSpPr>
            <p:cNvPr id="6" name="Freeform 6"/>
            <p:cNvSpPr/>
            <p:nvPr/>
          </p:nvSpPr>
          <p:spPr>
            <a:xfrm>
              <a:off x="0" y="0"/>
              <a:ext cx="3957319" cy="445386"/>
            </a:xfrm>
            <a:custGeom>
              <a:avLst/>
              <a:gdLst/>
              <a:ahLst/>
              <a:cxnLst/>
              <a:rect l="l" t="t" r="r" b="b"/>
              <a:pathLst>
                <a:path w="3957319" h="445386">
                  <a:moveTo>
                    <a:pt x="0" y="0"/>
                  </a:moveTo>
                  <a:lnTo>
                    <a:pt x="3957319" y="0"/>
                  </a:lnTo>
                  <a:lnTo>
                    <a:pt x="3957319" y="445386"/>
                  </a:lnTo>
                  <a:lnTo>
                    <a:pt x="0" y="445386"/>
                  </a:lnTo>
                  <a:close/>
                </a:path>
              </a:pathLst>
            </a:custGeom>
            <a:solidFill>
              <a:srgbClr val="EFEFEF"/>
            </a:solidFill>
          </p:spPr>
        </p:sp>
        <p:sp>
          <p:nvSpPr>
            <p:cNvPr id="7" name="TextBox 7"/>
            <p:cNvSpPr txBox="1"/>
            <p:nvPr/>
          </p:nvSpPr>
          <p:spPr>
            <a:xfrm>
              <a:off x="0" y="-76200"/>
              <a:ext cx="3957318" cy="521586"/>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028700" y="4018807"/>
            <a:ext cx="16230600" cy="2249386"/>
          </a:xfrm>
          <a:custGeom>
            <a:avLst/>
            <a:gdLst/>
            <a:ahLst/>
            <a:cxnLst/>
            <a:rect l="l" t="t" r="r" b="b"/>
            <a:pathLst>
              <a:path w="16230600" h="2249386">
                <a:moveTo>
                  <a:pt x="0" y="0"/>
                </a:moveTo>
                <a:lnTo>
                  <a:pt x="16230600" y="0"/>
                </a:lnTo>
                <a:lnTo>
                  <a:pt x="16230600" y="2249386"/>
                </a:lnTo>
                <a:lnTo>
                  <a:pt x="0" y="2249386"/>
                </a:lnTo>
                <a:lnTo>
                  <a:pt x="0" y="0"/>
                </a:lnTo>
                <a:close/>
              </a:path>
            </a:pathLst>
          </a:custGeom>
          <a:blipFill>
            <a:blip r:embed="rId2"/>
            <a:stretch>
              <a:fillRect t="-10866" b="-10866"/>
            </a:stretch>
          </a:blipFill>
        </p:spPr>
      </p:sp>
      <p:grpSp>
        <p:nvGrpSpPr>
          <p:cNvPr id="9" name="Group 9"/>
          <p:cNvGrpSpPr/>
          <p:nvPr/>
        </p:nvGrpSpPr>
        <p:grpSpPr>
          <a:xfrm>
            <a:off x="6886683" y="1779044"/>
            <a:ext cx="4511098" cy="2220631"/>
            <a:chOff x="0" y="0"/>
            <a:chExt cx="6014797" cy="2960841"/>
          </a:xfrm>
        </p:grpSpPr>
        <p:sp>
          <p:nvSpPr>
            <p:cNvPr id="10" name="Freeform 10"/>
            <p:cNvSpPr/>
            <p:nvPr/>
          </p:nvSpPr>
          <p:spPr>
            <a:xfrm>
              <a:off x="0" y="100864"/>
              <a:ext cx="2764642" cy="2759113"/>
            </a:xfrm>
            <a:custGeom>
              <a:avLst/>
              <a:gdLst/>
              <a:ahLst/>
              <a:cxnLst/>
              <a:rect l="l" t="t" r="r" b="b"/>
              <a:pathLst>
                <a:path w="2764642" h="2759113">
                  <a:moveTo>
                    <a:pt x="0" y="0"/>
                  </a:moveTo>
                  <a:lnTo>
                    <a:pt x="2764642" y="0"/>
                  </a:lnTo>
                  <a:lnTo>
                    <a:pt x="2764642" y="2759113"/>
                  </a:lnTo>
                  <a:lnTo>
                    <a:pt x="0" y="2759113"/>
                  </a:lnTo>
                  <a:lnTo>
                    <a:pt x="0" y="0"/>
                  </a:lnTo>
                  <a:close/>
                </a:path>
              </a:pathLst>
            </a:custGeom>
            <a:blipFill>
              <a:blip r:embed="rId3"/>
              <a:stretch>
                <a:fillRect/>
              </a:stretch>
            </a:blipFill>
          </p:spPr>
        </p:sp>
        <p:sp>
          <p:nvSpPr>
            <p:cNvPr id="11" name="Freeform 11"/>
            <p:cNvSpPr/>
            <p:nvPr/>
          </p:nvSpPr>
          <p:spPr>
            <a:xfrm>
              <a:off x="3330301" y="0"/>
              <a:ext cx="2684496" cy="2960841"/>
            </a:xfrm>
            <a:custGeom>
              <a:avLst/>
              <a:gdLst/>
              <a:ahLst/>
              <a:cxnLst/>
              <a:rect l="l" t="t" r="r" b="b"/>
              <a:pathLst>
                <a:path w="2684496" h="2960841">
                  <a:moveTo>
                    <a:pt x="0" y="0"/>
                  </a:moveTo>
                  <a:lnTo>
                    <a:pt x="2684496" y="0"/>
                  </a:lnTo>
                  <a:lnTo>
                    <a:pt x="2684496" y="2960841"/>
                  </a:lnTo>
                  <a:lnTo>
                    <a:pt x="0" y="2960841"/>
                  </a:lnTo>
                  <a:lnTo>
                    <a:pt x="0" y="0"/>
                  </a:lnTo>
                  <a:close/>
                </a:path>
              </a:pathLst>
            </a:custGeom>
            <a:blipFill>
              <a:blip r:embed="rId4"/>
              <a:stretch>
                <a:fillRect/>
              </a:stretch>
            </a:blipFill>
          </p:spPr>
        </p:sp>
      </p:grpSp>
      <p:sp>
        <p:nvSpPr>
          <p:cNvPr id="12" name="AutoShape 12"/>
          <p:cNvSpPr/>
          <p:nvPr/>
        </p:nvSpPr>
        <p:spPr>
          <a:xfrm flipV="1">
            <a:off x="9123182" y="1779044"/>
            <a:ext cx="19050" cy="2220631"/>
          </a:xfrm>
          <a:prstGeom prst="line">
            <a:avLst/>
          </a:prstGeom>
          <a:ln w="19050" cap="flat">
            <a:solidFill>
              <a:srgbClr val="000000"/>
            </a:solidFill>
            <a:prstDash val="solid"/>
            <a:headEnd type="none" w="sm" len="sm"/>
            <a:tailEnd type="none" w="sm" len="sm"/>
          </a:ln>
        </p:spPr>
      </p:sp>
      <p:sp>
        <p:nvSpPr>
          <p:cNvPr id="13" name="TextBox 13"/>
          <p:cNvSpPr txBox="1"/>
          <p:nvPr/>
        </p:nvSpPr>
        <p:spPr>
          <a:xfrm>
            <a:off x="3538377" y="9163050"/>
            <a:ext cx="11207709" cy="436880"/>
          </a:xfrm>
          <a:prstGeom prst="rect">
            <a:avLst/>
          </a:prstGeom>
        </p:spPr>
        <p:txBody>
          <a:bodyPr lIns="0" tIns="0" rIns="0" bIns="0" rtlCol="0" anchor="t">
            <a:spAutoFit/>
          </a:bodyPr>
          <a:lstStyle/>
          <a:p>
            <a:pPr algn="ctr">
              <a:lnSpc>
                <a:spcPts val="3220"/>
              </a:lnSpc>
              <a:spcBef>
                <a:spcPct val="0"/>
              </a:spcBef>
            </a:pPr>
            <a:r>
              <a:rPr lang="en-US" sz="2300">
                <a:solidFill>
                  <a:srgbClr val="000000"/>
                </a:solidFill>
                <a:latin typeface="Arial"/>
              </a:rPr>
              <a:t>Presented by: Anamika Choudhary (B21MT004)</a:t>
            </a:r>
          </a:p>
        </p:txBody>
      </p:sp>
      <p:sp>
        <p:nvSpPr>
          <p:cNvPr id="14" name="TextBox 14"/>
          <p:cNvSpPr txBox="1"/>
          <p:nvPr/>
        </p:nvSpPr>
        <p:spPr>
          <a:xfrm>
            <a:off x="5972044" y="6222259"/>
            <a:ext cx="6340375"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Instructor: Ravi K.R.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9490304" y="2663344"/>
            <a:ext cx="8425003" cy="2671119"/>
          </a:xfrm>
          <a:custGeom>
            <a:avLst/>
            <a:gdLst/>
            <a:ahLst/>
            <a:cxnLst/>
            <a:rect l="l" t="t" r="r" b="b"/>
            <a:pathLst>
              <a:path w="8425003" h="2671119">
                <a:moveTo>
                  <a:pt x="0" y="0"/>
                </a:moveTo>
                <a:lnTo>
                  <a:pt x="8425003" y="0"/>
                </a:lnTo>
                <a:lnTo>
                  <a:pt x="8425003" y="2671120"/>
                </a:lnTo>
                <a:lnTo>
                  <a:pt x="0" y="2671120"/>
                </a:lnTo>
                <a:lnTo>
                  <a:pt x="0" y="0"/>
                </a:lnTo>
                <a:close/>
              </a:path>
            </a:pathLst>
          </a:custGeom>
          <a:blipFill>
            <a:blip r:embed="rId2"/>
            <a:stretch>
              <a:fillRect r="-52006"/>
            </a:stretch>
          </a:blipFill>
        </p:spPr>
      </p:sp>
      <p:sp>
        <p:nvSpPr>
          <p:cNvPr id="3" name="Freeform 3"/>
          <p:cNvSpPr/>
          <p:nvPr/>
        </p:nvSpPr>
        <p:spPr>
          <a:xfrm>
            <a:off x="9490304" y="6012652"/>
            <a:ext cx="8425003" cy="2674672"/>
          </a:xfrm>
          <a:custGeom>
            <a:avLst/>
            <a:gdLst/>
            <a:ahLst/>
            <a:cxnLst/>
            <a:rect l="l" t="t" r="r" b="b"/>
            <a:pathLst>
              <a:path w="8425003" h="2674672">
                <a:moveTo>
                  <a:pt x="0" y="0"/>
                </a:moveTo>
                <a:lnTo>
                  <a:pt x="8425003" y="0"/>
                </a:lnTo>
                <a:lnTo>
                  <a:pt x="8425003" y="2674671"/>
                </a:lnTo>
                <a:lnTo>
                  <a:pt x="0" y="2674671"/>
                </a:lnTo>
                <a:lnTo>
                  <a:pt x="0" y="0"/>
                </a:lnTo>
                <a:close/>
              </a:path>
            </a:pathLst>
          </a:custGeom>
          <a:blipFill>
            <a:blip r:embed="rId3"/>
            <a:stretch>
              <a:fillRect l="-300" r="-51043" b="-966"/>
            </a:stretch>
          </a:blipFill>
        </p:spPr>
      </p:sp>
      <p:sp>
        <p:nvSpPr>
          <p:cNvPr id="4" name="TextBox 4"/>
          <p:cNvSpPr txBox="1"/>
          <p:nvPr/>
        </p:nvSpPr>
        <p:spPr>
          <a:xfrm>
            <a:off x="1028700" y="879472"/>
            <a:ext cx="12353302" cy="1019175"/>
          </a:xfrm>
          <a:prstGeom prst="rect">
            <a:avLst/>
          </a:prstGeom>
        </p:spPr>
        <p:txBody>
          <a:bodyPr lIns="0" tIns="0" rIns="0" bIns="0" rtlCol="0" anchor="t">
            <a:spAutoFit/>
          </a:bodyPr>
          <a:lstStyle/>
          <a:p>
            <a:pPr algn="l">
              <a:lnSpc>
                <a:spcPts val="7199"/>
              </a:lnSpc>
            </a:pPr>
            <a:r>
              <a:rPr lang="en-US" sz="5999">
                <a:solidFill>
                  <a:srgbClr val="000000"/>
                </a:solidFill>
                <a:latin typeface="Arial Bold"/>
              </a:rPr>
              <a:t>Metal Extraction </a:t>
            </a:r>
          </a:p>
        </p:txBody>
      </p:sp>
      <p:sp>
        <p:nvSpPr>
          <p:cNvPr id="5" name="TextBox 5"/>
          <p:cNvSpPr txBox="1"/>
          <p:nvPr/>
        </p:nvSpPr>
        <p:spPr>
          <a:xfrm>
            <a:off x="1028700" y="2807777"/>
            <a:ext cx="8115300" cy="5274945"/>
          </a:xfrm>
          <a:prstGeom prst="rect">
            <a:avLst/>
          </a:prstGeom>
        </p:spPr>
        <p:txBody>
          <a:bodyPr lIns="0" tIns="0" rIns="0" bIns="0" rtlCol="0" anchor="t">
            <a:spAutoFit/>
          </a:bodyPr>
          <a:lstStyle/>
          <a:p>
            <a:pPr algn="l">
              <a:lnSpc>
                <a:spcPts val="3780"/>
              </a:lnSpc>
            </a:pPr>
            <a:r>
              <a:rPr lang="en-US" sz="2700">
                <a:solidFill>
                  <a:srgbClr val="000000"/>
                </a:solidFill>
                <a:latin typeface="Arial"/>
              </a:rPr>
              <a:t>The metal has been extracted from the image taken by the CCD camera while printing, by using machine learning algorithms. The algorithm extracts the metal based on the color difference between metal and its surrounding.</a:t>
            </a:r>
          </a:p>
          <a:p>
            <a:pPr algn="l">
              <a:lnSpc>
                <a:spcPts val="3780"/>
              </a:lnSpc>
            </a:pPr>
            <a:endParaRPr lang="en-US" sz="2700">
              <a:solidFill>
                <a:srgbClr val="000000"/>
              </a:solidFill>
              <a:latin typeface="Arial"/>
            </a:endParaRPr>
          </a:p>
          <a:p>
            <a:pPr algn="l">
              <a:lnSpc>
                <a:spcPts val="3780"/>
              </a:lnSpc>
            </a:pPr>
            <a:r>
              <a:rPr lang="en-US" sz="2700">
                <a:solidFill>
                  <a:srgbClr val="000000"/>
                </a:solidFill>
                <a:latin typeface="Arial"/>
              </a:rPr>
              <a:t>Various color patterns are visualized during the printing. So, different color mask (such as rgb, grey, lab and white contour) were used to extract different colors of the printed metal and combined together to form the overall printed metal part.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660161" y="2139380"/>
            <a:ext cx="9325086" cy="5762997"/>
          </a:xfrm>
          <a:custGeom>
            <a:avLst/>
            <a:gdLst/>
            <a:ahLst/>
            <a:cxnLst/>
            <a:rect l="l" t="t" r="r" b="b"/>
            <a:pathLst>
              <a:path w="9325086" h="5762997">
                <a:moveTo>
                  <a:pt x="0" y="0"/>
                </a:moveTo>
                <a:lnTo>
                  <a:pt x="9325086" y="0"/>
                </a:lnTo>
                <a:lnTo>
                  <a:pt x="9325086" y="5762997"/>
                </a:lnTo>
                <a:lnTo>
                  <a:pt x="0" y="5762997"/>
                </a:lnTo>
                <a:lnTo>
                  <a:pt x="0" y="0"/>
                </a:lnTo>
                <a:close/>
              </a:path>
            </a:pathLst>
          </a:custGeom>
          <a:blipFill>
            <a:blip r:embed="rId2"/>
            <a:stretch>
              <a:fillRect r="-19183" b="-53657"/>
            </a:stretch>
          </a:blipFill>
        </p:spPr>
      </p:sp>
      <p:sp>
        <p:nvSpPr>
          <p:cNvPr id="3" name="TextBox 3"/>
          <p:cNvSpPr txBox="1"/>
          <p:nvPr/>
        </p:nvSpPr>
        <p:spPr>
          <a:xfrm>
            <a:off x="1305740" y="914400"/>
            <a:ext cx="6505665" cy="1019175"/>
          </a:xfrm>
          <a:prstGeom prst="rect">
            <a:avLst/>
          </a:prstGeom>
        </p:spPr>
        <p:txBody>
          <a:bodyPr lIns="0" tIns="0" rIns="0" bIns="0" rtlCol="0" anchor="t">
            <a:spAutoFit/>
          </a:bodyPr>
          <a:lstStyle/>
          <a:p>
            <a:pPr algn="l">
              <a:lnSpc>
                <a:spcPts val="7199"/>
              </a:lnSpc>
            </a:pPr>
            <a:r>
              <a:rPr lang="en-US" sz="5999">
                <a:solidFill>
                  <a:srgbClr val="000000"/>
                </a:solidFill>
                <a:latin typeface="Arial Bold"/>
              </a:rPr>
              <a:t>ML Algorithm</a:t>
            </a:r>
          </a:p>
        </p:txBody>
      </p:sp>
      <p:sp>
        <p:nvSpPr>
          <p:cNvPr id="4" name="TextBox 4"/>
          <p:cNvSpPr txBox="1"/>
          <p:nvPr/>
        </p:nvSpPr>
        <p:spPr>
          <a:xfrm>
            <a:off x="10438548" y="3449448"/>
            <a:ext cx="6649599" cy="1941195"/>
          </a:xfrm>
          <a:prstGeom prst="rect">
            <a:avLst/>
          </a:prstGeom>
        </p:spPr>
        <p:txBody>
          <a:bodyPr lIns="0" tIns="0" rIns="0" bIns="0" rtlCol="0" anchor="t">
            <a:spAutoFit/>
          </a:bodyPr>
          <a:lstStyle/>
          <a:p>
            <a:pPr algn="ctr">
              <a:lnSpc>
                <a:spcPts val="3780"/>
              </a:lnSpc>
            </a:pPr>
            <a:r>
              <a:rPr lang="en-US" sz="2700">
                <a:solidFill>
                  <a:srgbClr val="000000"/>
                </a:solidFill>
                <a:latin typeface="Arial"/>
              </a:rPr>
              <a:t>Different masks used to filter out different color from the image. </a:t>
            </a:r>
          </a:p>
          <a:p>
            <a:pPr algn="ctr">
              <a:lnSpc>
                <a:spcPts val="3780"/>
              </a:lnSpc>
            </a:pPr>
            <a:r>
              <a:rPr lang="en-US" sz="2700">
                <a:solidFill>
                  <a:srgbClr val="000000"/>
                </a:solidFill>
                <a:latin typeface="Arial"/>
              </a:rPr>
              <a:t>Combined all the masked images together to get the printed metal part from the image </a:t>
            </a:r>
          </a:p>
        </p:txBody>
      </p:sp>
      <p:sp>
        <p:nvSpPr>
          <p:cNvPr id="5" name="Freeform 5"/>
          <p:cNvSpPr/>
          <p:nvPr/>
        </p:nvSpPr>
        <p:spPr>
          <a:xfrm>
            <a:off x="7811405" y="7291762"/>
            <a:ext cx="9586777" cy="2720085"/>
          </a:xfrm>
          <a:custGeom>
            <a:avLst/>
            <a:gdLst/>
            <a:ahLst/>
            <a:cxnLst/>
            <a:rect l="l" t="t" r="r" b="b"/>
            <a:pathLst>
              <a:path w="9586777" h="2720085">
                <a:moveTo>
                  <a:pt x="0" y="0"/>
                </a:moveTo>
                <a:lnTo>
                  <a:pt x="9586777" y="0"/>
                </a:lnTo>
                <a:lnTo>
                  <a:pt x="9586777" y="2720085"/>
                </a:lnTo>
                <a:lnTo>
                  <a:pt x="0" y="2720085"/>
                </a:lnTo>
                <a:lnTo>
                  <a:pt x="0" y="0"/>
                </a:lnTo>
                <a:close/>
              </a:path>
            </a:pathLst>
          </a:custGeom>
          <a:blipFill>
            <a:blip r:embed="rId2"/>
            <a:stretch>
              <a:fillRect t="-180817"/>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1302350" y="-246104"/>
            <a:ext cx="13497673" cy="2177704"/>
            <a:chOff x="0" y="0"/>
            <a:chExt cx="3554943" cy="573552"/>
          </a:xfrm>
        </p:grpSpPr>
        <p:sp>
          <p:nvSpPr>
            <p:cNvPr id="3" name="Freeform 3"/>
            <p:cNvSpPr/>
            <p:nvPr/>
          </p:nvSpPr>
          <p:spPr>
            <a:xfrm>
              <a:off x="0" y="0"/>
              <a:ext cx="3554943" cy="573552"/>
            </a:xfrm>
            <a:custGeom>
              <a:avLst/>
              <a:gdLst/>
              <a:ahLst/>
              <a:cxnLst/>
              <a:rect l="l" t="t" r="r" b="b"/>
              <a:pathLst>
                <a:path w="3554943" h="573552">
                  <a:moveTo>
                    <a:pt x="0" y="0"/>
                  </a:moveTo>
                  <a:lnTo>
                    <a:pt x="3554943" y="0"/>
                  </a:lnTo>
                  <a:lnTo>
                    <a:pt x="3554943" y="573552"/>
                  </a:lnTo>
                  <a:lnTo>
                    <a:pt x="0" y="573552"/>
                  </a:lnTo>
                  <a:close/>
                </a:path>
              </a:pathLst>
            </a:custGeom>
            <a:solidFill>
              <a:srgbClr val="FFFFFF"/>
            </a:solidFill>
          </p:spPr>
        </p:sp>
        <p:sp>
          <p:nvSpPr>
            <p:cNvPr id="4" name="TextBox 4"/>
            <p:cNvSpPr txBox="1"/>
            <p:nvPr/>
          </p:nvSpPr>
          <p:spPr>
            <a:xfrm>
              <a:off x="0" y="-76200"/>
              <a:ext cx="3554943" cy="64975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302350" y="3173709"/>
            <a:ext cx="7245040" cy="4528150"/>
          </a:xfrm>
          <a:custGeom>
            <a:avLst/>
            <a:gdLst/>
            <a:ahLst/>
            <a:cxnLst/>
            <a:rect l="l" t="t" r="r" b="b"/>
            <a:pathLst>
              <a:path w="7245040" h="4528150">
                <a:moveTo>
                  <a:pt x="0" y="0"/>
                </a:moveTo>
                <a:lnTo>
                  <a:pt x="7245040" y="0"/>
                </a:lnTo>
                <a:lnTo>
                  <a:pt x="7245040" y="4528150"/>
                </a:lnTo>
                <a:lnTo>
                  <a:pt x="0" y="4528150"/>
                </a:lnTo>
                <a:lnTo>
                  <a:pt x="0" y="0"/>
                </a:lnTo>
                <a:close/>
              </a:path>
            </a:pathLst>
          </a:custGeom>
          <a:blipFill>
            <a:blip r:embed="rId2"/>
            <a:stretch>
              <a:fillRect/>
            </a:stretch>
          </a:blipFill>
        </p:spPr>
      </p:sp>
      <p:sp>
        <p:nvSpPr>
          <p:cNvPr id="6" name="Freeform 6"/>
          <p:cNvSpPr/>
          <p:nvPr/>
        </p:nvSpPr>
        <p:spPr>
          <a:xfrm>
            <a:off x="10315471" y="3173709"/>
            <a:ext cx="6943829" cy="4362707"/>
          </a:xfrm>
          <a:custGeom>
            <a:avLst/>
            <a:gdLst/>
            <a:ahLst/>
            <a:cxnLst/>
            <a:rect l="l" t="t" r="r" b="b"/>
            <a:pathLst>
              <a:path w="6943829" h="4362707">
                <a:moveTo>
                  <a:pt x="0" y="0"/>
                </a:moveTo>
                <a:lnTo>
                  <a:pt x="6943829" y="0"/>
                </a:lnTo>
                <a:lnTo>
                  <a:pt x="6943829" y="4362707"/>
                </a:lnTo>
                <a:lnTo>
                  <a:pt x="0" y="4362707"/>
                </a:lnTo>
                <a:lnTo>
                  <a:pt x="0" y="0"/>
                </a:lnTo>
                <a:close/>
              </a:path>
            </a:pathLst>
          </a:custGeom>
          <a:blipFill>
            <a:blip r:embed="rId3"/>
            <a:stretch>
              <a:fillRect l="-196650"/>
            </a:stretch>
          </a:blipFill>
        </p:spPr>
      </p:sp>
      <p:sp>
        <p:nvSpPr>
          <p:cNvPr id="7" name="TextBox 7"/>
          <p:cNvSpPr txBox="1"/>
          <p:nvPr/>
        </p:nvSpPr>
        <p:spPr>
          <a:xfrm>
            <a:off x="1595512" y="737973"/>
            <a:ext cx="12501487" cy="1006494"/>
          </a:xfrm>
          <a:prstGeom prst="rect">
            <a:avLst/>
          </a:prstGeom>
        </p:spPr>
        <p:txBody>
          <a:bodyPr wrap="square" lIns="0" tIns="0" rIns="0" bIns="0" rtlCol="0" anchor="t">
            <a:spAutoFit/>
          </a:bodyPr>
          <a:lstStyle/>
          <a:p>
            <a:pPr>
              <a:lnSpc>
                <a:spcPts val="8399"/>
              </a:lnSpc>
            </a:pPr>
            <a:r>
              <a:rPr lang="en-US" sz="5999" dirty="0">
                <a:solidFill>
                  <a:srgbClr val="000000"/>
                </a:solidFill>
                <a:latin typeface="Canva Sans Bold"/>
              </a:rPr>
              <a:t>Results for Extracted Metal</a:t>
            </a:r>
          </a:p>
        </p:txBody>
      </p:sp>
      <p:sp>
        <p:nvSpPr>
          <p:cNvPr id="8" name="TextBox 8"/>
          <p:cNvSpPr txBox="1"/>
          <p:nvPr/>
        </p:nvSpPr>
        <p:spPr>
          <a:xfrm>
            <a:off x="1666248" y="7858169"/>
            <a:ext cx="6517243" cy="512445"/>
          </a:xfrm>
          <a:prstGeom prst="rect">
            <a:avLst/>
          </a:prstGeom>
        </p:spPr>
        <p:txBody>
          <a:bodyPr lIns="0" tIns="0" rIns="0" bIns="0" rtlCol="0" anchor="t">
            <a:spAutoFit/>
          </a:bodyPr>
          <a:lstStyle/>
          <a:p>
            <a:pPr algn="ctr">
              <a:lnSpc>
                <a:spcPts val="3780"/>
              </a:lnSpc>
            </a:pPr>
            <a:r>
              <a:rPr lang="en-US" sz="2700">
                <a:solidFill>
                  <a:srgbClr val="000000"/>
                </a:solidFill>
                <a:latin typeface="Arial"/>
              </a:rPr>
              <a:t>Image taken by CCD camera while printing</a:t>
            </a:r>
          </a:p>
        </p:txBody>
      </p:sp>
      <p:sp>
        <p:nvSpPr>
          <p:cNvPr id="9" name="TextBox 9"/>
          <p:cNvSpPr txBox="1"/>
          <p:nvPr/>
        </p:nvSpPr>
        <p:spPr>
          <a:xfrm>
            <a:off x="11319339" y="7654334"/>
            <a:ext cx="4936093" cy="512445"/>
          </a:xfrm>
          <a:prstGeom prst="rect">
            <a:avLst/>
          </a:prstGeom>
        </p:spPr>
        <p:txBody>
          <a:bodyPr lIns="0" tIns="0" rIns="0" bIns="0" rtlCol="0" anchor="t">
            <a:spAutoFit/>
          </a:bodyPr>
          <a:lstStyle/>
          <a:p>
            <a:pPr algn="ctr">
              <a:lnSpc>
                <a:spcPts val="3780"/>
              </a:lnSpc>
            </a:pPr>
            <a:r>
              <a:rPr lang="en-US" sz="2700">
                <a:solidFill>
                  <a:srgbClr val="000000"/>
                </a:solidFill>
                <a:latin typeface="Arial"/>
              </a:rPr>
              <a:t>Extracted image of printed metal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567592" y="2503510"/>
            <a:ext cx="6075173" cy="3754737"/>
          </a:xfrm>
          <a:custGeom>
            <a:avLst/>
            <a:gdLst/>
            <a:ahLst/>
            <a:cxnLst/>
            <a:rect l="l" t="t" r="r" b="b"/>
            <a:pathLst>
              <a:path w="6075173" h="3754737">
                <a:moveTo>
                  <a:pt x="0" y="0"/>
                </a:moveTo>
                <a:lnTo>
                  <a:pt x="6075173" y="0"/>
                </a:lnTo>
                <a:lnTo>
                  <a:pt x="6075173" y="3754737"/>
                </a:lnTo>
                <a:lnTo>
                  <a:pt x="0" y="3754737"/>
                </a:lnTo>
                <a:lnTo>
                  <a:pt x="0" y="0"/>
                </a:lnTo>
                <a:close/>
              </a:path>
            </a:pathLst>
          </a:custGeom>
          <a:blipFill>
            <a:blip r:embed="rId2"/>
            <a:stretch>
              <a:fillRect l="-216" r="-216"/>
            </a:stretch>
          </a:blipFill>
        </p:spPr>
      </p:sp>
      <p:sp>
        <p:nvSpPr>
          <p:cNvPr id="3" name="Freeform 3"/>
          <p:cNvSpPr/>
          <p:nvPr/>
        </p:nvSpPr>
        <p:spPr>
          <a:xfrm>
            <a:off x="9716799" y="2503510"/>
            <a:ext cx="6509507" cy="3754737"/>
          </a:xfrm>
          <a:custGeom>
            <a:avLst/>
            <a:gdLst/>
            <a:ahLst/>
            <a:cxnLst/>
            <a:rect l="l" t="t" r="r" b="b"/>
            <a:pathLst>
              <a:path w="6509507" h="3754737">
                <a:moveTo>
                  <a:pt x="0" y="0"/>
                </a:moveTo>
                <a:lnTo>
                  <a:pt x="6509507" y="0"/>
                </a:lnTo>
                <a:lnTo>
                  <a:pt x="6509507" y="3754737"/>
                </a:lnTo>
                <a:lnTo>
                  <a:pt x="0" y="3754737"/>
                </a:lnTo>
                <a:lnTo>
                  <a:pt x="0" y="0"/>
                </a:lnTo>
                <a:close/>
              </a:path>
            </a:pathLst>
          </a:custGeom>
          <a:blipFill>
            <a:blip r:embed="rId3"/>
            <a:stretch>
              <a:fillRect l="-216" r="-216"/>
            </a:stretch>
          </a:blipFill>
        </p:spPr>
      </p:sp>
      <p:sp>
        <p:nvSpPr>
          <p:cNvPr id="4" name="TextBox 4"/>
          <p:cNvSpPr txBox="1"/>
          <p:nvPr/>
        </p:nvSpPr>
        <p:spPr>
          <a:xfrm>
            <a:off x="0" y="737973"/>
            <a:ext cx="15285529" cy="1009651"/>
          </a:xfrm>
          <a:prstGeom prst="rect">
            <a:avLst/>
          </a:prstGeom>
        </p:spPr>
        <p:txBody>
          <a:bodyPr lIns="0" tIns="0" rIns="0" bIns="0" rtlCol="0" anchor="t">
            <a:spAutoFit/>
          </a:bodyPr>
          <a:lstStyle/>
          <a:p>
            <a:pPr algn="ctr">
              <a:lnSpc>
                <a:spcPts val="8399"/>
              </a:lnSpc>
            </a:pPr>
            <a:r>
              <a:rPr lang="en-US" sz="5999">
                <a:solidFill>
                  <a:srgbClr val="000000"/>
                </a:solidFill>
                <a:latin typeface="Canva Sans Bold"/>
              </a:rPr>
              <a:t>Height Variations at Different Points</a:t>
            </a:r>
          </a:p>
        </p:txBody>
      </p:sp>
      <p:sp>
        <p:nvSpPr>
          <p:cNvPr id="5" name="TextBox 5"/>
          <p:cNvSpPr txBox="1"/>
          <p:nvPr/>
        </p:nvSpPr>
        <p:spPr>
          <a:xfrm>
            <a:off x="1624281" y="6905947"/>
            <a:ext cx="15039439" cy="1941195"/>
          </a:xfrm>
          <a:prstGeom prst="rect">
            <a:avLst/>
          </a:prstGeom>
        </p:spPr>
        <p:txBody>
          <a:bodyPr lIns="0" tIns="0" rIns="0" bIns="0" rtlCol="0" anchor="t">
            <a:spAutoFit/>
          </a:bodyPr>
          <a:lstStyle/>
          <a:p>
            <a:pPr algn="l">
              <a:lnSpc>
                <a:spcPts val="3780"/>
              </a:lnSpc>
            </a:pPr>
            <a:r>
              <a:rPr lang="en-US" sz="2700">
                <a:solidFill>
                  <a:srgbClr val="000000"/>
                </a:solidFill>
                <a:latin typeface="Arial"/>
              </a:rPr>
              <a:t>While printing, excessive flow of the powder at various points can lead to the formation of different heights in the metal. Also, we require to maintain a specific distance between the nozzle and the metal printing part, to get the required properties of the printed metal. So, the height monitoring is helpful in doing so.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718761" y="2112321"/>
            <a:ext cx="9990723" cy="4781656"/>
          </a:xfrm>
          <a:custGeom>
            <a:avLst/>
            <a:gdLst/>
            <a:ahLst/>
            <a:cxnLst/>
            <a:rect l="l" t="t" r="r" b="b"/>
            <a:pathLst>
              <a:path w="9990723" h="4781656">
                <a:moveTo>
                  <a:pt x="0" y="0"/>
                </a:moveTo>
                <a:lnTo>
                  <a:pt x="9990723" y="0"/>
                </a:lnTo>
                <a:lnTo>
                  <a:pt x="9990723" y="4781656"/>
                </a:lnTo>
                <a:lnTo>
                  <a:pt x="0" y="4781656"/>
                </a:lnTo>
                <a:lnTo>
                  <a:pt x="0" y="0"/>
                </a:lnTo>
                <a:close/>
              </a:path>
            </a:pathLst>
          </a:custGeom>
          <a:blipFill>
            <a:blip r:embed="rId2"/>
            <a:stretch>
              <a:fillRect/>
            </a:stretch>
          </a:blipFill>
        </p:spPr>
      </p:sp>
      <p:sp>
        <p:nvSpPr>
          <p:cNvPr id="3" name="TextBox 3"/>
          <p:cNvSpPr txBox="1"/>
          <p:nvPr/>
        </p:nvSpPr>
        <p:spPr>
          <a:xfrm>
            <a:off x="1028700" y="737973"/>
            <a:ext cx="14256829" cy="1009651"/>
          </a:xfrm>
          <a:prstGeom prst="rect">
            <a:avLst/>
          </a:prstGeom>
        </p:spPr>
        <p:txBody>
          <a:bodyPr lIns="0" tIns="0" rIns="0" bIns="0" rtlCol="0" anchor="t">
            <a:spAutoFit/>
          </a:bodyPr>
          <a:lstStyle/>
          <a:p>
            <a:pPr algn="l">
              <a:lnSpc>
                <a:spcPts val="8399"/>
              </a:lnSpc>
            </a:pPr>
            <a:r>
              <a:rPr lang="en-US" sz="5999">
                <a:solidFill>
                  <a:srgbClr val="000000"/>
                </a:solidFill>
                <a:latin typeface="Canva Sans Bold"/>
              </a:rPr>
              <a:t>Height Calculation</a:t>
            </a:r>
          </a:p>
        </p:txBody>
      </p:sp>
      <p:sp>
        <p:nvSpPr>
          <p:cNvPr id="4" name="TextBox 4"/>
          <p:cNvSpPr txBox="1"/>
          <p:nvPr/>
        </p:nvSpPr>
        <p:spPr>
          <a:xfrm>
            <a:off x="1718761" y="7151152"/>
            <a:ext cx="14465151" cy="1464945"/>
          </a:xfrm>
          <a:prstGeom prst="rect">
            <a:avLst/>
          </a:prstGeom>
        </p:spPr>
        <p:txBody>
          <a:bodyPr lIns="0" tIns="0" rIns="0" bIns="0" rtlCol="0" anchor="t">
            <a:spAutoFit/>
          </a:bodyPr>
          <a:lstStyle/>
          <a:p>
            <a:pPr algn="l">
              <a:lnSpc>
                <a:spcPts val="3780"/>
              </a:lnSpc>
            </a:pPr>
            <a:r>
              <a:rPr lang="en-US" sz="2700">
                <a:solidFill>
                  <a:srgbClr val="000000"/>
                </a:solidFill>
                <a:latin typeface="Arial"/>
              </a:rPr>
              <a:t>To find the heights on the n number of points differently. After extraction of printed metal part from the image, it counts the number of  pixels which have color values (&gt;0 value) to get the height.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0" y="-195509"/>
            <a:ext cx="13497673" cy="2620692"/>
            <a:chOff x="0" y="0"/>
            <a:chExt cx="3554943" cy="690223"/>
          </a:xfrm>
        </p:grpSpPr>
        <p:sp>
          <p:nvSpPr>
            <p:cNvPr id="3" name="Freeform 3"/>
            <p:cNvSpPr/>
            <p:nvPr/>
          </p:nvSpPr>
          <p:spPr>
            <a:xfrm>
              <a:off x="0" y="0"/>
              <a:ext cx="3554943" cy="690223"/>
            </a:xfrm>
            <a:custGeom>
              <a:avLst/>
              <a:gdLst/>
              <a:ahLst/>
              <a:cxnLst/>
              <a:rect l="l" t="t" r="r" b="b"/>
              <a:pathLst>
                <a:path w="3554943" h="690223">
                  <a:moveTo>
                    <a:pt x="0" y="0"/>
                  </a:moveTo>
                  <a:lnTo>
                    <a:pt x="3554943" y="0"/>
                  </a:lnTo>
                  <a:lnTo>
                    <a:pt x="3554943" y="690223"/>
                  </a:lnTo>
                  <a:lnTo>
                    <a:pt x="0" y="690223"/>
                  </a:lnTo>
                  <a:close/>
                </a:path>
              </a:pathLst>
            </a:custGeom>
            <a:solidFill>
              <a:srgbClr val="FFFFFF"/>
            </a:solidFill>
          </p:spPr>
        </p:sp>
        <p:sp>
          <p:nvSpPr>
            <p:cNvPr id="4" name="TextBox 4"/>
            <p:cNvSpPr txBox="1"/>
            <p:nvPr/>
          </p:nvSpPr>
          <p:spPr>
            <a:xfrm>
              <a:off x="0" y="-76200"/>
              <a:ext cx="3554943" cy="766423"/>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497922" y="2772041"/>
            <a:ext cx="12192868" cy="6486259"/>
          </a:xfrm>
          <a:custGeom>
            <a:avLst/>
            <a:gdLst/>
            <a:ahLst/>
            <a:cxnLst/>
            <a:rect l="l" t="t" r="r" b="b"/>
            <a:pathLst>
              <a:path w="12192868" h="6486259">
                <a:moveTo>
                  <a:pt x="0" y="0"/>
                </a:moveTo>
                <a:lnTo>
                  <a:pt x="12192868" y="0"/>
                </a:lnTo>
                <a:lnTo>
                  <a:pt x="12192868" y="6486259"/>
                </a:lnTo>
                <a:lnTo>
                  <a:pt x="0" y="6486259"/>
                </a:lnTo>
                <a:lnTo>
                  <a:pt x="0" y="0"/>
                </a:lnTo>
                <a:close/>
              </a:path>
            </a:pathLst>
          </a:custGeom>
          <a:blipFill>
            <a:blip r:embed="rId2"/>
            <a:stretch>
              <a:fillRect/>
            </a:stretch>
          </a:blipFill>
        </p:spPr>
      </p:sp>
      <p:sp>
        <p:nvSpPr>
          <p:cNvPr id="6" name="TextBox 6"/>
          <p:cNvSpPr txBox="1"/>
          <p:nvPr/>
        </p:nvSpPr>
        <p:spPr>
          <a:xfrm>
            <a:off x="554182" y="1309934"/>
            <a:ext cx="11642292" cy="942975"/>
          </a:xfrm>
          <a:prstGeom prst="rect">
            <a:avLst/>
          </a:prstGeom>
        </p:spPr>
        <p:txBody>
          <a:bodyPr lIns="0" tIns="0" rIns="0" bIns="0" rtlCol="0" anchor="t">
            <a:spAutoFit/>
          </a:bodyPr>
          <a:lstStyle/>
          <a:p>
            <a:pPr algn="ctr">
              <a:lnSpc>
                <a:spcPts val="7439"/>
              </a:lnSpc>
            </a:pPr>
            <a:r>
              <a:rPr lang="en-US" sz="6199">
                <a:solidFill>
                  <a:srgbClr val="000000"/>
                </a:solidFill>
                <a:latin typeface="Montserrat Semi-Bold"/>
              </a:rPr>
              <a:t>Heights at Different Points</a:t>
            </a:r>
          </a:p>
        </p:txBody>
      </p:sp>
      <p:sp>
        <p:nvSpPr>
          <p:cNvPr id="7" name="TextBox 7"/>
          <p:cNvSpPr txBox="1"/>
          <p:nvPr/>
        </p:nvSpPr>
        <p:spPr>
          <a:xfrm>
            <a:off x="14059858" y="2686316"/>
            <a:ext cx="1742024" cy="2511872"/>
          </a:xfrm>
          <a:prstGeom prst="rect">
            <a:avLst/>
          </a:prstGeom>
        </p:spPr>
        <p:txBody>
          <a:bodyPr lIns="0" tIns="0" rIns="0" bIns="0" rtlCol="0" anchor="t">
            <a:spAutoFit/>
          </a:bodyPr>
          <a:lstStyle/>
          <a:p>
            <a:pPr algn="l">
              <a:lnSpc>
                <a:spcPts val="2808"/>
              </a:lnSpc>
            </a:pPr>
            <a:r>
              <a:rPr lang="en-US" sz="2006">
                <a:solidFill>
                  <a:srgbClr val="000000"/>
                </a:solidFill>
                <a:latin typeface="Arial"/>
              </a:rPr>
              <a:t>Points taken in </a:t>
            </a:r>
          </a:p>
          <a:p>
            <a:pPr algn="l">
              <a:lnSpc>
                <a:spcPts val="2808"/>
              </a:lnSpc>
            </a:pPr>
            <a:r>
              <a:rPr lang="en-US" sz="2006">
                <a:solidFill>
                  <a:srgbClr val="000000"/>
                </a:solidFill>
                <a:latin typeface="Arial"/>
              </a:rPr>
              <a:t>graph:</a:t>
            </a:r>
          </a:p>
          <a:p>
            <a:pPr algn="l">
              <a:lnSpc>
                <a:spcPts val="2808"/>
              </a:lnSpc>
            </a:pPr>
            <a:r>
              <a:rPr lang="en-US" sz="2006">
                <a:solidFill>
                  <a:srgbClr val="000000"/>
                </a:solidFill>
                <a:latin typeface="Arial"/>
              </a:rPr>
              <a:t>x1 = 200</a:t>
            </a:r>
          </a:p>
          <a:p>
            <a:pPr algn="l">
              <a:lnSpc>
                <a:spcPts val="2808"/>
              </a:lnSpc>
            </a:pPr>
            <a:r>
              <a:rPr lang="en-US" sz="2006">
                <a:solidFill>
                  <a:srgbClr val="000000"/>
                </a:solidFill>
                <a:latin typeface="Arial"/>
              </a:rPr>
              <a:t>x2 = 400</a:t>
            </a:r>
          </a:p>
          <a:p>
            <a:pPr algn="l">
              <a:lnSpc>
                <a:spcPts val="2808"/>
              </a:lnSpc>
            </a:pPr>
            <a:r>
              <a:rPr lang="en-US" sz="2006">
                <a:solidFill>
                  <a:srgbClr val="000000"/>
                </a:solidFill>
                <a:latin typeface="Arial"/>
              </a:rPr>
              <a:t>x3 = 600</a:t>
            </a:r>
          </a:p>
          <a:p>
            <a:pPr algn="l">
              <a:lnSpc>
                <a:spcPts val="2808"/>
              </a:lnSpc>
            </a:pPr>
            <a:r>
              <a:rPr lang="en-US" sz="2006">
                <a:solidFill>
                  <a:srgbClr val="000000"/>
                </a:solidFill>
                <a:latin typeface="Arial"/>
              </a:rPr>
              <a:t>x4 = 800</a:t>
            </a:r>
          </a:p>
          <a:p>
            <a:pPr algn="l">
              <a:lnSpc>
                <a:spcPts val="2808"/>
              </a:lnSpc>
            </a:pPr>
            <a:r>
              <a:rPr lang="en-US" sz="2006">
                <a:solidFill>
                  <a:srgbClr val="000000"/>
                </a:solidFill>
                <a:latin typeface="Arial"/>
              </a:rPr>
              <a:t>x5 = 1000</a:t>
            </a:r>
          </a:p>
        </p:txBody>
      </p:sp>
      <p:sp>
        <p:nvSpPr>
          <p:cNvPr id="8" name="TextBox 8"/>
          <p:cNvSpPr txBox="1"/>
          <p:nvPr/>
        </p:nvSpPr>
        <p:spPr>
          <a:xfrm>
            <a:off x="7226600" y="9375322"/>
            <a:ext cx="6464190" cy="372533"/>
          </a:xfrm>
          <a:prstGeom prst="rect">
            <a:avLst/>
          </a:prstGeom>
        </p:spPr>
        <p:txBody>
          <a:bodyPr lIns="0" tIns="0" rIns="0" bIns="0" rtlCol="0" anchor="t">
            <a:spAutoFit/>
          </a:bodyPr>
          <a:lstStyle/>
          <a:p>
            <a:pPr algn="ctr">
              <a:lnSpc>
                <a:spcPts val="2757"/>
              </a:lnSpc>
            </a:pPr>
            <a:r>
              <a:rPr lang="en-US" sz="1969">
                <a:solidFill>
                  <a:srgbClr val="000000"/>
                </a:solidFill>
                <a:latin typeface="Arial"/>
              </a:rPr>
              <a:t>The zero in the x-axis represents the images while printing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028700" y="723900"/>
            <a:ext cx="16230600" cy="8505825"/>
          </a:xfrm>
          <a:prstGeom prst="rect">
            <a:avLst/>
          </a:prstGeom>
        </p:spPr>
        <p:txBody>
          <a:bodyPr lIns="0" tIns="0" rIns="0" bIns="0" rtlCol="0" anchor="t">
            <a:spAutoFit/>
          </a:bodyPr>
          <a:lstStyle/>
          <a:p>
            <a:pPr algn="ctr">
              <a:lnSpc>
                <a:spcPts val="8399"/>
              </a:lnSpc>
            </a:pPr>
            <a:r>
              <a:rPr lang="en-US" sz="5999" dirty="0">
                <a:solidFill>
                  <a:srgbClr val="000000"/>
                </a:solidFill>
                <a:latin typeface="Arial Bold"/>
              </a:rPr>
              <a:t>Conclusion</a:t>
            </a:r>
          </a:p>
          <a:p>
            <a:pPr algn="ctr">
              <a:lnSpc>
                <a:spcPts val="4199"/>
              </a:lnSpc>
            </a:pPr>
            <a:r>
              <a:rPr lang="en-US" sz="2999" dirty="0">
                <a:solidFill>
                  <a:srgbClr val="000000"/>
                </a:solidFill>
                <a:latin typeface="Arial"/>
              </a:rPr>
              <a:t>Why the height monitoring is required? </a:t>
            </a:r>
          </a:p>
          <a:p>
            <a:pPr algn="ctr">
              <a:lnSpc>
                <a:spcPts val="4199"/>
              </a:lnSpc>
            </a:pPr>
            <a:r>
              <a:rPr lang="en-US" sz="2999" dirty="0">
                <a:solidFill>
                  <a:srgbClr val="000000"/>
                </a:solidFill>
                <a:latin typeface="Arial"/>
              </a:rPr>
              <a:t>By monitoring the height of printed metal, we can observe the distance between the nozzle and the printing part. The nozzle moves 0.4mm in upward direction after printing each layer. And there is not always a uniform printing during the process. We can adjust the nozzle according to our requirements by height monitoring at different points.</a:t>
            </a:r>
          </a:p>
          <a:p>
            <a:pPr algn="ctr">
              <a:lnSpc>
                <a:spcPts val="4199"/>
              </a:lnSpc>
            </a:pPr>
            <a:endParaRPr lang="en-US" sz="2999" dirty="0">
              <a:solidFill>
                <a:srgbClr val="000000"/>
              </a:solidFill>
              <a:latin typeface="Arial"/>
            </a:endParaRPr>
          </a:p>
          <a:p>
            <a:pPr algn="ctr">
              <a:lnSpc>
                <a:spcPts val="4199"/>
              </a:lnSpc>
            </a:pPr>
            <a:r>
              <a:rPr lang="en-US" sz="2999" dirty="0">
                <a:solidFill>
                  <a:srgbClr val="000000"/>
                </a:solidFill>
                <a:latin typeface="Arial"/>
              </a:rPr>
              <a:t>As it is required to maintain a specific distance (13mm) between the nozzle and the substrate such that the focal point of powder distribution is near the melting part. Placing the substrate relatively close to the focal point can lead to higher capture efficiency of powder concentration into the melt pool. This leads to less wasted powder and faster deposition rates. Maintaining the right distance ensures uniform deposition and desired material properties in the final product. Prevents defects like porosity, incomplete fusion, and excessive heat input, ensuring mechanical integrity and reducing processing costs. Also controls laser energy input, preventing substrate overheating, and enhances surface finish, minimizing post-processing requirements.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67747" y="3525524"/>
            <a:ext cx="19423495" cy="3235952"/>
            <a:chOff x="0" y="0"/>
            <a:chExt cx="5115653" cy="852267"/>
          </a:xfrm>
        </p:grpSpPr>
        <p:sp>
          <p:nvSpPr>
            <p:cNvPr id="3" name="Freeform 3"/>
            <p:cNvSpPr/>
            <p:nvPr/>
          </p:nvSpPr>
          <p:spPr>
            <a:xfrm>
              <a:off x="0" y="0"/>
              <a:ext cx="5115653" cy="852267"/>
            </a:xfrm>
            <a:custGeom>
              <a:avLst/>
              <a:gdLst/>
              <a:ahLst/>
              <a:cxnLst/>
              <a:rect l="l" t="t" r="r" b="b"/>
              <a:pathLst>
                <a:path w="5115653" h="852267">
                  <a:moveTo>
                    <a:pt x="0" y="0"/>
                  </a:moveTo>
                  <a:lnTo>
                    <a:pt x="5115653" y="0"/>
                  </a:lnTo>
                  <a:lnTo>
                    <a:pt x="5115653" y="852267"/>
                  </a:lnTo>
                  <a:lnTo>
                    <a:pt x="0" y="852267"/>
                  </a:lnTo>
                  <a:close/>
                </a:path>
              </a:pathLst>
            </a:custGeom>
            <a:solidFill>
              <a:srgbClr val="FFFFFF"/>
            </a:solidFill>
          </p:spPr>
        </p:sp>
        <p:sp>
          <p:nvSpPr>
            <p:cNvPr id="4" name="TextBox 4"/>
            <p:cNvSpPr txBox="1"/>
            <p:nvPr/>
          </p:nvSpPr>
          <p:spPr>
            <a:xfrm>
              <a:off x="0" y="-76200"/>
              <a:ext cx="5115653" cy="92846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725430" y="4056757"/>
            <a:ext cx="14837140" cy="2106960"/>
          </a:xfrm>
          <a:prstGeom prst="rect">
            <a:avLst/>
          </a:prstGeom>
        </p:spPr>
        <p:txBody>
          <a:bodyPr lIns="0" tIns="0" rIns="0" bIns="0" rtlCol="0" anchor="t">
            <a:spAutoFit/>
          </a:bodyPr>
          <a:lstStyle/>
          <a:p>
            <a:pPr algn="ctr">
              <a:lnSpc>
                <a:spcPts val="17218"/>
              </a:lnSpc>
            </a:pPr>
            <a:r>
              <a:rPr lang="en-US" sz="12298">
                <a:solidFill>
                  <a:srgbClr val="000000"/>
                </a:solidFill>
                <a:latin typeface="Montserrat Semi-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89276"/>
            <a:ext cx="10053550" cy="2429740"/>
            <a:chOff x="0" y="0"/>
            <a:chExt cx="2647849" cy="639932"/>
          </a:xfrm>
        </p:grpSpPr>
        <p:sp>
          <p:nvSpPr>
            <p:cNvPr id="3" name="Freeform 3"/>
            <p:cNvSpPr/>
            <p:nvPr/>
          </p:nvSpPr>
          <p:spPr>
            <a:xfrm>
              <a:off x="0" y="0"/>
              <a:ext cx="2647849" cy="639932"/>
            </a:xfrm>
            <a:custGeom>
              <a:avLst/>
              <a:gdLst/>
              <a:ahLst/>
              <a:cxnLst/>
              <a:rect l="l" t="t" r="r" b="b"/>
              <a:pathLst>
                <a:path w="2647849" h="639932">
                  <a:moveTo>
                    <a:pt x="0" y="0"/>
                  </a:moveTo>
                  <a:lnTo>
                    <a:pt x="2647849" y="0"/>
                  </a:lnTo>
                  <a:lnTo>
                    <a:pt x="2647849" y="639932"/>
                  </a:lnTo>
                  <a:lnTo>
                    <a:pt x="0" y="639932"/>
                  </a:lnTo>
                  <a:close/>
                </a:path>
              </a:pathLst>
            </a:custGeom>
            <a:solidFill>
              <a:srgbClr val="FFFFFF"/>
            </a:solidFill>
          </p:spPr>
        </p:sp>
        <p:sp>
          <p:nvSpPr>
            <p:cNvPr id="4" name="TextBox 4"/>
            <p:cNvSpPr txBox="1"/>
            <p:nvPr/>
          </p:nvSpPr>
          <p:spPr>
            <a:xfrm>
              <a:off x="0" y="-76200"/>
              <a:ext cx="2647849" cy="71613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2382" y="8729763"/>
            <a:ext cx="18766509" cy="750673"/>
            <a:chOff x="0" y="0"/>
            <a:chExt cx="4942620" cy="197708"/>
          </a:xfrm>
        </p:grpSpPr>
        <p:sp>
          <p:nvSpPr>
            <p:cNvPr id="6" name="Freeform 6"/>
            <p:cNvSpPr/>
            <p:nvPr/>
          </p:nvSpPr>
          <p:spPr>
            <a:xfrm>
              <a:off x="0" y="0"/>
              <a:ext cx="4942620" cy="197708"/>
            </a:xfrm>
            <a:custGeom>
              <a:avLst/>
              <a:gdLst/>
              <a:ahLst/>
              <a:cxnLst/>
              <a:rect l="l" t="t" r="r" b="b"/>
              <a:pathLst>
                <a:path w="4942620" h="197708">
                  <a:moveTo>
                    <a:pt x="0" y="0"/>
                  </a:moveTo>
                  <a:lnTo>
                    <a:pt x="4942620" y="0"/>
                  </a:lnTo>
                  <a:lnTo>
                    <a:pt x="4942620" y="197708"/>
                  </a:lnTo>
                  <a:lnTo>
                    <a:pt x="0" y="197708"/>
                  </a:lnTo>
                  <a:close/>
                </a:path>
              </a:pathLst>
            </a:custGeom>
            <a:solidFill>
              <a:srgbClr val="000000"/>
            </a:solidFill>
          </p:spPr>
        </p:sp>
        <p:sp>
          <p:nvSpPr>
            <p:cNvPr id="7" name="TextBox 7"/>
            <p:cNvSpPr txBox="1"/>
            <p:nvPr/>
          </p:nvSpPr>
          <p:spPr>
            <a:xfrm>
              <a:off x="0" y="-76200"/>
              <a:ext cx="4942620" cy="273908"/>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1517926" y="1766941"/>
            <a:ext cx="5741374" cy="6261031"/>
          </a:xfrm>
          <a:custGeom>
            <a:avLst/>
            <a:gdLst/>
            <a:ahLst/>
            <a:cxnLst/>
            <a:rect l="l" t="t" r="r" b="b"/>
            <a:pathLst>
              <a:path w="5741374" h="6261031">
                <a:moveTo>
                  <a:pt x="0" y="0"/>
                </a:moveTo>
                <a:lnTo>
                  <a:pt x="5741374" y="0"/>
                </a:lnTo>
                <a:lnTo>
                  <a:pt x="5741374" y="6261031"/>
                </a:lnTo>
                <a:lnTo>
                  <a:pt x="0" y="6261031"/>
                </a:lnTo>
                <a:lnTo>
                  <a:pt x="0" y="0"/>
                </a:lnTo>
                <a:close/>
              </a:path>
            </a:pathLst>
          </a:custGeom>
          <a:blipFill>
            <a:blip r:embed="rId2"/>
            <a:stretch>
              <a:fillRect/>
            </a:stretch>
          </a:blipFill>
        </p:spPr>
      </p:sp>
      <p:sp>
        <p:nvSpPr>
          <p:cNvPr id="9" name="TextBox 9"/>
          <p:cNvSpPr txBox="1"/>
          <p:nvPr/>
        </p:nvSpPr>
        <p:spPr>
          <a:xfrm>
            <a:off x="1284564" y="821289"/>
            <a:ext cx="13116354" cy="1019175"/>
          </a:xfrm>
          <a:prstGeom prst="rect">
            <a:avLst/>
          </a:prstGeom>
        </p:spPr>
        <p:txBody>
          <a:bodyPr lIns="0" tIns="0" rIns="0" bIns="0" rtlCol="0" anchor="t">
            <a:spAutoFit/>
          </a:bodyPr>
          <a:lstStyle/>
          <a:p>
            <a:pPr algn="l">
              <a:lnSpc>
                <a:spcPts val="7199"/>
              </a:lnSpc>
            </a:pPr>
            <a:r>
              <a:rPr lang="en-US" sz="5999">
                <a:solidFill>
                  <a:srgbClr val="000000"/>
                </a:solidFill>
                <a:latin typeface="Arial Bold"/>
              </a:rPr>
              <a:t>Laser Powder Deposition</a:t>
            </a:r>
          </a:p>
        </p:txBody>
      </p:sp>
      <p:sp>
        <p:nvSpPr>
          <p:cNvPr id="10" name="TextBox 10"/>
          <p:cNvSpPr txBox="1"/>
          <p:nvPr/>
        </p:nvSpPr>
        <p:spPr>
          <a:xfrm>
            <a:off x="828931" y="3160096"/>
            <a:ext cx="10253319" cy="3369946"/>
          </a:xfrm>
          <a:prstGeom prst="rect">
            <a:avLst/>
          </a:prstGeom>
        </p:spPr>
        <p:txBody>
          <a:bodyPr lIns="0" tIns="0" rIns="0" bIns="0" rtlCol="0" anchor="t">
            <a:spAutoFit/>
          </a:bodyPr>
          <a:lstStyle/>
          <a:p>
            <a:pPr marL="582925" lvl="1" indent="-291463" algn="l">
              <a:lnSpc>
                <a:spcPts val="3779"/>
              </a:lnSpc>
              <a:buFont typeface="Arial"/>
              <a:buChar char="•"/>
            </a:pPr>
            <a:r>
              <a:rPr lang="en-US" sz="2699">
                <a:solidFill>
                  <a:srgbClr val="000000"/>
                </a:solidFill>
                <a:latin typeface="Arial"/>
              </a:rPr>
              <a:t>Laser powder–based directed energy deposition (DED) is a specific additive manufacturing process that offers an effective way to fabricate parts where a deposition head delivers metal powder into the melt pool generated by a focused laser beam.</a:t>
            </a:r>
          </a:p>
          <a:p>
            <a:pPr marL="582925" lvl="1" indent="-291463" algn="l">
              <a:lnSpc>
                <a:spcPts val="3779"/>
              </a:lnSpc>
              <a:buFont typeface="Arial"/>
              <a:buChar char="•"/>
            </a:pPr>
            <a:r>
              <a:rPr lang="en-US" sz="2699">
                <a:solidFill>
                  <a:srgbClr val="000000"/>
                </a:solidFill>
                <a:latin typeface="Arial"/>
              </a:rPr>
              <a:t>Powder is injected from a coaxial or multi-jet nozzle onto the focus region with the aid of carrier or shielding gas to enhance deposition efficiency and to minimize potential oxidation.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267964" y="1734676"/>
            <a:ext cx="5378284" cy="4857500"/>
          </a:xfrm>
          <a:custGeom>
            <a:avLst/>
            <a:gdLst/>
            <a:ahLst/>
            <a:cxnLst/>
            <a:rect l="l" t="t" r="r" b="b"/>
            <a:pathLst>
              <a:path w="5378284" h="4857500">
                <a:moveTo>
                  <a:pt x="0" y="0"/>
                </a:moveTo>
                <a:lnTo>
                  <a:pt x="5378284" y="0"/>
                </a:lnTo>
                <a:lnTo>
                  <a:pt x="5378284" y="4857500"/>
                </a:lnTo>
                <a:lnTo>
                  <a:pt x="0" y="4857500"/>
                </a:lnTo>
                <a:lnTo>
                  <a:pt x="0" y="0"/>
                </a:lnTo>
                <a:close/>
              </a:path>
            </a:pathLst>
          </a:custGeom>
          <a:blipFill>
            <a:blip r:embed="rId2"/>
            <a:stretch>
              <a:fillRect r="-127802"/>
            </a:stretch>
          </a:blipFill>
        </p:spPr>
      </p:sp>
      <p:sp>
        <p:nvSpPr>
          <p:cNvPr id="3" name="TextBox 3"/>
          <p:cNvSpPr txBox="1"/>
          <p:nvPr/>
        </p:nvSpPr>
        <p:spPr>
          <a:xfrm>
            <a:off x="7023496" y="1227570"/>
            <a:ext cx="10235804" cy="4798695"/>
          </a:xfrm>
          <a:prstGeom prst="rect">
            <a:avLst/>
          </a:prstGeom>
        </p:spPr>
        <p:txBody>
          <a:bodyPr lIns="0" tIns="0" rIns="0" bIns="0" rtlCol="0" anchor="t">
            <a:spAutoFit/>
          </a:bodyPr>
          <a:lstStyle/>
          <a:p>
            <a:pPr marL="582930" lvl="1" indent="-291465" algn="l">
              <a:lnSpc>
                <a:spcPts val="3779"/>
              </a:lnSpc>
              <a:buFont typeface="Arial"/>
              <a:buChar char="•"/>
            </a:pPr>
            <a:r>
              <a:rPr lang="en-US" sz="2700">
                <a:solidFill>
                  <a:srgbClr val="000000"/>
                </a:solidFill>
                <a:latin typeface="Arial"/>
              </a:rPr>
              <a:t>Due to the localized thermal energy and the rapid movement of the laser, almost instantaneous solidification of the molten material is obtained. </a:t>
            </a:r>
          </a:p>
          <a:p>
            <a:pPr marL="582930" lvl="1" indent="-291465" algn="l">
              <a:lnSpc>
                <a:spcPts val="3779"/>
              </a:lnSpc>
              <a:buFont typeface="Arial"/>
              <a:buChar char="•"/>
            </a:pPr>
            <a:r>
              <a:rPr lang="en-US" sz="2700">
                <a:solidFill>
                  <a:srgbClr val="000000"/>
                </a:solidFill>
                <a:latin typeface="Arial"/>
              </a:rPr>
              <a:t>The characteristics of the deposited part depend on a large number of parameters. Such as, laser power, laser beam diameter, spatial distribution, shielding gas flow rate, carrier gas flow rate, travel speed, powder flow rate, powder, and building platform material properties, powder characteristics, powder feeding method, layer thickness, overlap percentage deposition strategy. </a:t>
            </a:r>
          </a:p>
        </p:txBody>
      </p:sp>
      <p:sp>
        <p:nvSpPr>
          <p:cNvPr id="4" name="TextBox 4"/>
          <p:cNvSpPr txBox="1"/>
          <p:nvPr/>
        </p:nvSpPr>
        <p:spPr>
          <a:xfrm>
            <a:off x="1267964" y="7317105"/>
            <a:ext cx="8477256" cy="1941195"/>
          </a:xfrm>
          <a:prstGeom prst="rect">
            <a:avLst/>
          </a:prstGeom>
        </p:spPr>
        <p:txBody>
          <a:bodyPr lIns="0" tIns="0" rIns="0" bIns="0" rtlCol="0" anchor="t">
            <a:spAutoFit/>
          </a:bodyPr>
          <a:lstStyle/>
          <a:p>
            <a:pPr algn="l">
              <a:lnSpc>
                <a:spcPts val="3779"/>
              </a:lnSpc>
              <a:spcBef>
                <a:spcPct val="0"/>
              </a:spcBef>
            </a:pPr>
            <a:r>
              <a:rPr lang="en-US" sz="2700">
                <a:solidFill>
                  <a:srgbClr val="000000"/>
                </a:solidFill>
                <a:latin typeface="Arial"/>
              </a:rPr>
              <a:t>The three main mechanisms that can be identified are </a:t>
            </a:r>
          </a:p>
          <a:p>
            <a:pPr algn="l">
              <a:lnSpc>
                <a:spcPts val="3779"/>
              </a:lnSpc>
              <a:spcBef>
                <a:spcPct val="0"/>
              </a:spcBef>
            </a:pPr>
            <a:r>
              <a:rPr lang="en-US" sz="2700">
                <a:solidFill>
                  <a:srgbClr val="000000"/>
                </a:solidFill>
                <a:latin typeface="Arial"/>
              </a:rPr>
              <a:t>(i) laser irradiation and material addition</a:t>
            </a:r>
          </a:p>
          <a:p>
            <a:pPr algn="l">
              <a:lnSpc>
                <a:spcPts val="3779"/>
              </a:lnSpc>
              <a:spcBef>
                <a:spcPct val="0"/>
              </a:spcBef>
            </a:pPr>
            <a:r>
              <a:rPr lang="en-US" sz="2700">
                <a:solidFill>
                  <a:srgbClr val="000000"/>
                </a:solidFill>
                <a:latin typeface="Arial"/>
              </a:rPr>
              <a:t>(ii) melt pool generation</a:t>
            </a:r>
          </a:p>
          <a:p>
            <a:pPr algn="l">
              <a:lnSpc>
                <a:spcPts val="3779"/>
              </a:lnSpc>
              <a:spcBef>
                <a:spcPct val="0"/>
              </a:spcBef>
            </a:pPr>
            <a:r>
              <a:rPr lang="en-US" sz="2700">
                <a:solidFill>
                  <a:srgbClr val="000000"/>
                </a:solidFill>
                <a:latin typeface="Arial"/>
              </a:rPr>
              <a:t>(iii) the solidification process.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328669" y="1548110"/>
            <a:ext cx="15630663" cy="6571391"/>
          </a:xfrm>
          <a:custGeom>
            <a:avLst/>
            <a:gdLst/>
            <a:ahLst/>
            <a:cxnLst/>
            <a:rect l="l" t="t" r="r" b="b"/>
            <a:pathLst>
              <a:path w="15630663" h="6571391">
                <a:moveTo>
                  <a:pt x="0" y="0"/>
                </a:moveTo>
                <a:lnTo>
                  <a:pt x="15630662" y="0"/>
                </a:lnTo>
                <a:lnTo>
                  <a:pt x="15630662" y="6571391"/>
                </a:lnTo>
                <a:lnTo>
                  <a:pt x="0" y="6571391"/>
                </a:lnTo>
                <a:lnTo>
                  <a:pt x="0" y="0"/>
                </a:lnTo>
                <a:close/>
              </a:path>
            </a:pathLst>
          </a:custGeom>
          <a:blipFill>
            <a:blip r:embed="rId2"/>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9384813" y="-295275"/>
            <a:ext cx="9312522" cy="9858375"/>
            <a:chOff x="0" y="0"/>
            <a:chExt cx="2452681" cy="2596444"/>
          </a:xfrm>
        </p:grpSpPr>
        <p:sp>
          <p:nvSpPr>
            <p:cNvPr id="3" name="Freeform 3"/>
            <p:cNvSpPr/>
            <p:nvPr/>
          </p:nvSpPr>
          <p:spPr>
            <a:xfrm>
              <a:off x="0" y="0"/>
              <a:ext cx="2452681" cy="2596444"/>
            </a:xfrm>
            <a:custGeom>
              <a:avLst/>
              <a:gdLst/>
              <a:ahLst/>
              <a:cxnLst/>
              <a:rect l="l" t="t" r="r" b="b"/>
              <a:pathLst>
                <a:path w="2452681" h="2596444">
                  <a:moveTo>
                    <a:pt x="0" y="0"/>
                  </a:moveTo>
                  <a:lnTo>
                    <a:pt x="2452681" y="0"/>
                  </a:lnTo>
                  <a:lnTo>
                    <a:pt x="2452681" y="2596444"/>
                  </a:lnTo>
                  <a:lnTo>
                    <a:pt x="0" y="2596444"/>
                  </a:lnTo>
                  <a:close/>
                </a:path>
              </a:pathLst>
            </a:custGeom>
            <a:solidFill>
              <a:srgbClr val="FFFFFF"/>
            </a:solidFill>
          </p:spPr>
        </p:sp>
        <p:sp>
          <p:nvSpPr>
            <p:cNvPr id="4" name="TextBox 4"/>
            <p:cNvSpPr txBox="1"/>
            <p:nvPr/>
          </p:nvSpPr>
          <p:spPr>
            <a:xfrm>
              <a:off x="0" y="-76200"/>
              <a:ext cx="2452681" cy="267264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3443868" y="4336217"/>
            <a:ext cx="4512693" cy="4528316"/>
          </a:xfrm>
          <a:custGeom>
            <a:avLst/>
            <a:gdLst/>
            <a:ahLst/>
            <a:cxnLst/>
            <a:rect l="l" t="t" r="r" b="b"/>
            <a:pathLst>
              <a:path w="4512693" h="4528316">
                <a:moveTo>
                  <a:pt x="0" y="0"/>
                </a:moveTo>
                <a:lnTo>
                  <a:pt x="4512693" y="0"/>
                </a:lnTo>
                <a:lnTo>
                  <a:pt x="4512693" y="4528316"/>
                </a:lnTo>
                <a:lnTo>
                  <a:pt x="0" y="4528316"/>
                </a:lnTo>
                <a:lnTo>
                  <a:pt x="0" y="0"/>
                </a:lnTo>
                <a:close/>
              </a:path>
            </a:pathLst>
          </a:custGeom>
          <a:blipFill>
            <a:blip r:embed="rId2"/>
            <a:stretch>
              <a:fillRect l="-130976" t="-957" b="-20410"/>
            </a:stretch>
          </a:blipFill>
        </p:spPr>
      </p:sp>
      <p:sp>
        <p:nvSpPr>
          <p:cNvPr id="6" name="Freeform 6"/>
          <p:cNvSpPr/>
          <p:nvPr/>
        </p:nvSpPr>
        <p:spPr>
          <a:xfrm rot="-24000">
            <a:off x="9667901" y="2667915"/>
            <a:ext cx="4218031" cy="4951171"/>
          </a:xfrm>
          <a:custGeom>
            <a:avLst/>
            <a:gdLst/>
            <a:ahLst/>
            <a:cxnLst/>
            <a:rect l="l" t="t" r="r" b="b"/>
            <a:pathLst>
              <a:path w="4218031" h="4951171">
                <a:moveTo>
                  <a:pt x="34362" y="0"/>
                </a:moveTo>
                <a:lnTo>
                  <a:pt x="4218031" y="29208"/>
                </a:lnTo>
                <a:lnTo>
                  <a:pt x="4183668" y="4951170"/>
                </a:lnTo>
                <a:lnTo>
                  <a:pt x="0" y="4921962"/>
                </a:lnTo>
                <a:lnTo>
                  <a:pt x="34362" y="0"/>
                </a:lnTo>
                <a:close/>
              </a:path>
            </a:pathLst>
          </a:custGeom>
          <a:blipFill>
            <a:blip r:embed="rId2"/>
            <a:stretch>
              <a:fillRect l="-32733" t="-3072" r="-131223" b="-15496"/>
            </a:stretch>
          </a:blipFill>
        </p:spPr>
      </p:sp>
      <p:sp>
        <p:nvSpPr>
          <p:cNvPr id="7" name="TextBox 7"/>
          <p:cNvSpPr txBox="1"/>
          <p:nvPr/>
        </p:nvSpPr>
        <p:spPr>
          <a:xfrm>
            <a:off x="816731" y="914400"/>
            <a:ext cx="9830923" cy="1019175"/>
          </a:xfrm>
          <a:prstGeom prst="rect">
            <a:avLst/>
          </a:prstGeom>
        </p:spPr>
        <p:txBody>
          <a:bodyPr lIns="0" tIns="0" rIns="0" bIns="0" rtlCol="0" anchor="t">
            <a:spAutoFit/>
          </a:bodyPr>
          <a:lstStyle/>
          <a:p>
            <a:pPr algn="l">
              <a:lnSpc>
                <a:spcPts val="7199"/>
              </a:lnSpc>
            </a:pPr>
            <a:r>
              <a:rPr lang="en-US" sz="5999">
                <a:solidFill>
                  <a:srgbClr val="000000"/>
                </a:solidFill>
                <a:latin typeface="Arial Bold"/>
              </a:rPr>
              <a:t>Powder Distribution</a:t>
            </a:r>
          </a:p>
        </p:txBody>
      </p:sp>
      <p:sp>
        <p:nvSpPr>
          <p:cNvPr id="8" name="TextBox 8"/>
          <p:cNvSpPr txBox="1"/>
          <p:nvPr/>
        </p:nvSpPr>
        <p:spPr>
          <a:xfrm>
            <a:off x="816731" y="2383155"/>
            <a:ext cx="8568082" cy="7179945"/>
          </a:xfrm>
          <a:prstGeom prst="rect">
            <a:avLst/>
          </a:prstGeom>
        </p:spPr>
        <p:txBody>
          <a:bodyPr lIns="0" tIns="0" rIns="0" bIns="0" rtlCol="0" anchor="t">
            <a:spAutoFit/>
          </a:bodyPr>
          <a:lstStyle/>
          <a:p>
            <a:pPr marL="582930" lvl="1" indent="-291465" algn="l">
              <a:lnSpc>
                <a:spcPts val="3779"/>
              </a:lnSpc>
              <a:buFont typeface="Arial"/>
              <a:buChar char="•"/>
            </a:pPr>
            <a:r>
              <a:rPr lang="en-US" sz="2700">
                <a:solidFill>
                  <a:srgbClr val="000000"/>
                </a:solidFill>
                <a:latin typeface="Arial"/>
              </a:rPr>
              <a:t>The powder flow is influenced by factors such as particle size, surface morphology, and rheological properties. </a:t>
            </a:r>
          </a:p>
          <a:p>
            <a:pPr marL="582930" lvl="1" indent="-291465" algn="l">
              <a:lnSpc>
                <a:spcPts val="3779"/>
              </a:lnSpc>
              <a:buFont typeface="Arial"/>
              <a:buChar char="•"/>
            </a:pPr>
            <a:r>
              <a:rPr lang="en-US" sz="2700">
                <a:solidFill>
                  <a:srgbClr val="000000"/>
                </a:solidFill>
                <a:latin typeface="Arial"/>
              </a:rPr>
              <a:t>Powder distribution is influenced by parameters like nozzle design, powder velocity, and gas flow rate. </a:t>
            </a:r>
          </a:p>
          <a:p>
            <a:pPr marL="582930" lvl="1" indent="-291465" algn="l">
              <a:lnSpc>
                <a:spcPts val="3779"/>
              </a:lnSpc>
              <a:buFont typeface="Arial"/>
              <a:buChar char="•"/>
            </a:pPr>
            <a:r>
              <a:rPr lang="en-US" sz="2700">
                <a:solidFill>
                  <a:srgbClr val="000000"/>
                </a:solidFill>
                <a:latin typeface="Arial"/>
              </a:rPr>
              <a:t>For instance, different nozzle configurations affect powder concentration and focal point position. Substrate position also influences powder distribution, with closer substrates yielding higher concentrations. </a:t>
            </a:r>
          </a:p>
          <a:p>
            <a:pPr marL="582930" lvl="1" indent="-291465" algn="l">
              <a:lnSpc>
                <a:spcPts val="3779"/>
              </a:lnSpc>
              <a:buFont typeface="Arial"/>
              <a:buChar char="•"/>
            </a:pPr>
            <a:r>
              <a:rPr lang="en-US" sz="2700">
                <a:solidFill>
                  <a:srgbClr val="000000"/>
                </a:solidFill>
                <a:latin typeface="Arial"/>
              </a:rPr>
              <a:t>Additionally, powder velocity varies due to gas-powder interactions and laser irradiation. Optimal working areas for powder deposition have been identified around the powder focus plane. Material density also affects powder focus plane position.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028700" y="2707212"/>
            <a:ext cx="7715106" cy="5755357"/>
          </a:xfrm>
          <a:custGeom>
            <a:avLst/>
            <a:gdLst/>
            <a:ahLst/>
            <a:cxnLst/>
            <a:rect l="l" t="t" r="r" b="b"/>
            <a:pathLst>
              <a:path w="7715106" h="5755357">
                <a:moveTo>
                  <a:pt x="0" y="0"/>
                </a:moveTo>
                <a:lnTo>
                  <a:pt x="7715106" y="0"/>
                </a:lnTo>
                <a:lnTo>
                  <a:pt x="7715106" y="5755357"/>
                </a:lnTo>
                <a:lnTo>
                  <a:pt x="0" y="5755357"/>
                </a:lnTo>
                <a:lnTo>
                  <a:pt x="0" y="0"/>
                </a:lnTo>
                <a:close/>
              </a:path>
            </a:pathLst>
          </a:custGeom>
          <a:blipFill>
            <a:blip r:embed="rId2"/>
            <a:stretch>
              <a:fillRect/>
            </a:stretch>
          </a:blipFill>
        </p:spPr>
      </p:sp>
      <p:sp>
        <p:nvSpPr>
          <p:cNvPr id="3" name="TextBox 3"/>
          <p:cNvSpPr txBox="1"/>
          <p:nvPr/>
        </p:nvSpPr>
        <p:spPr>
          <a:xfrm>
            <a:off x="816731" y="914400"/>
            <a:ext cx="9830923" cy="1019175"/>
          </a:xfrm>
          <a:prstGeom prst="rect">
            <a:avLst/>
          </a:prstGeom>
        </p:spPr>
        <p:txBody>
          <a:bodyPr lIns="0" tIns="0" rIns="0" bIns="0" rtlCol="0" anchor="t">
            <a:spAutoFit/>
          </a:bodyPr>
          <a:lstStyle/>
          <a:p>
            <a:pPr algn="l">
              <a:lnSpc>
                <a:spcPts val="7199"/>
              </a:lnSpc>
            </a:pPr>
            <a:r>
              <a:rPr lang="en-US" sz="5999">
                <a:solidFill>
                  <a:srgbClr val="000000"/>
                </a:solidFill>
                <a:latin typeface="Arial Bold"/>
              </a:rPr>
              <a:t>Powder and Laser Fusion</a:t>
            </a:r>
          </a:p>
        </p:txBody>
      </p:sp>
      <p:sp>
        <p:nvSpPr>
          <p:cNvPr id="4" name="TextBox 4"/>
          <p:cNvSpPr txBox="1"/>
          <p:nvPr/>
        </p:nvSpPr>
        <p:spPr>
          <a:xfrm>
            <a:off x="9144000" y="3372782"/>
            <a:ext cx="8637181" cy="5274945"/>
          </a:xfrm>
          <a:prstGeom prst="rect">
            <a:avLst/>
          </a:prstGeom>
        </p:spPr>
        <p:txBody>
          <a:bodyPr lIns="0" tIns="0" rIns="0" bIns="0" rtlCol="0" anchor="t">
            <a:spAutoFit/>
          </a:bodyPr>
          <a:lstStyle/>
          <a:p>
            <a:pPr marL="582933" lvl="1" indent="-291467" algn="l">
              <a:lnSpc>
                <a:spcPts val="3780"/>
              </a:lnSpc>
              <a:buFont typeface="Arial"/>
              <a:buChar char="•"/>
            </a:pPr>
            <a:r>
              <a:rPr lang="en-US" sz="2700">
                <a:solidFill>
                  <a:srgbClr val="000000"/>
                </a:solidFill>
                <a:latin typeface="Arial"/>
              </a:rPr>
              <a:t>The powder and laser converges and interact with each other at the focal point to melt the maximum concentrated powder. </a:t>
            </a:r>
          </a:p>
          <a:p>
            <a:pPr marL="582933" lvl="1" indent="-291467" algn="l">
              <a:lnSpc>
                <a:spcPts val="3780"/>
              </a:lnSpc>
              <a:buFont typeface="Arial"/>
              <a:buChar char="•"/>
            </a:pPr>
            <a:r>
              <a:rPr lang="en-US" sz="2700">
                <a:solidFill>
                  <a:srgbClr val="000000"/>
                </a:solidFill>
                <a:latin typeface="Arial"/>
              </a:rPr>
              <a:t>The laser makes a spot of 3.1mm diameter when the powder interacts with it on the substrate to form the melt pool.</a:t>
            </a:r>
          </a:p>
          <a:p>
            <a:pPr marL="582933" lvl="1" indent="-291467" algn="l">
              <a:lnSpc>
                <a:spcPts val="3780"/>
              </a:lnSpc>
              <a:buFont typeface="Arial"/>
              <a:buChar char="•"/>
            </a:pPr>
            <a:r>
              <a:rPr lang="en-US" sz="2700">
                <a:solidFill>
                  <a:srgbClr val="000000"/>
                </a:solidFill>
                <a:latin typeface="Arial"/>
              </a:rPr>
              <a:t>The convergence distance from the nozzle is 13 mm and therefore this distance is maintained between the nozzle and substrate. So that powder and laser fusion happens near the substrate and avoids the wastage and spattering of powder material.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374460" y="1866251"/>
          <a:ext cx="11050653" cy="7862745"/>
        </p:xfrm>
        <a:graphic>
          <a:graphicData uri="http://schemas.openxmlformats.org/drawingml/2006/table">
            <a:tbl>
              <a:tblPr/>
              <a:tblGrid>
                <a:gridCol w="1125844">
                  <a:extLst>
                    <a:ext uri="{9D8B030D-6E8A-4147-A177-3AD203B41FA5}">
                      <a16:colId xmlns:a16="http://schemas.microsoft.com/office/drawing/2014/main" val="20000"/>
                    </a:ext>
                  </a:extLst>
                </a:gridCol>
                <a:gridCol w="5176485">
                  <a:extLst>
                    <a:ext uri="{9D8B030D-6E8A-4147-A177-3AD203B41FA5}">
                      <a16:colId xmlns:a16="http://schemas.microsoft.com/office/drawing/2014/main" val="20001"/>
                    </a:ext>
                  </a:extLst>
                </a:gridCol>
                <a:gridCol w="4748324">
                  <a:extLst>
                    <a:ext uri="{9D8B030D-6E8A-4147-A177-3AD203B41FA5}">
                      <a16:colId xmlns:a16="http://schemas.microsoft.com/office/drawing/2014/main" val="20002"/>
                    </a:ext>
                  </a:extLst>
                </a:gridCol>
              </a:tblGrid>
              <a:tr h="925029">
                <a:tc>
                  <a:txBody>
                    <a:bodyPr/>
                    <a:lstStyle/>
                    <a:p>
                      <a:pPr algn="l">
                        <a:lnSpc>
                          <a:spcPts val="3779"/>
                        </a:lnSpc>
                        <a:defRPr/>
                      </a:pPr>
                      <a:r>
                        <a:rPr lang="en-US" sz="2700">
                          <a:solidFill>
                            <a:srgbClr val="000000"/>
                          </a:solidFill>
                          <a:latin typeface="Arial Bold"/>
                        </a:rPr>
                        <a:t>1.</a:t>
                      </a:r>
                      <a:endParaRPr lang="en-US" sz="1100"/>
                    </a:p>
                  </a:txBody>
                  <a:tcPr marL="181825" marR="181825" marT="181825" marB="181825" anchor="ctr">
                    <a:lnL w="36365" cap="flat" cmpd="sng" algn="ctr">
                      <a:solidFill>
                        <a:srgbClr val="000000"/>
                      </a:solidFill>
                      <a:prstDash val="solid"/>
                      <a:round/>
                      <a:headEnd type="none" w="med" len="med"/>
                      <a:tailEnd type="none" w="med" len="med"/>
                    </a:lnL>
                    <a:lnR w="36365" cap="flat" cmpd="sng" algn="ctr">
                      <a:solidFill>
                        <a:srgbClr val="000000"/>
                      </a:solidFill>
                      <a:prstDash val="solid"/>
                      <a:round/>
                      <a:headEnd type="none" w="med" len="med"/>
                      <a:tailEnd type="none" w="med" len="med"/>
                    </a:lnR>
                    <a:lnT w="36365" cap="flat" cmpd="sng" algn="ctr">
                      <a:solidFill>
                        <a:srgbClr val="000000"/>
                      </a:solidFill>
                      <a:prstDash val="solid"/>
                      <a:round/>
                      <a:headEnd type="none" w="med" len="med"/>
                      <a:tailEnd type="none" w="med" len="med"/>
                    </a:lnT>
                    <a:lnB w="36365" cap="flat" cmpd="sng" algn="ctr">
                      <a:solidFill>
                        <a:srgbClr val="000000"/>
                      </a:solidFill>
                      <a:prstDash val="solid"/>
                      <a:round/>
                      <a:headEnd type="none" w="med" len="med"/>
                      <a:tailEnd type="none" w="med" len="med"/>
                    </a:lnB>
                  </a:tcPr>
                </a:tc>
                <a:tc>
                  <a:txBody>
                    <a:bodyPr/>
                    <a:lstStyle/>
                    <a:p>
                      <a:pPr algn="l">
                        <a:lnSpc>
                          <a:spcPts val="3779"/>
                        </a:lnSpc>
                        <a:defRPr/>
                      </a:pPr>
                      <a:r>
                        <a:rPr lang="en-US" sz="2700">
                          <a:solidFill>
                            <a:srgbClr val="000000"/>
                          </a:solidFill>
                          <a:latin typeface="Arial"/>
                        </a:rPr>
                        <a:t>Laser Power</a:t>
                      </a:r>
                      <a:endParaRPr lang="en-US" sz="1100"/>
                    </a:p>
                  </a:txBody>
                  <a:tcPr marL="181825" marR="181825" marT="181825" marB="181825" anchor="ctr">
                    <a:lnL w="36365" cap="flat" cmpd="sng" algn="ctr">
                      <a:solidFill>
                        <a:srgbClr val="000000"/>
                      </a:solidFill>
                      <a:prstDash val="solid"/>
                      <a:round/>
                      <a:headEnd type="none" w="med" len="med"/>
                      <a:tailEnd type="none" w="med" len="med"/>
                    </a:lnL>
                    <a:lnR w="36365" cap="flat" cmpd="sng" algn="ctr">
                      <a:solidFill>
                        <a:srgbClr val="000000"/>
                      </a:solidFill>
                      <a:prstDash val="solid"/>
                      <a:round/>
                      <a:headEnd type="none" w="med" len="med"/>
                      <a:tailEnd type="none" w="med" len="med"/>
                    </a:lnR>
                    <a:lnT w="36365" cap="flat" cmpd="sng" algn="ctr">
                      <a:solidFill>
                        <a:srgbClr val="000000"/>
                      </a:solidFill>
                      <a:prstDash val="solid"/>
                      <a:round/>
                      <a:headEnd type="none" w="med" len="med"/>
                      <a:tailEnd type="none" w="med" len="med"/>
                    </a:lnT>
                    <a:lnB w="36365" cap="flat" cmpd="sng" algn="ctr">
                      <a:solidFill>
                        <a:srgbClr val="000000"/>
                      </a:solidFill>
                      <a:prstDash val="solid"/>
                      <a:round/>
                      <a:headEnd type="none" w="med" len="med"/>
                      <a:tailEnd type="none" w="med" len="med"/>
                    </a:lnB>
                  </a:tcPr>
                </a:tc>
                <a:tc>
                  <a:txBody>
                    <a:bodyPr/>
                    <a:lstStyle/>
                    <a:p>
                      <a:pPr algn="l">
                        <a:lnSpc>
                          <a:spcPts val="3779"/>
                        </a:lnSpc>
                        <a:defRPr/>
                      </a:pPr>
                      <a:r>
                        <a:rPr lang="en-US" sz="2700">
                          <a:solidFill>
                            <a:srgbClr val="000000"/>
                          </a:solidFill>
                          <a:latin typeface="Arial"/>
                        </a:rPr>
                        <a:t>2000 Watt</a:t>
                      </a:r>
                      <a:endParaRPr lang="en-US" sz="1100"/>
                    </a:p>
                  </a:txBody>
                  <a:tcPr marL="181825" marR="181825" marT="181825" marB="181825" anchor="ctr">
                    <a:lnL w="36365" cap="flat" cmpd="sng" algn="ctr">
                      <a:solidFill>
                        <a:srgbClr val="000000"/>
                      </a:solidFill>
                      <a:prstDash val="solid"/>
                      <a:round/>
                      <a:headEnd type="none" w="med" len="med"/>
                      <a:tailEnd type="none" w="med" len="med"/>
                    </a:lnL>
                    <a:lnR w="36365" cap="flat" cmpd="sng" algn="ctr">
                      <a:solidFill>
                        <a:srgbClr val="000000"/>
                      </a:solidFill>
                      <a:prstDash val="solid"/>
                      <a:round/>
                      <a:headEnd type="none" w="med" len="med"/>
                      <a:tailEnd type="none" w="med" len="med"/>
                    </a:lnR>
                    <a:lnT w="36365" cap="flat" cmpd="sng" algn="ctr">
                      <a:solidFill>
                        <a:srgbClr val="000000"/>
                      </a:solidFill>
                      <a:prstDash val="solid"/>
                      <a:round/>
                      <a:headEnd type="none" w="med" len="med"/>
                      <a:tailEnd type="none" w="med" len="med"/>
                    </a:lnT>
                    <a:lnB w="3636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25029">
                <a:tc>
                  <a:txBody>
                    <a:bodyPr/>
                    <a:lstStyle/>
                    <a:p>
                      <a:pPr algn="l">
                        <a:lnSpc>
                          <a:spcPts val="3779"/>
                        </a:lnSpc>
                        <a:defRPr/>
                      </a:pPr>
                      <a:r>
                        <a:rPr lang="en-US" sz="2700">
                          <a:solidFill>
                            <a:srgbClr val="000000"/>
                          </a:solidFill>
                          <a:latin typeface="Arial Bold"/>
                        </a:rPr>
                        <a:t>2.</a:t>
                      </a:r>
                      <a:endParaRPr lang="en-US" sz="1100"/>
                    </a:p>
                  </a:txBody>
                  <a:tcPr marL="181825" marR="181825" marT="181825" marB="181825" anchor="ctr">
                    <a:lnL w="36365" cap="flat" cmpd="sng" algn="ctr">
                      <a:solidFill>
                        <a:srgbClr val="000000"/>
                      </a:solidFill>
                      <a:prstDash val="solid"/>
                      <a:round/>
                      <a:headEnd type="none" w="med" len="med"/>
                      <a:tailEnd type="none" w="med" len="med"/>
                    </a:lnL>
                    <a:lnR w="36365" cap="flat" cmpd="sng" algn="ctr">
                      <a:solidFill>
                        <a:srgbClr val="000000"/>
                      </a:solidFill>
                      <a:prstDash val="solid"/>
                      <a:round/>
                      <a:headEnd type="none" w="med" len="med"/>
                      <a:tailEnd type="none" w="med" len="med"/>
                    </a:lnR>
                    <a:lnT w="36365" cap="flat" cmpd="sng" algn="ctr">
                      <a:solidFill>
                        <a:srgbClr val="000000"/>
                      </a:solidFill>
                      <a:prstDash val="solid"/>
                      <a:round/>
                      <a:headEnd type="none" w="med" len="med"/>
                      <a:tailEnd type="none" w="med" len="med"/>
                    </a:lnT>
                    <a:lnB w="36365" cap="flat" cmpd="sng" algn="ctr">
                      <a:solidFill>
                        <a:srgbClr val="000000"/>
                      </a:solidFill>
                      <a:prstDash val="solid"/>
                      <a:round/>
                      <a:headEnd type="none" w="med" len="med"/>
                      <a:tailEnd type="none" w="med" len="med"/>
                    </a:lnB>
                  </a:tcPr>
                </a:tc>
                <a:tc>
                  <a:txBody>
                    <a:bodyPr/>
                    <a:lstStyle/>
                    <a:p>
                      <a:pPr algn="l">
                        <a:lnSpc>
                          <a:spcPts val="3779"/>
                        </a:lnSpc>
                        <a:defRPr/>
                      </a:pPr>
                      <a:r>
                        <a:rPr lang="en-US" sz="2700">
                          <a:solidFill>
                            <a:srgbClr val="000000"/>
                          </a:solidFill>
                          <a:latin typeface="Arial"/>
                        </a:rPr>
                        <a:t>Scan speed of laser</a:t>
                      </a:r>
                      <a:endParaRPr lang="en-US" sz="1100"/>
                    </a:p>
                  </a:txBody>
                  <a:tcPr marL="181825" marR="181825" marT="181825" marB="181825" anchor="ctr">
                    <a:lnL w="36365" cap="flat" cmpd="sng" algn="ctr">
                      <a:solidFill>
                        <a:srgbClr val="000000"/>
                      </a:solidFill>
                      <a:prstDash val="solid"/>
                      <a:round/>
                      <a:headEnd type="none" w="med" len="med"/>
                      <a:tailEnd type="none" w="med" len="med"/>
                    </a:lnL>
                    <a:lnR w="36365" cap="flat" cmpd="sng" algn="ctr">
                      <a:solidFill>
                        <a:srgbClr val="000000"/>
                      </a:solidFill>
                      <a:prstDash val="solid"/>
                      <a:round/>
                      <a:headEnd type="none" w="med" len="med"/>
                      <a:tailEnd type="none" w="med" len="med"/>
                    </a:lnR>
                    <a:lnT w="36365" cap="flat" cmpd="sng" algn="ctr">
                      <a:solidFill>
                        <a:srgbClr val="000000"/>
                      </a:solidFill>
                      <a:prstDash val="solid"/>
                      <a:round/>
                      <a:headEnd type="none" w="med" len="med"/>
                      <a:tailEnd type="none" w="med" len="med"/>
                    </a:lnT>
                    <a:lnB w="36365" cap="flat" cmpd="sng" algn="ctr">
                      <a:solidFill>
                        <a:srgbClr val="000000"/>
                      </a:solidFill>
                      <a:prstDash val="solid"/>
                      <a:round/>
                      <a:headEnd type="none" w="med" len="med"/>
                      <a:tailEnd type="none" w="med" len="med"/>
                    </a:lnB>
                  </a:tcPr>
                </a:tc>
                <a:tc>
                  <a:txBody>
                    <a:bodyPr/>
                    <a:lstStyle/>
                    <a:p>
                      <a:pPr algn="l">
                        <a:lnSpc>
                          <a:spcPts val="3779"/>
                        </a:lnSpc>
                        <a:defRPr/>
                      </a:pPr>
                      <a:r>
                        <a:rPr lang="en-US" sz="2700">
                          <a:solidFill>
                            <a:srgbClr val="000000"/>
                          </a:solidFill>
                          <a:latin typeface="Arial"/>
                        </a:rPr>
                        <a:t>12mm per second</a:t>
                      </a:r>
                      <a:endParaRPr lang="en-US" sz="1100"/>
                    </a:p>
                  </a:txBody>
                  <a:tcPr marL="181825" marR="181825" marT="181825" marB="181825" anchor="ctr">
                    <a:lnL w="36365" cap="flat" cmpd="sng" algn="ctr">
                      <a:solidFill>
                        <a:srgbClr val="000000"/>
                      </a:solidFill>
                      <a:prstDash val="solid"/>
                      <a:round/>
                      <a:headEnd type="none" w="med" len="med"/>
                      <a:tailEnd type="none" w="med" len="med"/>
                    </a:lnL>
                    <a:lnR w="36365" cap="flat" cmpd="sng" algn="ctr">
                      <a:solidFill>
                        <a:srgbClr val="000000"/>
                      </a:solidFill>
                      <a:prstDash val="solid"/>
                      <a:round/>
                      <a:headEnd type="none" w="med" len="med"/>
                      <a:tailEnd type="none" w="med" len="med"/>
                    </a:lnR>
                    <a:lnT w="36365" cap="flat" cmpd="sng" algn="ctr">
                      <a:solidFill>
                        <a:srgbClr val="000000"/>
                      </a:solidFill>
                      <a:prstDash val="solid"/>
                      <a:round/>
                      <a:headEnd type="none" w="med" len="med"/>
                      <a:tailEnd type="none" w="med" len="med"/>
                    </a:lnT>
                    <a:lnB w="3636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25029">
                <a:tc>
                  <a:txBody>
                    <a:bodyPr/>
                    <a:lstStyle/>
                    <a:p>
                      <a:pPr algn="l">
                        <a:lnSpc>
                          <a:spcPts val="3779"/>
                        </a:lnSpc>
                        <a:defRPr/>
                      </a:pPr>
                      <a:r>
                        <a:rPr lang="en-US" sz="2700">
                          <a:solidFill>
                            <a:srgbClr val="000000"/>
                          </a:solidFill>
                          <a:latin typeface="Arial Bold"/>
                        </a:rPr>
                        <a:t>3.</a:t>
                      </a:r>
                      <a:endParaRPr lang="en-US" sz="1100"/>
                    </a:p>
                  </a:txBody>
                  <a:tcPr marL="181825" marR="181825" marT="181825" marB="181825" anchor="ctr">
                    <a:lnL w="36365" cap="flat" cmpd="sng" algn="ctr">
                      <a:solidFill>
                        <a:srgbClr val="000000"/>
                      </a:solidFill>
                      <a:prstDash val="solid"/>
                      <a:round/>
                      <a:headEnd type="none" w="med" len="med"/>
                      <a:tailEnd type="none" w="med" len="med"/>
                    </a:lnL>
                    <a:lnR w="36365" cap="flat" cmpd="sng" algn="ctr">
                      <a:solidFill>
                        <a:srgbClr val="000000"/>
                      </a:solidFill>
                      <a:prstDash val="solid"/>
                      <a:round/>
                      <a:headEnd type="none" w="med" len="med"/>
                      <a:tailEnd type="none" w="med" len="med"/>
                    </a:lnR>
                    <a:lnT w="36365" cap="flat" cmpd="sng" algn="ctr">
                      <a:solidFill>
                        <a:srgbClr val="000000"/>
                      </a:solidFill>
                      <a:prstDash val="solid"/>
                      <a:round/>
                      <a:headEnd type="none" w="med" len="med"/>
                      <a:tailEnd type="none" w="med" len="med"/>
                    </a:lnT>
                    <a:lnB w="36365" cap="flat" cmpd="sng" algn="ctr">
                      <a:solidFill>
                        <a:srgbClr val="000000"/>
                      </a:solidFill>
                      <a:prstDash val="solid"/>
                      <a:round/>
                      <a:headEnd type="none" w="med" len="med"/>
                      <a:tailEnd type="none" w="med" len="med"/>
                    </a:lnB>
                  </a:tcPr>
                </a:tc>
                <a:tc>
                  <a:txBody>
                    <a:bodyPr/>
                    <a:lstStyle/>
                    <a:p>
                      <a:pPr algn="l">
                        <a:lnSpc>
                          <a:spcPts val="3779"/>
                        </a:lnSpc>
                        <a:defRPr/>
                      </a:pPr>
                      <a:r>
                        <a:rPr lang="en-US" sz="2700">
                          <a:solidFill>
                            <a:srgbClr val="000000"/>
                          </a:solidFill>
                          <a:latin typeface="Arial"/>
                        </a:rPr>
                        <a:t>Laser spot (Diameter)</a:t>
                      </a:r>
                      <a:endParaRPr lang="en-US" sz="1100"/>
                    </a:p>
                  </a:txBody>
                  <a:tcPr marL="181825" marR="181825" marT="181825" marB="181825" anchor="ctr">
                    <a:lnL w="36365" cap="flat" cmpd="sng" algn="ctr">
                      <a:solidFill>
                        <a:srgbClr val="000000"/>
                      </a:solidFill>
                      <a:prstDash val="solid"/>
                      <a:round/>
                      <a:headEnd type="none" w="med" len="med"/>
                      <a:tailEnd type="none" w="med" len="med"/>
                    </a:lnL>
                    <a:lnR w="36365" cap="flat" cmpd="sng" algn="ctr">
                      <a:solidFill>
                        <a:srgbClr val="000000"/>
                      </a:solidFill>
                      <a:prstDash val="solid"/>
                      <a:round/>
                      <a:headEnd type="none" w="med" len="med"/>
                      <a:tailEnd type="none" w="med" len="med"/>
                    </a:lnR>
                    <a:lnT w="36365" cap="flat" cmpd="sng" algn="ctr">
                      <a:solidFill>
                        <a:srgbClr val="000000"/>
                      </a:solidFill>
                      <a:prstDash val="solid"/>
                      <a:round/>
                      <a:headEnd type="none" w="med" len="med"/>
                      <a:tailEnd type="none" w="med" len="med"/>
                    </a:lnT>
                    <a:lnB w="36365" cap="flat" cmpd="sng" algn="ctr">
                      <a:solidFill>
                        <a:srgbClr val="000000"/>
                      </a:solidFill>
                      <a:prstDash val="solid"/>
                      <a:round/>
                      <a:headEnd type="none" w="med" len="med"/>
                      <a:tailEnd type="none" w="med" len="med"/>
                    </a:lnB>
                  </a:tcPr>
                </a:tc>
                <a:tc>
                  <a:txBody>
                    <a:bodyPr/>
                    <a:lstStyle/>
                    <a:p>
                      <a:pPr algn="l">
                        <a:lnSpc>
                          <a:spcPts val="3779"/>
                        </a:lnSpc>
                        <a:defRPr/>
                      </a:pPr>
                      <a:r>
                        <a:rPr lang="en-US" sz="2700">
                          <a:solidFill>
                            <a:srgbClr val="000000"/>
                          </a:solidFill>
                          <a:latin typeface="Arial"/>
                        </a:rPr>
                        <a:t>3.1mm</a:t>
                      </a:r>
                      <a:endParaRPr lang="en-US" sz="1100"/>
                    </a:p>
                  </a:txBody>
                  <a:tcPr marL="181825" marR="181825" marT="181825" marB="181825" anchor="ctr">
                    <a:lnL w="36365" cap="flat" cmpd="sng" algn="ctr">
                      <a:solidFill>
                        <a:srgbClr val="000000"/>
                      </a:solidFill>
                      <a:prstDash val="solid"/>
                      <a:round/>
                      <a:headEnd type="none" w="med" len="med"/>
                      <a:tailEnd type="none" w="med" len="med"/>
                    </a:lnL>
                    <a:lnR w="36365" cap="flat" cmpd="sng" algn="ctr">
                      <a:solidFill>
                        <a:srgbClr val="000000"/>
                      </a:solidFill>
                      <a:prstDash val="solid"/>
                      <a:round/>
                      <a:headEnd type="none" w="med" len="med"/>
                      <a:tailEnd type="none" w="med" len="med"/>
                    </a:lnR>
                    <a:lnT w="36365" cap="flat" cmpd="sng" algn="ctr">
                      <a:solidFill>
                        <a:srgbClr val="000000"/>
                      </a:solidFill>
                      <a:prstDash val="solid"/>
                      <a:round/>
                      <a:headEnd type="none" w="med" len="med"/>
                      <a:tailEnd type="none" w="med" len="med"/>
                    </a:lnT>
                    <a:lnB w="3636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25029">
                <a:tc>
                  <a:txBody>
                    <a:bodyPr/>
                    <a:lstStyle/>
                    <a:p>
                      <a:pPr algn="l">
                        <a:lnSpc>
                          <a:spcPts val="3779"/>
                        </a:lnSpc>
                        <a:defRPr/>
                      </a:pPr>
                      <a:r>
                        <a:rPr lang="en-US" sz="2700">
                          <a:solidFill>
                            <a:srgbClr val="000000"/>
                          </a:solidFill>
                          <a:latin typeface="Arial Bold"/>
                        </a:rPr>
                        <a:t>4.</a:t>
                      </a:r>
                      <a:endParaRPr lang="en-US" sz="1100"/>
                    </a:p>
                  </a:txBody>
                  <a:tcPr marL="181825" marR="181825" marT="181825" marB="181825" anchor="ctr">
                    <a:lnL w="36365" cap="flat" cmpd="sng" algn="ctr">
                      <a:solidFill>
                        <a:srgbClr val="000000"/>
                      </a:solidFill>
                      <a:prstDash val="solid"/>
                      <a:round/>
                      <a:headEnd type="none" w="med" len="med"/>
                      <a:tailEnd type="none" w="med" len="med"/>
                    </a:lnL>
                    <a:lnR w="36365" cap="flat" cmpd="sng" algn="ctr">
                      <a:solidFill>
                        <a:srgbClr val="000000"/>
                      </a:solidFill>
                      <a:prstDash val="solid"/>
                      <a:round/>
                      <a:headEnd type="none" w="med" len="med"/>
                      <a:tailEnd type="none" w="med" len="med"/>
                    </a:lnR>
                    <a:lnT w="36365" cap="flat" cmpd="sng" algn="ctr">
                      <a:solidFill>
                        <a:srgbClr val="000000"/>
                      </a:solidFill>
                      <a:prstDash val="solid"/>
                      <a:round/>
                      <a:headEnd type="none" w="med" len="med"/>
                      <a:tailEnd type="none" w="med" len="med"/>
                    </a:lnT>
                    <a:lnB w="36365" cap="flat" cmpd="sng" algn="ctr">
                      <a:solidFill>
                        <a:srgbClr val="000000"/>
                      </a:solidFill>
                      <a:prstDash val="solid"/>
                      <a:round/>
                      <a:headEnd type="none" w="med" len="med"/>
                      <a:tailEnd type="none" w="med" len="med"/>
                    </a:lnB>
                  </a:tcPr>
                </a:tc>
                <a:tc>
                  <a:txBody>
                    <a:bodyPr/>
                    <a:lstStyle/>
                    <a:p>
                      <a:pPr algn="l">
                        <a:lnSpc>
                          <a:spcPts val="3779"/>
                        </a:lnSpc>
                        <a:defRPr/>
                      </a:pPr>
                      <a:r>
                        <a:rPr lang="en-US" sz="2700">
                          <a:solidFill>
                            <a:srgbClr val="000000"/>
                          </a:solidFill>
                          <a:latin typeface="Arial"/>
                        </a:rPr>
                        <a:t>Shielding gas (flow rate)</a:t>
                      </a:r>
                      <a:endParaRPr lang="en-US" sz="1100"/>
                    </a:p>
                  </a:txBody>
                  <a:tcPr marL="181825" marR="181825" marT="181825" marB="181825" anchor="ctr">
                    <a:lnL w="36365" cap="flat" cmpd="sng" algn="ctr">
                      <a:solidFill>
                        <a:srgbClr val="000000"/>
                      </a:solidFill>
                      <a:prstDash val="solid"/>
                      <a:round/>
                      <a:headEnd type="none" w="med" len="med"/>
                      <a:tailEnd type="none" w="med" len="med"/>
                    </a:lnL>
                    <a:lnR w="36365" cap="flat" cmpd="sng" algn="ctr">
                      <a:solidFill>
                        <a:srgbClr val="000000"/>
                      </a:solidFill>
                      <a:prstDash val="solid"/>
                      <a:round/>
                      <a:headEnd type="none" w="med" len="med"/>
                      <a:tailEnd type="none" w="med" len="med"/>
                    </a:lnR>
                    <a:lnT w="36365" cap="flat" cmpd="sng" algn="ctr">
                      <a:solidFill>
                        <a:srgbClr val="000000"/>
                      </a:solidFill>
                      <a:prstDash val="solid"/>
                      <a:round/>
                      <a:headEnd type="none" w="med" len="med"/>
                      <a:tailEnd type="none" w="med" len="med"/>
                    </a:lnT>
                    <a:lnB w="36365" cap="flat" cmpd="sng" algn="ctr">
                      <a:solidFill>
                        <a:srgbClr val="000000"/>
                      </a:solidFill>
                      <a:prstDash val="solid"/>
                      <a:round/>
                      <a:headEnd type="none" w="med" len="med"/>
                      <a:tailEnd type="none" w="med" len="med"/>
                    </a:lnB>
                  </a:tcPr>
                </a:tc>
                <a:tc>
                  <a:txBody>
                    <a:bodyPr/>
                    <a:lstStyle/>
                    <a:p>
                      <a:pPr algn="l">
                        <a:lnSpc>
                          <a:spcPts val="3779"/>
                        </a:lnSpc>
                        <a:defRPr/>
                      </a:pPr>
                      <a:r>
                        <a:rPr lang="en-US" sz="2700">
                          <a:solidFill>
                            <a:srgbClr val="000000"/>
                          </a:solidFill>
                          <a:latin typeface="Arial"/>
                        </a:rPr>
                        <a:t>argon gas (12 ltr/min)</a:t>
                      </a:r>
                      <a:endParaRPr lang="en-US" sz="1100"/>
                    </a:p>
                  </a:txBody>
                  <a:tcPr marL="181825" marR="181825" marT="181825" marB="181825" anchor="ctr">
                    <a:lnL w="36365" cap="flat" cmpd="sng" algn="ctr">
                      <a:solidFill>
                        <a:srgbClr val="000000"/>
                      </a:solidFill>
                      <a:prstDash val="solid"/>
                      <a:round/>
                      <a:headEnd type="none" w="med" len="med"/>
                      <a:tailEnd type="none" w="med" len="med"/>
                    </a:lnL>
                    <a:lnR w="36365" cap="flat" cmpd="sng" algn="ctr">
                      <a:solidFill>
                        <a:srgbClr val="000000"/>
                      </a:solidFill>
                      <a:prstDash val="solid"/>
                      <a:round/>
                      <a:headEnd type="none" w="med" len="med"/>
                      <a:tailEnd type="none" w="med" len="med"/>
                    </a:lnR>
                    <a:lnT w="36365" cap="flat" cmpd="sng" algn="ctr">
                      <a:solidFill>
                        <a:srgbClr val="000000"/>
                      </a:solidFill>
                      <a:prstDash val="solid"/>
                      <a:round/>
                      <a:headEnd type="none" w="med" len="med"/>
                      <a:tailEnd type="none" w="med" len="med"/>
                    </a:lnT>
                    <a:lnB w="3636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25029">
                <a:tc>
                  <a:txBody>
                    <a:bodyPr/>
                    <a:lstStyle/>
                    <a:p>
                      <a:pPr algn="l">
                        <a:lnSpc>
                          <a:spcPts val="3779"/>
                        </a:lnSpc>
                        <a:defRPr/>
                      </a:pPr>
                      <a:r>
                        <a:rPr lang="en-US" sz="2700">
                          <a:solidFill>
                            <a:srgbClr val="000000"/>
                          </a:solidFill>
                          <a:latin typeface="Arial Bold"/>
                        </a:rPr>
                        <a:t>5.</a:t>
                      </a:r>
                      <a:endParaRPr lang="en-US" sz="1100"/>
                    </a:p>
                  </a:txBody>
                  <a:tcPr marL="181825" marR="181825" marT="181825" marB="181825" anchor="ctr">
                    <a:lnL w="36365" cap="flat" cmpd="sng" algn="ctr">
                      <a:solidFill>
                        <a:srgbClr val="000000"/>
                      </a:solidFill>
                      <a:prstDash val="solid"/>
                      <a:round/>
                      <a:headEnd type="none" w="med" len="med"/>
                      <a:tailEnd type="none" w="med" len="med"/>
                    </a:lnL>
                    <a:lnR w="36365" cap="flat" cmpd="sng" algn="ctr">
                      <a:solidFill>
                        <a:srgbClr val="000000"/>
                      </a:solidFill>
                      <a:prstDash val="solid"/>
                      <a:round/>
                      <a:headEnd type="none" w="med" len="med"/>
                      <a:tailEnd type="none" w="med" len="med"/>
                    </a:lnR>
                    <a:lnT w="36365" cap="flat" cmpd="sng" algn="ctr">
                      <a:solidFill>
                        <a:srgbClr val="000000"/>
                      </a:solidFill>
                      <a:prstDash val="solid"/>
                      <a:round/>
                      <a:headEnd type="none" w="med" len="med"/>
                      <a:tailEnd type="none" w="med" len="med"/>
                    </a:lnT>
                    <a:lnB w="36365" cap="flat" cmpd="sng" algn="ctr">
                      <a:solidFill>
                        <a:srgbClr val="000000"/>
                      </a:solidFill>
                      <a:prstDash val="solid"/>
                      <a:round/>
                      <a:headEnd type="none" w="med" len="med"/>
                      <a:tailEnd type="none" w="med" len="med"/>
                    </a:lnB>
                  </a:tcPr>
                </a:tc>
                <a:tc>
                  <a:txBody>
                    <a:bodyPr/>
                    <a:lstStyle/>
                    <a:p>
                      <a:pPr algn="l">
                        <a:lnSpc>
                          <a:spcPts val="3779"/>
                        </a:lnSpc>
                        <a:defRPr/>
                      </a:pPr>
                      <a:r>
                        <a:rPr lang="en-US" sz="2700">
                          <a:solidFill>
                            <a:srgbClr val="000000"/>
                          </a:solidFill>
                          <a:latin typeface="Arial"/>
                        </a:rPr>
                        <a:t>Powder flow rate</a:t>
                      </a:r>
                      <a:endParaRPr lang="en-US" sz="1100"/>
                    </a:p>
                  </a:txBody>
                  <a:tcPr marL="181825" marR="181825" marT="181825" marB="181825" anchor="ctr">
                    <a:lnL w="36365" cap="flat" cmpd="sng" algn="ctr">
                      <a:solidFill>
                        <a:srgbClr val="000000"/>
                      </a:solidFill>
                      <a:prstDash val="solid"/>
                      <a:round/>
                      <a:headEnd type="none" w="med" len="med"/>
                      <a:tailEnd type="none" w="med" len="med"/>
                    </a:lnL>
                    <a:lnR w="36365" cap="flat" cmpd="sng" algn="ctr">
                      <a:solidFill>
                        <a:srgbClr val="000000"/>
                      </a:solidFill>
                      <a:prstDash val="solid"/>
                      <a:round/>
                      <a:headEnd type="none" w="med" len="med"/>
                      <a:tailEnd type="none" w="med" len="med"/>
                    </a:lnR>
                    <a:lnT w="36365" cap="flat" cmpd="sng" algn="ctr">
                      <a:solidFill>
                        <a:srgbClr val="000000"/>
                      </a:solidFill>
                      <a:prstDash val="solid"/>
                      <a:round/>
                      <a:headEnd type="none" w="med" len="med"/>
                      <a:tailEnd type="none" w="med" len="med"/>
                    </a:lnT>
                    <a:lnB w="36365" cap="flat" cmpd="sng" algn="ctr">
                      <a:solidFill>
                        <a:srgbClr val="000000"/>
                      </a:solidFill>
                      <a:prstDash val="solid"/>
                      <a:round/>
                      <a:headEnd type="none" w="med" len="med"/>
                      <a:tailEnd type="none" w="med" len="med"/>
                    </a:lnB>
                  </a:tcPr>
                </a:tc>
                <a:tc>
                  <a:txBody>
                    <a:bodyPr/>
                    <a:lstStyle/>
                    <a:p>
                      <a:pPr algn="l">
                        <a:lnSpc>
                          <a:spcPts val="3779"/>
                        </a:lnSpc>
                        <a:defRPr/>
                      </a:pPr>
                      <a:r>
                        <a:rPr lang="en-US" sz="2700">
                          <a:solidFill>
                            <a:srgbClr val="000000"/>
                          </a:solidFill>
                          <a:latin typeface="Arial"/>
                        </a:rPr>
                        <a:t>21 g/min</a:t>
                      </a:r>
                      <a:endParaRPr lang="en-US" sz="1100"/>
                    </a:p>
                  </a:txBody>
                  <a:tcPr marL="181825" marR="181825" marT="181825" marB="181825" anchor="ctr">
                    <a:lnL w="36365" cap="flat" cmpd="sng" algn="ctr">
                      <a:solidFill>
                        <a:srgbClr val="000000"/>
                      </a:solidFill>
                      <a:prstDash val="solid"/>
                      <a:round/>
                      <a:headEnd type="none" w="med" len="med"/>
                      <a:tailEnd type="none" w="med" len="med"/>
                    </a:lnL>
                    <a:lnR w="36365" cap="flat" cmpd="sng" algn="ctr">
                      <a:solidFill>
                        <a:srgbClr val="000000"/>
                      </a:solidFill>
                      <a:prstDash val="solid"/>
                      <a:round/>
                      <a:headEnd type="none" w="med" len="med"/>
                      <a:tailEnd type="none" w="med" len="med"/>
                    </a:lnR>
                    <a:lnT w="36365" cap="flat" cmpd="sng" algn="ctr">
                      <a:solidFill>
                        <a:srgbClr val="000000"/>
                      </a:solidFill>
                      <a:prstDash val="solid"/>
                      <a:round/>
                      <a:headEnd type="none" w="med" len="med"/>
                      <a:tailEnd type="none" w="med" len="med"/>
                    </a:lnT>
                    <a:lnB w="3636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87542">
                <a:tc>
                  <a:txBody>
                    <a:bodyPr/>
                    <a:lstStyle/>
                    <a:p>
                      <a:pPr algn="l">
                        <a:lnSpc>
                          <a:spcPts val="3779"/>
                        </a:lnSpc>
                        <a:defRPr/>
                      </a:pPr>
                      <a:r>
                        <a:rPr lang="en-US" sz="2700">
                          <a:solidFill>
                            <a:srgbClr val="000000"/>
                          </a:solidFill>
                          <a:latin typeface="Arial Bold"/>
                        </a:rPr>
                        <a:t>6.</a:t>
                      </a:r>
                      <a:endParaRPr lang="en-US" sz="1100"/>
                    </a:p>
                  </a:txBody>
                  <a:tcPr marL="181825" marR="181825" marT="181825" marB="181825" anchor="ctr">
                    <a:lnL w="36365" cap="flat" cmpd="sng" algn="ctr">
                      <a:solidFill>
                        <a:srgbClr val="000000"/>
                      </a:solidFill>
                      <a:prstDash val="solid"/>
                      <a:round/>
                      <a:headEnd type="none" w="med" len="med"/>
                      <a:tailEnd type="none" w="med" len="med"/>
                    </a:lnL>
                    <a:lnR w="36365" cap="flat" cmpd="sng" algn="ctr">
                      <a:solidFill>
                        <a:srgbClr val="000000"/>
                      </a:solidFill>
                      <a:prstDash val="solid"/>
                      <a:round/>
                      <a:headEnd type="none" w="med" len="med"/>
                      <a:tailEnd type="none" w="med" len="med"/>
                    </a:lnR>
                    <a:lnT w="36365" cap="flat" cmpd="sng" algn="ctr">
                      <a:solidFill>
                        <a:srgbClr val="000000"/>
                      </a:solidFill>
                      <a:prstDash val="solid"/>
                      <a:round/>
                      <a:headEnd type="none" w="med" len="med"/>
                      <a:tailEnd type="none" w="med" len="med"/>
                    </a:lnT>
                    <a:lnB w="36365" cap="flat" cmpd="sng" algn="ctr">
                      <a:solidFill>
                        <a:srgbClr val="000000"/>
                      </a:solidFill>
                      <a:prstDash val="solid"/>
                      <a:round/>
                      <a:headEnd type="none" w="med" len="med"/>
                      <a:tailEnd type="none" w="med" len="med"/>
                    </a:lnB>
                  </a:tcPr>
                </a:tc>
                <a:tc>
                  <a:txBody>
                    <a:bodyPr/>
                    <a:lstStyle/>
                    <a:p>
                      <a:pPr algn="l">
                        <a:lnSpc>
                          <a:spcPts val="3779"/>
                        </a:lnSpc>
                        <a:defRPr/>
                      </a:pPr>
                      <a:r>
                        <a:rPr lang="en-US" sz="2700">
                          <a:solidFill>
                            <a:srgbClr val="000000"/>
                          </a:solidFill>
                          <a:latin typeface="Arial"/>
                        </a:rPr>
                        <a:t>carrier gas flow (to carry the powder)</a:t>
                      </a:r>
                      <a:endParaRPr lang="en-US" sz="1100"/>
                    </a:p>
                  </a:txBody>
                  <a:tcPr marL="181825" marR="181825" marT="181825" marB="181825" anchor="ctr">
                    <a:lnL w="36365" cap="flat" cmpd="sng" algn="ctr">
                      <a:solidFill>
                        <a:srgbClr val="000000"/>
                      </a:solidFill>
                      <a:prstDash val="solid"/>
                      <a:round/>
                      <a:headEnd type="none" w="med" len="med"/>
                      <a:tailEnd type="none" w="med" len="med"/>
                    </a:lnL>
                    <a:lnR w="36365" cap="flat" cmpd="sng" algn="ctr">
                      <a:solidFill>
                        <a:srgbClr val="000000"/>
                      </a:solidFill>
                      <a:prstDash val="solid"/>
                      <a:round/>
                      <a:headEnd type="none" w="med" len="med"/>
                      <a:tailEnd type="none" w="med" len="med"/>
                    </a:lnR>
                    <a:lnT w="36365" cap="flat" cmpd="sng" algn="ctr">
                      <a:solidFill>
                        <a:srgbClr val="000000"/>
                      </a:solidFill>
                      <a:prstDash val="solid"/>
                      <a:round/>
                      <a:headEnd type="none" w="med" len="med"/>
                      <a:tailEnd type="none" w="med" len="med"/>
                    </a:lnT>
                    <a:lnB w="36365" cap="flat" cmpd="sng" algn="ctr">
                      <a:solidFill>
                        <a:srgbClr val="000000"/>
                      </a:solidFill>
                      <a:prstDash val="solid"/>
                      <a:round/>
                      <a:headEnd type="none" w="med" len="med"/>
                      <a:tailEnd type="none" w="med" len="med"/>
                    </a:lnB>
                  </a:tcPr>
                </a:tc>
                <a:tc>
                  <a:txBody>
                    <a:bodyPr/>
                    <a:lstStyle/>
                    <a:p>
                      <a:pPr algn="l">
                        <a:lnSpc>
                          <a:spcPts val="3779"/>
                        </a:lnSpc>
                        <a:defRPr/>
                      </a:pPr>
                      <a:r>
                        <a:rPr lang="en-US" sz="2700">
                          <a:solidFill>
                            <a:srgbClr val="000000"/>
                          </a:solidFill>
                          <a:latin typeface="Arial"/>
                        </a:rPr>
                        <a:t>5 ltr/min</a:t>
                      </a:r>
                      <a:endParaRPr lang="en-US" sz="1100"/>
                    </a:p>
                  </a:txBody>
                  <a:tcPr marL="181825" marR="181825" marT="181825" marB="181825" anchor="ctr">
                    <a:lnL w="36365" cap="flat" cmpd="sng" algn="ctr">
                      <a:solidFill>
                        <a:srgbClr val="000000"/>
                      </a:solidFill>
                      <a:prstDash val="solid"/>
                      <a:round/>
                      <a:headEnd type="none" w="med" len="med"/>
                      <a:tailEnd type="none" w="med" len="med"/>
                    </a:lnL>
                    <a:lnR w="36365" cap="flat" cmpd="sng" algn="ctr">
                      <a:solidFill>
                        <a:srgbClr val="000000"/>
                      </a:solidFill>
                      <a:prstDash val="solid"/>
                      <a:round/>
                      <a:headEnd type="none" w="med" len="med"/>
                      <a:tailEnd type="none" w="med" len="med"/>
                    </a:lnR>
                    <a:lnT w="36365" cap="flat" cmpd="sng" algn="ctr">
                      <a:solidFill>
                        <a:srgbClr val="000000"/>
                      </a:solidFill>
                      <a:prstDash val="solid"/>
                      <a:round/>
                      <a:headEnd type="none" w="med" len="med"/>
                      <a:tailEnd type="none" w="med" len="med"/>
                    </a:lnT>
                    <a:lnB w="3636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25029">
                <a:tc>
                  <a:txBody>
                    <a:bodyPr/>
                    <a:lstStyle/>
                    <a:p>
                      <a:pPr algn="l">
                        <a:lnSpc>
                          <a:spcPts val="3779"/>
                        </a:lnSpc>
                        <a:defRPr/>
                      </a:pPr>
                      <a:r>
                        <a:rPr lang="en-US" sz="2700">
                          <a:solidFill>
                            <a:srgbClr val="000000"/>
                          </a:solidFill>
                          <a:latin typeface="Arial Bold"/>
                        </a:rPr>
                        <a:t>7.</a:t>
                      </a:r>
                      <a:endParaRPr lang="en-US" sz="1100"/>
                    </a:p>
                  </a:txBody>
                  <a:tcPr marL="181825" marR="181825" marT="181825" marB="181825" anchor="ctr">
                    <a:lnL w="36365" cap="flat" cmpd="sng" algn="ctr">
                      <a:solidFill>
                        <a:srgbClr val="000000"/>
                      </a:solidFill>
                      <a:prstDash val="solid"/>
                      <a:round/>
                      <a:headEnd type="none" w="med" len="med"/>
                      <a:tailEnd type="none" w="med" len="med"/>
                    </a:lnL>
                    <a:lnR w="36365" cap="flat" cmpd="sng" algn="ctr">
                      <a:solidFill>
                        <a:srgbClr val="000000"/>
                      </a:solidFill>
                      <a:prstDash val="solid"/>
                      <a:round/>
                      <a:headEnd type="none" w="med" len="med"/>
                      <a:tailEnd type="none" w="med" len="med"/>
                    </a:lnR>
                    <a:lnT w="36365" cap="flat" cmpd="sng" algn="ctr">
                      <a:solidFill>
                        <a:srgbClr val="000000"/>
                      </a:solidFill>
                      <a:prstDash val="solid"/>
                      <a:round/>
                      <a:headEnd type="none" w="med" len="med"/>
                      <a:tailEnd type="none" w="med" len="med"/>
                    </a:lnT>
                    <a:lnB w="36365" cap="flat" cmpd="sng" algn="ctr">
                      <a:solidFill>
                        <a:srgbClr val="000000"/>
                      </a:solidFill>
                      <a:prstDash val="solid"/>
                      <a:round/>
                      <a:headEnd type="none" w="med" len="med"/>
                      <a:tailEnd type="none" w="med" len="med"/>
                    </a:lnB>
                  </a:tcPr>
                </a:tc>
                <a:tc>
                  <a:txBody>
                    <a:bodyPr/>
                    <a:lstStyle/>
                    <a:p>
                      <a:pPr algn="l">
                        <a:lnSpc>
                          <a:spcPts val="3779"/>
                        </a:lnSpc>
                        <a:defRPr/>
                      </a:pPr>
                      <a:r>
                        <a:rPr lang="en-US" sz="2700">
                          <a:solidFill>
                            <a:srgbClr val="000000"/>
                          </a:solidFill>
                          <a:latin typeface="Arial"/>
                        </a:rPr>
                        <a:t>Metal powder</a:t>
                      </a:r>
                      <a:endParaRPr lang="en-US" sz="1100"/>
                    </a:p>
                  </a:txBody>
                  <a:tcPr marL="181825" marR="181825" marT="181825" marB="181825" anchor="ctr">
                    <a:lnL w="36365" cap="flat" cmpd="sng" algn="ctr">
                      <a:solidFill>
                        <a:srgbClr val="000000"/>
                      </a:solidFill>
                      <a:prstDash val="solid"/>
                      <a:round/>
                      <a:headEnd type="none" w="med" len="med"/>
                      <a:tailEnd type="none" w="med" len="med"/>
                    </a:lnL>
                    <a:lnR w="36365" cap="flat" cmpd="sng" algn="ctr">
                      <a:solidFill>
                        <a:srgbClr val="000000"/>
                      </a:solidFill>
                      <a:prstDash val="solid"/>
                      <a:round/>
                      <a:headEnd type="none" w="med" len="med"/>
                      <a:tailEnd type="none" w="med" len="med"/>
                    </a:lnR>
                    <a:lnT w="36365" cap="flat" cmpd="sng" algn="ctr">
                      <a:solidFill>
                        <a:srgbClr val="000000"/>
                      </a:solidFill>
                      <a:prstDash val="solid"/>
                      <a:round/>
                      <a:headEnd type="none" w="med" len="med"/>
                      <a:tailEnd type="none" w="med" len="med"/>
                    </a:lnT>
                    <a:lnB w="36365" cap="flat" cmpd="sng" algn="ctr">
                      <a:solidFill>
                        <a:srgbClr val="000000"/>
                      </a:solidFill>
                      <a:prstDash val="solid"/>
                      <a:round/>
                      <a:headEnd type="none" w="med" len="med"/>
                      <a:tailEnd type="none" w="med" len="med"/>
                    </a:lnB>
                  </a:tcPr>
                </a:tc>
                <a:tc>
                  <a:txBody>
                    <a:bodyPr/>
                    <a:lstStyle/>
                    <a:p>
                      <a:pPr algn="l">
                        <a:lnSpc>
                          <a:spcPts val="3779"/>
                        </a:lnSpc>
                        <a:defRPr/>
                      </a:pPr>
                      <a:r>
                        <a:rPr lang="en-US" sz="2700">
                          <a:solidFill>
                            <a:srgbClr val="000000"/>
                          </a:solidFill>
                          <a:latin typeface="Arial"/>
                        </a:rPr>
                        <a:t>steel SS316L</a:t>
                      </a:r>
                      <a:endParaRPr lang="en-US" sz="1100"/>
                    </a:p>
                  </a:txBody>
                  <a:tcPr marL="181825" marR="181825" marT="181825" marB="181825" anchor="ctr">
                    <a:lnL w="36365" cap="flat" cmpd="sng" algn="ctr">
                      <a:solidFill>
                        <a:srgbClr val="000000"/>
                      </a:solidFill>
                      <a:prstDash val="solid"/>
                      <a:round/>
                      <a:headEnd type="none" w="med" len="med"/>
                      <a:tailEnd type="none" w="med" len="med"/>
                    </a:lnL>
                    <a:lnR w="36365" cap="flat" cmpd="sng" algn="ctr">
                      <a:solidFill>
                        <a:srgbClr val="000000"/>
                      </a:solidFill>
                      <a:prstDash val="solid"/>
                      <a:round/>
                      <a:headEnd type="none" w="med" len="med"/>
                      <a:tailEnd type="none" w="med" len="med"/>
                    </a:lnR>
                    <a:lnT w="36365" cap="flat" cmpd="sng" algn="ctr">
                      <a:solidFill>
                        <a:srgbClr val="000000"/>
                      </a:solidFill>
                      <a:prstDash val="solid"/>
                      <a:round/>
                      <a:headEnd type="none" w="med" len="med"/>
                      <a:tailEnd type="none" w="med" len="med"/>
                    </a:lnT>
                    <a:lnB w="3636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925029">
                <a:tc>
                  <a:txBody>
                    <a:bodyPr/>
                    <a:lstStyle/>
                    <a:p>
                      <a:pPr algn="l">
                        <a:lnSpc>
                          <a:spcPts val="3779"/>
                        </a:lnSpc>
                        <a:defRPr/>
                      </a:pPr>
                      <a:r>
                        <a:rPr lang="en-US" sz="2700">
                          <a:solidFill>
                            <a:srgbClr val="000000"/>
                          </a:solidFill>
                          <a:latin typeface="Arial Bold"/>
                        </a:rPr>
                        <a:t>8.</a:t>
                      </a:r>
                      <a:endParaRPr lang="en-US" sz="1100"/>
                    </a:p>
                  </a:txBody>
                  <a:tcPr marL="181825" marR="181825" marT="181825" marB="181825" anchor="ctr">
                    <a:lnL w="36365" cap="flat" cmpd="sng" algn="ctr">
                      <a:solidFill>
                        <a:srgbClr val="000000"/>
                      </a:solidFill>
                      <a:prstDash val="solid"/>
                      <a:round/>
                      <a:headEnd type="none" w="med" len="med"/>
                      <a:tailEnd type="none" w="med" len="med"/>
                    </a:lnL>
                    <a:lnR w="36365" cap="flat" cmpd="sng" algn="ctr">
                      <a:solidFill>
                        <a:srgbClr val="000000"/>
                      </a:solidFill>
                      <a:prstDash val="solid"/>
                      <a:round/>
                      <a:headEnd type="none" w="med" len="med"/>
                      <a:tailEnd type="none" w="med" len="med"/>
                    </a:lnR>
                    <a:lnT w="36365" cap="flat" cmpd="sng" algn="ctr">
                      <a:solidFill>
                        <a:srgbClr val="000000"/>
                      </a:solidFill>
                      <a:prstDash val="solid"/>
                      <a:round/>
                      <a:headEnd type="none" w="med" len="med"/>
                      <a:tailEnd type="none" w="med" len="med"/>
                    </a:lnT>
                    <a:lnB w="36365" cap="flat" cmpd="sng" algn="ctr">
                      <a:solidFill>
                        <a:srgbClr val="000000"/>
                      </a:solidFill>
                      <a:prstDash val="solid"/>
                      <a:round/>
                      <a:headEnd type="none" w="med" len="med"/>
                      <a:tailEnd type="none" w="med" len="med"/>
                    </a:lnB>
                  </a:tcPr>
                </a:tc>
                <a:tc>
                  <a:txBody>
                    <a:bodyPr/>
                    <a:lstStyle/>
                    <a:p>
                      <a:pPr algn="l">
                        <a:lnSpc>
                          <a:spcPts val="3779"/>
                        </a:lnSpc>
                        <a:defRPr/>
                      </a:pPr>
                      <a:r>
                        <a:rPr lang="en-US" sz="2700">
                          <a:solidFill>
                            <a:srgbClr val="000000"/>
                          </a:solidFill>
                          <a:latin typeface="Arial"/>
                        </a:rPr>
                        <a:t>Powder size</a:t>
                      </a:r>
                      <a:endParaRPr lang="en-US" sz="1100"/>
                    </a:p>
                  </a:txBody>
                  <a:tcPr marL="181825" marR="181825" marT="181825" marB="181825" anchor="ctr">
                    <a:lnL w="36365" cap="flat" cmpd="sng" algn="ctr">
                      <a:solidFill>
                        <a:srgbClr val="000000"/>
                      </a:solidFill>
                      <a:prstDash val="solid"/>
                      <a:round/>
                      <a:headEnd type="none" w="med" len="med"/>
                      <a:tailEnd type="none" w="med" len="med"/>
                    </a:lnL>
                    <a:lnR w="36365" cap="flat" cmpd="sng" algn="ctr">
                      <a:solidFill>
                        <a:srgbClr val="000000"/>
                      </a:solidFill>
                      <a:prstDash val="solid"/>
                      <a:round/>
                      <a:headEnd type="none" w="med" len="med"/>
                      <a:tailEnd type="none" w="med" len="med"/>
                    </a:lnR>
                    <a:lnT w="36365" cap="flat" cmpd="sng" algn="ctr">
                      <a:solidFill>
                        <a:srgbClr val="000000"/>
                      </a:solidFill>
                      <a:prstDash val="solid"/>
                      <a:round/>
                      <a:headEnd type="none" w="med" len="med"/>
                      <a:tailEnd type="none" w="med" len="med"/>
                    </a:lnT>
                    <a:lnB w="36365" cap="flat" cmpd="sng" algn="ctr">
                      <a:solidFill>
                        <a:srgbClr val="000000"/>
                      </a:solidFill>
                      <a:prstDash val="solid"/>
                      <a:round/>
                      <a:headEnd type="none" w="med" len="med"/>
                      <a:tailEnd type="none" w="med" len="med"/>
                    </a:lnB>
                  </a:tcPr>
                </a:tc>
                <a:tc>
                  <a:txBody>
                    <a:bodyPr/>
                    <a:lstStyle/>
                    <a:p>
                      <a:pPr algn="l">
                        <a:lnSpc>
                          <a:spcPts val="3779"/>
                        </a:lnSpc>
                        <a:defRPr/>
                      </a:pPr>
                      <a:r>
                        <a:rPr lang="en-US" sz="2700">
                          <a:solidFill>
                            <a:srgbClr val="000000"/>
                          </a:solidFill>
                          <a:latin typeface="Arial"/>
                        </a:rPr>
                        <a:t>45-100 microns</a:t>
                      </a:r>
                      <a:endParaRPr lang="en-US" sz="1100"/>
                    </a:p>
                  </a:txBody>
                  <a:tcPr marL="181825" marR="181825" marT="181825" marB="181825" anchor="ctr">
                    <a:lnL w="36365" cap="flat" cmpd="sng" algn="ctr">
                      <a:solidFill>
                        <a:srgbClr val="000000"/>
                      </a:solidFill>
                      <a:prstDash val="solid"/>
                      <a:round/>
                      <a:headEnd type="none" w="med" len="med"/>
                      <a:tailEnd type="none" w="med" len="med"/>
                    </a:lnL>
                    <a:lnR w="36365" cap="flat" cmpd="sng" algn="ctr">
                      <a:solidFill>
                        <a:srgbClr val="000000"/>
                      </a:solidFill>
                      <a:prstDash val="solid"/>
                      <a:round/>
                      <a:headEnd type="none" w="med" len="med"/>
                      <a:tailEnd type="none" w="med" len="med"/>
                    </a:lnR>
                    <a:lnT w="36365" cap="flat" cmpd="sng" algn="ctr">
                      <a:solidFill>
                        <a:srgbClr val="000000"/>
                      </a:solidFill>
                      <a:prstDash val="solid"/>
                      <a:round/>
                      <a:headEnd type="none" w="med" len="med"/>
                      <a:tailEnd type="none" w="med" len="med"/>
                    </a:lnT>
                    <a:lnB w="3636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TextBox 3"/>
          <p:cNvSpPr txBox="1"/>
          <p:nvPr/>
        </p:nvSpPr>
        <p:spPr>
          <a:xfrm>
            <a:off x="1028700" y="707199"/>
            <a:ext cx="12353302" cy="1019175"/>
          </a:xfrm>
          <a:prstGeom prst="rect">
            <a:avLst/>
          </a:prstGeom>
        </p:spPr>
        <p:txBody>
          <a:bodyPr lIns="0" tIns="0" rIns="0" bIns="0" rtlCol="0" anchor="t">
            <a:spAutoFit/>
          </a:bodyPr>
          <a:lstStyle/>
          <a:p>
            <a:pPr algn="l">
              <a:lnSpc>
                <a:spcPts val="7199"/>
              </a:lnSpc>
            </a:pPr>
            <a:r>
              <a:rPr lang="en-US" sz="5999">
                <a:solidFill>
                  <a:srgbClr val="000000"/>
                </a:solidFill>
                <a:latin typeface="Arial Bold"/>
              </a:rPr>
              <a:t>Process Parameters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9853737" y="3274611"/>
            <a:ext cx="6573172" cy="3992386"/>
          </a:xfrm>
          <a:custGeom>
            <a:avLst/>
            <a:gdLst/>
            <a:ahLst/>
            <a:cxnLst/>
            <a:rect l="l" t="t" r="r" b="b"/>
            <a:pathLst>
              <a:path w="6573172" h="3992386">
                <a:moveTo>
                  <a:pt x="0" y="0"/>
                </a:moveTo>
                <a:lnTo>
                  <a:pt x="6573171" y="0"/>
                </a:lnTo>
                <a:lnTo>
                  <a:pt x="6573171" y="3992387"/>
                </a:lnTo>
                <a:lnTo>
                  <a:pt x="0" y="3992387"/>
                </a:lnTo>
                <a:lnTo>
                  <a:pt x="0" y="0"/>
                </a:lnTo>
                <a:close/>
              </a:path>
            </a:pathLst>
          </a:custGeom>
          <a:blipFill>
            <a:blip r:embed="rId2"/>
            <a:stretch>
              <a:fillRect l="-12629" r="-15745"/>
            </a:stretch>
          </a:blipFill>
        </p:spPr>
      </p:sp>
      <p:sp>
        <p:nvSpPr>
          <p:cNvPr id="3" name="Freeform 3"/>
          <p:cNvSpPr/>
          <p:nvPr/>
        </p:nvSpPr>
        <p:spPr>
          <a:xfrm>
            <a:off x="1623057" y="3274611"/>
            <a:ext cx="6713800" cy="3992386"/>
          </a:xfrm>
          <a:custGeom>
            <a:avLst/>
            <a:gdLst/>
            <a:ahLst/>
            <a:cxnLst/>
            <a:rect l="l" t="t" r="r" b="b"/>
            <a:pathLst>
              <a:path w="6713800" h="3992386">
                <a:moveTo>
                  <a:pt x="0" y="0"/>
                </a:moveTo>
                <a:lnTo>
                  <a:pt x="6713801" y="0"/>
                </a:lnTo>
                <a:lnTo>
                  <a:pt x="6713801" y="3992387"/>
                </a:lnTo>
                <a:lnTo>
                  <a:pt x="0" y="3992387"/>
                </a:lnTo>
                <a:lnTo>
                  <a:pt x="0" y="0"/>
                </a:lnTo>
                <a:close/>
              </a:path>
            </a:pathLst>
          </a:custGeom>
          <a:blipFill>
            <a:blip r:embed="rId3"/>
            <a:stretch>
              <a:fillRect l="-9508" r="-16873" b="-553"/>
            </a:stretch>
          </a:blipFill>
        </p:spPr>
      </p:sp>
      <p:sp>
        <p:nvSpPr>
          <p:cNvPr id="4" name="TextBox 4"/>
          <p:cNvSpPr txBox="1"/>
          <p:nvPr/>
        </p:nvSpPr>
        <p:spPr>
          <a:xfrm>
            <a:off x="816731" y="914400"/>
            <a:ext cx="9830923" cy="1019175"/>
          </a:xfrm>
          <a:prstGeom prst="rect">
            <a:avLst/>
          </a:prstGeom>
        </p:spPr>
        <p:txBody>
          <a:bodyPr lIns="0" tIns="0" rIns="0" bIns="0" rtlCol="0" anchor="t">
            <a:spAutoFit/>
          </a:bodyPr>
          <a:lstStyle/>
          <a:p>
            <a:pPr algn="l">
              <a:lnSpc>
                <a:spcPts val="7199"/>
              </a:lnSpc>
            </a:pPr>
            <a:r>
              <a:rPr lang="en-US" sz="5999" dirty="0">
                <a:solidFill>
                  <a:srgbClr val="000000"/>
                </a:solidFill>
                <a:latin typeface="Arial Bold"/>
              </a:rPr>
              <a:t>Camera Setup</a:t>
            </a:r>
          </a:p>
        </p:txBody>
      </p:sp>
      <p:sp>
        <p:nvSpPr>
          <p:cNvPr id="5" name="TextBox 5"/>
          <p:cNvSpPr txBox="1"/>
          <p:nvPr/>
        </p:nvSpPr>
        <p:spPr>
          <a:xfrm>
            <a:off x="1623057" y="7667017"/>
            <a:ext cx="15075665" cy="1464945"/>
          </a:xfrm>
          <a:prstGeom prst="rect">
            <a:avLst/>
          </a:prstGeom>
        </p:spPr>
        <p:txBody>
          <a:bodyPr lIns="0" tIns="0" rIns="0" bIns="0" rtlCol="0" anchor="t">
            <a:spAutoFit/>
          </a:bodyPr>
          <a:lstStyle/>
          <a:p>
            <a:pPr algn="l">
              <a:lnSpc>
                <a:spcPts val="3780"/>
              </a:lnSpc>
            </a:pPr>
            <a:r>
              <a:rPr lang="en-US" sz="2700">
                <a:solidFill>
                  <a:srgbClr val="000000"/>
                </a:solidFill>
                <a:latin typeface="Arial"/>
              </a:rPr>
              <a:t>The CCD camera is strategically positioned at the center of the substrate, ensuring optimal focus on the printed metal part for clear imaging, while remaining stationary throughout the observation process.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EFB3FA55-95B7-D922-ACF2-730CEA049629}"/>
              </a:ext>
            </a:extLst>
          </p:cNvPr>
          <p:cNvSpPr txBox="1"/>
          <p:nvPr/>
        </p:nvSpPr>
        <p:spPr>
          <a:xfrm>
            <a:off x="816731" y="914400"/>
            <a:ext cx="16328269" cy="1791003"/>
          </a:xfrm>
          <a:prstGeom prst="rect">
            <a:avLst/>
          </a:prstGeom>
        </p:spPr>
        <p:txBody>
          <a:bodyPr wrap="square" lIns="0" tIns="0" rIns="0" bIns="0" rtlCol="0" anchor="t">
            <a:spAutoFit/>
          </a:bodyPr>
          <a:lstStyle/>
          <a:p>
            <a:pPr algn="l">
              <a:lnSpc>
                <a:spcPts val="7199"/>
              </a:lnSpc>
            </a:pPr>
            <a:r>
              <a:rPr lang="en-US" sz="5999" dirty="0">
                <a:solidFill>
                  <a:srgbClr val="000000"/>
                </a:solidFill>
                <a:latin typeface="Arial Bold"/>
              </a:rPr>
              <a:t>Differentiate while Printing and Not-Printing during Process</a:t>
            </a:r>
          </a:p>
        </p:txBody>
      </p:sp>
      <p:pic>
        <p:nvPicPr>
          <p:cNvPr id="4" name="Picture 3">
            <a:extLst>
              <a:ext uri="{FF2B5EF4-FFF2-40B4-BE49-F238E27FC236}">
                <a16:creationId xmlns:a16="http://schemas.microsoft.com/office/drawing/2014/main" id="{C07AF10A-B520-BDA1-A8C1-0BD3383E0B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3471560"/>
            <a:ext cx="6629400" cy="4143375"/>
          </a:xfrm>
          <a:prstGeom prst="rect">
            <a:avLst/>
          </a:prstGeom>
        </p:spPr>
      </p:pic>
      <p:pic>
        <p:nvPicPr>
          <p:cNvPr id="6" name="Picture 5">
            <a:extLst>
              <a:ext uri="{FF2B5EF4-FFF2-40B4-BE49-F238E27FC236}">
                <a16:creationId xmlns:a16="http://schemas.microsoft.com/office/drawing/2014/main" id="{2D71497C-9AF4-7897-3FCD-4190B7C907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22732" y="3471559"/>
            <a:ext cx="6629400" cy="4143375"/>
          </a:xfrm>
          <a:prstGeom prst="rect">
            <a:avLst/>
          </a:prstGeom>
        </p:spPr>
      </p:pic>
      <p:sp>
        <p:nvSpPr>
          <p:cNvPr id="7" name="TextBox 6">
            <a:extLst>
              <a:ext uri="{FF2B5EF4-FFF2-40B4-BE49-F238E27FC236}">
                <a16:creationId xmlns:a16="http://schemas.microsoft.com/office/drawing/2014/main" id="{4CF16E69-B8FC-DB7E-F33D-4EA08728EAED}"/>
              </a:ext>
            </a:extLst>
          </p:cNvPr>
          <p:cNvSpPr txBox="1"/>
          <p:nvPr/>
        </p:nvSpPr>
        <p:spPr>
          <a:xfrm>
            <a:off x="1676400" y="7868498"/>
            <a:ext cx="5791200" cy="507831"/>
          </a:xfrm>
          <a:prstGeom prst="rect">
            <a:avLst/>
          </a:prstGeom>
          <a:noFill/>
        </p:spPr>
        <p:txBody>
          <a:bodyPr wrap="square" rtlCol="0">
            <a:spAutoFit/>
          </a:bodyPr>
          <a:lstStyle/>
          <a:p>
            <a:r>
              <a:rPr lang="en-IN" sz="2700" dirty="0">
                <a:latin typeface="Arial" panose="020B0604020202020204" pitchFamily="34" charset="0"/>
                <a:cs typeface="Arial" panose="020B0604020202020204" pitchFamily="34" charset="0"/>
              </a:rPr>
              <a:t>Image while printing the metal layer</a:t>
            </a:r>
          </a:p>
        </p:txBody>
      </p:sp>
      <p:sp>
        <p:nvSpPr>
          <p:cNvPr id="8" name="TextBox 7">
            <a:extLst>
              <a:ext uri="{FF2B5EF4-FFF2-40B4-BE49-F238E27FC236}">
                <a16:creationId xmlns:a16="http://schemas.microsoft.com/office/drawing/2014/main" id="{43197E11-36B5-3A3A-3867-F6E41AE23820}"/>
              </a:ext>
            </a:extLst>
          </p:cNvPr>
          <p:cNvSpPr txBox="1"/>
          <p:nvPr/>
        </p:nvSpPr>
        <p:spPr>
          <a:xfrm>
            <a:off x="10160832" y="7868497"/>
            <a:ext cx="6450768" cy="507831"/>
          </a:xfrm>
          <a:prstGeom prst="rect">
            <a:avLst/>
          </a:prstGeom>
          <a:noFill/>
        </p:spPr>
        <p:txBody>
          <a:bodyPr wrap="square" rtlCol="0">
            <a:spAutoFit/>
          </a:bodyPr>
          <a:lstStyle/>
          <a:p>
            <a:r>
              <a:rPr lang="en-IN" sz="2700" dirty="0">
                <a:latin typeface="Arial" panose="020B0604020202020204" pitchFamily="34" charset="0"/>
                <a:cs typeface="Arial" panose="020B0604020202020204" pitchFamily="34" charset="0"/>
              </a:rPr>
              <a:t>Image when the printing process stops</a:t>
            </a:r>
          </a:p>
        </p:txBody>
      </p:sp>
    </p:spTree>
    <p:extLst>
      <p:ext uri="{BB962C8B-B14F-4D97-AF65-F5344CB8AC3E}">
        <p14:creationId xmlns:p14="http://schemas.microsoft.com/office/powerpoint/2010/main" val="738650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1006</Words>
  <Application>Microsoft Office PowerPoint</Application>
  <PresentationFormat>Custom</PresentationFormat>
  <Paragraphs>79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Canva Sans Bold</vt:lpstr>
      <vt:lpstr>Montserrat Semi-Bold</vt:lpstr>
      <vt:lpstr>Canva Sans</vt:lpstr>
      <vt:lpstr>Arial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Anamika Choudhary (B21MT004)</dc:title>
  <cp:lastModifiedBy>Anamika Choudhary</cp:lastModifiedBy>
  <cp:revision>2</cp:revision>
  <dcterms:created xsi:type="dcterms:W3CDTF">2006-08-16T00:00:00Z</dcterms:created>
  <dcterms:modified xsi:type="dcterms:W3CDTF">2024-05-14T05:09:23Z</dcterms:modified>
  <dc:identifier>DAGEE2iSCjY</dc:identifier>
</cp:coreProperties>
</file>