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7" r:id="rId2"/>
    <p:sldId id="259" r:id="rId3"/>
    <p:sldId id="256" r:id="rId4"/>
    <p:sldId id="262" r:id="rId5"/>
    <p:sldId id="258" r:id="rId6"/>
    <p:sldId id="260"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6AE64C-3F47-40B9-BB3F-B6ECAF08F8AD}" v="2" dt="2023-11-02T08:46:37.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I RAM" userId="a7f9b27fa3a0a0ea" providerId="LiveId" clId="{7E6AE64C-3F47-40B9-BB3F-B6ECAF08F8AD}"/>
    <pc:docChg chg="undo custSel modSld">
      <pc:chgData name="NIDHI RAM" userId="a7f9b27fa3a0a0ea" providerId="LiveId" clId="{7E6AE64C-3F47-40B9-BB3F-B6ECAF08F8AD}" dt="2023-11-02T08:51:07.078" v="278" actId="20577"/>
      <pc:docMkLst>
        <pc:docMk/>
      </pc:docMkLst>
      <pc:sldChg chg="modSp mod">
        <pc:chgData name="NIDHI RAM" userId="a7f9b27fa3a0a0ea" providerId="LiveId" clId="{7E6AE64C-3F47-40B9-BB3F-B6ECAF08F8AD}" dt="2023-11-02T08:43:48.215" v="144" actId="20577"/>
        <pc:sldMkLst>
          <pc:docMk/>
          <pc:sldMk cId="761236169" sldId="256"/>
        </pc:sldMkLst>
        <pc:spChg chg="mod">
          <ac:chgData name="NIDHI RAM" userId="a7f9b27fa3a0a0ea" providerId="LiveId" clId="{7E6AE64C-3F47-40B9-BB3F-B6ECAF08F8AD}" dt="2023-11-02T08:43:48.215" v="144" actId="20577"/>
          <ac:spMkLst>
            <pc:docMk/>
            <pc:sldMk cId="761236169" sldId="256"/>
            <ac:spMk id="5" creationId="{2D9EC6DD-A192-0A18-1743-B39B67A929BC}"/>
          </ac:spMkLst>
        </pc:spChg>
      </pc:sldChg>
      <pc:sldChg chg="modSp mod">
        <pc:chgData name="NIDHI RAM" userId="a7f9b27fa3a0a0ea" providerId="LiveId" clId="{7E6AE64C-3F47-40B9-BB3F-B6ECAF08F8AD}" dt="2023-11-02T08:39:20.452" v="1" actId="207"/>
        <pc:sldMkLst>
          <pc:docMk/>
          <pc:sldMk cId="739961807" sldId="257"/>
        </pc:sldMkLst>
        <pc:spChg chg="mod">
          <ac:chgData name="NIDHI RAM" userId="a7f9b27fa3a0a0ea" providerId="LiveId" clId="{7E6AE64C-3F47-40B9-BB3F-B6ECAF08F8AD}" dt="2023-11-02T08:39:20.452" v="1" actId="207"/>
          <ac:spMkLst>
            <pc:docMk/>
            <pc:sldMk cId="739961807" sldId="257"/>
            <ac:spMk id="3" creationId="{2F99B98B-DB17-E3D3-D5F5-FED50DBC4EFD}"/>
          </ac:spMkLst>
        </pc:spChg>
      </pc:sldChg>
      <pc:sldChg chg="modSp mod">
        <pc:chgData name="NIDHI RAM" userId="a7f9b27fa3a0a0ea" providerId="LiveId" clId="{7E6AE64C-3F47-40B9-BB3F-B6ECAF08F8AD}" dt="2023-11-02T08:49:37.970" v="275" actId="6549"/>
        <pc:sldMkLst>
          <pc:docMk/>
          <pc:sldMk cId="2616446810" sldId="258"/>
        </pc:sldMkLst>
        <pc:spChg chg="mod">
          <ac:chgData name="NIDHI RAM" userId="a7f9b27fa3a0a0ea" providerId="LiveId" clId="{7E6AE64C-3F47-40B9-BB3F-B6ECAF08F8AD}" dt="2023-11-02T08:49:37.970" v="275" actId="6549"/>
          <ac:spMkLst>
            <pc:docMk/>
            <pc:sldMk cId="2616446810" sldId="258"/>
            <ac:spMk id="4" creationId="{E0C34FE8-309D-EB94-6934-217A9103D04D}"/>
          </ac:spMkLst>
        </pc:spChg>
      </pc:sldChg>
      <pc:sldChg chg="modSp mod">
        <pc:chgData name="NIDHI RAM" userId="a7f9b27fa3a0a0ea" providerId="LiveId" clId="{7E6AE64C-3F47-40B9-BB3F-B6ECAF08F8AD}" dt="2023-11-02T08:42:08.060" v="82" actId="313"/>
        <pc:sldMkLst>
          <pc:docMk/>
          <pc:sldMk cId="4045658956" sldId="259"/>
        </pc:sldMkLst>
        <pc:spChg chg="mod">
          <ac:chgData name="NIDHI RAM" userId="a7f9b27fa3a0a0ea" providerId="LiveId" clId="{7E6AE64C-3F47-40B9-BB3F-B6ECAF08F8AD}" dt="2023-11-02T08:42:08.060" v="82" actId="313"/>
          <ac:spMkLst>
            <pc:docMk/>
            <pc:sldMk cId="4045658956" sldId="259"/>
            <ac:spMk id="4" creationId="{9412C28C-3878-0F50-926F-8FFCB946AD9C}"/>
          </ac:spMkLst>
        </pc:spChg>
      </pc:sldChg>
      <pc:sldChg chg="modSp mod">
        <pc:chgData name="NIDHI RAM" userId="a7f9b27fa3a0a0ea" providerId="LiveId" clId="{7E6AE64C-3F47-40B9-BB3F-B6ECAF08F8AD}" dt="2023-11-02T08:47:07.205" v="231" actId="122"/>
        <pc:sldMkLst>
          <pc:docMk/>
          <pc:sldMk cId="2521904305" sldId="262"/>
        </pc:sldMkLst>
        <pc:spChg chg="mod">
          <ac:chgData name="NIDHI RAM" userId="a7f9b27fa3a0a0ea" providerId="LiveId" clId="{7E6AE64C-3F47-40B9-BB3F-B6ECAF08F8AD}" dt="2023-11-02T08:47:07.205" v="231" actId="122"/>
          <ac:spMkLst>
            <pc:docMk/>
            <pc:sldMk cId="2521904305" sldId="262"/>
            <ac:spMk id="2" creationId="{9E17683F-6743-F6AD-D6F9-28FE08171B34}"/>
          </ac:spMkLst>
        </pc:spChg>
        <pc:spChg chg="mod">
          <ac:chgData name="NIDHI RAM" userId="a7f9b27fa3a0a0ea" providerId="LiveId" clId="{7E6AE64C-3F47-40B9-BB3F-B6ECAF08F8AD}" dt="2023-11-02T08:46:51.159" v="229" actId="1076"/>
          <ac:spMkLst>
            <pc:docMk/>
            <pc:sldMk cId="2521904305" sldId="262"/>
            <ac:spMk id="5" creationId="{2D9EC6DD-A192-0A18-1743-B39B67A929BC}"/>
          </ac:spMkLst>
        </pc:spChg>
      </pc:sldChg>
      <pc:sldChg chg="modSp mod">
        <pc:chgData name="NIDHI RAM" userId="a7f9b27fa3a0a0ea" providerId="LiveId" clId="{7E6AE64C-3F47-40B9-BB3F-B6ECAF08F8AD}" dt="2023-11-02T08:51:07.078" v="278" actId="20577"/>
        <pc:sldMkLst>
          <pc:docMk/>
          <pc:sldMk cId="1973270290" sldId="263"/>
        </pc:sldMkLst>
        <pc:spChg chg="mod">
          <ac:chgData name="NIDHI RAM" userId="a7f9b27fa3a0a0ea" providerId="LiveId" clId="{7E6AE64C-3F47-40B9-BB3F-B6ECAF08F8AD}" dt="2023-11-02T08:51:07.078" v="278" actId="20577"/>
          <ac:spMkLst>
            <pc:docMk/>
            <pc:sldMk cId="1973270290" sldId="263"/>
            <ac:spMk id="4" creationId="{361A04F9-8EC8-2FA7-A7EE-6ABE21F2D91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D208048B-57AF-4F53-BC84-8E0A1033FBEC}" type="datetimeFigureOut">
              <a:rPr lang="en-US" smtClean="0"/>
              <a:t>11/2/2023</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D8A8A1B-4E1E-43EF-8A39-7D4A3879B941}" type="slidenum">
              <a:rPr lang="en-US" smtClean="0"/>
              <a:t>‹#›</a:t>
            </a:fld>
            <a:endParaRPr lang="en-US"/>
          </a:p>
        </p:txBody>
      </p:sp>
    </p:spTree>
    <p:extLst>
      <p:ext uri="{BB962C8B-B14F-4D97-AF65-F5344CB8AC3E}">
        <p14:creationId xmlns:p14="http://schemas.microsoft.com/office/powerpoint/2010/main" val="31849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41275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155236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659499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112407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08048B-57AF-4F53-BC84-8E0A1033FBEC}" type="datetimeFigureOut">
              <a:rPr lang="en-US" smtClean="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171628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08048B-57AF-4F53-BC84-8E0A1033FBEC}" type="datetimeFigureOut">
              <a:rPr lang="en-US" smtClean="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060432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88666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9612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11/2/2023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7576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t>11/2/2023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9862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649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0325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5048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8048B-57AF-4F53-BC84-8E0A1033FBEC}"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625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3725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675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D208048B-57AF-4F53-BC84-8E0A1033FBEC}" type="datetimeFigureOut">
              <a:rPr lang="en-US" smtClean="0"/>
              <a:pPr/>
              <a:t>11/2/2023</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938373418"/>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on 3D circle art">
            <a:extLst>
              <a:ext uri="{FF2B5EF4-FFF2-40B4-BE49-F238E27FC236}">
                <a16:creationId xmlns:a16="http://schemas.microsoft.com/office/drawing/2014/main" id="{F6DFF2EA-415B-7992-C8D2-B162AD0001D5}"/>
              </a:ext>
            </a:extLst>
          </p:cNvPr>
          <p:cNvPicPr>
            <a:picLocks noChangeAspect="1"/>
          </p:cNvPicPr>
          <p:nvPr/>
        </p:nvPicPr>
        <p:blipFill rotWithShape="1">
          <a:blip r:embed="rId2"/>
          <a:srcRect t="21329"/>
          <a:stretch/>
        </p:blipFill>
        <p:spPr>
          <a:xfrm>
            <a:off x="20" y="10"/>
            <a:ext cx="12191979" cy="6857989"/>
          </a:xfrm>
          <a:prstGeom prst="rect">
            <a:avLst/>
          </a:prstGeom>
        </p:spPr>
      </p:pic>
      <p:sp>
        <p:nvSpPr>
          <p:cNvPr id="2" name="Title 1">
            <a:extLst>
              <a:ext uri="{FF2B5EF4-FFF2-40B4-BE49-F238E27FC236}">
                <a16:creationId xmlns:a16="http://schemas.microsoft.com/office/drawing/2014/main" id="{D8AC865D-8A7C-EB54-6D0B-34BAA5AF99A1}"/>
              </a:ext>
            </a:extLst>
          </p:cNvPr>
          <p:cNvSpPr>
            <a:spLocks noGrp="1"/>
          </p:cNvSpPr>
          <p:nvPr>
            <p:ph type="ctrTitle"/>
          </p:nvPr>
        </p:nvSpPr>
        <p:spPr>
          <a:xfrm>
            <a:off x="4521388" y="1142107"/>
            <a:ext cx="3149221" cy="1484983"/>
          </a:xfrm>
        </p:spPr>
        <p:txBody>
          <a:bodyPr anchor="b">
            <a:normAutofit/>
          </a:bodyPr>
          <a:lstStyle/>
          <a:p>
            <a:pPr algn="ctr"/>
            <a:r>
              <a:rPr lang="en-US" sz="4000" b="1" dirty="0">
                <a:solidFill>
                  <a:srgbClr val="FFFFFF"/>
                </a:solidFill>
                <a:latin typeface="Algerian" panose="04020705040A02060702" pitchFamily="82" charset="0"/>
              </a:rPr>
              <a:t>FLAPPY BIRD</a:t>
            </a:r>
            <a:endParaRPr lang="en-IN" sz="4000" b="1" dirty="0">
              <a:solidFill>
                <a:srgbClr val="FFFFFF"/>
              </a:solidFill>
              <a:latin typeface="Algerian" panose="04020705040A02060702" pitchFamily="82" charset="0"/>
            </a:endParaRPr>
          </a:p>
        </p:txBody>
      </p:sp>
      <p:sp>
        <p:nvSpPr>
          <p:cNvPr id="3" name="Subtitle 2">
            <a:extLst>
              <a:ext uri="{FF2B5EF4-FFF2-40B4-BE49-F238E27FC236}">
                <a16:creationId xmlns:a16="http://schemas.microsoft.com/office/drawing/2014/main" id="{2F99B98B-DB17-E3D3-D5F5-FED50DBC4EFD}"/>
              </a:ext>
            </a:extLst>
          </p:cNvPr>
          <p:cNvSpPr>
            <a:spLocks noGrp="1"/>
          </p:cNvSpPr>
          <p:nvPr>
            <p:ph type="subTitle" idx="1"/>
          </p:nvPr>
        </p:nvSpPr>
        <p:spPr>
          <a:xfrm>
            <a:off x="4642511" y="4570677"/>
            <a:ext cx="2906973" cy="948601"/>
          </a:xfrm>
        </p:spPr>
        <p:txBody>
          <a:bodyPr anchor="t">
            <a:normAutofit/>
          </a:bodyPr>
          <a:lstStyle/>
          <a:p>
            <a:pPr algn="ctr"/>
            <a:r>
              <a:rPr lang="en-US" sz="2400" b="1" dirty="0">
                <a:solidFill>
                  <a:schemeClr val="bg1"/>
                </a:solidFill>
              </a:rPr>
              <a:t>Game using java script</a:t>
            </a:r>
            <a:endParaRPr lang="en-IN" sz="2400" b="1" dirty="0">
              <a:solidFill>
                <a:schemeClr val="bg1"/>
              </a:solidFill>
            </a:endParaRPr>
          </a:p>
        </p:txBody>
      </p:sp>
      <p:pic>
        <p:nvPicPr>
          <p:cNvPr id="7" name="Picture 2" descr="Flappy Bird PNG Images Transparent Free Download | PNGMart">
            <a:extLst>
              <a:ext uri="{FF2B5EF4-FFF2-40B4-BE49-F238E27FC236}">
                <a16:creationId xmlns:a16="http://schemas.microsoft.com/office/drawing/2014/main" id="{086CA848-05F1-559E-801F-251B77ECB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065" y="2627090"/>
            <a:ext cx="1257869" cy="125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6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F28C232C-ECD5-1F85-CA4E-031C99F9CB6B}"/>
              </a:ext>
            </a:extLst>
          </p:cNvPr>
          <p:cNvSpPr>
            <a:spLocks noGrp="1"/>
          </p:cNvSpPr>
          <p:nvPr>
            <p:ph type="title"/>
          </p:nvPr>
        </p:nvSpPr>
        <p:spPr>
          <a:xfrm>
            <a:off x="3750393" y="437942"/>
            <a:ext cx="5171185" cy="1113767"/>
          </a:xfrm>
        </p:spPr>
        <p:txBody>
          <a:bodyPr vert="horz" lIns="91440" tIns="45720" rIns="91440" bIns="45720" rtlCol="0" anchor="t">
            <a:normAutofit fontScale="90000"/>
          </a:bodyPr>
          <a:lstStyle/>
          <a:p>
            <a:r>
              <a:rPr lang="en-US" sz="5400" dirty="0">
                <a:solidFill>
                  <a:schemeClr val="tx1"/>
                </a:solidFill>
              </a:rPr>
              <a:t>INTRODUCTION</a:t>
            </a:r>
          </a:p>
        </p:txBody>
      </p:sp>
      <p:sp>
        <p:nvSpPr>
          <p:cNvPr id="18" name="Rectangle 17">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9412C28C-3878-0F50-926F-8FFCB946AD9C}"/>
              </a:ext>
            </a:extLst>
          </p:cNvPr>
          <p:cNvSpPr txBox="1"/>
          <p:nvPr/>
        </p:nvSpPr>
        <p:spPr>
          <a:xfrm>
            <a:off x="1343891" y="1551709"/>
            <a:ext cx="9310254" cy="4524315"/>
          </a:xfrm>
          <a:prstGeom prst="rect">
            <a:avLst/>
          </a:prstGeom>
          <a:noFill/>
        </p:spPr>
        <p:txBody>
          <a:bodyPr wrap="square" rtlCol="0">
            <a:spAutoFit/>
          </a:bodyPr>
          <a:lstStyle/>
          <a:p>
            <a:pPr algn="just"/>
            <a:r>
              <a:rPr lang="en-US" b="1" i="0" dirty="0">
                <a:solidFill>
                  <a:srgbClr val="D1D5DB"/>
                </a:solidFill>
                <a:effectLst/>
                <a:latin typeface="Sitka Display" pitchFamily="2" charset="0"/>
              </a:rPr>
              <a:t>About the Game:</a:t>
            </a:r>
          </a:p>
          <a:p>
            <a:pPr algn="just"/>
            <a:endParaRPr lang="en-US" b="0" i="0" dirty="0">
              <a:solidFill>
                <a:srgbClr val="D1D5DB"/>
              </a:solidFill>
              <a:effectLst/>
              <a:latin typeface="Sitka Display" pitchFamily="2" charset="0"/>
            </a:endParaRPr>
          </a:p>
          <a:p>
            <a:pPr algn="just">
              <a:buFont typeface="Arial" panose="020B0604020202020204" pitchFamily="34" charset="0"/>
              <a:buChar char="•"/>
            </a:pPr>
            <a:r>
              <a:rPr lang="en-US" b="0" i="0" dirty="0">
                <a:solidFill>
                  <a:srgbClr val="D1D5DB"/>
                </a:solidFill>
                <a:effectLst/>
                <a:latin typeface="Sitka Display" pitchFamily="2" charset="0"/>
              </a:rPr>
              <a:t>Flappy Bird is a timeless classic known for its simple yet addictive gameplay.</a:t>
            </a:r>
          </a:p>
          <a:p>
            <a:pPr algn="just">
              <a:buFont typeface="Arial" panose="020B0604020202020204" pitchFamily="34" charset="0"/>
              <a:buChar char="•"/>
            </a:pPr>
            <a:r>
              <a:rPr lang="en-US" b="0" i="0" dirty="0">
                <a:solidFill>
                  <a:srgbClr val="D1D5DB"/>
                </a:solidFill>
                <a:effectLst/>
                <a:latin typeface="Sitka Display" pitchFamily="2" charset="0"/>
              </a:rPr>
              <a:t>In my version, you control a bird with a single click using space bar or tap arrow up key or using ‘W’ </a:t>
            </a:r>
            <a:r>
              <a:rPr lang="en-US" dirty="0">
                <a:solidFill>
                  <a:srgbClr val="D1D5DB"/>
                </a:solidFill>
                <a:latin typeface="Sitka Display" pitchFamily="2" charset="0"/>
              </a:rPr>
              <a:t>key </a:t>
            </a:r>
            <a:r>
              <a:rPr lang="en-US" b="0" i="0" dirty="0">
                <a:solidFill>
                  <a:srgbClr val="D1D5DB"/>
                </a:solidFill>
                <a:effectLst/>
                <a:latin typeface="Sitka Display" pitchFamily="2" charset="0"/>
              </a:rPr>
              <a:t>to navigate it through a series of pipes.</a:t>
            </a:r>
          </a:p>
          <a:p>
            <a:pPr algn="just">
              <a:buFont typeface="Arial" panose="020B0604020202020204" pitchFamily="34" charset="0"/>
              <a:buChar char="•"/>
            </a:pPr>
            <a:r>
              <a:rPr lang="en-US" b="0" i="0" dirty="0">
                <a:solidFill>
                  <a:srgbClr val="D1D5DB"/>
                </a:solidFill>
                <a:effectLst/>
                <a:latin typeface="Sitka Display" pitchFamily="2" charset="0"/>
              </a:rPr>
              <a:t>Each successful pass through the pipes increases your score, making it a challenge to beat your own high score.</a:t>
            </a:r>
          </a:p>
          <a:p>
            <a:pPr algn="just"/>
            <a:endParaRPr lang="en-US" b="0" i="0" dirty="0">
              <a:solidFill>
                <a:srgbClr val="D1D5DB"/>
              </a:solidFill>
              <a:effectLst/>
              <a:latin typeface="Sitka Display" pitchFamily="2" charset="0"/>
            </a:endParaRPr>
          </a:p>
          <a:p>
            <a:pPr algn="just"/>
            <a:r>
              <a:rPr lang="en-US" b="1" i="0" dirty="0">
                <a:solidFill>
                  <a:srgbClr val="D1D5DB"/>
                </a:solidFill>
                <a:effectLst/>
                <a:latin typeface="Sitka Display" pitchFamily="2" charset="0"/>
              </a:rPr>
              <a:t>Behind the Development:</a:t>
            </a:r>
          </a:p>
          <a:p>
            <a:pPr algn="just"/>
            <a:endParaRPr lang="en-US" b="0" i="0" dirty="0">
              <a:solidFill>
                <a:srgbClr val="D1D5DB"/>
              </a:solidFill>
              <a:effectLst/>
              <a:latin typeface="Sitka Display" pitchFamily="2" charset="0"/>
            </a:endParaRPr>
          </a:p>
          <a:p>
            <a:pPr algn="just">
              <a:buFont typeface="Arial" panose="020B0604020202020204" pitchFamily="34" charset="0"/>
              <a:buChar char="•"/>
            </a:pPr>
            <a:r>
              <a:rPr lang="en-US" b="0" i="0" dirty="0">
                <a:solidFill>
                  <a:srgbClr val="D1D5DB"/>
                </a:solidFill>
                <a:effectLst/>
                <a:latin typeface="Sitka Display" pitchFamily="2" charset="0"/>
              </a:rPr>
              <a:t>The game was built using HTML5 canvas for rendering the graphics, providing a dynamic and interactive user experience.</a:t>
            </a:r>
          </a:p>
          <a:p>
            <a:pPr algn="just">
              <a:buFont typeface="Arial" panose="020B0604020202020204" pitchFamily="34" charset="0"/>
              <a:buChar char="•"/>
            </a:pPr>
            <a:r>
              <a:rPr lang="en-US" b="0" i="0" dirty="0">
                <a:solidFill>
                  <a:srgbClr val="D1D5DB"/>
                </a:solidFill>
                <a:effectLst/>
                <a:latin typeface="Sitka Display" pitchFamily="2" charset="0"/>
              </a:rPr>
              <a:t>JavaScript powered the game's core logic, including physics and collision detection.</a:t>
            </a:r>
          </a:p>
          <a:p>
            <a:pPr algn="just">
              <a:buFont typeface="Arial" panose="020B0604020202020204" pitchFamily="34" charset="0"/>
              <a:buChar char="•"/>
            </a:pPr>
            <a:r>
              <a:rPr lang="en-US" b="0" i="0" dirty="0">
                <a:solidFill>
                  <a:srgbClr val="D1D5DB"/>
                </a:solidFill>
                <a:effectLst/>
                <a:latin typeface="Sitka Display" pitchFamily="2" charset="0"/>
              </a:rPr>
              <a:t>CSS was used for styling and layout, creating an engaging visual presentation.</a:t>
            </a:r>
          </a:p>
          <a:p>
            <a:pPr algn="just"/>
            <a:r>
              <a:rPr lang="en-US" b="0" i="0" dirty="0">
                <a:solidFill>
                  <a:srgbClr val="D1D5DB"/>
                </a:solidFill>
                <a:effectLst/>
                <a:latin typeface="Sitka Display" pitchFamily="2" charset="0"/>
              </a:rPr>
              <a:t>The process of creating this game has been both educational and immensely enjoyable. I'm eager to share my code and insights with fellow developers and game enthusiasts on my </a:t>
            </a:r>
            <a:r>
              <a:rPr lang="en-US" b="0" i="0" dirty="0" err="1">
                <a:solidFill>
                  <a:srgbClr val="D1D5DB"/>
                </a:solidFill>
                <a:effectLst/>
                <a:latin typeface="Sitka Display" pitchFamily="2" charset="0"/>
              </a:rPr>
              <a:t>github</a:t>
            </a:r>
            <a:r>
              <a:rPr lang="en-US" b="0" i="0" dirty="0">
                <a:solidFill>
                  <a:srgbClr val="D1D5DB"/>
                </a:solidFill>
                <a:effectLst/>
                <a:latin typeface="Sitka Display" pitchFamily="2" charset="0"/>
              </a:rPr>
              <a:t>.</a:t>
            </a:r>
          </a:p>
        </p:txBody>
      </p:sp>
    </p:spTree>
    <p:extLst>
      <p:ext uri="{BB962C8B-B14F-4D97-AF65-F5344CB8AC3E}">
        <p14:creationId xmlns:p14="http://schemas.microsoft.com/office/powerpoint/2010/main" val="40456589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pic>
        <p:nvPicPr>
          <p:cNvPr id="4" name="Picture 3" descr="Abstract design of flower petals in pastel">
            <a:extLst>
              <a:ext uri="{FF2B5EF4-FFF2-40B4-BE49-F238E27FC236}">
                <a16:creationId xmlns:a16="http://schemas.microsoft.com/office/drawing/2014/main" id="{463A55C5-76D4-9096-B2C2-A3202B5C9398}"/>
              </a:ext>
            </a:extLst>
          </p:cNvPr>
          <p:cNvPicPr>
            <a:picLocks noChangeAspect="1"/>
          </p:cNvPicPr>
          <p:nvPr/>
        </p:nvPicPr>
        <p:blipFill rotWithShape="1">
          <a:blip r:embed="rId2">
            <a:alphaModFix amt="35000"/>
          </a:blip>
          <a:srcRect t="19756" r="-1" b="-1"/>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9E17683F-6743-F6AD-D6F9-28FE08171B34}"/>
              </a:ext>
            </a:extLst>
          </p:cNvPr>
          <p:cNvSpPr>
            <a:spLocks noGrp="1"/>
          </p:cNvSpPr>
          <p:nvPr>
            <p:ph type="ctrTitle"/>
          </p:nvPr>
        </p:nvSpPr>
        <p:spPr>
          <a:xfrm>
            <a:off x="4383064" y="473340"/>
            <a:ext cx="3763410" cy="1008945"/>
          </a:xfrm>
        </p:spPr>
        <p:txBody>
          <a:bodyPr>
            <a:normAutofit/>
          </a:bodyPr>
          <a:lstStyle/>
          <a:p>
            <a:r>
              <a:rPr lang="en-US" dirty="0">
                <a:solidFill>
                  <a:srgbClr val="FFFFFF"/>
                </a:solidFill>
              </a:rPr>
              <a:t>WORKING</a:t>
            </a:r>
            <a:endParaRPr lang="en-IN" dirty="0">
              <a:solidFill>
                <a:srgbClr val="FFFFFF"/>
              </a:solidFill>
            </a:endParaRPr>
          </a:p>
        </p:txBody>
      </p:sp>
      <p:sp>
        <p:nvSpPr>
          <p:cNvPr id="19" name="Rectangle 18">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2D9EC6DD-A192-0A18-1743-B39B67A929BC}"/>
              </a:ext>
            </a:extLst>
          </p:cNvPr>
          <p:cNvSpPr txBox="1"/>
          <p:nvPr/>
        </p:nvSpPr>
        <p:spPr>
          <a:xfrm>
            <a:off x="1177637" y="1482285"/>
            <a:ext cx="9822872" cy="4616648"/>
          </a:xfrm>
          <a:prstGeom prst="rect">
            <a:avLst/>
          </a:prstGeom>
          <a:noFill/>
        </p:spPr>
        <p:txBody>
          <a:bodyPr wrap="square" rtlCol="0">
            <a:spAutoFit/>
          </a:bodyPr>
          <a:lstStyle/>
          <a:p>
            <a:pPr algn="just"/>
            <a:r>
              <a:rPr lang="en-US" sz="2100" dirty="0">
                <a:solidFill>
                  <a:schemeClr val="bg1"/>
                </a:solidFill>
                <a:latin typeface="Sitka Display" pitchFamily="2" charset="0"/>
              </a:rPr>
              <a:t>Setting Up the Game Canvas: The game starts by creating an HTML5 canvas element, which serves as the visual playground for the game. The canvas is styled using CSS to set its size and appearance. </a:t>
            </a:r>
          </a:p>
          <a:p>
            <a:pPr algn="just"/>
            <a:endParaRPr lang="en-US" sz="2100" dirty="0">
              <a:solidFill>
                <a:schemeClr val="bg1"/>
              </a:solidFill>
              <a:latin typeface="Sitka Display" pitchFamily="2" charset="0"/>
            </a:endParaRPr>
          </a:p>
          <a:p>
            <a:pPr algn="just"/>
            <a:r>
              <a:rPr lang="en-US" sz="2100" dirty="0">
                <a:solidFill>
                  <a:schemeClr val="bg1"/>
                </a:solidFill>
                <a:latin typeface="Sitka Display" pitchFamily="2" charset="0"/>
              </a:rPr>
              <a:t>Bird and Pipe Graphics: Graphics for the bird and the pipes are loaded and drawn on the canvas. These graphics are typically represented as images (e.g., PNG files in this case). </a:t>
            </a:r>
          </a:p>
          <a:p>
            <a:pPr algn="just"/>
            <a:endParaRPr lang="en-US" sz="2100" dirty="0">
              <a:solidFill>
                <a:schemeClr val="bg1"/>
              </a:solidFill>
              <a:latin typeface="Sitka Display" pitchFamily="2" charset="0"/>
            </a:endParaRPr>
          </a:p>
          <a:p>
            <a:pPr algn="just"/>
            <a:r>
              <a:rPr lang="en-US" sz="2100" dirty="0">
                <a:solidFill>
                  <a:schemeClr val="bg1"/>
                </a:solidFill>
                <a:latin typeface="Sitka Display" pitchFamily="2" charset="0"/>
              </a:rPr>
              <a:t>Game State and Variables: The game maintains various variables to keep track of the game state, including the bird's position, velocity, and score. It also keeps track of the pipe positions and whether the game is over. </a:t>
            </a:r>
          </a:p>
          <a:p>
            <a:pPr algn="just"/>
            <a:endParaRPr lang="en-US" sz="2100" dirty="0">
              <a:solidFill>
                <a:schemeClr val="bg1"/>
              </a:solidFill>
              <a:latin typeface="Sitka Display" pitchFamily="2" charset="0"/>
            </a:endParaRPr>
          </a:p>
          <a:p>
            <a:pPr algn="just"/>
            <a:r>
              <a:rPr lang="en-US" sz="2100" dirty="0">
                <a:solidFill>
                  <a:schemeClr val="bg1"/>
                </a:solidFill>
                <a:latin typeface="Sitka Display" pitchFamily="2" charset="0"/>
              </a:rPr>
              <a:t>Game Loop: The heart of the game is a game loop. This loop updates the game's state and redraws the canvas at a consistent frame rate, creating the illusion of continuous motion. In this case 2 sec is the frame rate.</a:t>
            </a:r>
          </a:p>
        </p:txBody>
      </p:sp>
    </p:spTree>
    <p:extLst>
      <p:ext uri="{BB962C8B-B14F-4D97-AF65-F5344CB8AC3E}">
        <p14:creationId xmlns:p14="http://schemas.microsoft.com/office/powerpoint/2010/main" val="76123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pic>
        <p:nvPicPr>
          <p:cNvPr id="4" name="Picture 3" descr="Abstract design of flower petals in pastel">
            <a:extLst>
              <a:ext uri="{FF2B5EF4-FFF2-40B4-BE49-F238E27FC236}">
                <a16:creationId xmlns:a16="http://schemas.microsoft.com/office/drawing/2014/main" id="{463A55C5-76D4-9096-B2C2-A3202B5C9398}"/>
              </a:ext>
            </a:extLst>
          </p:cNvPr>
          <p:cNvPicPr>
            <a:picLocks noChangeAspect="1"/>
          </p:cNvPicPr>
          <p:nvPr/>
        </p:nvPicPr>
        <p:blipFill rotWithShape="1">
          <a:blip r:embed="rId2">
            <a:alphaModFix amt="35000"/>
          </a:blip>
          <a:srcRect t="19756" r="-1" b="-1"/>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9E17683F-6743-F6AD-D6F9-28FE08171B34}"/>
              </a:ext>
            </a:extLst>
          </p:cNvPr>
          <p:cNvSpPr>
            <a:spLocks noGrp="1"/>
          </p:cNvSpPr>
          <p:nvPr>
            <p:ph type="ctrTitle"/>
          </p:nvPr>
        </p:nvSpPr>
        <p:spPr>
          <a:xfrm>
            <a:off x="4383064" y="205613"/>
            <a:ext cx="3763410" cy="1008945"/>
          </a:xfrm>
        </p:spPr>
        <p:txBody>
          <a:bodyPr>
            <a:normAutofit/>
          </a:bodyPr>
          <a:lstStyle/>
          <a:p>
            <a:pPr algn="ctr"/>
            <a:r>
              <a:rPr lang="en-US" sz="4800" dirty="0">
                <a:solidFill>
                  <a:srgbClr val="FFFFFF"/>
                </a:solidFill>
              </a:rPr>
              <a:t>WORKING</a:t>
            </a:r>
            <a:endParaRPr lang="en-IN" sz="4800" dirty="0">
              <a:solidFill>
                <a:srgbClr val="FFFFFF"/>
              </a:solidFill>
            </a:endParaRPr>
          </a:p>
        </p:txBody>
      </p:sp>
      <p:sp>
        <p:nvSpPr>
          <p:cNvPr id="19" name="Rectangle 18">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2D9EC6DD-A192-0A18-1743-B39B67A929BC}"/>
              </a:ext>
            </a:extLst>
          </p:cNvPr>
          <p:cNvSpPr txBox="1"/>
          <p:nvPr/>
        </p:nvSpPr>
        <p:spPr>
          <a:xfrm>
            <a:off x="1184564" y="1101166"/>
            <a:ext cx="9822872" cy="5324535"/>
          </a:xfrm>
          <a:prstGeom prst="rect">
            <a:avLst/>
          </a:prstGeom>
          <a:noFill/>
        </p:spPr>
        <p:txBody>
          <a:bodyPr wrap="square" rtlCol="0">
            <a:spAutoFit/>
          </a:bodyPr>
          <a:lstStyle/>
          <a:p>
            <a:pPr algn="just"/>
            <a:r>
              <a:rPr lang="en-US" sz="2000" dirty="0">
                <a:solidFill>
                  <a:schemeClr val="bg1"/>
                </a:solidFill>
                <a:latin typeface="Sitka Display" pitchFamily="2" charset="0"/>
              </a:rPr>
              <a:t>User Interaction: The player interacts with the game by clicking space bar. When the player interacts, the bird's vertical velocity is adjusted to simulate a flap. Gravity is also applied to the bird, causing it to fall.</a:t>
            </a:r>
          </a:p>
          <a:p>
            <a:pPr algn="just"/>
            <a:endParaRPr lang="en-US" sz="2000" dirty="0">
              <a:solidFill>
                <a:schemeClr val="bg1"/>
              </a:solidFill>
              <a:latin typeface="Sitka Display" pitchFamily="2" charset="0"/>
            </a:endParaRPr>
          </a:p>
          <a:p>
            <a:pPr algn="just"/>
            <a:r>
              <a:rPr lang="en-US" sz="2000" dirty="0">
                <a:solidFill>
                  <a:schemeClr val="bg1"/>
                </a:solidFill>
                <a:latin typeface="Sitka Display" pitchFamily="2" charset="0"/>
              </a:rPr>
              <a:t>Physics and Collision Detection: The game's physics engine handles the bird's movement and collision detection with the pipes. It checks for collisions between the bird and the pipes, as well as whether the bird has hit the ground or gone off-screen. </a:t>
            </a:r>
          </a:p>
          <a:p>
            <a:pPr algn="just"/>
            <a:endParaRPr lang="en-US" sz="2000" dirty="0">
              <a:solidFill>
                <a:schemeClr val="bg1"/>
              </a:solidFill>
              <a:latin typeface="Sitka Display" pitchFamily="2" charset="0"/>
            </a:endParaRPr>
          </a:p>
          <a:p>
            <a:pPr algn="just"/>
            <a:r>
              <a:rPr lang="en-US" sz="2000" dirty="0">
                <a:solidFill>
                  <a:schemeClr val="bg1"/>
                </a:solidFill>
                <a:latin typeface="Sitka Display" pitchFamily="2" charset="0"/>
              </a:rPr>
              <a:t>Scorekeeping: The game keeps track of the player's score by counting how many pipes the bird has successfully passed through. The score is typically displayed on leftmost corner of  the canvas. </a:t>
            </a:r>
          </a:p>
          <a:p>
            <a:pPr algn="just"/>
            <a:endParaRPr lang="en-US" sz="2000" dirty="0">
              <a:solidFill>
                <a:schemeClr val="bg1"/>
              </a:solidFill>
              <a:latin typeface="Sitka Display" pitchFamily="2" charset="0"/>
            </a:endParaRPr>
          </a:p>
          <a:p>
            <a:pPr algn="just"/>
            <a:r>
              <a:rPr lang="en-US" sz="2000" dirty="0">
                <a:solidFill>
                  <a:schemeClr val="bg1"/>
                </a:solidFill>
                <a:latin typeface="Sitka Display" pitchFamily="2" charset="0"/>
              </a:rPr>
              <a:t>End Game Conditions: When a collision occurs or the bird falls off-screen, the game enters a "Game Over" state. </a:t>
            </a:r>
          </a:p>
          <a:p>
            <a:pPr algn="just"/>
            <a:endParaRPr lang="en-US" sz="2000" dirty="0">
              <a:solidFill>
                <a:schemeClr val="bg1"/>
              </a:solidFill>
              <a:latin typeface="Sitka Display" pitchFamily="2" charset="0"/>
            </a:endParaRPr>
          </a:p>
          <a:p>
            <a:pPr algn="just"/>
            <a:r>
              <a:rPr lang="en-US" sz="2000" dirty="0">
                <a:solidFill>
                  <a:schemeClr val="bg1"/>
                </a:solidFill>
                <a:latin typeface="Sitka Display" pitchFamily="2" charset="0"/>
              </a:rPr>
              <a:t>Restarting the Game: If the player chooses to play again, the game resets all relevant variables and returns to the initial state. Press space bar to restart the game. </a:t>
            </a:r>
          </a:p>
        </p:txBody>
      </p:sp>
    </p:spTree>
    <p:extLst>
      <p:ext uri="{BB962C8B-B14F-4D97-AF65-F5344CB8AC3E}">
        <p14:creationId xmlns:p14="http://schemas.microsoft.com/office/powerpoint/2010/main" val="252190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D074-88F4-341C-3D5B-4B45D05CB41C}"/>
              </a:ext>
            </a:extLst>
          </p:cNvPr>
          <p:cNvSpPr>
            <a:spLocks noGrp="1"/>
          </p:cNvSpPr>
          <p:nvPr>
            <p:ph type="title"/>
          </p:nvPr>
        </p:nvSpPr>
        <p:spPr>
          <a:xfrm>
            <a:off x="1558480" y="651164"/>
            <a:ext cx="8825658" cy="1047352"/>
          </a:xfrm>
        </p:spPr>
        <p:txBody>
          <a:bodyPr vert="horz" lIns="91440" tIns="45720" rIns="91440" bIns="45720" rtlCol="0" anchor="b">
            <a:normAutofit/>
          </a:bodyPr>
          <a:lstStyle/>
          <a:p>
            <a:pPr algn="ctr"/>
            <a:r>
              <a:rPr lang="en-US" sz="5400" dirty="0">
                <a:solidFill>
                  <a:schemeClr val="tx1"/>
                </a:solidFill>
              </a:rPr>
              <a:t>USES</a:t>
            </a:r>
          </a:p>
        </p:txBody>
      </p:sp>
      <p:sp>
        <p:nvSpPr>
          <p:cNvPr id="4" name="TextBox 3">
            <a:extLst>
              <a:ext uri="{FF2B5EF4-FFF2-40B4-BE49-F238E27FC236}">
                <a16:creationId xmlns:a16="http://schemas.microsoft.com/office/drawing/2014/main" id="{E0C34FE8-309D-EB94-6934-217A9103D04D}"/>
              </a:ext>
            </a:extLst>
          </p:cNvPr>
          <p:cNvSpPr txBox="1"/>
          <p:nvPr/>
        </p:nvSpPr>
        <p:spPr>
          <a:xfrm>
            <a:off x="1233055" y="2507673"/>
            <a:ext cx="10169236" cy="4247317"/>
          </a:xfrm>
          <a:prstGeom prst="rect">
            <a:avLst/>
          </a:prstGeom>
          <a:noFill/>
        </p:spPr>
        <p:txBody>
          <a:bodyPr wrap="square" rtlCol="0">
            <a:spAutoFit/>
          </a:bodyPr>
          <a:lstStyle/>
          <a:p>
            <a:pPr algn="just">
              <a:buFont typeface="+mj-lt"/>
              <a:buAutoNum type="arabicPeriod"/>
            </a:pPr>
            <a:r>
              <a:rPr lang="en-US" b="1" i="0" dirty="0">
                <a:solidFill>
                  <a:srgbClr val="D1D5DB"/>
                </a:solidFill>
                <a:effectLst/>
                <a:latin typeface="Sitka Banner Semibold" pitchFamily="2" charset="0"/>
              </a:rPr>
              <a:t>Educational Tool</a:t>
            </a:r>
            <a:r>
              <a:rPr lang="en-US" b="0" i="0" dirty="0">
                <a:solidFill>
                  <a:srgbClr val="D1D5DB"/>
                </a:solidFill>
                <a:effectLst/>
                <a:latin typeface="Sitka Banner Semibold" pitchFamily="2" charset="0"/>
              </a:rPr>
              <a:t>: Flappy Bird games can be used as an educational resource for learning JavaScript, HTML5 canvas, and game development. It provides a hands-on project for beginners to understand programming concepts and game mechanics.</a:t>
            </a:r>
          </a:p>
          <a:p>
            <a:pPr algn="just">
              <a:buFont typeface="+mj-lt"/>
              <a:buAutoNum type="arabicPeriod"/>
            </a:pPr>
            <a:endParaRPr lang="en-US" b="0" i="0" dirty="0">
              <a:solidFill>
                <a:srgbClr val="D1D5DB"/>
              </a:solidFill>
              <a:effectLst/>
              <a:latin typeface="Sitka Banner Semibold" pitchFamily="2" charset="0"/>
            </a:endParaRPr>
          </a:p>
          <a:p>
            <a:pPr algn="just">
              <a:buFont typeface="+mj-lt"/>
              <a:buAutoNum type="arabicPeriod"/>
            </a:pPr>
            <a:r>
              <a:rPr lang="en-US" b="1" i="0" dirty="0">
                <a:solidFill>
                  <a:srgbClr val="D1D5DB"/>
                </a:solidFill>
                <a:effectLst/>
                <a:latin typeface="Sitka Banner Semibold" pitchFamily="2" charset="0"/>
              </a:rPr>
              <a:t>Portfolio Piece</a:t>
            </a:r>
            <a:r>
              <a:rPr lang="en-US" b="0" i="0" dirty="0">
                <a:solidFill>
                  <a:srgbClr val="D1D5DB"/>
                </a:solidFill>
                <a:effectLst/>
                <a:latin typeface="Sitka Banner Semibold" pitchFamily="2" charset="0"/>
              </a:rPr>
              <a:t>: If you're a web developer or game developer, creating a Flappy Bird game can be a valuable addition to my portfolio. It showcases my skills and creativity.</a:t>
            </a:r>
          </a:p>
          <a:p>
            <a:pPr algn="just">
              <a:buFont typeface="+mj-lt"/>
              <a:buAutoNum type="arabicPeriod"/>
            </a:pPr>
            <a:endParaRPr lang="en-US" b="0" i="0" dirty="0">
              <a:solidFill>
                <a:srgbClr val="D1D5DB"/>
              </a:solidFill>
              <a:effectLst/>
              <a:latin typeface="Sitka Banner Semibold" pitchFamily="2" charset="0"/>
            </a:endParaRPr>
          </a:p>
          <a:p>
            <a:pPr algn="just">
              <a:buFont typeface="+mj-lt"/>
              <a:buAutoNum type="arabicPeriod"/>
            </a:pPr>
            <a:r>
              <a:rPr lang="en-US" b="1" i="0" dirty="0">
                <a:solidFill>
                  <a:srgbClr val="D1D5DB"/>
                </a:solidFill>
                <a:effectLst/>
                <a:latin typeface="Sitka Banner Semibold" pitchFamily="2" charset="0"/>
              </a:rPr>
              <a:t>Entertainment</a:t>
            </a:r>
            <a:r>
              <a:rPr lang="en-US" b="0" i="0" dirty="0">
                <a:solidFill>
                  <a:srgbClr val="D1D5DB"/>
                </a:solidFill>
                <a:effectLst/>
                <a:latin typeface="Sitka Banner Semibold" pitchFamily="2" charset="0"/>
              </a:rPr>
              <a:t>: The primary use of a Flappy Bird game is for entertainment and enjoyment. It can be a fun way to engage users.</a:t>
            </a:r>
          </a:p>
          <a:p>
            <a:pPr algn="just">
              <a:buFont typeface="+mj-lt"/>
              <a:buAutoNum type="arabicPeriod"/>
            </a:pPr>
            <a:endParaRPr lang="en-US" b="0" i="0" dirty="0">
              <a:solidFill>
                <a:srgbClr val="D1D5DB"/>
              </a:solidFill>
              <a:effectLst/>
              <a:latin typeface="Sitka Banner Semibold" pitchFamily="2" charset="0"/>
            </a:endParaRPr>
          </a:p>
          <a:p>
            <a:pPr algn="just">
              <a:buFont typeface="+mj-lt"/>
              <a:buAutoNum type="arabicPeriod"/>
            </a:pPr>
            <a:r>
              <a:rPr lang="en-US" b="1" i="0" dirty="0">
                <a:solidFill>
                  <a:srgbClr val="D1D5DB"/>
                </a:solidFill>
                <a:effectLst/>
                <a:latin typeface="Sitka Banner Semibold" pitchFamily="2" charset="0"/>
              </a:rPr>
              <a:t>Stress Relief</a:t>
            </a:r>
            <a:r>
              <a:rPr lang="en-US" b="0" i="0" dirty="0">
                <a:solidFill>
                  <a:srgbClr val="D1D5DB"/>
                </a:solidFill>
                <a:effectLst/>
                <a:latin typeface="Sitka Banner Semibold" pitchFamily="2" charset="0"/>
              </a:rPr>
              <a:t>: Casual games like Flappy Bird can serve as a stress-relief tool. Users can play the game to unwind and take a break from work or other activities.</a:t>
            </a:r>
          </a:p>
          <a:p>
            <a:pPr algn="just">
              <a:buFont typeface="+mj-lt"/>
              <a:buAutoNum type="arabicPeriod"/>
            </a:pPr>
            <a:endParaRPr lang="en-US" b="0" i="0" dirty="0">
              <a:solidFill>
                <a:srgbClr val="D1D5DB"/>
              </a:solidFill>
              <a:effectLst/>
              <a:latin typeface="Sitka Banner Semibold" pitchFamily="2" charset="0"/>
            </a:endParaRPr>
          </a:p>
          <a:p>
            <a:pPr algn="just">
              <a:buFont typeface="+mj-lt"/>
              <a:buAutoNum type="arabicPeriod"/>
            </a:pPr>
            <a:r>
              <a:rPr lang="en-US" b="1" i="0" dirty="0">
                <a:effectLst/>
                <a:latin typeface="Sitka Banner Semibold" pitchFamily="2" charset="0"/>
              </a:rPr>
              <a:t>Game Development Practice</a:t>
            </a:r>
            <a:r>
              <a:rPr lang="en-US" b="0" i="0" dirty="0">
                <a:solidFill>
                  <a:srgbClr val="D1D5DB"/>
                </a:solidFill>
                <a:effectLst/>
                <a:latin typeface="Sitka Banner Semibold" pitchFamily="2" charset="0"/>
              </a:rPr>
              <a:t>: For me creating a Flappy Bird game is a practical exercise to </a:t>
            </a:r>
            <a:r>
              <a:rPr lang="en-US" dirty="0" err="1">
                <a:solidFill>
                  <a:srgbClr val="D1D5DB"/>
                </a:solidFill>
                <a:latin typeface="Sitka Banner Semibold" pitchFamily="2" charset="0"/>
              </a:rPr>
              <a:t>develope</a:t>
            </a:r>
            <a:r>
              <a:rPr lang="en-US" b="0" i="0" dirty="0">
                <a:solidFill>
                  <a:srgbClr val="D1D5DB"/>
                </a:solidFill>
                <a:effectLst/>
                <a:latin typeface="Sitka Banner Semibold" pitchFamily="2" charset="0"/>
              </a:rPr>
              <a:t> game development skills. It's a stepping stone to more complex game projects.</a:t>
            </a:r>
          </a:p>
        </p:txBody>
      </p:sp>
    </p:spTree>
    <p:extLst>
      <p:ext uri="{BB962C8B-B14F-4D97-AF65-F5344CB8AC3E}">
        <p14:creationId xmlns:p14="http://schemas.microsoft.com/office/powerpoint/2010/main" val="261644681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6AC64B6-5299-4EDC-A5BA-C486DE605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9" name="Rectangle 8">
              <a:extLst>
                <a:ext uri="{FF2B5EF4-FFF2-40B4-BE49-F238E27FC236}">
                  <a16:creationId xmlns:a16="http://schemas.microsoft.com/office/drawing/2014/main" id="{BA11BA08-D406-4EBC-80F9-8C9B13860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Oval 5">
              <a:extLst>
                <a:ext uri="{FF2B5EF4-FFF2-40B4-BE49-F238E27FC236}">
                  <a16:creationId xmlns:a16="http://schemas.microsoft.com/office/drawing/2014/main" id="{1CD848F9-F2DE-446B-8417-F43DDB436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2950ADE9-C1AB-43FC-837A-4805DF5D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Oval 6">
              <a:extLst>
                <a:ext uri="{FF2B5EF4-FFF2-40B4-BE49-F238E27FC236}">
                  <a16:creationId xmlns:a16="http://schemas.microsoft.com/office/drawing/2014/main" id="{B4A32DB1-B927-4CC4-86F7-62404124F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Freeform 5">
              <a:extLst>
                <a:ext uri="{FF2B5EF4-FFF2-40B4-BE49-F238E27FC236}">
                  <a16:creationId xmlns:a16="http://schemas.microsoft.com/office/drawing/2014/main" id="{D096476B-32CF-4EEC-A4D2-18B931E582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5" name="Rectangle 14">
            <a:extLst>
              <a:ext uri="{FF2B5EF4-FFF2-40B4-BE49-F238E27FC236}">
                <a16:creationId xmlns:a16="http://schemas.microsoft.com/office/drawing/2014/main" id="{CB300B9C-C1F6-47BC-A43F-3B172CD7F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FD9464E-E5B9-40C0-B738-67C266F5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909C0FE-A0A4-B10B-4896-A5118053BEB2}"/>
              </a:ext>
            </a:extLst>
          </p:cNvPr>
          <p:cNvSpPr>
            <a:spLocks noGrp="1"/>
          </p:cNvSpPr>
          <p:nvPr>
            <p:ph type="title"/>
          </p:nvPr>
        </p:nvSpPr>
        <p:spPr>
          <a:xfrm>
            <a:off x="1144929" y="652481"/>
            <a:ext cx="9239847" cy="885374"/>
          </a:xfrm>
        </p:spPr>
        <p:txBody>
          <a:bodyPr vert="horz" lIns="91440" tIns="45720" rIns="91440" bIns="45720" rtlCol="0" anchor="ctr">
            <a:noAutofit/>
          </a:bodyPr>
          <a:lstStyle/>
          <a:p>
            <a:pPr algn="ctr"/>
            <a:r>
              <a:rPr lang="en-US" sz="4800" dirty="0">
                <a:solidFill>
                  <a:schemeClr val="tx1"/>
                </a:solidFill>
                <a:latin typeface="Sitka Display" pitchFamily="2" charset="0"/>
              </a:rPr>
              <a:t>ADVANTAGES</a:t>
            </a:r>
          </a:p>
        </p:txBody>
      </p:sp>
      <p:sp>
        <p:nvSpPr>
          <p:cNvPr id="21" name="Rectangle 20">
            <a:extLst>
              <a:ext uri="{FF2B5EF4-FFF2-40B4-BE49-F238E27FC236}">
                <a16:creationId xmlns:a16="http://schemas.microsoft.com/office/drawing/2014/main" id="{6CCD7EA2-2557-4E49-9B59-9C028EF18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473746"/>
            <a:ext cx="4168684" cy="5902828"/>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40" y="473747"/>
            <a:ext cx="685800" cy="5902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361A04F9-8EC8-2FA7-A7EE-6ABE21F2D913}"/>
              </a:ext>
            </a:extLst>
          </p:cNvPr>
          <p:cNvSpPr txBox="1"/>
          <p:nvPr/>
        </p:nvSpPr>
        <p:spPr>
          <a:xfrm>
            <a:off x="1704109" y="1870957"/>
            <a:ext cx="8824771" cy="4093428"/>
          </a:xfrm>
          <a:prstGeom prst="rect">
            <a:avLst/>
          </a:prstGeom>
          <a:noFill/>
        </p:spPr>
        <p:txBody>
          <a:bodyPr wrap="square" rtlCol="0">
            <a:spAutoFit/>
          </a:bodyPr>
          <a:lstStyle/>
          <a:p>
            <a:pPr algn="just">
              <a:buFont typeface="+mj-lt"/>
              <a:buAutoNum type="arabicPeriod"/>
            </a:pPr>
            <a:r>
              <a:rPr lang="en-US" sz="2000" b="1" i="0" dirty="0">
                <a:solidFill>
                  <a:srgbClr val="D1D5DB"/>
                </a:solidFill>
                <a:effectLst/>
                <a:latin typeface="Sitka Banner Semibold" pitchFamily="2" charset="0"/>
              </a:rPr>
              <a:t>Simplicity</a:t>
            </a:r>
            <a:r>
              <a:rPr lang="en-US" sz="2000" b="0" i="0" dirty="0">
                <a:solidFill>
                  <a:srgbClr val="D1D5DB"/>
                </a:solidFill>
                <a:effectLst/>
                <a:latin typeface="Sitka Banner Semibold" pitchFamily="2" charset="0"/>
              </a:rPr>
              <a:t>: Flappy Bird is incredibly simple to understand and play. You tap to make the bird flap its wings, avoiding obstacles. This simplicity makes it accessible to a wide audience, including casual gamers.</a:t>
            </a:r>
          </a:p>
          <a:p>
            <a:pPr algn="just">
              <a:buFont typeface="+mj-lt"/>
              <a:buAutoNum type="arabicPeriod"/>
            </a:pPr>
            <a:endParaRPr lang="en-US" sz="2000" b="0" i="0" dirty="0">
              <a:solidFill>
                <a:srgbClr val="D1D5DB"/>
              </a:solidFill>
              <a:effectLst/>
              <a:latin typeface="Sitka Banner Semibold" pitchFamily="2" charset="0"/>
            </a:endParaRPr>
          </a:p>
          <a:p>
            <a:pPr algn="just">
              <a:buFont typeface="+mj-lt"/>
              <a:buAutoNum type="arabicPeriod"/>
            </a:pPr>
            <a:r>
              <a:rPr lang="en-US" sz="2000" b="1" i="0" dirty="0">
                <a:solidFill>
                  <a:srgbClr val="D1D5DB"/>
                </a:solidFill>
                <a:effectLst/>
                <a:latin typeface="Sitka Banner Semibold" pitchFamily="2" charset="0"/>
              </a:rPr>
              <a:t>Addictive Gameplay</a:t>
            </a:r>
            <a:r>
              <a:rPr lang="en-US" sz="2000" b="0" i="0" dirty="0">
                <a:solidFill>
                  <a:srgbClr val="D1D5DB"/>
                </a:solidFill>
                <a:effectLst/>
                <a:latin typeface="Sitka Banner Semibold" pitchFamily="2" charset="0"/>
              </a:rPr>
              <a:t>: The game's difficulty and the "just one more try" nature of its gameplay can make it highly addictive. Players often strive to beat their own high scores or compete with friends, which keeps them engaged.</a:t>
            </a:r>
          </a:p>
          <a:p>
            <a:pPr algn="just">
              <a:buFont typeface="+mj-lt"/>
              <a:buAutoNum type="arabicPeriod"/>
            </a:pPr>
            <a:endParaRPr lang="en-US" sz="2000" b="0" i="0" dirty="0">
              <a:solidFill>
                <a:srgbClr val="D1D5DB"/>
              </a:solidFill>
              <a:effectLst/>
              <a:latin typeface="Sitka Banner Semibold" pitchFamily="2" charset="0"/>
            </a:endParaRPr>
          </a:p>
          <a:p>
            <a:pPr algn="just">
              <a:buFont typeface="+mj-lt"/>
              <a:buAutoNum type="arabicPeriod"/>
            </a:pPr>
            <a:r>
              <a:rPr lang="en-US" sz="2000" b="1" i="0" dirty="0">
                <a:solidFill>
                  <a:srgbClr val="D1D5DB"/>
                </a:solidFill>
                <a:effectLst/>
                <a:latin typeface="Sitka Banner Semibold" pitchFamily="2" charset="0"/>
              </a:rPr>
              <a:t>Time Killer</a:t>
            </a:r>
            <a:r>
              <a:rPr lang="en-US" sz="2000" b="0" i="0" dirty="0">
                <a:solidFill>
                  <a:srgbClr val="D1D5DB"/>
                </a:solidFill>
                <a:effectLst/>
                <a:latin typeface="Sitka Banner Semibold" pitchFamily="2" charset="0"/>
              </a:rPr>
              <a:t>: Flappy Bird is an ideal time-killer. It's easy to pick up and play for a few minutes when you have some downtime.</a:t>
            </a:r>
          </a:p>
          <a:p>
            <a:pPr algn="just">
              <a:buFont typeface="+mj-lt"/>
              <a:buAutoNum type="arabicPeriod"/>
            </a:pPr>
            <a:endParaRPr lang="en-US" sz="2000" b="0" i="0" dirty="0">
              <a:solidFill>
                <a:srgbClr val="D1D5DB"/>
              </a:solidFill>
              <a:effectLst/>
              <a:latin typeface="Sitka Banner Semibold" pitchFamily="2" charset="0"/>
            </a:endParaRPr>
          </a:p>
          <a:p>
            <a:pPr algn="just">
              <a:buFont typeface="+mj-lt"/>
              <a:buAutoNum type="arabicPeriod"/>
            </a:pPr>
            <a:r>
              <a:rPr lang="en-US" sz="2000" b="1" i="0" dirty="0">
                <a:effectLst/>
                <a:latin typeface="Sitka Banner Semibold" pitchFamily="2" charset="0"/>
              </a:rPr>
              <a:t>Challenge</a:t>
            </a:r>
            <a:r>
              <a:rPr lang="en-US" sz="2000" b="0" i="0" dirty="0">
                <a:solidFill>
                  <a:srgbClr val="D1D5DB"/>
                </a:solidFill>
                <a:effectLst/>
                <a:latin typeface="Sitka Banner Semibold" pitchFamily="2" charset="0"/>
              </a:rPr>
              <a:t>: The game offers a challenging experience that can be satisfying when players overcome obstacles and achieve higher scores.</a:t>
            </a:r>
          </a:p>
        </p:txBody>
      </p:sp>
    </p:spTree>
    <p:extLst>
      <p:ext uri="{BB962C8B-B14F-4D97-AF65-F5344CB8AC3E}">
        <p14:creationId xmlns:p14="http://schemas.microsoft.com/office/powerpoint/2010/main" val="78612680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6AC64B6-5299-4EDC-A5BA-C486DE605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9" name="Rectangle 8">
              <a:extLst>
                <a:ext uri="{FF2B5EF4-FFF2-40B4-BE49-F238E27FC236}">
                  <a16:creationId xmlns:a16="http://schemas.microsoft.com/office/drawing/2014/main" id="{BA11BA08-D406-4EBC-80F9-8C9B13860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Oval 5">
              <a:extLst>
                <a:ext uri="{FF2B5EF4-FFF2-40B4-BE49-F238E27FC236}">
                  <a16:creationId xmlns:a16="http://schemas.microsoft.com/office/drawing/2014/main" id="{1CD848F9-F2DE-446B-8417-F43DDB436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2950ADE9-C1AB-43FC-837A-4805DF5D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Oval 6">
              <a:extLst>
                <a:ext uri="{FF2B5EF4-FFF2-40B4-BE49-F238E27FC236}">
                  <a16:creationId xmlns:a16="http://schemas.microsoft.com/office/drawing/2014/main" id="{B4A32DB1-B927-4CC4-86F7-62404124F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Freeform 5">
              <a:extLst>
                <a:ext uri="{FF2B5EF4-FFF2-40B4-BE49-F238E27FC236}">
                  <a16:creationId xmlns:a16="http://schemas.microsoft.com/office/drawing/2014/main" id="{D096476B-32CF-4EEC-A4D2-18B931E582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5" name="Rectangle 14">
            <a:extLst>
              <a:ext uri="{FF2B5EF4-FFF2-40B4-BE49-F238E27FC236}">
                <a16:creationId xmlns:a16="http://schemas.microsoft.com/office/drawing/2014/main" id="{CB300B9C-C1F6-47BC-A43F-3B172CD7F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FD9464E-E5B9-40C0-B738-67C266F5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909C0FE-A0A4-B10B-4896-A5118053BEB2}"/>
              </a:ext>
            </a:extLst>
          </p:cNvPr>
          <p:cNvSpPr>
            <a:spLocks noGrp="1"/>
          </p:cNvSpPr>
          <p:nvPr>
            <p:ph type="title"/>
          </p:nvPr>
        </p:nvSpPr>
        <p:spPr>
          <a:xfrm>
            <a:off x="1144929" y="652481"/>
            <a:ext cx="9239847" cy="885374"/>
          </a:xfrm>
        </p:spPr>
        <p:txBody>
          <a:bodyPr vert="horz" lIns="91440" tIns="45720" rIns="91440" bIns="45720" rtlCol="0" anchor="ctr">
            <a:noAutofit/>
          </a:bodyPr>
          <a:lstStyle/>
          <a:p>
            <a:pPr algn="ctr"/>
            <a:r>
              <a:rPr lang="en-US" sz="4800" dirty="0">
                <a:solidFill>
                  <a:schemeClr val="tx1"/>
                </a:solidFill>
                <a:latin typeface="Sitka Display" pitchFamily="2" charset="0"/>
              </a:rPr>
              <a:t>DISADVANTAGES</a:t>
            </a:r>
          </a:p>
        </p:txBody>
      </p:sp>
      <p:sp>
        <p:nvSpPr>
          <p:cNvPr id="21" name="Rectangle 20">
            <a:extLst>
              <a:ext uri="{FF2B5EF4-FFF2-40B4-BE49-F238E27FC236}">
                <a16:creationId xmlns:a16="http://schemas.microsoft.com/office/drawing/2014/main" id="{6CCD7EA2-2557-4E49-9B59-9C028EF18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473746"/>
            <a:ext cx="4168684" cy="5902828"/>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40" y="473747"/>
            <a:ext cx="685800" cy="5902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361A04F9-8EC8-2FA7-A7EE-6ABE21F2D913}"/>
              </a:ext>
            </a:extLst>
          </p:cNvPr>
          <p:cNvSpPr txBox="1"/>
          <p:nvPr/>
        </p:nvSpPr>
        <p:spPr>
          <a:xfrm>
            <a:off x="1613041" y="1862139"/>
            <a:ext cx="8824771" cy="2862322"/>
          </a:xfrm>
          <a:prstGeom prst="rect">
            <a:avLst/>
          </a:prstGeom>
          <a:noFill/>
        </p:spPr>
        <p:txBody>
          <a:bodyPr wrap="square" rtlCol="0">
            <a:spAutoFit/>
          </a:bodyPr>
          <a:lstStyle/>
          <a:p>
            <a:pPr algn="just">
              <a:buFont typeface="+mj-lt"/>
              <a:buAutoNum type="arabicPeriod"/>
            </a:pPr>
            <a:r>
              <a:rPr lang="en-US" sz="2000" b="1" i="0" dirty="0">
                <a:solidFill>
                  <a:srgbClr val="D1D5DB"/>
                </a:solidFill>
                <a:effectLst/>
                <a:latin typeface="Söhne"/>
              </a:rPr>
              <a:t>Frustration</a:t>
            </a:r>
            <a:r>
              <a:rPr lang="en-US" sz="2000" b="0" i="0" dirty="0">
                <a:solidFill>
                  <a:srgbClr val="D1D5DB"/>
                </a:solidFill>
                <a:effectLst/>
                <a:latin typeface="Söhne"/>
              </a:rPr>
              <a:t>: The same challenging nature that makes the game addictive can also be frustrating. Failing repeatedly can lead to player frustration and annoyance.</a:t>
            </a:r>
          </a:p>
          <a:p>
            <a:pPr algn="just">
              <a:buFont typeface="+mj-lt"/>
              <a:buAutoNum type="arabicPeriod"/>
            </a:pPr>
            <a:endParaRPr lang="en-US" sz="2000" b="0" i="0" dirty="0">
              <a:solidFill>
                <a:srgbClr val="D1D5DB"/>
              </a:solidFill>
              <a:effectLst/>
              <a:latin typeface="Söhne"/>
            </a:endParaRPr>
          </a:p>
          <a:p>
            <a:pPr algn="just">
              <a:buFont typeface="+mj-lt"/>
              <a:buAutoNum type="arabicPeriod"/>
            </a:pPr>
            <a:r>
              <a:rPr lang="en-US" sz="2000" b="1" i="0" dirty="0">
                <a:solidFill>
                  <a:srgbClr val="D1D5DB"/>
                </a:solidFill>
                <a:effectLst/>
                <a:latin typeface="Söhne"/>
              </a:rPr>
              <a:t>Lack of Depth</a:t>
            </a:r>
            <a:r>
              <a:rPr lang="en-US" sz="2000" b="0" i="0" dirty="0">
                <a:solidFill>
                  <a:srgbClr val="D1D5DB"/>
                </a:solidFill>
                <a:effectLst/>
                <a:latin typeface="Söhne"/>
              </a:rPr>
              <a:t>: Flappy Bird is a simple game with limited depth. It doesn't offer a complex narrative, strategic gameplay, or </a:t>
            </a:r>
            <a:r>
              <a:rPr lang="en-US" sz="2000" b="0" i="0">
                <a:solidFill>
                  <a:srgbClr val="D1D5DB"/>
                </a:solidFill>
                <a:effectLst/>
                <a:latin typeface="Söhne"/>
              </a:rPr>
              <a:t>evolving mechanics.</a:t>
            </a:r>
          </a:p>
          <a:p>
            <a:pPr algn="just">
              <a:buFont typeface="+mj-lt"/>
              <a:buAutoNum type="arabicPeriod"/>
            </a:pPr>
            <a:endParaRPr lang="en-US" sz="2000" b="0" i="0" dirty="0">
              <a:solidFill>
                <a:srgbClr val="D1D5DB"/>
              </a:solidFill>
              <a:effectLst/>
              <a:latin typeface="Söhne"/>
            </a:endParaRPr>
          </a:p>
          <a:p>
            <a:pPr algn="just"/>
            <a:r>
              <a:rPr lang="en-US" sz="2000" b="1" dirty="0">
                <a:solidFill>
                  <a:srgbClr val="D1D5DB"/>
                </a:solidFill>
                <a:latin typeface="Söhne"/>
              </a:rPr>
              <a:t>3.Short Lifespan</a:t>
            </a:r>
            <a:r>
              <a:rPr lang="en-US" sz="2000" b="0" i="0" dirty="0">
                <a:solidFill>
                  <a:srgbClr val="D1D5DB"/>
                </a:solidFill>
                <a:effectLst/>
                <a:latin typeface="Söhne"/>
              </a:rPr>
              <a:t>: The game's popularity was relatively short-lived, and it experienced a rapid rise and fall. It became less trendy as new games and trends emerged.</a:t>
            </a:r>
            <a:endParaRPr lang="en-US" sz="2000" b="0" i="0" dirty="0">
              <a:solidFill>
                <a:srgbClr val="D1D5DB"/>
              </a:solidFill>
              <a:effectLst/>
              <a:latin typeface="Sitka Banner Semibold" pitchFamily="2" charset="0"/>
            </a:endParaRPr>
          </a:p>
        </p:txBody>
      </p:sp>
    </p:spTree>
    <p:extLst>
      <p:ext uri="{BB962C8B-B14F-4D97-AF65-F5344CB8AC3E}">
        <p14:creationId xmlns:p14="http://schemas.microsoft.com/office/powerpoint/2010/main" val="19732702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23" name="Group 2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4" name="Rectangle 2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D70994DC-E54E-6113-A5EF-7945B14DA5C2}"/>
              </a:ext>
            </a:extLst>
          </p:cNvPr>
          <p:cNvSpPr>
            <a:spLocks noGrp="1"/>
          </p:cNvSpPr>
          <p:nvPr>
            <p:ph type="title"/>
          </p:nvPr>
        </p:nvSpPr>
        <p:spPr>
          <a:xfrm>
            <a:off x="1209603" y="394049"/>
            <a:ext cx="8761413" cy="898674"/>
          </a:xfrm>
        </p:spPr>
        <p:txBody>
          <a:bodyPr anchor="b">
            <a:normAutofit/>
          </a:bodyPr>
          <a:lstStyle/>
          <a:p>
            <a:pPr algn="ctr"/>
            <a:r>
              <a:rPr lang="en-US" dirty="0">
                <a:solidFill>
                  <a:srgbClr val="FFFFFF"/>
                </a:solidFill>
              </a:rPr>
              <a:t>FUTURE SCOPE </a:t>
            </a:r>
            <a:endParaRPr lang="en-IN" dirty="0">
              <a:solidFill>
                <a:srgbClr val="FFFFFF"/>
              </a:solidFill>
            </a:endParaRPr>
          </a:p>
        </p:txBody>
      </p:sp>
      <p:sp>
        <p:nvSpPr>
          <p:cNvPr id="4" name="TextBox 3">
            <a:extLst>
              <a:ext uri="{FF2B5EF4-FFF2-40B4-BE49-F238E27FC236}">
                <a16:creationId xmlns:a16="http://schemas.microsoft.com/office/drawing/2014/main" id="{D1C6B30B-FAF7-34C8-8881-439A6EB3BBC9}"/>
              </a:ext>
            </a:extLst>
          </p:cNvPr>
          <p:cNvSpPr txBox="1"/>
          <p:nvPr/>
        </p:nvSpPr>
        <p:spPr>
          <a:xfrm>
            <a:off x="817418" y="1614171"/>
            <a:ext cx="9545782" cy="4524315"/>
          </a:xfrm>
          <a:prstGeom prst="rect">
            <a:avLst/>
          </a:prstGeom>
          <a:noFill/>
        </p:spPr>
        <p:txBody>
          <a:bodyPr wrap="square" rtlCol="0">
            <a:spAutoFit/>
          </a:bodyPr>
          <a:lstStyle/>
          <a:p>
            <a:pPr algn="just">
              <a:buFont typeface="+mj-lt"/>
              <a:buAutoNum type="arabicPeriod"/>
            </a:pPr>
            <a:r>
              <a:rPr lang="en-US" b="1" i="0" dirty="0">
                <a:solidFill>
                  <a:srgbClr val="D1D5DB"/>
                </a:solidFill>
                <a:effectLst/>
                <a:latin typeface="Sitka Banner Semibold" pitchFamily="2" charset="0"/>
              </a:rPr>
              <a:t>Educational Resource</a:t>
            </a:r>
            <a:r>
              <a:rPr lang="en-US" b="0" i="0" dirty="0">
                <a:solidFill>
                  <a:srgbClr val="D1D5DB"/>
                </a:solidFill>
                <a:effectLst/>
                <a:latin typeface="Sitka Banner Semibold" pitchFamily="2" charset="0"/>
              </a:rPr>
              <a:t>: Flappy Bird clones and tutorials are often used as educational resources for beginners to learn the basics of game development, JavaScript, and HTML5 canvas. These skills can serve as a foundation for more complex game projects.</a:t>
            </a:r>
          </a:p>
          <a:p>
            <a:pPr algn="just">
              <a:buFont typeface="+mj-lt"/>
              <a:buAutoNum type="arabicPeriod"/>
            </a:pPr>
            <a:endParaRPr lang="en-US" b="0" i="0" dirty="0">
              <a:solidFill>
                <a:srgbClr val="D1D5DB"/>
              </a:solidFill>
              <a:effectLst/>
              <a:latin typeface="Sitka Banner Semibold" pitchFamily="2" charset="0"/>
            </a:endParaRPr>
          </a:p>
          <a:p>
            <a:pPr algn="just">
              <a:buFont typeface="+mj-lt"/>
              <a:buAutoNum type="arabicPeriod"/>
            </a:pPr>
            <a:r>
              <a:rPr lang="en-US" b="1" i="0" dirty="0">
                <a:solidFill>
                  <a:srgbClr val="D1D5DB"/>
                </a:solidFill>
                <a:effectLst/>
                <a:latin typeface="Sitka Banner Semibold" pitchFamily="2" charset="0"/>
              </a:rPr>
              <a:t>Portfolio Piece</a:t>
            </a:r>
            <a:r>
              <a:rPr lang="en-US" b="0" i="0" dirty="0">
                <a:solidFill>
                  <a:srgbClr val="D1D5DB"/>
                </a:solidFill>
                <a:effectLst/>
                <a:latin typeface="Sitka Banner Semibold" pitchFamily="2" charset="0"/>
              </a:rPr>
              <a:t>: A well-designed Flappy Bird game can be a valuable addition to a developer's portfolio, demonstrating skills in game development, user interface design, and project management.</a:t>
            </a:r>
          </a:p>
          <a:p>
            <a:pPr algn="just">
              <a:buFont typeface="+mj-lt"/>
              <a:buAutoNum type="arabicPeriod"/>
            </a:pPr>
            <a:endParaRPr lang="en-US" b="0" i="0" dirty="0">
              <a:solidFill>
                <a:srgbClr val="D1D5DB"/>
              </a:solidFill>
              <a:effectLst/>
              <a:latin typeface="Sitka Banner Semibold" pitchFamily="2" charset="0"/>
            </a:endParaRPr>
          </a:p>
          <a:p>
            <a:pPr algn="just">
              <a:buFont typeface="+mj-lt"/>
              <a:buAutoNum type="arabicPeriod"/>
            </a:pPr>
            <a:r>
              <a:rPr lang="en-US" b="1" i="0" dirty="0">
                <a:solidFill>
                  <a:srgbClr val="D1D5DB"/>
                </a:solidFill>
                <a:effectLst/>
                <a:latin typeface="Sitka Banner Semibold" pitchFamily="2" charset="0"/>
              </a:rPr>
              <a:t>Mobile App Development</a:t>
            </a:r>
            <a:r>
              <a:rPr lang="en-US" b="0" i="0" dirty="0">
                <a:solidFill>
                  <a:srgbClr val="D1D5DB"/>
                </a:solidFill>
                <a:effectLst/>
                <a:latin typeface="Sitka Banner Semibold" pitchFamily="2" charset="0"/>
              </a:rPr>
              <a:t>: You can use a web-based Flappy Bird game as a prototype or proof of concept for a mobile app. If the game gains popularity, you may consider developing it as a standalone app for iOS and Android.</a:t>
            </a:r>
          </a:p>
          <a:p>
            <a:pPr algn="just">
              <a:buFont typeface="+mj-lt"/>
              <a:buAutoNum type="arabicPeriod"/>
            </a:pPr>
            <a:endParaRPr lang="en-US" b="0" i="0" dirty="0">
              <a:solidFill>
                <a:srgbClr val="D1D5DB"/>
              </a:solidFill>
              <a:effectLst/>
              <a:latin typeface="Sitka Banner Semibold" pitchFamily="2" charset="0"/>
            </a:endParaRPr>
          </a:p>
          <a:p>
            <a:pPr algn="just">
              <a:buFont typeface="+mj-lt"/>
              <a:buAutoNum type="arabicPeriod"/>
            </a:pPr>
            <a:r>
              <a:rPr lang="en-US" b="1" i="0" dirty="0">
                <a:solidFill>
                  <a:srgbClr val="D1D5DB"/>
                </a:solidFill>
                <a:effectLst/>
                <a:latin typeface="Sitka Banner Semibold" pitchFamily="2" charset="0"/>
              </a:rPr>
              <a:t>Adding New Features</a:t>
            </a:r>
            <a:r>
              <a:rPr lang="en-US" b="0" i="0" dirty="0">
                <a:solidFill>
                  <a:srgbClr val="D1D5DB"/>
                </a:solidFill>
                <a:effectLst/>
                <a:latin typeface="Sitka Banner Semibold" pitchFamily="2" charset="0"/>
              </a:rPr>
              <a:t>: You can extend the gameplay and user engagement by adding new features, power-ups, and obstacles. This could result in a unique and more challenging gaming experience.</a:t>
            </a:r>
          </a:p>
          <a:p>
            <a:pPr algn="just">
              <a:buFont typeface="+mj-lt"/>
              <a:buAutoNum type="arabicPeriod"/>
            </a:pPr>
            <a:endParaRPr lang="en-US" b="0" i="0" dirty="0">
              <a:solidFill>
                <a:srgbClr val="D1D5DB"/>
              </a:solidFill>
              <a:effectLst/>
              <a:latin typeface="Sitka Banner Semibold" pitchFamily="2" charset="0"/>
            </a:endParaRPr>
          </a:p>
          <a:p>
            <a:pPr algn="just">
              <a:buFont typeface="+mj-lt"/>
              <a:buAutoNum type="arabicPeriod"/>
            </a:pPr>
            <a:r>
              <a:rPr lang="en-US" b="1" i="0" dirty="0">
                <a:solidFill>
                  <a:srgbClr val="D1D5DB"/>
                </a:solidFill>
                <a:effectLst/>
                <a:latin typeface="Sitka Banner Semibold" pitchFamily="2" charset="0"/>
              </a:rPr>
              <a:t>Multiplayer and Social Features</a:t>
            </a:r>
            <a:r>
              <a:rPr lang="en-US" b="0" i="0" dirty="0">
                <a:solidFill>
                  <a:srgbClr val="D1D5DB"/>
                </a:solidFill>
                <a:effectLst/>
                <a:latin typeface="Sitka Banner Semibold" pitchFamily="2" charset="0"/>
              </a:rPr>
              <a:t>: Implementing multiplayer functionality or social integration (e.g., leaderboards, sharing scores) can enhance user interaction and engagement.</a:t>
            </a:r>
          </a:p>
        </p:txBody>
      </p:sp>
    </p:spTree>
    <p:extLst>
      <p:ext uri="{BB962C8B-B14F-4D97-AF65-F5344CB8AC3E}">
        <p14:creationId xmlns:p14="http://schemas.microsoft.com/office/powerpoint/2010/main" val="201191269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DD41E6EA-5C91-D600-2051-16635A8EC985}"/>
              </a:ext>
            </a:extLst>
          </p:cNvPr>
          <p:cNvSpPr>
            <a:spLocks noGrp="1"/>
          </p:cNvSpPr>
          <p:nvPr>
            <p:ph type="title"/>
          </p:nvPr>
        </p:nvSpPr>
        <p:spPr>
          <a:xfrm>
            <a:off x="1018089" y="2593469"/>
            <a:ext cx="10155821" cy="1143000"/>
          </a:xfrm>
        </p:spPr>
        <p:txBody>
          <a:bodyPr anchor="t">
            <a:normAutofit/>
          </a:bodyPr>
          <a:lstStyle/>
          <a:p>
            <a:pPr algn="ctr"/>
            <a:r>
              <a:rPr lang="en-US" sz="6000" dirty="0">
                <a:solidFill>
                  <a:schemeClr val="tx1"/>
                </a:solidFill>
                <a:latin typeface="Algerian" panose="04020705040A02060702" pitchFamily="82" charset="0"/>
              </a:rPr>
              <a:t>THANKYOU!</a:t>
            </a:r>
            <a:endParaRPr lang="en-IN" sz="6000" dirty="0">
              <a:solidFill>
                <a:schemeClr val="tx1"/>
              </a:solidFill>
              <a:latin typeface="Algerian" panose="04020705040A02060702" pitchFamily="82" charset="0"/>
            </a:endParaRPr>
          </a:p>
        </p:txBody>
      </p:sp>
      <p:sp>
        <p:nvSpPr>
          <p:cNvPr id="12" name="Rectangle 11">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52849818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Template>
  <TotalTime>108</TotalTime>
  <Words>1076</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Century Gothic</vt:lpstr>
      <vt:lpstr>Sitka Banner Semibold</vt:lpstr>
      <vt:lpstr>Sitka Display</vt:lpstr>
      <vt:lpstr>Söhne</vt:lpstr>
      <vt:lpstr>Wingdings 3</vt:lpstr>
      <vt:lpstr>Ion Boardroom</vt:lpstr>
      <vt:lpstr>FLAPPY BIRD</vt:lpstr>
      <vt:lpstr>INTRODUCTION</vt:lpstr>
      <vt:lpstr>WORKING</vt:lpstr>
      <vt:lpstr>WORKING</vt:lpstr>
      <vt:lpstr>USES</vt:lpstr>
      <vt:lpstr>ADVANTAGES</vt:lpstr>
      <vt:lpstr>DISADVANTAGES</vt:lpstr>
      <vt:lpstr>FUTURE SCOPE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FLAPPY BIRD</dc:title>
  <dc:creator>NIDHI RAM</dc:creator>
  <cp:lastModifiedBy>NIDHI RAM</cp:lastModifiedBy>
  <cp:revision>1</cp:revision>
  <dcterms:created xsi:type="dcterms:W3CDTF">2023-11-02T07:03:06Z</dcterms:created>
  <dcterms:modified xsi:type="dcterms:W3CDTF">2023-11-02T08:51:13Z</dcterms:modified>
</cp:coreProperties>
</file>