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31b1867d3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31b1867d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31b1867d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31b1867d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31b1867d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31b1867d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31b1867d3_1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31b1867d3_1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31b1867d3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31b1867d3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31b1867d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31b1867d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31b1867d3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31b1867d3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31b1867d3_1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31b1867d3_1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31b1867d3_1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31b1867d3_1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31b1867d3_1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31b1867d3_1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1b1867d3_1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1b1867d3_1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31b1867d3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31b1867d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31b1867d3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31b1867d3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31b1867d3_1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31b1867d3_1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31b1867d3_1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31b1867d3_1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31b1867d3_1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31b1867d3_1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31b1867d3_1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31b1867d3_1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31b1867d3_17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31b1867d3_1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cse.iitb.ac.in/~comad/2010/ResearchTrack/paper%2017.pdf" TargetMode="External"/><Relationship Id="rId4" Type="http://schemas.openxmlformats.org/officeDocument/2006/relationships/hyperlink" Target="https://www.cse.iitb.ac.in/~comad/2010/ResearchTrack/paper%2017.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arxiv.org/pdf/1410.1940.pdf" TargetMode="External"/><Relationship Id="rId4" Type="http://schemas.openxmlformats.org/officeDocument/2006/relationships/hyperlink" Target="https://arxiv.org/pdf/1303.030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eeexplore.ieee.org" TargetMode="External"/><Relationship Id="rId4" Type="http://schemas.openxmlformats.org/officeDocument/2006/relationships/hyperlink" Target="https://arxiv.org/pdf/1410.194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ctrTitle"/>
          </p:nvPr>
        </p:nvSpPr>
        <p:spPr>
          <a:xfrm>
            <a:off x="311700" y="142875"/>
            <a:ext cx="8520600" cy="12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AF7B51"/>
                </a:solidFill>
                <a:latin typeface="Nunito"/>
                <a:ea typeface="Nunito"/>
                <a:cs typeface="Nunito"/>
                <a:sym typeface="Nunito"/>
              </a:rPr>
              <a:t>Overview : </a:t>
            </a:r>
            <a:r>
              <a:rPr b="1" lang="en" sz="2000">
                <a:solidFill>
                  <a:srgbClr val="AF7B51"/>
                </a:solidFill>
                <a:latin typeface="Nunito"/>
                <a:ea typeface="Nunito"/>
                <a:cs typeface="Nunito"/>
                <a:sym typeface="Nunito"/>
              </a:rPr>
              <a:t>On Bayesian Network and Outlier Detection</a:t>
            </a:r>
            <a:r>
              <a:rPr lang="en" sz="2000">
                <a:solidFill>
                  <a:srgbClr val="AF7B51"/>
                </a:solidFill>
                <a:latin typeface="Nunito"/>
                <a:ea typeface="Nunito"/>
                <a:cs typeface="Nunito"/>
                <a:sym typeface="Nunito"/>
              </a:rPr>
              <a:t> </a:t>
            </a:r>
            <a:endParaRPr sz="2000">
              <a:solidFill>
                <a:srgbClr val="AF7B51"/>
              </a:solidFill>
              <a:latin typeface="Nunito"/>
              <a:ea typeface="Nunito"/>
              <a:cs typeface="Nunito"/>
              <a:sym typeface="Nunito"/>
            </a:endParaRPr>
          </a:p>
          <a:p>
            <a:pPr indent="0" lvl="0" marL="0" rtl="0" algn="l">
              <a:spcBef>
                <a:spcPts val="0"/>
              </a:spcBef>
              <a:spcAft>
                <a:spcPts val="0"/>
              </a:spcAft>
              <a:buNone/>
            </a:pPr>
            <a:r>
              <a:t/>
            </a:r>
            <a:endParaRPr/>
          </a:p>
        </p:txBody>
      </p:sp>
      <p:sp>
        <p:nvSpPr>
          <p:cNvPr id="111" name="Google Shape;111;p22"/>
          <p:cNvSpPr txBox="1"/>
          <p:nvPr>
            <p:ph idx="1" type="subTitle"/>
          </p:nvPr>
        </p:nvSpPr>
        <p:spPr>
          <a:xfrm>
            <a:off x="311700" y="511975"/>
            <a:ext cx="8520600" cy="456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233A44"/>
                </a:solidFill>
              </a:rPr>
              <a:t>Repository: </a:t>
            </a:r>
            <a:r>
              <a:rPr lang="en" sz="1600">
                <a:solidFill>
                  <a:srgbClr val="233A44"/>
                </a:solidFill>
              </a:rPr>
              <a:t>  </a:t>
            </a:r>
            <a:endParaRPr sz="1600">
              <a:solidFill>
                <a:srgbClr val="233A44"/>
              </a:solidFill>
            </a:endParaRPr>
          </a:p>
          <a:p>
            <a:pPr indent="0" lvl="0" marL="0" rtl="0" algn="l">
              <a:lnSpc>
                <a:spcPct val="115000"/>
              </a:lnSpc>
              <a:spcBef>
                <a:spcPts val="0"/>
              </a:spcBef>
              <a:spcAft>
                <a:spcPts val="0"/>
              </a:spcAft>
              <a:buClr>
                <a:schemeClr val="dk1"/>
              </a:buClr>
              <a:buSzPts val="1100"/>
              <a:buFont typeface="Arial"/>
              <a:buNone/>
            </a:pPr>
            <a:r>
              <a:rPr lang="en" sz="1600">
                <a:solidFill>
                  <a:srgbClr val="233A44"/>
                </a:solidFill>
              </a:rPr>
              <a:t>  1.https://www.researchgate.net/publication/228665983_On_Bayesian_Net  work_and_Outlier_Detection, </a:t>
            </a:r>
            <a:r>
              <a:rPr b="1" lang="en" sz="1600">
                <a:solidFill>
                  <a:srgbClr val="233A44"/>
                </a:solidFill>
              </a:rPr>
              <a:t>cited by 5</a:t>
            </a:r>
            <a:endParaRPr b="1" sz="1600">
              <a:solidFill>
                <a:srgbClr val="233A44"/>
              </a:solidFill>
            </a:endParaRPr>
          </a:p>
          <a:p>
            <a:pPr indent="0" lvl="0" marL="0" rtl="0" algn="l">
              <a:lnSpc>
                <a:spcPct val="115000"/>
              </a:lnSpc>
              <a:spcBef>
                <a:spcPts val="0"/>
              </a:spcBef>
              <a:spcAft>
                <a:spcPts val="0"/>
              </a:spcAft>
              <a:buNone/>
            </a:pPr>
            <a:r>
              <a:rPr lang="en" sz="1600">
                <a:solidFill>
                  <a:srgbClr val="233A44"/>
                </a:solidFill>
              </a:rPr>
              <a:t>  2.</a:t>
            </a:r>
            <a:r>
              <a:rPr lang="en" sz="1300">
                <a:solidFill>
                  <a:srgbClr val="233A44"/>
                </a:solidFill>
                <a:uFill>
                  <a:noFill/>
                </a:uFill>
                <a:hlinkClick r:id="rId3"/>
              </a:rPr>
              <a:t> </a:t>
            </a:r>
            <a:r>
              <a:rPr lang="en" sz="1300" u="sng">
                <a:solidFill>
                  <a:schemeClr val="hlink"/>
                </a:solidFill>
                <a:hlinkClick r:id="rId4"/>
              </a:rPr>
              <a:t>https://www.cse.iitb.ac.in/~comad/2010/ResearchTrack/paper%2017.pdf</a:t>
            </a:r>
            <a:r>
              <a:rPr lang="en" sz="1300">
                <a:solidFill>
                  <a:srgbClr val="233A44"/>
                </a:solidFill>
              </a:rPr>
              <a:t>, </a:t>
            </a:r>
            <a:r>
              <a:rPr b="1" lang="en" sz="1300">
                <a:solidFill>
                  <a:srgbClr val="233A44"/>
                </a:solidFill>
              </a:rPr>
              <a:t>cited by 16</a:t>
            </a:r>
            <a:endParaRPr b="1" sz="1300">
              <a:solidFill>
                <a:srgbClr val="233A44"/>
              </a:solidFill>
            </a:endParaRPr>
          </a:p>
          <a:p>
            <a:pPr indent="0" lvl="0" marL="0" rtl="0" algn="l">
              <a:lnSpc>
                <a:spcPct val="115000"/>
              </a:lnSpc>
              <a:spcBef>
                <a:spcPts val="0"/>
              </a:spcBef>
              <a:spcAft>
                <a:spcPts val="0"/>
              </a:spcAft>
              <a:buClr>
                <a:schemeClr val="dk1"/>
              </a:buClr>
              <a:buSzPts val="1100"/>
              <a:buFont typeface="Arial"/>
              <a:buNone/>
            </a:pPr>
            <a:r>
              <a:t/>
            </a:r>
            <a:endParaRPr b="1" sz="1300">
              <a:solidFill>
                <a:srgbClr val="233A44"/>
              </a:solidFill>
            </a:endParaRPr>
          </a:p>
          <a:p>
            <a:pPr indent="0" lvl="0" marL="0" rtl="0" algn="l">
              <a:lnSpc>
                <a:spcPct val="115000"/>
              </a:lnSpc>
              <a:spcBef>
                <a:spcPts val="0"/>
              </a:spcBef>
              <a:spcAft>
                <a:spcPts val="0"/>
              </a:spcAft>
              <a:buClr>
                <a:schemeClr val="dk1"/>
              </a:buClr>
              <a:buSzPts val="1100"/>
              <a:buFont typeface="Arial"/>
              <a:buNone/>
            </a:pPr>
            <a:r>
              <a:rPr b="1" lang="en" sz="1600">
                <a:solidFill>
                  <a:srgbClr val="233A44"/>
                </a:solidFill>
              </a:rPr>
              <a:t>Application domain:</a:t>
            </a:r>
            <a:endParaRPr b="1" sz="1600">
              <a:solidFill>
                <a:srgbClr val="233A44"/>
              </a:solidFill>
            </a:endParaRPr>
          </a:p>
          <a:p>
            <a:pPr indent="0" lvl="0" marL="0" rtl="0" algn="l">
              <a:lnSpc>
                <a:spcPct val="115000"/>
              </a:lnSpc>
              <a:spcBef>
                <a:spcPts val="0"/>
              </a:spcBef>
              <a:spcAft>
                <a:spcPts val="0"/>
              </a:spcAft>
              <a:buNone/>
            </a:pPr>
            <a:r>
              <a:rPr lang="en" sz="1600">
                <a:solidFill>
                  <a:srgbClr val="233A44"/>
                </a:solidFill>
              </a:rPr>
              <a:t> Anomaly detection in Video surveillance, Intrusion detection in network, Health care.</a:t>
            </a:r>
            <a:endParaRPr sz="1600">
              <a:solidFill>
                <a:srgbClr val="233A44"/>
              </a:solidFill>
            </a:endParaRPr>
          </a:p>
          <a:p>
            <a:pPr indent="0" lvl="0" marL="0" rtl="0" algn="l">
              <a:lnSpc>
                <a:spcPct val="115000"/>
              </a:lnSpc>
              <a:spcBef>
                <a:spcPts val="0"/>
              </a:spcBef>
              <a:spcAft>
                <a:spcPts val="0"/>
              </a:spcAft>
              <a:buNone/>
            </a:pPr>
            <a:r>
              <a:t/>
            </a:r>
            <a:endParaRPr sz="1600">
              <a:solidFill>
                <a:srgbClr val="233A44"/>
              </a:solidFill>
            </a:endParaRPr>
          </a:p>
          <a:p>
            <a:pPr indent="0" lvl="0" marL="0" rtl="0" algn="l">
              <a:lnSpc>
                <a:spcPct val="115000"/>
              </a:lnSpc>
              <a:spcBef>
                <a:spcPts val="0"/>
              </a:spcBef>
              <a:spcAft>
                <a:spcPts val="0"/>
              </a:spcAft>
              <a:buNone/>
            </a:pPr>
            <a:r>
              <a:rPr b="1" lang="en" sz="1600">
                <a:solidFill>
                  <a:schemeClr val="dk1"/>
                </a:solidFill>
              </a:rPr>
              <a:t>Problem with previous approaches-</a:t>
            </a:r>
            <a:endParaRPr b="1" sz="1600">
              <a:solidFill>
                <a:schemeClr val="dk1"/>
              </a:solidFill>
            </a:endParaRPr>
          </a:p>
          <a:p>
            <a:pPr indent="0" lvl="0" marL="0" rtl="0" algn="l">
              <a:lnSpc>
                <a:spcPct val="115000"/>
              </a:lnSpc>
              <a:spcBef>
                <a:spcPts val="0"/>
              </a:spcBef>
              <a:spcAft>
                <a:spcPts val="0"/>
              </a:spcAft>
              <a:buNone/>
            </a:pPr>
            <a:r>
              <a:rPr lang="en" sz="1400">
                <a:solidFill>
                  <a:schemeClr val="dk1"/>
                </a:solidFill>
              </a:rPr>
              <a:t>    </a:t>
            </a:r>
            <a:r>
              <a:rPr b="1" lang="en" sz="1400">
                <a:solidFill>
                  <a:schemeClr val="dk1"/>
                </a:solidFill>
              </a:rPr>
              <a:t>Clustering based approaches</a:t>
            </a:r>
            <a:r>
              <a:rPr b="1" lang="en" sz="1600">
                <a:solidFill>
                  <a:schemeClr val="dk1"/>
                </a:solidFill>
              </a:rPr>
              <a:t> </a:t>
            </a:r>
            <a:r>
              <a:rPr lang="en" sz="1600">
                <a:solidFill>
                  <a:schemeClr val="dk1"/>
                </a:solidFill>
              </a:rPr>
              <a:t>– assumptions outliers either does not belong to any clusters or form small clusters. So highly dependence on suitable metric for clustering.</a:t>
            </a:r>
            <a:endParaRPr sz="1600">
              <a:solidFill>
                <a:schemeClr val="dk1"/>
              </a:solidFill>
            </a:endParaRPr>
          </a:p>
          <a:p>
            <a:pPr indent="0" lvl="0" marL="0" rtl="0" algn="l">
              <a:lnSpc>
                <a:spcPct val="115000"/>
              </a:lnSpc>
              <a:spcBef>
                <a:spcPts val="0"/>
              </a:spcBef>
              <a:spcAft>
                <a:spcPts val="0"/>
              </a:spcAft>
              <a:buNone/>
            </a:pPr>
            <a:r>
              <a:rPr lang="en" sz="1400">
                <a:solidFill>
                  <a:schemeClr val="dk1"/>
                </a:solidFill>
              </a:rPr>
              <a:t>    </a:t>
            </a:r>
            <a:r>
              <a:rPr b="1" lang="en" sz="1400">
                <a:solidFill>
                  <a:schemeClr val="dk1"/>
                </a:solidFill>
              </a:rPr>
              <a:t>use of Bayesian network </a:t>
            </a:r>
            <a:r>
              <a:rPr lang="en" sz="1400">
                <a:solidFill>
                  <a:schemeClr val="dk1"/>
                </a:solidFill>
              </a:rPr>
              <a:t>–</a:t>
            </a:r>
            <a:r>
              <a:rPr lang="en" sz="1600">
                <a:solidFill>
                  <a:schemeClr val="dk1"/>
                </a:solidFill>
              </a:rPr>
              <a:t>rely on the availability of accurate labels for various classes, which is, most often not possible</a:t>
            </a:r>
            <a:endParaRPr sz="1600">
              <a:solidFill>
                <a:schemeClr val="dk1"/>
              </a:solidFill>
            </a:endParaRPr>
          </a:p>
          <a:p>
            <a:pPr indent="0" lvl="0" marL="0" rtl="0" algn="l">
              <a:lnSpc>
                <a:spcPct val="115000"/>
              </a:lnSpc>
              <a:spcBef>
                <a:spcPts val="0"/>
              </a:spcBef>
              <a:spcAft>
                <a:spcPts val="0"/>
              </a:spcAft>
              <a:buNone/>
            </a:pPr>
            <a:r>
              <a:rPr lang="en" sz="1400">
                <a:solidFill>
                  <a:schemeClr val="dk1"/>
                </a:solidFill>
              </a:rPr>
              <a:t>   </a:t>
            </a:r>
            <a:r>
              <a:rPr b="1" lang="en" sz="1400">
                <a:solidFill>
                  <a:schemeClr val="dk1"/>
                </a:solidFill>
              </a:rPr>
              <a:t>Distance based methods</a:t>
            </a:r>
            <a:r>
              <a:rPr b="1" lang="en" sz="1600">
                <a:solidFill>
                  <a:schemeClr val="dk1"/>
                </a:solidFill>
              </a:rPr>
              <a:t> – </a:t>
            </a:r>
            <a:r>
              <a:rPr lang="en" sz="1600">
                <a:solidFill>
                  <a:schemeClr val="dk1"/>
                </a:solidFill>
              </a:rPr>
              <a:t>Computationally costly, perform poorly when the dataset</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has regions of varying densities</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rgbClr val="233A44"/>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0" y="119075"/>
            <a:ext cx="8520600" cy="72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AF7B51"/>
                </a:solidFill>
                <a:latin typeface="Nunito"/>
                <a:ea typeface="Nunito"/>
                <a:cs typeface="Nunito"/>
                <a:sym typeface="Nunito"/>
              </a:rPr>
              <a:t>Problem statement</a:t>
            </a:r>
            <a:endParaRPr/>
          </a:p>
        </p:txBody>
      </p:sp>
      <p:sp>
        <p:nvSpPr>
          <p:cNvPr id="117" name="Google Shape;117;p23"/>
          <p:cNvSpPr txBox="1"/>
          <p:nvPr>
            <p:ph idx="1" type="subTitle"/>
          </p:nvPr>
        </p:nvSpPr>
        <p:spPr>
          <a:xfrm>
            <a:off x="311700" y="773900"/>
            <a:ext cx="8520600" cy="10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33A44"/>
                </a:solidFill>
              </a:rPr>
              <a:t>● </a:t>
            </a:r>
            <a:r>
              <a:rPr lang="en" sz="1600">
                <a:solidFill>
                  <a:srgbClr val="233A44"/>
                </a:solidFill>
              </a:rPr>
              <a:t>Introduce two quantitative rules derived from the Bayesian network to uncover outliers. furthermore, used these rules to rank the instances also explain why they are likely to be so</a:t>
            </a:r>
            <a:endParaRPr sz="1600">
              <a:solidFill>
                <a:srgbClr val="233A44"/>
              </a:solidFill>
            </a:endParaRPr>
          </a:p>
          <a:p>
            <a:pPr indent="0" lvl="0" marL="0" rtl="0" algn="l">
              <a:lnSpc>
                <a:spcPct val="115000"/>
              </a:lnSpc>
              <a:spcBef>
                <a:spcPts val="0"/>
              </a:spcBef>
              <a:spcAft>
                <a:spcPts val="0"/>
              </a:spcAft>
              <a:buNone/>
            </a:pPr>
            <a:r>
              <a:rPr lang="en" sz="1600">
                <a:solidFill>
                  <a:srgbClr val="233A44"/>
                </a:solidFill>
              </a:rPr>
              <a:t>based on joint probability distribution in the Bayesian network</a:t>
            </a:r>
            <a:endParaRPr b="1" sz="1600">
              <a:solidFill>
                <a:srgbClr val="233A44"/>
              </a:solidFill>
            </a:endParaRPr>
          </a:p>
        </p:txBody>
      </p:sp>
      <p:sp>
        <p:nvSpPr>
          <p:cNvPr id="118" name="Google Shape;118;p23"/>
          <p:cNvSpPr txBox="1"/>
          <p:nvPr>
            <p:ph type="ctrTitle"/>
          </p:nvPr>
        </p:nvSpPr>
        <p:spPr>
          <a:xfrm>
            <a:off x="452175" y="1926450"/>
            <a:ext cx="8520600" cy="72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		</a:t>
            </a:r>
            <a:endParaRPr sz="1400"/>
          </a:p>
          <a:p>
            <a:pPr indent="0" lvl="0" marL="0" rtl="0" algn="ctr">
              <a:spcBef>
                <a:spcPts val="0"/>
              </a:spcBef>
              <a:spcAft>
                <a:spcPts val="0"/>
              </a:spcAft>
              <a:buClr>
                <a:srgbClr val="000000"/>
              </a:buClr>
              <a:buSzPts val="1100"/>
              <a:buFont typeface="Arial"/>
              <a:buNone/>
            </a:pPr>
            <a:r>
              <a:rPr lang="en" sz="3000">
                <a:solidFill>
                  <a:srgbClr val="AF7B51"/>
                </a:solidFill>
                <a:latin typeface="Nunito"/>
                <a:ea typeface="Nunito"/>
                <a:cs typeface="Nunito"/>
                <a:sym typeface="Nunito"/>
              </a:rPr>
              <a:t>Dataset</a:t>
            </a:r>
            <a:endParaRPr sz="3000">
              <a:solidFill>
                <a:srgbClr val="AF7B51"/>
              </a:solidFill>
              <a:latin typeface="Nunito"/>
              <a:ea typeface="Nunito"/>
              <a:cs typeface="Nunito"/>
              <a:sym typeface="Nunito"/>
            </a:endParaRPr>
          </a:p>
        </p:txBody>
      </p:sp>
      <p:sp>
        <p:nvSpPr>
          <p:cNvPr id="119" name="Google Shape;119;p23"/>
          <p:cNvSpPr txBox="1"/>
          <p:nvPr>
            <p:ph idx="1" type="subTitle"/>
          </p:nvPr>
        </p:nvSpPr>
        <p:spPr>
          <a:xfrm>
            <a:off x="452175" y="2571750"/>
            <a:ext cx="8520600" cy="246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total ten datasets,</a:t>
            </a:r>
            <a:endParaRPr sz="1600">
              <a:solidFill>
                <a:schemeClr val="dk1"/>
              </a:solidFill>
            </a:endParaRPr>
          </a:p>
          <a:p>
            <a:pPr indent="0" lvl="0" marL="0" rtl="0" algn="l">
              <a:lnSpc>
                <a:spcPct val="115000"/>
              </a:lnSpc>
              <a:spcBef>
                <a:spcPts val="0"/>
              </a:spcBef>
              <a:spcAft>
                <a:spcPts val="0"/>
              </a:spcAft>
              <a:buNone/>
            </a:pPr>
            <a:r>
              <a:rPr lang="en" sz="1400">
                <a:solidFill>
                  <a:schemeClr val="dk1"/>
                </a:solidFill>
              </a:rPr>
              <a:t>   out of which five were simulated from validated Bayesian model and</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   rest were real datasets from which Bayesian models were learnt</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each dataset, the notation (i </a:t>
            </a:r>
            <a:r>
              <a:rPr i="1" lang="en" sz="1400">
                <a:solidFill>
                  <a:schemeClr val="dk1"/>
                </a:solidFill>
              </a:rPr>
              <a:t>* </a:t>
            </a:r>
            <a:r>
              <a:rPr lang="en" sz="1400">
                <a:solidFill>
                  <a:schemeClr val="dk1"/>
                </a:solidFill>
              </a:rPr>
              <a:t>j) indicates that the dataset had </a:t>
            </a:r>
            <a:r>
              <a:rPr i="1" lang="en" sz="1400">
                <a:solidFill>
                  <a:schemeClr val="dk1"/>
                </a:solidFill>
              </a:rPr>
              <a:t>i </a:t>
            </a:r>
            <a:r>
              <a:rPr lang="en" sz="1400">
                <a:solidFill>
                  <a:schemeClr val="dk1"/>
                </a:solidFill>
              </a:rPr>
              <a:t>number of instances and </a:t>
            </a:r>
            <a:r>
              <a:rPr i="1" lang="en" sz="1400">
                <a:solidFill>
                  <a:schemeClr val="dk1"/>
                </a:solidFill>
              </a:rPr>
              <a:t>j </a:t>
            </a:r>
            <a:r>
              <a:rPr lang="en" sz="1400">
                <a:solidFill>
                  <a:schemeClr val="dk1"/>
                </a:solidFill>
              </a:rPr>
              <a:t>number of attributes.</a:t>
            </a:r>
            <a:endParaRPr sz="1400">
              <a:solidFill>
                <a:schemeClr val="dk1"/>
              </a:solidFill>
            </a:endParaRPr>
          </a:p>
          <a:p>
            <a:pPr indent="0" lvl="0" marL="0" rtl="0" algn="l">
              <a:lnSpc>
                <a:spcPct val="115000"/>
              </a:lnSpc>
              <a:spcBef>
                <a:spcPts val="0"/>
              </a:spcBef>
              <a:spcAft>
                <a:spcPts val="0"/>
              </a:spcAft>
              <a:buNone/>
            </a:pPr>
            <a:r>
              <a:rPr lang="en" sz="1200">
                <a:solidFill>
                  <a:schemeClr val="dk1"/>
                </a:solidFill>
              </a:rPr>
              <a:t>Real Datasets are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r>
              <a:rPr lang="en" sz="1400">
                <a:solidFill>
                  <a:schemeClr val="dk1"/>
                </a:solidFill>
              </a:rPr>
              <a:t>1. Hepatitis(155 </a:t>
            </a:r>
            <a:r>
              <a:rPr i="1" lang="en" sz="1400">
                <a:solidFill>
                  <a:schemeClr val="dk1"/>
                </a:solidFill>
              </a:rPr>
              <a:t>* </a:t>
            </a:r>
            <a:r>
              <a:rPr lang="en" sz="1400">
                <a:solidFill>
                  <a:schemeClr val="dk1"/>
                </a:solidFill>
              </a:rPr>
              <a:t>19)            	2. Breast cancer(184 </a:t>
            </a:r>
            <a:r>
              <a:rPr i="1" lang="en" sz="1400">
                <a:solidFill>
                  <a:schemeClr val="dk1"/>
                </a:solidFill>
              </a:rPr>
              <a:t>* </a:t>
            </a:r>
            <a:r>
              <a:rPr lang="en" sz="1400">
                <a:solidFill>
                  <a:schemeClr val="dk1"/>
                </a:solidFill>
              </a:rPr>
              <a:t>9)</a:t>
            </a:r>
            <a:r>
              <a:rPr lang="en" sz="1200">
                <a:solidFill>
                  <a:schemeClr val="dk1"/>
                </a:solidFill>
              </a:rPr>
              <a:t>                                  </a:t>
            </a:r>
            <a:r>
              <a:rPr lang="en" sz="1400">
                <a:solidFill>
                  <a:schemeClr val="dk1"/>
                </a:solidFill>
              </a:rPr>
              <a:t>3. Statlog(1000 </a:t>
            </a:r>
            <a:r>
              <a:rPr i="1" lang="en" sz="1400">
                <a:solidFill>
                  <a:schemeClr val="dk1"/>
                </a:solidFill>
              </a:rPr>
              <a:t>* </a:t>
            </a:r>
            <a:r>
              <a:rPr lang="en" sz="1400">
                <a:solidFill>
                  <a:schemeClr val="dk1"/>
                </a:solidFill>
              </a:rPr>
              <a:t>20)</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  4. Ecoli(336 </a:t>
            </a:r>
            <a:r>
              <a:rPr i="1" lang="en" sz="1400">
                <a:solidFill>
                  <a:schemeClr val="dk1"/>
                </a:solidFill>
              </a:rPr>
              <a:t>* </a:t>
            </a:r>
            <a:r>
              <a:rPr lang="en" sz="1400">
                <a:solidFill>
                  <a:schemeClr val="dk1"/>
                </a:solidFill>
              </a:rPr>
              <a:t>8)</a:t>
            </a:r>
            <a:r>
              <a:rPr lang="en" sz="1200">
                <a:solidFill>
                  <a:schemeClr val="dk1"/>
                </a:solidFill>
              </a:rPr>
              <a:t>          </a:t>
            </a:r>
            <a:r>
              <a:rPr lang="en" sz="1400">
                <a:solidFill>
                  <a:schemeClr val="dk1"/>
                </a:solidFill>
              </a:rPr>
              <a:t>5. Boston housing(516 </a:t>
            </a:r>
            <a:r>
              <a:rPr i="1" lang="en" sz="1400">
                <a:solidFill>
                  <a:schemeClr val="dk1"/>
                </a:solidFill>
              </a:rPr>
              <a:t>* </a:t>
            </a:r>
            <a:r>
              <a:rPr lang="en" sz="1400">
                <a:solidFill>
                  <a:schemeClr val="dk1"/>
                </a:solidFill>
              </a:rPr>
              <a:t>14)</a:t>
            </a:r>
            <a:endParaRPr sz="14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300">
              <a:solidFill>
                <a:srgbClr val="233A4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ctrTitle"/>
          </p:nvPr>
        </p:nvSpPr>
        <p:spPr>
          <a:xfrm>
            <a:off x="311700" y="338375"/>
            <a:ext cx="85206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Approach</a:t>
            </a:r>
            <a:endParaRPr/>
          </a:p>
        </p:txBody>
      </p:sp>
      <p:sp>
        <p:nvSpPr>
          <p:cNvPr id="125" name="Google Shape;125;p24"/>
          <p:cNvSpPr txBox="1"/>
          <p:nvPr>
            <p:ph idx="1" type="subTitle"/>
          </p:nvPr>
        </p:nvSpPr>
        <p:spPr>
          <a:xfrm>
            <a:off x="311700" y="904875"/>
            <a:ext cx="3783900" cy="40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Step1. </a:t>
            </a:r>
            <a:endParaRPr sz="1800"/>
          </a:p>
          <a:p>
            <a:pPr indent="0" lvl="0" marL="0" rtl="0" algn="l">
              <a:spcBef>
                <a:spcPts val="0"/>
              </a:spcBef>
              <a:spcAft>
                <a:spcPts val="0"/>
              </a:spcAft>
              <a:buClr>
                <a:schemeClr val="dk1"/>
              </a:buClr>
              <a:buSzPts val="1100"/>
              <a:buFont typeface="Arial"/>
              <a:buNone/>
            </a:pPr>
            <a:r>
              <a:rPr lang="en" sz="1800"/>
              <a:t>    </a:t>
            </a:r>
            <a:r>
              <a:rPr lang="en" sz="1800"/>
              <a:t>identification and description</a:t>
            </a:r>
            <a:endParaRPr sz="18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Step2.</a:t>
            </a:r>
            <a:endParaRPr sz="1800"/>
          </a:p>
          <a:p>
            <a:pPr indent="0" lvl="0" marL="0" rtl="0" algn="l">
              <a:spcBef>
                <a:spcPts val="0"/>
              </a:spcBef>
              <a:spcAft>
                <a:spcPts val="0"/>
              </a:spcAft>
              <a:buNone/>
            </a:pPr>
            <a:r>
              <a:t/>
            </a:r>
            <a:endParaRPr sz="1800"/>
          </a:p>
          <a:p>
            <a:pPr indent="457200" lvl="0" marL="0" rtl="0" algn="l">
              <a:spcBef>
                <a:spcPts val="0"/>
              </a:spcBef>
              <a:spcAft>
                <a:spcPts val="0"/>
              </a:spcAft>
              <a:buClr>
                <a:schemeClr val="dk1"/>
              </a:buClr>
              <a:buSzPts val="1100"/>
              <a:buFont typeface="Arial"/>
              <a:buNone/>
            </a:pPr>
            <a:r>
              <a:rPr lang="en" sz="1800"/>
              <a:t>analysis of false outliers</a:t>
            </a:r>
            <a:endParaRPr sz="1800"/>
          </a:p>
          <a:p>
            <a:pPr indent="0" lvl="0" marL="0" rtl="0" algn="l">
              <a:spcBef>
                <a:spcPts val="0"/>
              </a:spcBef>
              <a:spcAft>
                <a:spcPts val="0"/>
              </a:spcAft>
              <a:buNone/>
            </a:pPr>
            <a:r>
              <a:t/>
            </a:r>
            <a:endParaRPr/>
          </a:p>
        </p:txBody>
      </p:sp>
      <p:pic>
        <p:nvPicPr>
          <p:cNvPr id="126" name="Google Shape;126;p24"/>
          <p:cNvPicPr preferRelativeResize="0"/>
          <p:nvPr/>
        </p:nvPicPr>
        <p:blipFill>
          <a:blip r:embed="rId3">
            <a:alphaModFix/>
          </a:blip>
          <a:stretch>
            <a:fillRect/>
          </a:stretch>
        </p:blipFill>
        <p:spPr>
          <a:xfrm>
            <a:off x="3869525" y="59525"/>
            <a:ext cx="5274475" cy="501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0" y="250025"/>
            <a:ext cx="8520600" cy="5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AF7B51"/>
                </a:solidFill>
                <a:latin typeface="Nunito"/>
                <a:ea typeface="Nunito"/>
                <a:cs typeface="Nunito"/>
                <a:sym typeface="Nunito"/>
              </a:rPr>
              <a:t>Result achieved</a:t>
            </a:r>
            <a:endParaRPr/>
          </a:p>
        </p:txBody>
      </p:sp>
      <p:sp>
        <p:nvSpPr>
          <p:cNvPr id="132" name="Google Shape;132;p25"/>
          <p:cNvSpPr txBox="1"/>
          <p:nvPr>
            <p:ph idx="1" type="subTitle"/>
          </p:nvPr>
        </p:nvSpPr>
        <p:spPr>
          <a:xfrm>
            <a:off x="311700" y="702475"/>
            <a:ext cx="8520600" cy="42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3" name="Google Shape;133;p25"/>
          <p:cNvPicPr preferRelativeResize="0"/>
          <p:nvPr/>
        </p:nvPicPr>
        <p:blipFill>
          <a:blip r:embed="rId3">
            <a:alphaModFix/>
          </a:blip>
          <a:stretch>
            <a:fillRect/>
          </a:stretch>
        </p:blipFill>
        <p:spPr>
          <a:xfrm>
            <a:off x="1166825" y="1100150"/>
            <a:ext cx="6929425" cy="3126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ctrTitle"/>
          </p:nvPr>
        </p:nvSpPr>
        <p:spPr>
          <a:xfrm>
            <a:off x="311700" y="819525"/>
            <a:ext cx="8520600" cy="10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rgbClr val="000000"/>
                </a:solidFill>
              </a:rPr>
              <a:t>GLAD: Group Anomaly Detection in Social Media Analysis</a:t>
            </a:r>
            <a:endParaRPr/>
          </a:p>
          <a:p>
            <a:pPr indent="0" lvl="0" marL="0" rtl="0" algn="ctr">
              <a:spcBef>
                <a:spcPts val="0"/>
              </a:spcBef>
              <a:spcAft>
                <a:spcPts val="0"/>
              </a:spcAft>
              <a:buClr>
                <a:schemeClr val="dk1"/>
              </a:buClr>
              <a:buSzPts val="1100"/>
              <a:buFont typeface="Arial"/>
              <a:buNone/>
            </a:pPr>
            <a:r>
              <a:t/>
            </a:r>
            <a:endParaRPr sz="1800"/>
          </a:p>
        </p:txBody>
      </p:sp>
      <p:sp>
        <p:nvSpPr>
          <p:cNvPr id="139" name="Google Shape;139;p26"/>
          <p:cNvSpPr txBox="1"/>
          <p:nvPr>
            <p:ph idx="1" type="subTitle"/>
          </p:nvPr>
        </p:nvSpPr>
        <p:spPr>
          <a:xfrm>
            <a:off x="255475" y="1928100"/>
            <a:ext cx="8520600" cy="284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F7B51"/>
                </a:solidFill>
              </a:rPr>
              <a:t>Problem Statement</a:t>
            </a:r>
            <a:endParaRPr>
              <a:solidFill>
                <a:srgbClr val="AF7B51"/>
              </a:solidFill>
            </a:endParaRPr>
          </a:p>
          <a:p>
            <a:pPr indent="0" lvl="0" marL="0" rtl="0" algn="l">
              <a:spcBef>
                <a:spcPts val="0"/>
              </a:spcBef>
              <a:spcAft>
                <a:spcPts val="0"/>
              </a:spcAft>
              <a:buNone/>
            </a:pPr>
            <a:r>
              <a:rPr lang="en" sz="1800">
                <a:solidFill>
                  <a:srgbClr val="000000"/>
                </a:solidFill>
              </a:rPr>
              <a:t>Traditional</a:t>
            </a:r>
            <a:r>
              <a:rPr lang="en">
                <a:solidFill>
                  <a:srgbClr val="000000"/>
                </a:solidFill>
              </a:rPr>
              <a:t> </a:t>
            </a:r>
            <a:r>
              <a:rPr lang="en" sz="1800">
                <a:solidFill>
                  <a:srgbClr val="000000"/>
                </a:solidFill>
              </a:rPr>
              <a:t>methods seek for a single point of anomaly while it might happen that a group of people could collaborate to anomalous behavior specially on social media. The authors propose a hierarchical bayes model to detect such groupwise anomalies. </a:t>
            </a:r>
            <a:endParaRPr sz="1800">
              <a:solidFill>
                <a:srgbClr val="000000"/>
              </a:solidFill>
            </a:endParaRPr>
          </a:p>
          <a:p>
            <a:pPr indent="0" lvl="0" marL="0" rtl="0" algn="l">
              <a:spcBef>
                <a:spcPts val="0"/>
              </a:spcBef>
              <a:spcAft>
                <a:spcPts val="0"/>
              </a:spcAft>
              <a:buNone/>
            </a:pPr>
            <a:r>
              <a:rPr lang="en" sz="1800">
                <a:solidFill>
                  <a:srgbClr val="000000"/>
                </a:solidFill>
              </a:rPr>
              <a:t>Further due to dynamic nature of social media, the groups might keep changing hence they also propose a dynamic extension of their model to adapt to changing behavior</a:t>
            </a:r>
            <a:endParaRPr sz="1800">
              <a:solidFill>
                <a:srgbClr val="000000"/>
              </a:solidFill>
            </a:endParaRPr>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idx="1" type="subTitle"/>
          </p:nvPr>
        </p:nvSpPr>
        <p:spPr>
          <a:xfrm>
            <a:off x="311700" y="276425"/>
            <a:ext cx="3913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F7B51"/>
                </a:solidFill>
              </a:rPr>
              <a:t>Example of group anomaly</a:t>
            </a:r>
            <a:endParaRPr>
              <a:solidFill>
                <a:srgbClr val="AF7B51"/>
              </a:solidFill>
            </a:endParaRPr>
          </a:p>
        </p:txBody>
      </p:sp>
      <p:pic>
        <p:nvPicPr>
          <p:cNvPr id="145" name="Google Shape;145;p27"/>
          <p:cNvPicPr preferRelativeResize="0"/>
          <p:nvPr/>
        </p:nvPicPr>
        <p:blipFill>
          <a:blip r:embed="rId3">
            <a:alphaModFix/>
          </a:blip>
          <a:stretch>
            <a:fillRect/>
          </a:stretch>
        </p:blipFill>
        <p:spPr>
          <a:xfrm>
            <a:off x="927900" y="1303275"/>
            <a:ext cx="2809875" cy="1924050"/>
          </a:xfrm>
          <a:prstGeom prst="rect">
            <a:avLst/>
          </a:prstGeom>
          <a:noFill/>
          <a:ln>
            <a:noFill/>
          </a:ln>
        </p:spPr>
      </p:pic>
      <p:sp>
        <p:nvSpPr>
          <p:cNvPr id="146" name="Google Shape;146;p27"/>
          <p:cNvSpPr txBox="1"/>
          <p:nvPr/>
        </p:nvSpPr>
        <p:spPr>
          <a:xfrm>
            <a:off x="5134125" y="363500"/>
            <a:ext cx="3447900" cy="9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AF7B51"/>
                </a:solidFill>
              </a:rPr>
              <a:t>Applications</a:t>
            </a:r>
            <a:endParaRPr sz="2400">
              <a:solidFill>
                <a:srgbClr val="AF7B51"/>
              </a:solidFill>
            </a:endParaRPr>
          </a:p>
        </p:txBody>
      </p:sp>
      <p:sp>
        <p:nvSpPr>
          <p:cNvPr id="147" name="Google Shape;147;p27"/>
          <p:cNvSpPr txBox="1"/>
          <p:nvPr/>
        </p:nvSpPr>
        <p:spPr>
          <a:xfrm>
            <a:off x="4834325" y="1103650"/>
            <a:ext cx="3560100" cy="212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Finding new physical phenomena by detecting anomalous groups of particles</a:t>
            </a:r>
            <a:br>
              <a:rPr lang="en"/>
            </a:br>
            <a:endParaRPr/>
          </a:p>
          <a:p>
            <a:pPr indent="-317500" lvl="0" marL="457200" rtl="0" algn="l">
              <a:spcBef>
                <a:spcPts val="0"/>
              </a:spcBef>
              <a:spcAft>
                <a:spcPts val="0"/>
              </a:spcAft>
              <a:buSzPts val="1400"/>
              <a:buAutoNum type="arabicPeriod"/>
            </a:pPr>
            <a:r>
              <a:rPr lang="en"/>
              <a:t>Galaxy Identification</a:t>
            </a:r>
            <a:br>
              <a:rPr lang="en"/>
            </a:br>
            <a:endParaRPr/>
          </a:p>
          <a:p>
            <a:pPr indent="-317500" lvl="0" marL="457200" rtl="0" algn="l">
              <a:spcBef>
                <a:spcPts val="0"/>
              </a:spcBef>
              <a:spcAft>
                <a:spcPts val="0"/>
              </a:spcAft>
              <a:buSzPts val="1400"/>
              <a:buAutoNum type="arabicPeriod"/>
            </a:pPr>
            <a:r>
              <a:rPr lang="en"/>
              <a:t>Can be used to study corporate restructuring, team-job hopping and shift in political inclination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ctrTitle"/>
          </p:nvPr>
        </p:nvSpPr>
        <p:spPr>
          <a:xfrm>
            <a:off x="311700" y="-117350"/>
            <a:ext cx="8520600" cy="9492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lang="en" sz="2400">
                <a:solidFill>
                  <a:srgbClr val="AF7B51"/>
                </a:solidFill>
              </a:rPr>
              <a:t>GLAD - Group Latent Anomaly Detector model</a:t>
            </a:r>
            <a:endParaRPr sz="2400">
              <a:solidFill>
                <a:srgbClr val="AF7B51"/>
              </a:solidFill>
            </a:endParaRPr>
          </a:p>
        </p:txBody>
      </p:sp>
      <p:pic>
        <p:nvPicPr>
          <p:cNvPr id="153" name="Google Shape;153;p28"/>
          <p:cNvPicPr preferRelativeResize="0"/>
          <p:nvPr/>
        </p:nvPicPr>
        <p:blipFill>
          <a:blip r:embed="rId3">
            <a:alphaModFix/>
          </a:blip>
          <a:stretch>
            <a:fillRect/>
          </a:stretch>
        </p:blipFill>
        <p:spPr>
          <a:xfrm>
            <a:off x="152400" y="728775"/>
            <a:ext cx="8839200" cy="2723987"/>
          </a:xfrm>
          <a:prstGeom prst="rect">
            <a:avLst/>
          </a:prstGeom>
          <a:noFill/>
          <a:ln>
            <a:noFill/>
          </a:ln>
        </p:spPr>
      </p:pic>
      <p:sp>
        <p:nvSpPr>
          <p:cNvPr id="154" name="Google Shape;154;p28"/>
          <p:cNvSpPr txBox="1"/>
          <p:nvPr/>
        </p:nvSpPr>
        <p:spPr>
          <a:xfrm>
            <a:off x="740150" y="3452750"/>
            <a:ext cx="7823100" cy="16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 - denotes group person p belongs to           R - denotes role of person in the group</a:t>
            </a:r>
            <a:endParaRPr/>
          </a:p>
          <a:p>
            <a:pPr indent="0" lvl="0" marL="0" rtl="0" algn="l">
              <a:spcBef>
                <a:spcPts val="0"/>
              </a:spcBef>
              <a:spcAft>
                <a:spcPts val="0"/>
              </a:spcAft>
              <a:buNone/>
            </a:pPr>
            <a:r>
              <a:rPr lang="en"/>
              <a:t>Y - denotes whether p and q are connected    X - denotes the activities of a person 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parameters are updated using variational inference.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score the group anomalousness using</a:t>
            </a:r>
            <a:endParaRPr/>
          </a:p>
          <a:p>
            <a:pPr indent="0" lvl="0" marL="0" rtl="0" algn="l">
              <a:spcBef>
                <a:spcPts val="0"/>
              </a:spcBef>
              <a:spcAft>
                <a:spcPts val="0"/>
              </a:spcAft>
              <a:buNone/>
            </a:pPr>
            <a:r>
              <a:t/>
            </a:r>
            <a:endParaRPr/>
          </a:p>
        </p:txBody>
      </p:sp>
      <p:pic>
        <p:nvPicPr>
          <p:cNvPr id="155" name="Google Shape;155;p28"/>
          <p:cNvPicPr preferRelativeResize="0"/>
          <p:nvPr/>
        </p:nvPicPr>
        <p:blipFill>
          <a:blip r:embed="rId4">
            <a:alphaModFix/>
          </a:blip>
          <a:stretch>
            <a:fillRect/>
          </a:stretch>
        </p:blipFill>
        <p:spPr>
          <a:xfrm>
            <a:off x="4211838" y="4510650"/>
            <a:ext cx="2524125" cy="36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ctrTitle"/>
          </p:nvPr>
        </p:nvSpPr>
        <p:spPr>
          <a:xfrm>
            <a:off x="180550" y="191825"/>
            <a:ext cx="8520600" cy="60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AF7B51"/>
                </a:solidFill>
              </a:rPr>
              <a:t>Dynamic extension</a:t>
            </a:r>
            <a:endParaRPr sz="2400">
              <a:solidFill>
                <a:srgbClr val="AF7B51"/>
              </a:solidFill>
            </a:endParaRPr>
          </a:p>
        </p:txBody>
      </p:sp>
      <p:sp>
        <p:nvSpPr>
          <p:cNvPr id="161" name="Google Shape;161;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2" name="Google Shape;162;p29"/>
          <p:cNvPicPr preferRelativeResize="0"/>
          <p:nvPr/>
        </p:nvPicPr>
        <p:blipFill>
          <a:blip r:embed="rId3">
            <a:alphaModFix/>
          </a:blip>
          <a:stretch>
            <a:fillRect/>
          </a:stretch>
        </p:blipFill>
        <p:spPr>
          <a:xfrm>
            <a:off x="74975" y="734500"/>
            <a:ext cx="8844175" cy="3280950"/>
          </a:xfrm>
          <a:prstGeom prst="rect">
            <a:avLst/>
          </a:prstGeom>
          <a:noFill/>
          <a:ln>
            <a:noFill/>
          </a:ln>
        </p:spPr>
      </p:pic>
      <p:sp>
        <p:nvSpPr>
          <p:cNvPr id="163" name="Google Shape;163;p29"/>
          <p:cNvSpPr txBox="1"/>
          <p:nvPr/>
        </p:nvSpPr>
        <p:spPr>
          <a:xfrm>
            <a:off x="56225" y="4082950"/>
            <a:ext cx="89004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this case anomalies are located in both space and time i.e. a group is anomalous if it changes too fast in a timestep.</a:t>
            </a:r>
            <a:endParaRPr/>
          </a:p>
          <a:p>
            <a:pPr indent="0" lvl="0" marL="0" rtl="0" algn="l">
              <a:spcBef>
                <a:spcPts val="0"/>
              </a:spcBef>
              <a:spcAft>
                <a:spcPts val="0"/>
              </a:spcAft>
              <a:buNone/>
            </a:pPr>
            <a:r>
              <a:rPr lang="en"/>
              <a:t>They use Monte Carlo Sampling at each timestep and particle filtering to infer along time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ctrTitle"/>
          </p:nvPr>
        </p:nvSpPr>
        <p:spPr>
          <a:xfrm>
            <a:off x="311700" y="257425"/>
            <a:ext cx="3923100" cy="64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AF7B51"/>
                </a:solidFill>
              </a:rPr>
              <a:t>Dataset</a:t>
            </a:r>
            <a:endParaRPr sz="2400">
              <a:solidFill>
                <a:srgbClr val="AF7B51"/>
              </a:solidFill>
            </a:endParaRPr>
          </a:p>
        </p:txBody>
      </p:sp>
      <p:sp>
        <p:nvSpPr>
          <p:cNvPr id="169" name="Google Shape;169;p30"/>
          <p:cNvSpPr txBox="1"/>
          <p:nvPr/>
        </p:nvSpPr>
        <p:spPr>
          <a:xfrm>
            <a:off x="562125" y="972475"/>
            <a:ext cx="7972800" cy="41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US Senate Voting</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a:t>Dataset contains records of 109th Congress with 100 senators’ voting, spanning Jan 1st 2005 to Dec 31st 2006.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there are only 2 groups, there is no point in detecting anomalous groups so instead, they use d-GLAD to detect anomalous time points. </a:t>
            </a:r>
            <a:endParaRPr/>
          </a:p>
          <a:p>
            <a:pPr indent="0" lvl="0" marL="0" rtl="0" algn="l">
              <a:spcBef>
                <a:spcPts val="0"/>
              </a:spcBef>
              <a:spcAft>
                <a:spcPts val="0"/>
              </a:spcAft>
              <a:buNone/>
            </a:pPr>
            <a:r>
              <a:rPr lang="en"/>
              <a:t>d-GLAD raises an alarm at the 7th time-step for Democratic. A well known political event happened during this time is that Democratic senator Joseph Lieberman lost the Democratic Party primary election and became a independent Democratic in September 2006 which was captured by their model</a:t>
            </a:r>
            <a:endParaRPr/>
          </a:p>
        </p:txBody>
      </p:sp>
      <p:pic>
        <p:nvPicPr>
          <p:cNvPr id="170" name="Google Shape;170;p30"/>
          <p:cNvPicPr preferRelativeResize="0"/>
          <p:nvPr/>
        </p:nvPicPr>
        <p:blipFill>
          <a:blip r:embed="rId3">
            <a:alphaModFix/>
          </a:blip>
          <a:stretch>
            <a:fillRect/>
          </a:stretch>
        </p:blipFill>
        <p:spPr>
          <a:xfrm>
            <a:off x="2025275" y="1848376"/>
            <a:ext cx="5093451" cy="188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ctrTitle"/>
          </p:nvPr>
        </p:nvSpPr>
        <p:spPr>
          <a:xfrm>
            <a:off x="311700" y="39162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76" name="Google Shape;176;p31"/>
          <p:cNvSpPr txBox="1"/>
          <p:nvPr>
            <p:ph idx="1" type="subTitle"/>
          </p:nvPr>
        </p:nvSpPr>
        <p:spPr>
          <a:xfrm>
            <a:off x="311700" y="1438150"/>
            <a:ext cx="8520600" cy="160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sz="1800">
                <a:solidFill>
                  <a:srgbClr val="000000"/>
                </a:solidFill>
              </a:rPr>
              <a:t>GLAD: Group Anomaly Detection in Social Media Analysis - cited by 63</a:t>
            </a:r>
            <a:br>
              <a:rPr lang="en" sz="1800">
                <a:solidFill>
                  <a:srgbClr val="000000"/>
                </a:solidFill>
              </a:rPr>
            </a:br>
            <a:r>
              <a:rPr lang="en" sz="1800" u="sng">
                <a:solidFill>
                  <a:schemeClr val="hlink"/>
                </a:solidFill>
                <a:hlinkClick r:id="rId3"/>
              </a:rPr>
              <a:t>https://arxiv.org/pdf/1410.1940.pdf</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One-Class Support Measure Machines for Group Anomaly Detection -cied by 38 </a:t>
            </a:r>
            <a:r>
              <a:rPr lang="en" sz="1800" u="sng">
                <a:solidFill>
                  <a:schemeClr val="hlink"/>
                </a:solidFill>
                <a:hlinkClick r:id="rId4"/>
              </a:rPr>
              <a:t>https://arxiv.org/pdf/1303.0309.pdf</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90200" y="108000"/>
            <a:ext cx="8520600" cy="57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OVERVIEW</a:t>
            </a:r>
            <a:endParaRPr sz="3000"/>
          </a:p>
        </p:txBody>
      </p:sp>
      <p:sp>
        <p:nvSpPr>
          <p:cNvPr id="61" name="Google Shape;61;p14"/>
          <p:cNvSpPr txBox="1"/>
          <p:nvPr>
            <p:ph idx="1" type="subTitle"/>
          </p:nvPr>
        </p:nvSpPr>
        <p:spPr>
          <a:xfrm>
            <a:off x="190200" y="998125"/>
            <a:ext cx="8520600" cy="79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arenR"/>
            </a:pPr>
            <a:r>
              <a:rPr b="1" lang="en" sz="1400">
                <a:solidFill>
                  <a:srgbClr val="000000"/>
                </a:solidFill>
                <a:latin typeface="Nunito"/>
                <a:ea typeface="Nunito"/>
                <a:cs typeface="Nunito"/>
                <a:sym typeface="Nunito"/>
              </a:rPr>
              <a:t>Overview : On Bayesian Network and Outlier Detection</a:t>
            </a:r>
            <a:r>
              <a:rPr lang="en" sz="1400">
                <a:solidFill>
                  <a:srgbClr val="AF7B51"/>
                </a:solidFill>
                <a:latin typeface="Nunito"/>
                <a:ea typeface="Nunito"/>
                <a:cs typeface="Nunito"/>
                <a:sym typeface="Nunito"/>
              </a:rPr>
              <a:t> </a:t>
            </a:r>
            <a:endParaRPr sz="1400">
              <a:solidFill>
                <a:srgbClr val="AF7B51"/>
              </a:solidFill>
              <a:latin typeface="Nunito"/>
              <a:ea typeface="Nunito"/>
              <a:cs typeface="Nunito"/>
              <a:sym typeface="Nunito"/>
            </a:endParaRPr>
          </a:p>
          <a:p>
            <a:pPr indent="0" lvl="0" marL="457200" rtl="0" algn="l">
              <a:spcBef>
                <a:spcPts val="0"/>
              </a:spcBef>
              <a:spcAft>
                <a:spcPts val="0"/>
              </a:spcAft>
              <a:buNone/>
            </a:pPr>
            <a:r>
              <a:rPr lang="en" sz="1600">
                <a:solidFill>
                  <a:srgbClr val="233A44"/>
                </a:solidFill>
              </a:rPr>
              <a:t>https://www.researchgate.net/publication/228665983_On_Bayesian_Net  work_and_Outlier_Detection, </a:t>
            </a:r>
            <a:r>
              <a:rPr b="1" lang="en" sz="1600">
                <a:solidFill>
                  <a:srgbClr val="233A44"/>
                </a:solidFill>
              </a:rPr>
              <a:t>cited by 5</a:t>
            </a:r>
            <a:endParaRPr b="1"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None/>
            </a:pPr>
            <a:r>
              <a:rPr b="1" lang="en" sz="1400">
                <a:solidFill>
                  <a:srgbClr val="000000"/>
                </a:solidFill>
              </a:rPr>
              <a:t>2)</a:t>
            </a:r>
            <a:r>
              <a:rPr b="1" lang="en" sz="1400">
                <a:solidFill>
                  <a:srgbClr val="333333"/>
                </a:solidFill>
              </a:rPr>
              <a:t>Anomaly Detection Through a Bayesian Support Vector Machine</a:t>
            </a:r>
            <a:endParaRPr b="1" sz="1400">
              <a:solidFill>
                <a:srgbClr val="333333"/>
              </a:solidFill>
            </a:endParaRPr>
          </a:p>
          <a:p>
            <a:pPr indent="0" lvl="0" marL="0" rtl="0" algn="l">
              <a:spcBef>
                <a:spcPts val="0"/>
              </a:spcBef>
              <a:spcAft>
                <a:spcPts val="0"/>
              </a:spcAft>
              <a:buNone/>
            </a:pPr>
            <a:r>
              <a:rPr b="1" lang="en" sz="1200">
                <a:solidFill>
                  <a:srgbClr val="333333"/>
                </a:solidFill>
              </a:rPr>
              <a:t>Citation count</a:t>
            </a:r>
            <a:r>
              <a:rPr lang="en" sz="1200">
                <a:solidFill>
                  <a:srgbClr val="333333"/>
                </a:solidFill>
              </a:rPr>
              <a:t>:</a:t>
            </a:r>
            <a:r>
              <a:rPr lang="en" sz="1200">
                <a:solidFill>
                  <a:schemeClr val="dk1"/>
                </a:solidFill>
              </a:rPr>
              <a:t>53 citations counts(52 paper citation and 1 patent citation)</a:t>
            </a:r>
            <a:endParaRPr sz="1200">
              <a:solidFill>
                <a:schemeClr val="dk1"/>
              </a:solidFill>
            </a:endParaRPr>
          </a:p>
          <a:p>
            <a:pPr indent="0" lvl="0" marL="0" rtl="0" algn="l">
              <a:spcBef>
                <a:spcPts val="0"/>
              </a:spcBef>
              <a:spcAft>
                <a:spcPts val="0"/>
              </a:spcAft>
              <a:buNone/>
            </a:pPr>
            <a:r>
              <a:rPr b="1" lang="en" sz="1200">
                <a:solidFill>
                  <a:schemeClr val="dk1"/>
                </a:solidFill>
              </a:rPr>
              <a:t>Source</a:t>
            </a:r>
            <a:r>
              <a:rPr lang="en" sz="1200">
                <a:solidFill>
                  <a:schemeClr val="dk1"/>
                </a:solidFill>
              </a:rPr>
              <a:t>:-</a:t>
            </a:r>
            <a:r>
              <a:rPr lang="en" sz="1200" u="sng">
                <a:solidFill>
                  <a:srgbClr val="1155CC"/>
                </a:solidFill>
                <a:hlinkClick r:id="rId3"/>
              </a:rPr>
              <a:t>https://ieeexplore.ieee.org</a:t>
            </a:r>
            <a:endParaRPr sz="1200">
              <a:solidFill>
                <a:schemeClr val="dk1"/>
              </a:solidFill>
            </a:endParaRPr>
          </a:p>
          <a:p>
            <a:pPr indent="0" lvl="0" marL="0" rtl="0" algn="l">
              <a:spcBef>
                <a:spcPts val="0"/>
              </a:spcBef>
              <a:spcAft>
                <a:spcPts val="0"/>
              </a:spcAft>
              <a:buNone/>
            </a:pPr>
            <a:r>
              <a:rPr b="1" lang="en" sz="1200">
                <a:solidFill>
                  <a:schemeClr val="dk1"/>
                </a:solidFill>
              </a:rPr>
              <a:t>Application </a:t>
            </a:r>
            <a:r>
              <a:rPr b="1" lang="en" sz="1200">
                <a:solidFill>
                  <a:schemeClr val="dk1"/>
                </a:solidFill>
              </a:rPr>
              <a:t>Domain</a:t>
            </a:r>
            <a:r>
              <a:rPr lang="en" sz="1200">
                <a:solidFill>
                  <a:schemeClr val="dk1"/>
                </a:solidFill>
              </a:rPr>
              <a:t>: early system-level health assessment, failure diagnostics, and prognostics for electronics.The objective in this case study was to test the algorithms on a system that was degrading, and in which the degradation took place in the presence of considerable noise</a:t>
            </a:r>
            <a:endParaRPr sz="12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rgbClr val="333333"/>
                </a:solidFill>
              </a:rPr>
              <a:t>	</a:t>
            </a:r>
            <a:endParaRPr sz="1400">
              <a:solidFill>
                <a:srgbClr val="333333"/>
              </a:solidFill>
            </a:endParaRPr>
          </a:p>
          <a:p>
            <a:pPr indent="0" lvl="0" marL="0" rtl="0" algn="l">
              <a:spcBef>
                <a:spcPts val="0"/>
              </a:spcBef>
              <a:spcAft>
                <a:spcPts val="0"/>
              </a:spcAft>
              <a:buNone/>
            </a:pPr>
            <a:r>
              <a:rPr b="1" lang="en" sz="1400">
                <a:solidFill>
                  <a:srgbClr val="000000"/>
                </a:solidFill>
              </a:rPr>
              <a:t>3) </a:t>
            </a:r>
            <a:r>
              <a:rPr lang="en" sz="1800">
                <a:solidFill>
                  <a:schemeClr val="dk1"/>
                </a:solidFill>
              </a:rPr>
              <a:t>GLAD: Group Anomaly Detection in Social Media Analysis</a:t>
            </a:r>
            <a:endParaRPr sz="1800">
              <a:solidFill>
                <a:schemeClr val="dk1"/>
              </a:solidFill>
            </a:endParaRPr>
          </a:p>
          <a:p>
            <a:pPr indent="0" lvl="0" marL="0" rtl="0" algn="l">
              <a:spcBef>
                <a:spcPts val="0"/>
              </a:spcBef>
              <a:spcAft>
                <a:spcPts val="0"/>
              </a:spcAft>
              <a:buNone/>
            </a:pPr>
            <a:r>
              <a:rPr b="1" lang="en" sz="1200">
                <a:solidFill>
                  <a:schemeClr val="dk1"/>
                </a:solidFill>
              </a:rPr>
              <a:t>Citation Count</a:t>
            </a:r>
            <a:r>
              <a:rPr lang="en" sz="1200">
                <a:solidFill>
                  <a:schemeClr val="dk1"/>
                </a:solidFill>
              </a:rPr>
              <a:t> 63 </a:t>
            </a:r>
            <a:br>
              <a:rPr lang="en" sz="1200">
                <a:solidFill>
                  <a:schemeClr val="dk1"/>
                </a:solidFill>
              </a:rPr>
            </a:br>
            <a:r>
              <a:rPr b="1" lang="en" sz="1200">
                <a:solidFill>
                  <a:schemeClr val="dk1"/>
                </a:solidFill>
              </a:rPr>
              <a:t>Source - </a:t>
            </a:r>
            <a:r>
              <a:rPr lang="en" sz="1200" u="sng">
                <a:solidFill>
                  <a:schemeClr val="accent5"/>
                </a:solidFill>
                <a:hlinkClick r:id="rId4"/>
              </a:rPr>
              <a:t>https://arxiv.org/pdf/1410.1940.pdf</a:t>
            </a:r>
            <a:endParaRPr sz="1200">
              <a:solidFill>
                <a:schemeClr val="dk1"/>
              </a:solidFill>
            </a:endParaRPr>
          </a:p>
          <a:p>
            <a:pPr indent="0" lvl="0" marL="0" rtl="0" algn="l">
              <a:spcBef>
                <a:spcPts val="0"/>
              </a:spcBef>
              <a:spcAft>
                <a:spcPts val="0"/>
              </a:spcAft>
              <a:buNone/>
            </a:pPr>
            <a:r>
              <a:rPr b="1" lang="en" sz="1200">
                <a:solidFill>
                  <a:schemeClr val="dk1"/>
                </a:solidFill>
              </a:rPr>
              <a:t>Application Domain - </a:t>
            </a:r>
            <a:r>
              <a:rPr lang="en" sz="1200">
                <a:solidFill>
                  <a:schemeClr val="dk1"/>
                </a:solidFill>
              </a:rPr>
              <a:t>detect anomalous behavior in social media and physics</a:t>
            </a:r>
            <a:endParaRPr sz="1200">
              <a:solidFill>
                <a:schemeClr val="dk1"/>
              </a:solidFill>
            </a:endParaRPr>
          </a:p>
          <a:p>
            <a:pPr indent="0" lvl="0" marL="0" rtl="0" algn="l">
              <a:spcBef>
                <a:spcPts val="0"/>
              </a:spcBef>
              <a:spcAft>
                <a:spcPts val="0"/>
              </a:spcAft>
              <a:buNone/>
            </a:pPr>
            <a:r>
              <a:t/>
            </a:r>
            <a:endParaRPr b="1"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24325"/>
            <a:ext cx="8520600" cy="1408800"/>
          </a:xfrm>
          <a:prstGeom prst="rect">
            <a:avLst/>
          </a:prstGeom>
        </p:spPr>
        <p:txBody>
          <a:bodyPr anchorCtr="0" anchor="b" bIns="91425" lIns="91425" spcFirstLastPara="1" rIns="91425" wrap="square" tIns="91425">
            <a:noAutofit/>
          </a:bodyPr>
          <a:lstStyle/>
          <a:p>
            <a:pPr indent="0" lvl="0" marL="0" marR="101600" rtl="0" algn="ctr">
              <a:lnSpc>
                <a:spcPct val="130000"/>
              </a:lnSpc>
              <a:spcBef>
                <a:spcPts val="0"/>
              </a:spcBef>
              <a:spcAft>
                <a:spcPts val="0"/>
              </a:spcAft>
              <a:buClr>
                <a:schemeClr val="dk1"/>
              </a:buClr>
              <a:buSzPts val="1100"/>
              <a:buFont typeface="Arial"/>
              <a:buNone/>
            </a:pPr>
            <a:r>
              <a:rPr b="1" lang="en" sz="3000">
                <a:solidFill>
                  <a:srgbClr val="333333"/>
                </a:solidFill>
              </a:rPr>
              <a:t>Anomaly Detection Through a Bayesian Support Vector Machine</a:t>
            </a:r>
            <a:endParaRPr sz="3000"/>
          </a:p>
        </p:txBody>
      </p:sp>
      <p:sp>
        <p:nvSpPr>
          <p:cNvPr id="67" name="Google Shape;67;p15"/>
          <p:cNvSpPr txBox="1"/>
          <p:nvPr>
            <p:ph idx="1" type="subTitle"/>
          </p:nvPr>
        </p:nvSpPr>
        <p:spPr>
          <a:xfrm>
            <a:off x="311700" y="2173500"/>
            <a:ext cx="8520600" cy="14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Problem Statement</a:t>
            </a:r>
            <a:endParaRPr sz="1400"/>
          </a:p>
          <a:p>
            <a:pPr indent="0" lvl="0" marL="0" rtl="0" algn="just">
              <a:spcBef>
                <a:spcPts val="0"/>
              </a:spcBef>
              <a:spcAft>
                <a:spcPts val="0"/>
              </a:spcAft>
              <a:buNone/>
            </a:pPr>
            <a:r>
              <a:rPr lang="en" sz="1400">
                <a:solidFill>
                  <a:srgbClr val="000000"/>
                </a:solidFill>
              </a:rPr>
              <a:t>To</a:t>
            </a:r>
            <a:r>
              <a:rPr lang="en" sz="1400"/>
              <a:t> </a:t>
            </a:r>
            <a:r>
              <a:rPr lang="en" sz="1400">
                <a:solidFill>
                  <a:schemeClr val="dk1"/>
                </a:solidFill>
              </a:rPr>
              <a:t>analyse the reliability of a product from a health monitoring perspective, which allows a methodology that permits the reliability of a product to be evaluated in its actual application conditions using novelty detection and to investigate the use of a one-class support vector machine algorithm to detect the system anomalies, and to give output classification probabilities, as a way to monitor the health of a system.</a:t>
            </a:r>
            <a:endParaRPr sz="1400">
              <a:solidFill>
                <a:schemeClr val="dk1"/>
              </a:solidFill>
            </a:endParaRPr>
          </a:p>
          <a:p>
            <a:pPr indent="0" lvl="0" marL="0" rtl="0" algn="just">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subTitle"/>
          </p:nvPr>
        </p:nvSpPr>
        <p:spPr>
          <a:xfrm>
            <a:off x="41700" y="1476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Approach</a:t>
            </a:r>
            <a:endParaRPr sz="2400"/>
          </a:p>
          <a:p>
            <a:pPr indent="0" lvl="0" marL="0" rtl="0" algn="just">
              <a:spcBef>
                <a:spcPts val="0"/>
              </a:spcBef>
              <a:spcAft>
                <a:spcPts val="0"/>
              </a:spcAft>
              <a:buNone/>
            </a:pPr>
            <a:r>
              <a:rPr lang="en" sz="1400">
                <a:solidFill>
                  <a:schemeClr val="dk1"/>
                </a:solidFill>
              </a:rPr>
              <a:t>We approach the problem of novelty detection and health evaluation based on support vector machine (SVM) classifiers. We use their connection to Bayesian linear models (BLM) to model the posterior class probability for future test data. The Bayesian SVM algorithm is trained in the absence of failure data (negative class data), as is the case in many mission-critical systems. The negative class sample is estimated through a non-parametric density estimation technique, and through analysis of the gradient of the resulting likelihood function.</a:t>
            </a:r>
            <a:endParaRPr sz="14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pic>
        <p:nvPicPr>
          <p:cNvPr id="73" name="Google Shape;73;p16"/>
          <p:cNvPicPr preferRelativeResize="0"/>
          <p:nvPr/>
        </p:nvPicPr>
        <p:blipFill>
          <a:blip r:embed="rId3">
            <a:alphaModFix/>
          </a:blip>
          <a:stretch>
            <a:fillRect/>
          </a:stretch>
        </p:blipFill>
        <p:spPr>
          <a:xfrm>
            <a:off x="152400" y="1897050"/>
            <a:ext cx="4174350" cy="3072250"/>
          </a:xfrm>
          <a:prstGeom prst="rect">
            <a:avLst/>
          </a:prstGeom>
          <a:noFill/>
          <a:ln>
            <a:noFill/>
          </a:ln>
        </p:spPr>
      </p:pic>
      <p:pic>
        <p:nvPicPr>
          <p:cNvPr id="74" name="Google Shape;74;p16"/>
          <p:cNvPicPr preferRelativeResize="0"/>
          <p:nvPr/>
        </p:nvPicPr>
        <p:blipFill>
          <a:blip r:embed="rId4">
            <a:alphaModFix/>
          </a:blip>
          <a:stretch>
            <a:fillRect/>
          </a:stretch>
        </p:blipFill>
        <p:spPr>
          <a:xfrm>
            <a:off x="5700375" y="2111875"/>
            <a:ext cx="3190875" cy="73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1" type="subTitle"/>
          </p:nvPr>
        </p:nvSpPr>
        <p:spPr>
          <a:xfrm>
            <a:off x="169950" y="296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Data Set Description</a:t>
            </a:r>
            <a:endParaRPr sz="2400"/>
          </a:p>
          <a:p>
            <a:pPr indent="0" lvl="0" marL="0" rtl="0" algn="just">
              <a:lnSpc>
                <a:spcPct val="115000"/>
              </a:lnSpc>
              <a:spcBef>
                <a:spcPts val="0"/>
              </a:spcBef>
              <a:spcAft>
                <a:spcPts val="0"/>
              </a:spcAft>
              <a:buNone/>
            </a:pPr>
            <a:r>
              <a:rPr b="1" lang="en" sz="1400">
                <a:solidFill>
                  <a:schemeClr val="dk1"/>
                </a:solidFill>
              </a:rPr>
              <a:t>Lockheed Martin servers:-</a:t>
            </a:r>
            <a:r>
              <a:rPr lang="en" sz="1400">
                <a:solidFill>
                  <a:schemeClr val="dk1"/>
                </a:solidFill>
              </a:rPr>
              <a:t>The first 800 observations were used as the positive training class, during which no failures occurred. The remaining data were used as the test data, which included three periods of failures.</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 sz="1400">
                <a:solidFill>
                  <a:schemeClr val="dk1"/>
                </a:solidFill>
              </a:rPr>
              <a:t>Simulated Degradation Data</a:t>
            </a:r>
            <a:endParaRPr b="1"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subTitle"/>
          </p:nvPr>
        </p:nvSpPr>
        <p:spPr>
          <a:xfrm>
            <a:off x="419700" y="262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Result Achieved</a:t>
            </a:r>
            <a:endParaRPr sz="2400"/>
          </a:p>
          <a:p>
            <a:pPr indent="0" lvl="0" marL="0" rtl="0" algn="ctr">
              <a:lnSpc>
                <a:spcPct val="115000"/>
              </a:lnSpc>
              <a:spcBef>
                <a:spcPts val="0"/>
              </a:spcBef>
              <a:spcAft>
                <a:spcPts val="0"/>
              </a:spcAft>
              <a:buNone/>
            </a:pPr>
            <a:r>
              <a:rPr b="1" lang="en" sz="1400">
                <a:solidFill>
                  <a:schemeClr val="dk1"/>
                </a:solidFill>
              </a:rPr>
              <a:t>Lockheed Martin Servers Data</a:t>
            </a:r>
            <a:endParaRPr b="1"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400">
              <a:solidFill>
                <a:schemeClr val="dk1"/>
              </a:solidFill>
            </a:endParaRPr>
          </a:p>
        </p:txBody>
      </p:sp>
      <p:pic>
        <p:nvPicPr>
          <p:cNvPr id="85" name="Google Shape;85;p18"/>
          <p:cNvPicPr preferRelativeResize="0"/>
          <p:nvPr/>
        </p:nvPicPr>
        <p:blipFill>
          <a:blip r:embed="rId3">
            <a:alphaModFix/>
          </a:blip>
          <a:stretch>
            <a:fillRect/>
          </a:stretch>
        </p:blipFill>
        <p:spPr>
          <a:xfrm>
            <a:off x="2424450" y="1588225"/>
            <a:ext cx="4000500" cy="187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idx="1" type="subTitle"/>
          </p:nvPr>
        </p:nvSpPr>
        <p:spPr>
          <a:xfrm>
            <a:off x="419700" y="262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Result Achieved</a:t>
            </a:r>
            <a:endParaRPr sz="2400"/>
          </a:p>
          <a:p>
            <a:pPr indent="0" lvl="0" marL="0" rtl="0" algn="ctr">
              <a:lnSpc>
                <a:spcPct val="115000"/>
              </a:lnSpc>
              <a:spcBef>
                <a:spcPts val="0"/>
              </a:spcBef>
              <a:spcAft>
                <a:spcPts val="0"/>
              </a:spcAft>
              <a:buNone/>
            </a:pPr>
            <a:r>
              <a:rPr b="1" lang="en" sz="1400">
                <a:solidFill>
                  <a:schemeClr val="dk1"/>
                </a:solidFill>
              </a:rPr>
              <a:t>Simulated Degradation Data</a:t>
            </a:r>
            <a:endParaRPr b="1" sz="1400">
              <a:solidFill>
                <a:schemeClr val="dk1"/>
              </a:solidFill>
            </a:endParaRPr>
          </a:p>
          <a:p>
            <a:pPr indent="0" lvl="0" marL="0" rtl="0" algn="ctr">
              <a:lnSpc>
                <a:spcPct val="115000"/>
              </a:lnSpc>
              <a:spcBef>
                <a:spcPts val="0"/>
              </a:spcBef>
              <a:spcAft>
                <a:spcPts val="0"/>
              </a:spcAft>
              <a:buNone/>
            </a:pPr>
            <a:r>
              <a:t/>
            </a:r>
            <a:endParaRPr b="1" sz="1400">
              <a:solidFill>
                <a:schemeClr val="dk1"/>
              </a:solidFill>
            </a:endParaRPr>
          </a:p>
          <a:p>
            <a:pPr indent="0" lvl="0" marL="0" rtl="0" algn="ctr">
              <a:lnSpc>
                <a:spcPct val="115000"/>
              </a:lnSpc>
              <a:spcBef>
                <a:spcPts val="0"/>
              </a:spcBef>
              <a:spcAft>
                <a:spcPts val="0"/>
              </a:spcAft>
              <a:buNone/>
            </a:pPr>
            <a:r>
              <a:t/>
            </a:r>
            <a:endParaRPr b="1" sz="1400">
              <a:solidFill>
                <a:schemeClr val="dk1"/>
              </a:solidFill>
            </a:endParaRPr>
          </a:p>
          <a:p>
            <a:pPr indent="0" lvl="0" marL="0" rtl="0" algn="ctr">
              <a:lnSpc>
                <a:spcPct val="115000"/>
              </a:lnSpc>
              <a:spcBef>
                <a:spcPts val="0"/>
              </a:spcBef>
              <a:spcAft>
                <a:spcPts val="0"/>
              </a:spcAft>
              <a:buNone/>
            </a:pPr>
            <a:r>
              <a:rPr lang="en" sz="1400">
                <a:solidFill>
                  <a:schemeClr val="dk1"/>
                </a:solidFill>
              </a:rPr>
              <a:t>LIBSVM                                                                              CALCESVM</a:t>
            </a:r>
            <a:endParaRPr sz="1400">
              <a:solidFill>
                <a:schemeClr val="dk1"/>
              </a:solidFill>
            </a:endParaRPr>
          </a:p>
          <a:p>
            <a:pPr indent="0" lvl="0" marL="0" rtl="0" algn="l">
              <a:lnSpc>
                <a:spcPct val="115000"/>
              </a:lnSpc>
              <a:spcBef>
                <a:spcPts val="0"/>
              </a:spcBef>
              <a:spcAft>
                <a:spcPts val="0"/>
              </a:spcAft>
              <a:buNone/>
            </a:pPr>
            <a:r>
              <a:t/>
            </a:r>
            <a:endParaRPr b="1" sz="1400">
              <a:solidFill>
                <a:schemeClr val="dk1"/>
              </a:solidFill>
            </a:endParaRPr>
          </a:p>
        </p:txBody>
      </p:sp>
      <p:pic>
        <p:nvPicPr>
          <p:cNvPr id="91" name="Google Shape;91;p19"/>
          <p:cNvPicPr preferRelativeResize="0"/>
          <p:nvPr/>
        </p:nvPicPr>
        <p:blipFill>
          <a:blip r:embed="rId3">
            <a:alphaModFix/>
          </a:blip>
          <a:stretch>
            <a:fillRect/>
          </a:stretch>
        </p:blipFill>
        <p:spPr>
          <a:xfrm>
            <a:off x="840900" y="1801375"/>
            <a:ext cx="4039963" cy="1350875"/>
          </a:xfrm>
          <a:prstGeom prst="rect">
            <a:avLst/>
          </a:prstGeom>
          <a:noFill/>
          <a:ln>
            <a:noFill/>
          </a:ln>
        </p:spPr>
      </p:pic>
      <p:pic>
        <p:nvPicPr>
          <p:cNvPr id="92" name="Google Shape;92;p19"/>
          <p:cNvPicPr preferRelativeResize="0"/>
          <p:nvPr/>
        </p:nvPicPr>
        <p:blipFill>
          <a:blip r:embed="rId4">
            <a:alphaModFix/>
          </a:blip>
          <a:stretch>
            <a:fillRect/>
          </a:stretch>
        </p:blipFill>
        <p:spPr>
          <a:xfrm>
            <a:off x="5152900" y="1801375"/>
            <a:ext cx="3879125" cy="135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1" type="subTitle"/>
          </p:nvPr>
        </p:nvSpPr>
        <p:spPr>
          <a:xfrm>
            <a:off x="419700" y="262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Result Achieved</a:t>
            </a:r>
            <a:endParaRPr sz="2400"/>
          </a:p>
          <a:p>
            <a:pPr indent="0" lvl="0" marL="0" rtl="0" algn="ctr">
              <a:lnSpc>
                <a:spcPct val="115000"/>
              </a:lnSpc>
              <a:spcBef>
                <a:spcPts val="0"/>
              </a:spcBef>
              <a:spcAft>
                <a:spcPts val="0"/>
              </a:spcAft>
              <a:buNone/>
            </a:pPr>
            <a:r>
              <a:rPr b="1" lang="en" sz="1400">
                <a:solidFill>
                  <a:schemeClr val="dk1"/>
                </a:solidFill>
              </a:rPr>
              <a:t>Simulated Degradation Data</a:t>
            </a:r>
            <a:endParaRPr b="1" sz="1400">
              <a:solidFill>
                <a:schemeClr val="dk1"/>
              </a:solidFill>
            </a:endParaRPr>
          </a:p>
          <a:p>
            <a:pPr indent="0" lvl="0" marL="0" rtl="0" algn="ctr">
              <a:lnSpc>
                <a:spcPct val="115000"/>
              </a:lnSpc>
              <a:spcBef>
                <a:spcPts val="0"/>
              </a:spcBef>
              <a:spcAft>
                <a:spcPts val="0"/>
              </a:spcAft>
              <a:buNone/>
            </a:pPr>
            <a:r>
              <a:t/>
            </a:r>
            <a:endParaRPr b="1" sz="1400">
              <a:solidFill>
                <a:schemeClr val="dk1"/>
              </a:solidFill>
            </a:endParaRPr>
          </a:p>
          <a:p>
            <a:pPr indent="0" lvl="0" marL="0" rtl="0" algn="ctr">
              <a:lnSpc>
                <a:spcPct val="115000"/>
              </a:lnSpc>
              <a:spcBef>
                <a:spcPts val="0"/>
              </a:spcBef>
              <a:spcAft>
                <a:spcPts val="0"/>
              </a:spcAft>
              <a:buNone/>
            </a:pPr>
            <a:r>
              <a:t/>
            </a:r>
            <a:endParaRPr b="1" sz="1400">
              <a:solidFill>
                <a:schemeClr val="dk1"/>
              </a:solidFill>
            </a:endParaRPr>
          </a:p>
          <a:p>
            <a:pPr indent="0" lvl="0" marL="0" rtl="0" algn="ctr">
              <a:lnSpc>
                <a:spcPct val="115000"/>
              </a:lnSpc>
              <a:spcBef>
                <a:spcPts val="0"/>
              </a:spcBef>
              <a:spcAft>
                <a:spcPts val="0"/>
              </a:spcAft>
              <a:buNone/>
            </a:pPr>
            <a:r>
              <a:rPr lang="en" sz="1400">
                <a:solidFill>
                  <a:schemeClr val="dk1"/>
                </a:solidFill>
              </a:rPr>
              <a:t>                                                                             </a:t>
            </a:r>
            <a:endParaRPr b="1" sz="1400">
              <a:solidFill>
                <a:schemeClr val="dk1"/>
              </a:solidFill>
            </a:endParaRPr>
          </a:p>
        </p:txBody>
      </p:sp>
      <p:pic>
        <p:nvPicPr>
          <p:cNvPr id="98" name="Google Shape;98;p20"/>
          <p:cNvPicPr preferRelativeResize="0"/>
          <p:nvPr/>
        </p:nvPicPr>
        <p:blipFill>
          <a:blip r:embed="rId3">
            <a:alphaModFix/>
          </a:blip>
          <a:stretch>
            <a:fillRect/>
          </a:stretch>
        </p:blipFill>
        <p:spPr>
          <a:xfrm>
            <a:off x="969150" y="1112875"/>
            <a:ext cx="6584100" cy="3783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idx="1" type="subTitle"/>
          </p:nvPr>
        </p:nvSpPr>
        <p:spPr>
          <a:xfrm>
            <a:off x="419700" y="262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LIMITATIONS AND SHORTCOMINGS</a:t>
            </a:r>
            <a:endParaRPr sz="2400"/>
          </a:p>
          <a:p>
            <a:pPr indent="0" lvl="0" marL="0" rtl="0" algn="ctr">
              <a:spcBef>
                <a:spcPts val="0"/>
              </a:spcBef>
              <a:spcAft>
                <a:spcPts val="0"/>
              </a:spcAft>
              <a:buNone/>
            </a:pPr>
            <a:r>
              <a:t/>
            </a:r>
            <a:endParaRPr sz="1400"/>
          </a:p>
          <a:p>
            <a:pPr indent="0" lvl="0" marL="0" rtl="0" algn="just">
              <a:spcBef>
                <a:spcPts val="0"/>
              </a:spcBef>
              <a:spcAft>
                <a:spcPts val="0"/>
              </a:spcAft>
              <a:buNone/>
            </a:pPr>
            <a:r>
              <a:t/>
            </a:r>
            <a:endParaRPr/>
          </a:p>
          <a:p>
            <a:pPr indent="0" lvl="0" marL="0" rtl="0" algn="just">
              <a:lnSpc>
                <a:spcPct val="115000"/>
              </a:lnSpc>
              <a:spcBef>
                <a:spcPts val="0"/>
              </a:spcBef>
              <a:spcAft>
                <a:spcPts val="0"/>
              </a:spcAft>
              <a:buNone/>
            </a:pPr>
            <a:r>
              <a:rPr lang="en" sz="1400">
                <a:solidFill>
                  <a:schemeClr val="dk1"/>
                </a:solidFill>
              </a:rPr>
              <a:t>1) The estimation of the negative class can in many cases be over-conservative, depending on how the user specifies the threshold.</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None/>
            </a:pPr>
            <a:r>
              <a:rPr lang="en" sz="1400">
                <a:solidFill>
                  <a:schemeClr val="dk1"/>
                </a:solidFill>
              </a:rPr>
              <a:t>2) The choice of decomposition detail can affect the accuracy (here we used two two-dimensional models).</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None/>
            </a:pPr>
            <a:r>
              <a:rPr lang="en" sz="1400">
                <a:solidFill>
                  <a:schemeClr val="dk1"/>
                </a:solidFill>
              </a:rPr>
              <a:t>3) Insufficient data corresponding to the healthy states of the system is presented to the algorithm.</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None/>
            </a:pPr>
            <a:r>
              <a:t/>
            </a:r>
            <a:endParaRPr b="1" sz="1400">
              <a:solidFill>
                <a:schemeClr val="dk1"/>
              </a:solidFill>
            </a:endParaRPr>
          </a:p>
          <a:p>
            <a:pPr indent="0" lvl="0" marL="0" rtl="0" algn="ctr">
              <a:lnSpc>
                <a:spcPct val="115000"/>
              </a:lnSpc>
              <a:spcBef>
                <a:spcPts val="0"/>
              </a:spcBef>
              <a:spcAft>
                <a:spcPts val="0"/>
              </a:spcAft>
              <a:buNone/>
            </a:pPr>
            <a:r>
              <a:rPr lang="en" sz="1400">
                <a:solidFill>
                  <a:schemeClr val="dk1"/>
                </a:solidFill>
              </a:rPr>
              <a:t>                                                                             </a:t>
            </a:r>
            <a:endParaRPr b="1" sz="1400">
              <a:solidFill>
                <a:schemeClr val="dk1"/>
              </a:solidFill>
            </a:endParaRPr>
          </a:p>
        </p:txBody>
      </p:sp>
      <p:pic>
        <p:nvPicPr>
          <p:cNvPr id="104" name="Google Shape;104;p21"/>
          <p:cNvPicPr preferRelativeResize="0"/>
          <p:nvPr/>
        </p:nvPicPr>
        <p:blipFill>
          <a:blip r:embed="rId3">
            <a:alphaModFix/>
          </a:blip>
          <a:stretch>
            <a:fillRect/>
          </a:stretch>
        </p:blipFill>
        <p:spPr>
          <a:xfrm>
            <a:off x="4134975" y="3439250"/>
            <a:ext cx="3190875" cy="733425"/>
          </a:xfrm>
          <a:prstGeom prst="rect">
            <a:avLst/>
          </a:prstGeom>
          <a:noFill/>
          <a:ln>
            <a:noFill/>
          </a:ln>
        </p:spPr>
      </p:pic>
      <p:pic>
        <p:nvPicPr>
          <p:cNvPr id="105" name="Google Shape;105;p21"/>
          <p:cNvPicPr preferRelativeResize="0"/>
          <p:nvPr/>
        </p:nvPicPr>
        <p:blipFill>
          <a:blip r:embed="rId4">
            <a:alphaModFix/>
          </a:blip>
          <a:stretch>
            <a:fillRect/>
          </a:stretch>
        </p:blipFill>
        <p:spPr>
          <a:xfrm>
            <a:off x="152400" y="3063925"/>
            <a:ext cx="2588875" cy="190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