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2" r:id="rId4"/>
    <p:sldId id="328" r:id="rId5"/>
    <p:sldId id="324" r:id="rId6"/>
    <p:sldId id="260" r:id="rId7"/>
    <p:sldId id="261" r:id="rId8"/>
    <p:sldId id="323" r:id="rId9"/>
    <p:sldId id="325" r:id="rId10"/>
    <p:sldId id="327" r:id="rId11"/>
    <p:sldId id="326" r:id="rId12"/>
    <p:sldId id="262" r:id="rId13"/>
    <p:sldId id="263" r:id="rId14"/>
    <p:sldId id="264" r:id="rId15"/>
    <p:sldId id="265" r:id="rId16"/>
    <p:sldId id="321" r:id="rId17"/>
    <p:sldId id="279" r:id="rId18"/>
    <p:sldId id="280" r:id="rId19"/>
    <p:sldId id="267" r:id="rId20"/>
    <p:sldId id="282" r:id="rId21"/>
    <p:sldId id="283" r:id="rId22"/>
    <p:sldId id="284" r:id="rId23"/>
    <p:sldId id="285" r:id="rId24"/>
    <p:sldId id="286" r:id="rId25"/>
    <p:sldId id="287" r:id="rId26"/>
    <p:sldId id="290" r:id="rId27"/>
    <p:sldId id="288" r:id="rId28"/>
    <p:sldId id="289" r:id="rId29"/>
    <p:sldId id="291" r:id="rId30"/>
    <p:sldId id="292" r:id="rId31"/>
    <p:sldId id="293" r:id="rId32"/>
    <p:sldId id="294" r:id="rId33"/>
    <p:sldId id="266" r:id="rId34"/>
    <p:sldId id="268" r:id="rId35"/>
    <p:sldId id="269" r:id="rId36"/>
    <p:sldId id="270" r:id="rId37"/>
    <p:sldId id="277" r:id="rId38"/>
    <p:sldId id="278" r:id="rId39"/>
    <p:sldId id="295" r:id="rId40"/>
    <p:sldId id="296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272" r:id="rId52"/>
    <p:sldId id="271" r:id="rId53"/>
    <p:sldId id="273" r:id="rId54"/>
    <p:sldId id="274" r:id="rId55"/>
    <p:sldId id="275" r:id="rId56"/>
    <p:sldId id="276" r:id="rId57"/>
    <p:sldId id="281" r:id="rId58"/>
    <p:sldId id="297" r:id="rId59"/>
    <p:sldId id="298" r:id="rId60"/>
    <p:sldId id="299" r:id="rId61"/>
    <p:sldId id="300" r:id="rId62"/>
    <p:sldId id="311" r:id="rId63"/>
    <p:sldId id="312" r:id="rId64"/>
    <p:sldId id="316" r:id="rId65"/>
    <p:sldId id="317" r:id="rId66"/>
    <p:sldId id="318" r:id="rId67"/>
    <p:sldId id="319" r:id="rId68"/>
    <p:sldId id="320" r:id="rId69"/>
    <p:sldId id="329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FA13-9C55-9464-ED92-A1C156884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24CE5-CA0C-4F63-5E81-D6543F3CF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E92C-4125-A392-C640-2B9796FB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B69A-7B24-48ED-BA6E-BECE97D6FC7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8D5DA-64F3-25D9-3067-BB8CED0F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1B738-F5BE-4E58-27D8-11D07892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C6A9-E33C-4CE2-A277-75F4DCD5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6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DB06-74FB-B060-E690-EA709449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0BE82-74C5-4DFC-E073-5A721E878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213CC-CD27-14F2-3A9B-E9704A23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B69A-7B24-48ED-BA6E-BECE97D6FC7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5652B-59F2-3F5F-1CE2-33D7F24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50D4-C7B3-4388-6BEA-E5A3C959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C6A9-E33C-4CE2-A277-75F4DCD5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1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99B0A-1E79-DC00-0D98-BBA668A9E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632DA-5D76-E00B-3A75-A9A57771C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2382-E2BC-6B29-C59B-CC9E00A1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B69A-7B24-48ED-BA6E-BECE97D6FC7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D0887-08FC-5921-DE02-C647E929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AACF3-494B-4C63-AE35-AC4CEA24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C6A9-E33C-4CE2-A277-75F4DCD5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1433-EF93-0B87-47A6-A65BD6BA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79CA-70CC-0436-C9DF-664F648A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4312B-CEEA-BF31-CB1B-F1BA5040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B69A-7B24-48ED-BA6E-BECE97D6FC7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8B2F0-75D3-8D7E-A117-B6D6F0FB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C55F2-61F7-9E0A-CE91-003E22FB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C6A9-E33C-4CE2-A277-75F4DCD5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6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F92F-BA25-463B-2735-EF2B94D9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3CA1-5864-CFBF-B5EC-5AE89D585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4DC10-4E03-2A02-B3BA-0F8AC540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B69A-7B24-48ED-BA6E-BECE97D6FC7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68C1-A6A5-6D66-0A3D-B0C84B2D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E1A6-32D9-96A3-2F12-DD9134F1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C6A9-E33C-4CE2-A277-75F4DCD5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7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72C6-FFAF-25C7-A643-02A99344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9F93-883A-3ABD-431A-356A684E7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0AA47-5C4E-F41C-5A8C-E5563BC6A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38A0E-FCEB-C2BA-4A70-D69D24EC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B69A-7B24-48ED-BA6E-BECE97D6FC7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B6B5B-7DF9-224B-4CCA-2BC71487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6E486-541C-046E-C78E-F23EA321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C6A9-E33C-4CE2-A277-75F4DCD5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2524-AD6B-800E-0A1A-33CD1E50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9B4E3-1253-9B14-BFE0-2347C5552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578A9-1CF0-917D-2A27-6122A2D5B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0DBFF-4D6D-ED31-AC8B-142EF0E90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310E7-2046-20C9-346F-DD1F8AAAC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EF2E2-4573-183A-AF68-52B9CF17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B69A-7B24-48ED-BA6E-BECE97D6FC7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CD544-5D11-3681-4C0F-97E19D3A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738DC-0970-BA4F-B598-EF5A3067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C6A9-E33C-4CE2-A277-75F4DCD5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2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A066-18A6-DB9C-44DF-1FF52D12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A229D-D5AB-D89E-4F5D-B13105B9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B69A-7B24-48ED-BA6E-BECE97D6FC7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6499-DEC1-9BC3-6A76-A78E27C8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058EE-CBD0-3C86-3E1F-E787ADC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C6A9-E33C-4CE2-A277-75F4DCD5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DE768-9F55-A994-C423-A35A4E58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B69A-7B24-48ED-BA6E-BECE97D6FC7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7F0D0-03D1-9439-7398-F99CF015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76E97-BBB3-5D32-371B-C6A638DD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C6A9-E33C-4CE2-A277-75F4DCD5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E08C-BD0A-2F06-CBFA-C63FFD87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948B-0E0B-407D-2AF0-66386540E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DA739-1EEA-73D7-C753-29F1A64E5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25DB0-EDEC-8B93-15A8-7E1D098E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B69A-7B24-48ED-BA6E-BECE97D6FC7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8EAC1-5159-AD3E-9152-FA26AF78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44ADD-B286-9FB9-EF59-B3A7EDCD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C6A9-E33C-4CE2-A277-75F4DCD5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0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D64F-4972-67F9-0AC7-4F56E9F8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0A33F-5B34-36B2-DB51-DD5AEC7D2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2C661-6818-02F2-24EA-C702C3F10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C0DA6-0BE9-FADA-9C74-45B753DC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B69A-7B24-48ED-BA6E-BECE97D6FC7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D323-DF2E-3A47-7576-2B9FF6F0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B3F3C-E871-240F-7633-29565371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C6A9-E33C-4CE2-A277-75F4DCD5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0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ECE4C-C7A1-1DDF-A16F-E376A7CB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FE014-48BD-64F1-F8EC-20554512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31A5-D6A5-FA89-787B-DB00E21CB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E7B69A-7B24-48ED-BA6E-BECE97D6FC7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AFA6-D3CC-01F3-3669-4010975D2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BD3C-CF10-9EC3-BC1E-8586ACED0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7EC6A9-E33C-4CE2-A277-75F4DCD5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0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dad.com/tag/gat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inedatascience.co/software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inedatascience.co/software/inde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inedatascience.co/software/index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inedatascience.co/software/index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inedatascience.co/software/index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inedatascience.co/software/index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inedatascience.co/software/index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inedatascience.co/software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R_logo.sv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R_logo.svg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R_logo.svg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R_logo.sv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R_logo.sv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R_logo.sv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R_logo.sv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R_logo.sv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_logo.sv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ngall.com/unhappy-guy-png/download/45103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_logo.sv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_logo.sv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gv.tcag.ca/dgv/app/hom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micb.2018.00288/ful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CF1CA1-ED32-F88B-8126-2B059F204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241969" y="-265963"/>
            <a:ext cx="13900648" cy="72630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DB2020-21F1-1B4C-3839-6606FB6269D1}"/>
              </a:ext>
            </a:extLst>
          </p:cNvPr>
          <p:cNvSpPr/>
          <p:nvPr/>
        </p:nvSpPr>
        <p:spPr>
          <a:xfrm>
            <a:off x="-191729" y="-132735"/>
            <a:ext cx="12521381" cy="70566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74149-B69E-DE02-F2AE-AF4864082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The Database of Genomic Variants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FB82E-B122-1413-3B26-7BFBDEF66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curated collection of structural variation in the human genome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7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CF756A-F8E8-62C9-13DA-5A3D6998B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74410"/>
              </p:ext>
            </p:extLst>
          </p:nvPr>
        </p:nvGraphicFramePr>
        <p:xfrm>
          <a:off x="2032000" y="1457085"/>
          <a:ext cx="8127999" cy="48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042651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33500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86159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Variant 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2014 Data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 Data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72788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7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Gain+Loss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3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47482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8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123868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4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77268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331273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1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5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116265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093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Novel sequence 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7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5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Mobile element 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0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 alteration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01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Tandem duplication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845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B23596-FD0B-043C-D92C-B5B7EE5A78A4}"/>
              </a:ext>
            </a:extLst>
          </p:cNvPr>
          <p:cNvSpPr txBox="1"/>
          <p:nvPr/>
        </p:nvSpPr>
        <p:spPr>
          <a:xfrm>
            <a:off x="1371602" y="368713"/>
            <a:ext cx="8289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u="sng" dirty="0">
                <a:latin typeface="Calibri" panose="020F0502020204030204" pitchFamily="34" charset="0"/>
                <a:cs typeface="Calibri" panose="020F0502020204030204" pitchFamily="34" charset="0"/>
              </a:rPr>
              <a:t>Individual variant types mapped to hg19 assembly </a:t>
            </a:r>
          </a:p>
          <a:p>
            <a:r>
              <a:rPr lang="en-US" sz="3000" b="1" u="sng" dirty="0">
                <a:latin typeface="Calibri" panose="020F0502020204030204" pitchFamily="34" charset="0"/>
                <a:cs typeface="Calibri" panose="020F0502020204030204" pitchFamily="34" charset="0"/>
              </a:rPr>
              <a:t>in 2014 and 2020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60794-F9A4-7D77-EA0F-F4ECA2990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38386" y="120994"/>
            <a:ext cx="1058877" cy="10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0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9BFDF-E018-1014-14E4-6ECFB4AF3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92" y="1172496"/>
            <a:ext cx="10375016" cy="51324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2D5EC5-2252-FB92-201A-8ADF1D4A8913}"/>
              </a:ext>
            </a:extLst>
          </p:cNvPr>
          <p:cNvSpPr txBox="1"/>
          <p:nvPr/>
        </p:nvSpPr>
        <p:spPr>
          <a:xfrm>
            <a:off x="908492" y="368709"/>
            <a:ext cx="76813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Geographic distribution of samples used</a:t>
            </a:r>
          </a:p>
        </p:txBody>
      </p:sp>
    </p:spTree>
    <p:extLst>
      <p:ext uri="{BB962C8B-B14F-4D97-AF65-F5344CB8AC3E}">
        <p14:creationId xmlns:p14="http://schemas.microsoft.com/office/powerpoint/2010/main" val="44727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BFB20D-6343-254A-A2DB-5BDF1360F2A9}"/>
              </a:ext>
            </a:extLst>
          </p:cNvPr>
          <p:cNvSpPr txBox="1"/>
          <p:nvPr/>
        </p:nvSpPr>
        <p:spPr>
          <a:xfrm>
            <a:off x="3338052" y="2785471"/>
            <a:ext cx="5515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hg18 Data</a:t>
            </a:r>
          </a:p>
        </p:txBody>
      </p:sp>
    </p:spTree>
    <p:extLst>
      <p:ext uri="{BB962C8B-B14F-4D97-AF65-F5344CB8AC3E}">
        <p14:creationId xmlns:p14="http://schemas.microsoft.com/office/powerpoint/2010/main" val="202491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50D11E-C34C-27E3-C5FA-5ADCCA4BE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1" y="507971"/>
            <a:ext cx="12036577" cy="58420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9AC212-ED48-8055-CA33-C818C5494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55411" y="135743"/>
            <a:ext cx="1058877" cy="10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157E74-7CEA-FE78-D905-1341D0B08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3" t="4764" r="26088" b="5512"/>
          <a:stretch/>
        </p:blipFill>
        <p:spPr>
          <a:xfrm>
            <a:off x="2639960" y="132735"/>
            <a:ext cx="6912080" cy="67252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B956DE-2F69-5ECB-64C7-4BDD46926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55411" y="135743"/>
            <a:ext cx="1058877" cy="10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7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CEC13296-0C50-F56B-612E-57C72BADC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" r="2656"/>
          <a:stretch/>
        </p:blipFill>
        <p:spPr>
          <a:xfrm>
            <a:off x="0" y="235126"/>
            <a:ext cx="12192000" cy="63877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3AC228-771B-A0D1-7444-A997F0658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55411" y="135743"/>
            <a:ext cx="1058877" cy="10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1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77E88-F108-FEF4-263D-788E322E2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253"/>
            <a:ext cx="12192000" cy="59174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F0A239-1C49-0D82-5A4D-40518800D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55411" y="135743"/>
            <a:ext cx="1058877" cy="10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9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a yellow triangle&#10;&#10;Description automatically generated">
            <a:extLst>
              <a:ext uri="{FF2B5EF4-FFF2-40B4-BE49-F238E27FC236}">
                <a16:creationId xmlns:a16="http://schemas.microsoft.com/office/drawing/2014/main" id="{5B877308-A50A-D879-21B5-CED3BF19D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0" t="5761" r="30323" b="11742"/>
          <a:stretch/>
        </p:blipFill>
        <p:spPr>
          <a:xfrm>
            <a:off x="3212690" y="330377"/>
            <a:ext cx="5766619" cy="61972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4BCB51-3FA9-7D82-49A8-BCBEC8731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55411" y="135743"/>
            <a:ext cx="1058877" cy="10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3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bars&#10;&#10;Description automatically generated">
            <a:extLst>
              <a:ext uri="{FF2B5EF4-FFF2-40B4-BE49-F238E27FC236}">
                <a16:creationId xmlns:a16="http://schemas.microsoft.com/office/drawing/2014/main" id="{FB646CED-93B1-60D8-F075-22B58C87C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" t="13487" r="42177"/>
          <a:stretch/>
        </p:blipFill>
        <p:spPr>
          <a:xfrm>
            <a:off x="2064773" y="404443"/>
            <a:ext cx="7580671" cy="60491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774642-83E4-06BA-1691-D36175C14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55411" y="135743"/>
            <a:ext cx="1058877" cy="10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43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6EEA01-5F95-059D-D350-D20FD8E8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49" y="899925"/>
            <a:ext cx="7300101" cy="56778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6A2E98-FF24-5CEB-0349-C21562178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55411" y="135743"/>
            <a:ext cx="1058877" cy="10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BD112-6231-6ED7-B8A5-5E32D1962D1A}"/>
              </a:ext>
            </a:extLst>
          </p:cNvPr>
          <p:cNvSpPr txBox="1"/>
          <p:nvPr/>
        </p:nvSpPr>
        <p:spPr>
          <a:xfrm>
            <a:off x="2286000" y="2123713"/>
            <a:ext cx="7934632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solidFill>
                  <a:srgbClr val="2727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3000" b="0" i="0" dirty="0">
                <a:solidFill>
                  <a:srgbClr val="27272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istory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solidFill>
                  <a:srgbClr val="2727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3000" b="0" i="0" dirty="0">
                <a:solidFill>
                  <a:srgbClr val="27272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ata structure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solidFill>
                  <a:srgbClr val="2727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000" b="0" i="0" dirty="0">
                <a:solidFill>
                  <a:srgbClr val="27272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osition in the DB ecosystem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7A591-56A1-8758-84B8-6C0F23EF7776}"/>
              </a:ext>
            </a:extLst>
          </p:cNvPr>
          <p:cNvSpPr txBox="1"/>
          <p:nvPr/>
        </p:nvSpPr>
        <p:spPr>
          <a:xfrm>
            <a:off x="2286000" y="1666568"/>
            <a:ext cx="3097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51069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red lines&#10;&#10;Description automatically generated">
            <a:extLst>
              <a:ext uri="{FF2B5EF4-FFF2-40B4-BE49-F238E27FC236}">
                <a16:creationId xmlns:a16="http://schemas.microsoft.com/office/drawing/2014/main" id="{1AC4497F-0807-C7E8-4D5D-03366A801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1" r="4638" b="7312"/>
          <a:stretch/>
        </p:blipFill>
        <p:spPr>
          <a:xfrm>
            <a:off x="1372056" y="-73740"/>
            <a:ext cx="9447887" cy="7005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6BC385-7CE6-21D0-5E49-8A4CD97A1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216565" y="176980"/>
            <a:ext cx="827812" cy="6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01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lack circle and a red line&#10;&#10;Description automatically generated with medium confidence">
            <a:extLst>
              <a:ext uri="{FF2B5EF4-FFF2-40B4-BE49-F238E27FC236}">
                <a16:creationId xmlns:a16="http://schemas.microsoft.com/office/drawing/2014/main" id="{1B4703F7-A054-26BD-5E5A-65A151392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64" y="95608"/>
            <a:ext cx="3738898" cy="6666784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71D2C9C-ED1D-454F-95BB-F131CE930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924" y="95607"/>
            <a:ext cx="3738898" cy="6666785"/>
          </a:xfrm>
          <a:prstGeom prst="rect">
            <a:avLst/>
          </a:prstGeom>
        </p:spPr>
      </p:pic>
      <p:pic>
        <p:nvPicPr>
          <p:cNvPr id="7" name="Picture 6" descr="A graph with a black circle and numbers&#10;&#10;Description automatically generated">
            <a:extLst>
              <a:ext uri="{FF2B5EF4-FFF2-40B4-BE49-F238E27FC236}">
                <a16:creationId xmlns:a16="http://schemas.microsoft.com/office/drawing/2014/main" id="{D421AB3C-D071-3371-5CF2-14E33C8CB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37" y="95606"/>
            <a:ext cx="3738898" cy="6666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711E54-0A47-6599-7927-202246D6609C}"/>
              </a:ext>
            </a:extLst>
          </p:cNvPr>
          <p:cNvSpPr txBox="1"/>
          <p:nvPr/>
        </p:nvSpPr>
        <p:spPr>
          <a:xfrm>
            <a:off x="914401" y="471950"/>
            <a:ext cx="57500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CNVs through human genome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4BDBF2-2358-1237-A656-30C6A1E35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216565" y="176980"/>
            <a:ext cx="827812" cy="6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91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speedometer&#10;&#10;Description automatically generated with medium confidence">
            <a:extLst>
              <a:ext uri="{FF2B5EF4-FFF2-40B4-BE49-F238E27FC236}">
                <a16:creationId xmlns:a16="http://schemas.microsoft.com/office/drawing/2014/main" id="{B6421998-90D1-5523-32FB-B3DFFD108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11" y="27836"/>
            <a:ext cx="3830525" cy="6830164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0E0C56C-508A-1500-8884-AC7DEE8FD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28" y="27834"/>
            <a:ext cx="3830525" cy="6830164"/>
          </a:xfrm>
          <a:prstGeom prst="rect">
            <a:avLst/>
          </a:prstGeom>
        </p:spPr>
      </p:pic>
      <p:pic>
        <p:nvPicPr>
          <p:cNvPr id="7" name="Picture 6" descr="A graph of a computer&#10;&#10;Description automatically generated with medium confidence">
            <a:extLst>
              <a:ext uri="{FF2B5EF4-FFF2-40B4-BE49-F238E27FC236}">
                <a16:creationId xmlns:a16="http://schemas.microsoft.com/office/drawing/2014/main" id="{AF887C36-99AC-E606-18F7-4FC81E1F0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19" y="0"/>
            <a:ext cx="3846136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3A896B-9C2E-0C6A-E992-6C25C7996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216565" y="176980"/>
            <a:ext cx="827812" cy="6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21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84808DD4-F3EC-F4EF-2568-5BCE48D7A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7" r="7544" b="14648"/>
          <a:stretch/>
        </p:blipFill>
        <p:spPr>
          <a:xfrm>
            <a:off x="403120" y="1268361"/>
            <a:ext cx="11267768" cy="49702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5F3A97-A03F-5F53-38EB-FE2F827F29C3}"/>
              </a:ext>
            </a:extLst>
          </p:cNvPr>
          <p:cNvSpPr txBox="1"/>
          <p:nvPr/>
        </p:nvSpPr>
        <p:spPr>
          <a:xfrm>
            <a:off x="914401" y="516194"/>
            <a:ext cx="122180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Gains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24D666-8A1E-7881-D624-2B8E01821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216565" y="176980"/>
            <a:ext cx="827812" cy="6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29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97D1EA01-BD2B-0DFB-9FB4-8D6551FC5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3" r="5421" b="14408"/>
          <a:stretch/>
        </p:blipFill>
        <p:spPr>
          <a:xfrm>
            <a:off x="271063" y="1334728"/>
            <a:ext cx="11716954" cy="4358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532445-8A75-AC60-C6D2-E687D7DDAE58}"/>
              </a:ext>
            </a:extLst>
          </p:cNvPr>
          <p:cNvSpPr txBox="1"/>
          <p:nvPr/>
        </p:nvSpPr>
        <p:spPr>
          <a:xfrm>
            <a:off x="914401" y="516194"/>
            <a:ext cx="13805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Losses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ED3598-6F4D-67BA-0D69-ADE847F07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216565" y="176980"/>
            <a:ext cx="827812" cy="6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97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712E3D2D-449E-09E4-0A24-3F7C1CCEF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5" r="7160" b="14408"/>
          <a:stretch/>
        </p:blipFill>
        <p:spPr>
          <a:xfrm>
            <a:off x="597940" y="1312610"/>
            <a:ext cx="10996119" cy="4542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912464-109C-A0C1-E437-A7E58F5896EE}"/>
              </a:ext>
            </a:extLst>
          </p:cNvPr>
          <p:cNvSpPr txBox="1"/>
          <p:nvPr/>
        </p:nvSpPr>
        <p:spPr>
          <a:xfrm>
            <a:off x="914401" y="516194"/>
            <a:ext cx="25006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Duplications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0DBD21-D0BB-AC0E-2573-EDA366A11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216565" y="176980"/>
            <a:ext cx="827812" cy="6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13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EF12C60A-398B-0EDF-7BED-A9AC3088E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3" r="6360" b="12493"/>
          <a:stretch/>
        </p:blipFill>
        <p:spPr>
          <a:xfrm>
            <a:off x="451623" y="1519086"/>
            <a:ext cx="11288754" cy="436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EBFF51-4C58-8B9B-BF5C-77C77DB41F1F}"/>
              </a:ext>
            </a:extLst>
          </p:cNvPr>
          <p:cNvSpPr txBox="1"/>
          <p:nvPr/>
        </p:nvSpPr>
        <p:spPr>
          <a:xfrm>
            <a:off x="914401" y="516194"/>
            <a:ext cx="19561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Deletions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551A5C-7C43-44FC-DEE7-951035794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216565" y="176980"/>
            <a:ext cx="827812" cy="6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75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7767F330-4796-774C-4C3F-3820D1106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4" r="6433" b="14408"/>
          <a:stretch/>
        </p:blipFill>
        <p:spPr>
          <a:xfrm>
            <a:off x="340207" y="1489587"/>
            <a:ext cx="11511586" cy="4468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DD3F25-B7AB-2D58-655D-EFFFEEDED26A}"/>
              </a:ext>
            </a:extLst>
          </p:cNvPr>
          <p:cNvSpPr txBox="1"/>
          <p:nvPr/>
        </p:nvSpPr>
        <p:spPr>
          <a:xfrm>
            <a:off x="914401" y="516194"/>
            <a:ext cx="203934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Insertions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7766A0-B321-830A-08B0-42105EA67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216565" y="176980"/>
            <a:ext cx="827812" cy="6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69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A99CBF-D594-9691-85B0-09839BC8F60A}"/>
              </a:ext>
            </a:extLst>
          </p:cNvPr>
          <p:cNvSpPr txBox="1"/>
          <p:nvPr/>
        </p:nvSpPr>
        <p:spPr>
          <a:xfrm>
            <a:off x="663677" y="781665"/>
            <a:ext cx="473423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Kruskal Wallis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8EA38-171A-D6ED-4E0B-898E3B7DF571}"/>
              </a:ext>
            </a:extLst>
          </p:cNvPr>
          <p:cNvSpPr txBox="1"/>
          <p:nvPr/>
        </p:nvSpPr>
        <p:spPr>
          <a:xfrm>
            <a:off x="825909" y="1843549"/>
            <a:ext cx="10311581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Hypothesis</a:t>
            </a:r>
          </a:p>
          <a:p>
            <a:pPr>
              <a:lnSpc>
                <a:spcPct val="150000"/>
              </a:lnSpc>
              <a:spcAft>
                <a:spcPts val="115"/>
              </a:spcAft>
            </a:pPr>
            <a:r>
              <a:rPr lang="en-US" sz="2500" b="1" dirty="0"/>
              <a:t>Alternative:</a:t>
            </a:r>
          </a:p>
          <a:p>
            <a:pPr>
              <a:spcAft>
                <a:spcPts val="150"/>
              </a:spcAft>
            </a:pPr>
            <a:r>
              <a:rPr lang="en-US" sz="2500" dirty="0"/>
              <a:t>Lengths of Gains, Losses, Insertions, Deletions, Duplications are not equal to each other</a:t>
            </a:r>
          </a:p>
          <a:p>
            <a:pPr>
              <a:lnSpc>
                <a:spcPct val="150000"/>
              </a:lnSpc>
              <a:spcAft>
                <a:spcPts val="115"/>
              </a:spcAft>
            </a:pPr>
            <a:r>
              <a:rPr lang="en-US" sz="2500" b="1" dirty="0"/>
              <a:t>Null:</a:t>
            </a:r>
          </a:p>
          <a:p>
            <a:pPr>
              <a:spcAft>
                <a:spcPts val="115"/>
              </a:spcAft>
            </a:pPr>
            <a:r>
              <a:rPr lang="en-US" sz="2500" dirty="0"/>
              <a:t>Lengths of Gains, Losses, Insertions, Deletions, Duplications are equal to each other</a:t>
            </a:r>
          </a:p>
        </p:txBody>
      </p:sp>
    </p:spTree>
    <p:extLst>
      <p:ext uri="{BB962C8B-B14F-4D97-AF65-F5344CB8AC3E}">
        <p14:creationId xmlns:p14="http://schemas.microsoft.com/office/powerpoint/2010/main" val="79494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63CBF4-3EFA-AE6C-6E10-2E925E1EB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14866"/>
              </p:ext>
            </p:extLst>
          </p:nvPr>
        </p:nvGraphicFramePr>
        <p:xfrm>
          <a:off x="368711" y="1619148"/>
          <a:ext cx="11194026" cy="4663661"/>
        </p:xfrm>
        <a:graphic>
          <a:graphicData uri="http://schemas.openxmlformats.org/drawingml/2006/table">
            <a:tbl>
              <a:tblPr/>
              <a:tblGrid>
                <a:gridCol w="840386">
                  <a:extLst>
                    <a:ext uri="{9D8B030D-6E8A-4147-A177-3AD203B41FA5}">
                      <a16:colId xmlns:a16="http://schemas.microsoft.com/office/drawing/2014/main" val="2818475760"/>
                    </a:ext>
                  </a:extLst>
                </a:gridCol>
                <a:gridCol w="1043144">
                  <a:extLst>
                    <a:ext uri="{9D8B030D-6E8A-4147-A177-3AD203B41FA5}">
                      <a16:colId xmlns:a16="http://schemas.microsoft.com/office/drawing/2014/main" val="367101775"/>
                    </a:ext>
                  </a:extLst>
                </a:gridCol>
                <a:gridCol w="1219855">
                  <a:extLst>
                    <a:ext uri="{9D8B030D-6E8A-4147-A177-3AD203B41FA5}">
                      <a16:colId xmlns:a16="http://schemas.microsoft.com/office/drawing/2014/main" val="3200081001"/>
                    </a:ext>
                  </a:extLst>
                </a:gridCol>
                <a:gridCol w="841593">
                  <a:extLst>
                    <a:ext uri="{9D8B030D-6E8A-4147-A177-3AD203B41FA5}">
                      <a16:colId xmlns:a16="http://schemas.microsoft.com/office/drawing/2014/main" val="343561542"/>
                    </a:ext>
                  </a:extLst>
                </a:gridCol>
                <a:gridCol w="842778">
                  <a:extLst>
                    <a:ext uri="{9D8B030D-6E8A-4147-A177-3AD203B41FA5}">
                      <a16:colId xmlns:a16="http://schemas.microsoft.com/office/drawing/2014/main" val="3428987333"/>
                    </a:ext>
                  </a:extLst>
                </a:gridCol>
                <a:gridCol w="843088">
                  <a:extLst>
                    <a:ext uri="{9D8B030D-6E8A-4147-A177-3AD203B41FA5}">
                      <a16:colId xmlns:a16="http://schemas.microsoft.com/office/drawing/2014/main" val="1804580616"/>
                    </a:ext>
                  </a:extLst>
                </a:gridCol>
                <a:gridCol w="1122214">
                  <a:extLst>
                    <a:ext uri="{9D8B030D-6E8A-4147-A177-3AD203B41FA5}">
                      <a16:colId xmlns:a16="http://schemas.microsoft.com/office/drawing/2014/main" val="3781143609"/>
                    </a:ext>
                  </a:extLst>
                </a:gridCol>
                <a:gridCol w="843088">
                  <a:extLst>
                    <a:ext uri="{9D8B030D-6E8A-4147-A177-3AD203B41FA5}">
                      <a16:colId xmlns:a16="http://schemas.microsoft.com/office/drawing/2014/main" val="1000773479"/>
                    </a:ext>
                  </a:extLst>
                </a:gridCol>
                <a:gridCol w="955104">
                  <a:extLst>
                    <a:ext uri="{9D8B030D-6E8A-4147-A177-3AD203B41FA5}">
                      <a16:colId xmlns:a16="http://schemas.microsoft.com/office/drawing/2014/main" val="385490728"/>
                    </a:ext>
                  </a:extLst>
                </a:gridCol>
                <a:gridCol w="955104">
                  <a:extLst>
                    <a:ext uri="{9D8B030D-6E8A-4147-A177-3AD203B41FA5}">
                      <a16:colId xmlns:a16="http://schemas.microsoft.com/office/drawing/2014/main" val="3362070108"/>
                    </a:ext>
                  </a:extLst>
                </a:gridCol>
                <a:gridCol w="843088">
                  <a:extLst>
                    <a:ext uri="{9D8B030D-6E8A-4147-A177-3AD203B41FA5}">
                      <a16:colId xmlns:a16="http://schemas.microsoft.com/office/drawing/2014/main" val="2434552389"/>
                    </a:ext>
                  </a:extLst>
                </a:gridCol>
                <a:gridCol w="844584">
                  <a:extLst>
                    <a:ext uri="{9D8B030D-6E8A-4147-A177-3AD203B41FA5}">
                      <a16:colId xmlns:a16="http://schemas.microsoft.com/office/drawing/2014/main" val="2324267467"/>
                    </a:ext>
                  </a:extLst>
                </a:gridCol>
              </a:tblGrid>
              <a:tr h="458721">
                <a:tc>
                  <a:txBody>
                    <a:bodyPr/>
                    <a:lstStyle/>
                    <a:p>
                      <a:pPr algn="l"/>
                      <a:b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845" marR="31845" marT="30571" marB="30571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Sub Variant</a:t>
                      </a: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Min</a:t>
                      </a: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Max</a:t>
                      </a: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iqr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SD</a:t>
                      </a: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se</a:t>
                      </a: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ci</a:t>
                      </a: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892627"/>
                  </a:ext>
                </a:extLst>
              </a:tr>
              <a:tr h="840988">
                <a:tc>
                  <a:txBody>
                    <a:bodyPr/>
                    <a:lstStyle/>
                    <a:p>
                      <a:pPr algn="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1845" marR="31845" marT="25476" marB="25476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deletion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LengthOfCnv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29453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49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2950766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818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4900.0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10754.28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60115.31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350.284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686.572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648942"/>
                  </a:ext>
                </a:extLst>
              </a:tr>
              <a:tr h="840988">
                <a:tc>
                  <a:txBody>
                    <a:bodyPr/>
                    <a:lstStyle/>
                    <a:p>
                      <a:pPr algn="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31845" marR="31845" marT="25476" marB="25476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duplication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LengthOfCnv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19549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49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2713165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2803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6788.0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12486.54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51770.09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370.268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725.758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21823"/>
                  </a:ext>
                </a:extLst>
              </a:tr>
              <a:tr h="840988">
                <a:tc>
                  <a:txBody>
                    <a:bodyPr/>
                    <a:lstStyle/>
                    <a:p>
                      <a:pPr algn="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31845" marR="31845" marT="25476" marB="25476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gain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LengthOfCnv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37200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49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2978700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48182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143705.8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119705.58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212674.48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1102.666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2161.256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21732"/>
                  </a:ext>
                </a:extLst>
              </a:tr>
              <a:tr h="840988">
                <a:tc>
                  <a:txBody>
                    <a:bodyPr/>
                    <a:lstStyle/>
                    <a:p>
                      <a:pPr algn="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31845" marR="31845" marT="25476" marB="25476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insertion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LengthOfCnv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16970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2570323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179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24352.0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13244.16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49632.29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380.999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746.797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688057"/>
                  </a:ext>
                </a:extLst>
              </a:tr>
              <a:tr h="840988">
                <a:tc>
                  <a:txBody>
                    <a:bodyPr/>
                    <a:lstStyle/>
                    <a:p>
                      <a:pPr algn="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31845" marR="31845" marT="25476" marB="25476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loss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LengthOfCnv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81727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49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2997172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11760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45765.0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47578.07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114768.35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401.457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786.853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1551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D72689-6D72-717A-20DF-54F584D4385A}"/>
              </a:ext>
            </a:extLst>
          </p:cNvPr>
          <p:cNvSpPr txBox="1"/>
          <p:nvPr/>
        </p:nvSpPr>
        <p:spPr>
          <a:xfrm>
            <a:off x="663677" y="781665"/>
            <a:ext cx="473423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Summary Statistics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10D787-5F68-B6CD-FF4A-025CA94BD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6565" y="176980"/>
            <a:ext cx="827812" cy="6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1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AFFE1-DC04-29F4-C3F9-72D68A5C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20" y="1356851"/>
            <a:ext cx="9906258" cy="4144297"/>
          </a:xfrm>
          <a:prstGeom prst="rect">
            <a:avLst/>
          </a:prstGeom>
        </p:spPr>
      </p:pic>
      <p:pic>
        <p:nvPicPr>
          <p:cNvPr id="5" name="Picture 4" descr="A person in a suit sitting on the floor&#10;&#10;Description automatically generated">
            <a:extLst>
              <a:ext uri="{FF2B5EF4-FFF2-40B4-BE49-F238E27FC236}">
                <a16:creationId xmlns:a16="http://schemas.microsoft.com/office/drawing/2014/main" id="{EA9469CC-2242-29F6-9319-800382DAA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89980" y="582950"/>
            <a:ext cx="2560325" cy="263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70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154FD3-587C-DC41-06FA-9C112894E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80308"/>
              </p:ext>
            </p:extLst>
          </p:nvPr>
        </p:nvGraphicFramePr>
        <p:xfrm>
          <a:off x="1445342" y="1953788"/>
          <a:ext cx="9217740" cy="643890"/>
        </p:xfrm>
        <a:graphic>
          <a:graphicData uri="http://schemas.openxmlformats.org/drawingml/2006/table">
            <a:tbl>
              <a:tblPr/>
              <a:tblGrid>
                <a:gridCol w="1816421">
                  <a:extLst>
                    <a:ext uri="{9D8B030D-6E8A-4147-A177-3AD203B41FA5}">
                      <a16:colId xmlns:a16="http://schemas.microsoft.com/office/drawing/2014/main" val="1975377132"/>
                    </a:ext>
                  </a:extLst>
                </a:gridCol>
                <a:gridCol w="1255854">
                  <a:extLst>
                    <a:ext uri="{9D8B030D-6E8A-4147-A177-3AD203B41FA5}">
                      <a16:colId xmlns:a16="http://schemas.microsoft.com/office/drawing/2014/main" val="1470820387"/>
                    </a:ext>
                  </a:extLst>
                </a:gridCol>
                <a:gridCol w="1712073">
                  <a:extLst>
                    <a:ext uri="{9D8B030D-6E8A-4147-A177-3AD203B41FA5}">
                      <a16:colId xmlns:a16="http://schemas.microsoft.com/office/drawing/2014/main" val="3238642217"/>
                    </a:ext>
                  </a:extLst>
                </a:gridCol>
                <a:gridCol w="1255854">
                  <a:extLst>
                    <a:ext uri="{9D8B030D-6E8A-4147-A177-3AD203B41FA5}">
                      <a16:colId xmlns:a16="http://schemas.microsoft.com/office/drawing/2014/main" val="623321178"/>
                    </a:ext>
                  </a:extLst>
                </a:gridCol>
                <a:gridCol w="1255854">
                  <a:extLst>
                    <a:ext uri="{9D8B030D-6E8A-4147-A177-3AD203B41FA5}">
                      <a16:colId xmlns:a16="http://schemas.microsoft.com/office/drawing/2014/main" val="1429548217"/>
                    </a:ext>
                  </a:extLst>
                </a:gridCol>
                <a:gridCol w="1921684">
                  <a:extLst>
                    <a:ext uri="{9D8B030D-6E8A-4147-A177-3AD203B41FA5}">
                      <a16:colId xmlns:a16="http://schemas.microsoft.com/office/drawing/2014/main" val="2951553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b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.y.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statistic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df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method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1683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6EC018-7683-7E66-7648-4A83CE114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26167"/>
              </p:ext>
            </p:extLst>
          </p:nvPr>
        </p:nvGraphicFramePr>
        <p:xfrm>
          <a:off x="1445342" y="2597678"/>
          <a:ext cx="9217740" cy="350520"/>
        </p:xfrm>
        <a:graphic>
          <a:graphicData uri="http://schemas.openxmlformats.org/drawingml/2006/table">
            <a:tbl>
              <a:tblPr/>
              <a:tblGrid>
                <a:gridCol w="1814052">
                  <a:extLst>
                    <a:ext uri="{9D8B030D-6E8A-4147-A177-3AD203B41FA5}">
                      <a16:colId xmlns:a16="http://schemas.microsoft.com/office/drawing/2014/main" val="919605823"/>
                    </a:ext>
                  </a:extLst>
                </a:gridCol>
                <a:gridCol w="1258528">
                  <a:extLst>
                    <a:ext uri="{9D8B030D-6E8A-4147-A177-3AD203B41FA5}">
                      <a16:colId xmlns:a16="http://schemas.microsoft.com/office/drawing/2014/main" val="1316960405"/>
                    </a:ext>
                  </a:extLst>
                </a:gridCol>
                <a:gridCol w="1705897">
                  <a:extLst>
                    <a:ext uri="{9D8B030D-6E8A-4147-A177-3AD203B41FA5}">
                      <a16:colId xmlns:a16="http://schemas.microsoft.com/office/drawing/2014/main" val="3746837280"/>
                    </a:ext>
                  </a:extLst>
                </a:gridCol>
                <a:gridCol w="1253613">
                  <a:extLst>
                    <a:ext uri="{9D8B030D-6E8A-4147-A177-3AD203B41FA5}">
                      <a16:colId xmlns:a16="http://schemas.microsoft.com/office/drawing/2014/main" val="2019415665"/>
                    </a:ext>
                  </a:extLst>
                </a:gridCol>
                <a:gridCol w="1268362">
                  <a:extLst>
                    <a:ext uri="{9D8B030D-6E8A-4147-A177-3AD203B41FA5}">
                      <a16:colId xmlns:a16="http://schemas.microsoft.com/office/drawing/2014/main" val="2957639983"/>
                    </a:ext>
                  </a:extLst>
                </a:gridCol>
                <a:gridCol w="1917288">
                  <a:extLst>
                    <a:ext uri="{9D8B030D-6E8A-4147-A177-3AD203B41FA5}">
                      <a16:colId xmlns:a16="http://schemas.microsoft.com/office/drawing/2014/main" val="329545928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LengthOfCnv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184899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46320.64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Kruskal-Wallis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5984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CC93A3-C09E-210D-71F6-F387AB3DC098}"/>
              </a:ext>
            </a:extLst>
          </p:cNvPr>
          <p:cNvSpPr txBox="1"/>
          <p:nvPr/>
        </p:nvSpPr>
        <p:spPr>
          <a:xfrm>
            <a:off x="1445342" y="3274143"/>
            <a:ext cx="921774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Null hypothesis is rejected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At 95% confidence interval, lengths of Gains, Losses, Insertions, Deletions, Duplications are not equal to each other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66357-0617-78BD-B813-C770F3046482}"/>
              </a:ext>
            </a:extLst>
          </p:cNvPr>
          <p:cNvSpPr txBox="1"/>
          <p:nvPr/>
        </p:nvSpPr>
        <p:spPr>
          <a:xfrm>
            <a:off x="663677" y="781665"/>
            <a:ext cx="473423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Results and 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1F65A-A77E-34A2-B147-5A6FF594B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6565" y="176980"/>
            <a:ext cx="827812" cy="6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40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BA5C28-84DE-767F-F25A-35F7AE136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04494"/>
              </p:ext>
            </p:extLst>
          </p:nvPr>
        </p:nvGraphicFramePr>
        <p:xfrm>
          <a:off x="457201" y="1061885"/>
          <a:ext cx="10559842" cy="5572279"/>
        </p:xfrm>
        <a:graphic>
          <a:graphicData uri="http://schemas.openxmlformats.org/drawingml/2006/table">
            <a:tbl>
              <a:tblPr/>
              <a:tblGrid>
                <a:gridCol w="792005">
                  <a:extLst>
                    <a:ext uri="{9D8B030D-6E8A-4147-A177-3AD203B41FA5}">
                      <a16:colId xmlns:a16="http://schemas.microsoft.com/office/drawing/2014/main" val="1192685838"/>
                    </a:ext>
                  </a:extLst>
                </a:gridCol>
                <a:gridCol w="1145528">
                  <a:extLst>
                    <a:ext uri="{9D8B030D-6E8A-4147-A177-3AD203B41FA5}">
                      <a16:colId xmlns:a16="http://schemas.microsoft.com/office/drawing/2014/main" val="289422988"/>
                    </a:ext>
                  </a:extLst>
                </a:gridCol>
                <a:gridCol w="1038377">
                  <a:extLst>
                    <a:ext uri="{9D8B030D-6E8A-4147-A177-3AD203B41FA5}">
                      <a16:colId xmlns:a16="http://schemas.microsoft.com/office/drawing/2014/main" val="3132338283"/>
                    </a:ext>
                  </a:extLst>
                </a:gridCol>
                <a:gridCol w="1038377">
                  <a:extLst>
                    <a:ext uri="{9D8B030D-6E8A-4147-A177-3AD203B41FA5}">
                      <a16:colId xmlns:a16="http://schemas.microsoft.com/office/drawing/2014/main" val="1625992976"/>
                    </a:ext>
                  </a:extLst>
                </a:gridCol>
                <a:gridCol w="792005">
                  <a:extLst>
                    <a:ext uri="{9D8B030D-6E8A-4147-A177-3AD203B41FA5}">
                      <a16:colId xmlns:a16="http://schemas.microsoft.com/office/drawing/2014/main" val="57677442"/>
                    </a:ext>
                  </a:extLst>
                </a:gridCol>
                <a:gridCol w="792005">
                  <a:extLst>
                    <a:ext uri="{9D8B030D-6E8A-4147-A177-3AD203B41FA5}">
                      <a16:colId xmlns:a16="http://schemas.microsoft.com/office/drawing/2014/main" val="1384417812"/>
                    </a:ext>
                  </a:extLst>
                </a:gridCol>
                <a:gridCol w="1082819">
                  <a:extLst>
                    <a:ext uri="{9D8B030D-6E8A-4147-A177-3AD203B41FA5}">
                      <a16:colId xmlns:a16="http://schemas.microsoft.com/office/drawing/2014/main" val="2646295841"/>
                    </a:ext>
                  </a:extLst>
                </a:gridCol>
                <a:gridCol w="1242568">
                  <a:extLst>
                    <a:ext uri="{9D8B030D-6E8A-4147-A177-3AD203B41FA5}">
                      <a16:colId xmlns:a16="http://schemas.microsoft.com/office/drawing/2014/main" val="18913770"/>
                    </a:ext>
                  </a:extLst>
                </a:gridCol>
                <a:gridCol w="1242568">
                  <a:extLst>
                    <a:ext uri="{9D8B030D-6E8A-4147-A177-3AD203B41FA5}">
                      <a16:colId xmlns:a16="http://schemas.microsoft.com/office/drawing/2014/main" val="4266290617"/>
                    </a:ext>
                  </a:extLst>
                </a:gridCol>
                <a:gridCol w="1393590">
                  <a:extLst>
                    <a:ext uri="{9D8B030D-6E8A-4147-A177-3AD203B41FA5}">
                      <a16:colId xmlns:a16="http://schemas.microsoft.com/office/drawing/2014/main" val="2979899082"/>
                    </a:ext>
                  </a:extLst>
                </a:gridCol>
              </a:tblGrid>
              <a:tr h="332437">
                <a:tc>
                  <a:txBody>
                    <a:bodyPr/>
                    <a:lstStyle/>
                    <a:p>
                      <a:pPr algn="l"/>
                      <a:b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US" sz="7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315" marR="19315" marT="18543" marB="18543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</a:rPr>
                        <a:t>.y.</a:t>
                      </a:r>
                    </a:p>
                  </a:txBody>
                  <a:tcPr marL="19315" marR="19315" marT="18543" marB="18543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</a:rPr>
                        <a:t>group1</a:t>
                      </a:r>
                    </a:p>
                  </a:txBody>
                  <a:tcPr marL="19315" marR="19315" marT="18543" marB="18543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</a:rPr>
                        <a:t>group2</a:t>
                      </a:r>
                    </a:p>
                  </a:txBody>
                  <a:tcPr marL="19315" marR="19315" marT="18543" marB="18543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</a:rPr>
                        <a:t>n1</a:t>
                      </a:r>
                    </a:p>
                  </a:txBody>
                  <a:tcPr marL="19315" marR="19315" marT="18543" marB="18543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</a:rPr>
                        <a:t>n2</a:t>
                      </a:r>
                    </a:p>
                  </a:txBody>
                  <a:tcPr marL="19315" marR="19315" marT="18543" marB="18543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</a:rPr>
                        <a:t>statistic</a:t>
                      </a:r>
                    </a:p>
                  </a:txBody>
                  <a:tcPr marL="19315" marR="19315" marT="18543" marB="18543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</a:p>
                  </a:txBody>
                  <a:tcPr marL="19315" marR="19315" marT="18543" marB="18543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err="1">
                          <a:solidFill>
                            <a:srgbClr val="000000"/>
                          </a:solidFill>
                          <a:effectLst/>
                        </a:rPr>
                        <a:t>Adj.p</a:t>
                      </a:r>
                      <a:endParaRPr lang="en-US" sz="7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315" marR="19315" marT="18543" marB="18543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err="1">
                          <a:solidFill>
                            <a:srgbClr val="000000"/>
                          </a:solidFill>
                          <a:effectLst/>
                        </a:rPr>
                        <a:t>p.adj.sig</a:t>
                      </a:r>
                      <a:endParaRPr lang="en-US" sz="7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315" marR="19315" marT="18543" marB="18543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791296"/>
                  </a:ext>
                </a:extLst>
              </a:tr>
              <a:tr h="466995">
                <a:tc>
                  <a:txBody>
                    <a:bodyPr/>
                    <a:lstStyle/>
                    <a:p>
                      <a:pPr algn="r"/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9315" marR="19315" marT="15452" marB="15452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LengthOfCnv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deletion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duplication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29453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19549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39.323266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0.000000e+00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0.000000e+00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****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8774"/>
                  </a:ext>
                </a:extLst>
              </a:tr>
              <a:tr h="466995">
                <a:tc>
                  <a:txBody>
                    <a:bodyPr/>
                    <a:lstStyle/>
                    <a:p>
                      <a:pPr algn="r"/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9315" marR="19315" marT="15452" marB="15452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LengthOfCnv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deletion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gain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29453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37200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174.469677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0.000000e+00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0.000000e+00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****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207386"/>
                  </a:ext>
                </a:extLst>
              </a:tr>
              <a:tr h="609468">
                <a:tc>
                  <a:txBody>
                    <a:bodyPr/>
                    <a:lstStyle/>
                    <a:p>
                      <a:pPr algn="r"/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19315" marR="19315" marT="15452" marB="15452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LengthOfCnv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deletion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insertion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29453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16970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-6.596412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4.212278e-11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4.212278e-10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****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758778"/>
                  </a:ext>
                </a:extLst>
              </a:tr>
              <a:tr h="466995">
                <a:tc>
                  <a:txBody>
                    <a:bodyPr/>
                    <a:lstStyle/>
                    <a:p>
                      <a:pPr algn="r"/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9315" marR="19315" marT="15452" marB="15452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LengthOfCnv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deletion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loss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29453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81727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133.616202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0.000000e+00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0.000000e+00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****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70059"/>
                  </a:ext>
                </a:extLst>
              </a:tr>
              <a:tr h="466995">
                <a:tc>
                  <a:txBody>
                    <a:bodyPr/>
                    <a:lstStyle/>
                    <a:p>
                      <a:pPr algn="r"/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19315" marR="19315" marT="15452" marB="15452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LengthOfCnv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duplication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gain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19549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37200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112.979054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0.000000e+00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0.000000e+00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****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013931"/>
                  </a:ext>
                </a:extLst>
              </a:tr>
              <a:tr h="609468">
                <a:tc>
                  <a:txBody>
                    <a:bodyPr/>
                    <a:lstStyle/>
                    <a:p>
                      <a:pPr algn="r"/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19315" marR="19315" marT="15452" marB="15452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LengthOfCnv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duplication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insertion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19549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16970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-40.635037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0.000000e+00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0.000000e+00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****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852752"/>
                  </a:ext>
                </a:extLst>
              </a:tr>
              <a:tr h="466995">
                <a:tc>
                  <a:txBody>
                    <a:bodyPr/>
                    <a:lstStyle/>
                    <a:p>
                      <a:pPr algn="r"/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9315" marR="19315" marT="15452" marB="15452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LengthOfCnv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duplication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loss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19549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81727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68.491685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0.000000e+00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0.000000e+00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****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07475"/>
                  </a:ext>
                </a:extLst>
              </a:tr>
              <a:tr h="609468">
                <a:tc>
                  <a:txBody>
                    <a:bodyPr/>
                    <a:lstStyle/>
                    <a:p>
                      <a:pPr algn="r"/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19315" marR="19315" marT="15452" marB="15452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LengthOfCnv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gain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insertion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37200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16970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-153.764410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0.000000e+00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0.000000e+00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****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187486"/>
                  </a:ext>
                </a:extLst>
              </a:tr>
              <a:tr h="609468">
                <a:tc>
                  <a:txBody>
                    <a:bodyPr/>
                    <a:lstStyle/>
                    <a:p>
                      <a:pPr algn="r"/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19315" marR="19315" marT="15452" marB="15452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LengthOfCnv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gain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loss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37200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81727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-72.383553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0.000000e+00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0.000000e+00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****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6714"/>
                  </a:ext>
                </a:extLst>
              </a:tr>
              <a:tr h="466995">
                <a:tc>
                  <a:txBody>
                    <a:bodyPr/>
                    <a:lstStyle/>
                    <a:p>
                      <a:pPr algn="r"/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9315" marR="19315" marT="15452" marB="15452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LengthOfCnv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insertion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loss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16970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81727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115.181678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0.000000e+00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0.000000e+00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effectLst/>
                        </a:rPr>
                        <a:t>****</a:t>
                      </a:r>
                    </a:p>
                  </a:txBody>
                  <a:tcPr marL="19315" marR="19315" marT="15452" marB="1545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222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E5FD7E-39DB-BB2C-9687-5B4FFCC3D634}"/>
              </a:ext>
            </a:extLst>
          </p:cNvPr>
          <p:cNvSpPr txBox="1"/>
          <p:nvPr/>
        </p:nvSpPr>
        <p:spPr>
          <a:xfrm>
            <a:off x="663677" y="117987"/>
            <a:ext cx="103533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Duncan Test results for pairwise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5AD3B-87D7-7024-CB56-41BE35363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6565" y="176980"/>
            <a:ext cx="827812" cy="6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3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C2B49-BF1D-22C1-9499-70AC0B60C146}"/>
              </a:ext>
            </a:extLst>
          </p:cNvPr>
          <p:cNvSpPr txBox="1"/>
          <p:nvPr/>
        </p:nvSpPr>
        <p:spPr>
          <a:xfrm>
            <a:off x="1489587" y="1460090"/>
            <a:ext cx="874579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At 95% confidence interval, lengths of Gains, Losses, Insertions, Deletions, Duplications are not equal to each other for each of the pairings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85448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BFB20D-6343-254A-A2DB-5BDF1360F2A9}"/>
              </a:ext>
            </a:extLst>
          </p:cNvPr>
          <p:cNvSpPr txBox="1"/>
          <p:nvPr/>
        </p:nvSpPr>
        <p:spPr>
          <a:xfrm>
            <a:off x="3338052" y="2785471"/>
            <a:ext cx="5515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hg19 Data</a:t>
            </a:r>
          </a:p>
        </p:txBody>
      </p:sp>
    </p:spTree>
    <p:extLst>
      <p:ext uri="{BB962C8B-B14F-4D97-AF65-F5344CB8AC3E}">
        <p14:creationId xmlns:p14="http://schemas.microsoft.com/office/powerpoint/2010/main" val="481271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lines&#10;&#10;Description automatically generated">
            <a:extLst>
              <a:ext uri="{FF2B5EF4-FFF2-40B4-BE49-F238E27FC236}">
                <a16:creationId xmlns:a16="http://schemas.microsoft.com/office/drawing/2014/main" id="{8DB2252C-AEA2-7E66-9919-BE9CA2242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6260" r="6734"/>
          <a:stretch/>
        </p:blipFill>
        <p:spPr>
          <a:xfrm>
            <a:off x="0" y="537124"/>
            <a:ext cx="12192000" cy="6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87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circular chart with numbers&#10;&#10;Description automatically generated">
            <a:extLst>
              <a:ext uri="{FF2B5EF4-FFF2-40B4-BE49-F238E27FC236}">
                <a16:creationId xmlns:a16="http://schemas.microsoft.com/office/drawing/2014/main" id="{4066E85C-9502-6895-34F3-AC61B9648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5" t="4764" r="25726" b="5262"/>
          <a:stretch/>
        </p:blipFill>
        <p:spPr>
          <a:xfrm>
            <a:off x="2386781" y="545690"/>
            <a:ext cx="7418438" cy="61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59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2BA4B91-DFE5-6F71-AE8D-1875ED304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" t="6260" r="8913" b="2770"/>
          <a:stretch/>
        </p:blipFill>
        <p:spPr>
          <a:xfrm>
            <a:off x="5697" y="560437"/>
            <a:ext cx="12186936" cy="62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05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a orange triangle&#10;&#10;Description automatically generated">
            <a:extLst>
              <a:ext uri="{FF2B5EF4-FFF2-40B4-BE49-F238E27FC236}">
                <a16:creationId xmlns:a16="http://schemas.microsoft.com/office/drawing/2014/main" id="{C26CDE2D-1C10-93B4-86F4-6E524E1B3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1" t="4134" r="20345" b="9508"/>
          <a:stretch/>
        </p:blipFill>
        <p:spPr>
          <a:xfrm>
            <a:off x="3094703" y="212344"/>
            <a:ext cx="6002593" cy="656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57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lines&#10;&#10;Description automatically generated">
            <a:extLst>
              <a:ext uri="{FF2B5EF4-FFF2-40B4-BE49-F238E27FC236}">
                <a16:creationId xmlns:a16="http://schemas.microsoft.com/office/drawing/2014/main" id="{F53A8739-D65D-0ECA-A1FD-B331BD795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" t="12989" r="60565"/>
          <a:stretch/>
        </p:blipFill>
        <p:spPr>
          <a:xfrm>
            <a:off x="2979174" y="445344"/>
            <a:ext cx="5014453" cy="62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9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number line with black dots&#10;&#10;Description automatically generated with medium confidence">
            <a:extLst>
              <a:ext uri="{FF2B5EF4-FFF2-40B4-BE49-F238E27FC236}">
                <a16:creationId xmlns:a16="http://schemas.microsoft.com/office/drawing/2014/main" id="{D203398F-A8ED-8FD2-2E19-01B3A3639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4" b="9241"/>
          <a:stretch/>
        </p:blipFill>
        <p:spPr>
          <a:xfrm>
            <a:off x="1059767" y="530942"/>
            <a:ext cx="10072466" cy="57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1A87C8-2378-F666-4B57-B3BBCF242F16}"/>
              </a:ext>
            </a:extLst>
          </p:cNvPr>
          <p:cNvSpPr txBox="1"/>
          <p:nvPr/>
        </p:nvSpPr>
        <p:spPr>
          <a:xfrm>
            <a:off x="420943" y="551289"/>
            <a:ext cx="478523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In 2008, a collaboration with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DGVa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dbVar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was established to create an archive, which allowed for the implementation of standardized terminology and assignment of formal accession numbers ensuring seamless access to SV data.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A pipeline was developed to exchange data between the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DGVa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dbVar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archives, and from the archives all data sets describing SV in healthy human control samples are sent to DGV for curation, interpretation and display.</a:t>
            </a:r>
          </a:p>
        </p:txBody>
      </p:sp>
      <p:pic>
        <p:nvPicPr>
          <p:cNvPr id="4098" name="Picture 2" descr="Database of Genomic Variants archive">
            <a:extLst>
              <a:ext uri="{FF2B5EF4-FFF2-40B4-BE49-F238E27FC236}">
                <a16:creationId xmlns:a16="http://schemas.microsoft.com/office/drawing/2014/main" id="{8D915D05-36C3-2EE2-ECC8-FFF052F53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357" y="2028825"/>
            <a:ext cx="63627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3729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DFD0FF-1ABC-9B64-72A7-F61C3C8BA7BA}"/>
              </a:ext>
            </a:extLst>
          </p:cNvPr>
          <p:cNvSpPr txBox="1"/>
          <p:nvPr/>
        </p:nvSpPr>
        <p:spPr>
          <a:xfrm>
            <a:off x="914401" y="516194"/>
            <a:ext cx="712098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CNVs through entire human genome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974C3-D94A-12CE-20CD-845E69932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5" r="7573" b="14726"/>
          <a:stretch/>
        </p:blipFill>
        <p:spPr>
          <a:xfrm>
            <a:off x="820163" y="1386349"/>
            <a:ext cx="10551674" cy="505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12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7FACF9-D2F3-5ACF-71CD-FD45EE8EE069}"/>
              </a:ext>
            </a:extLst>
          </p:cNvPr>
          <p:cNvSpPr txBox="1"/>
          <p:nvPr/>
        </p:nvSpPr>
        <p:spPr>
          <a:xfrm>
            <a:off x="914401" y="516194"/>
            <a:ext cx="122180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Gains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ABE3B-0EDE-2FEF-3728-9615D5CB1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2" r="7602" b="12812"/>
          <a:stretch/>
        </p:blipFill>
        <p:spPr>
          <a:xfrm>
            <a:off x="393662" y="1356850"/>
            <a:ext cx="11404675" cy="471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44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AB16D5-4E57-6650-2242-E6D3B3282548}"/>
              </a:ext>
            </a:extLst>
          </p:cNvPr>
          <p:cNvSpPr txBox="1"/>
          <p:nvPr/>
        </p:nvSpPr>
        <p:spPr>
          <a:xfrm>
            <a:off x="914401" y="516194"/>
            <a:ext cx="13805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Losses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12234-E5B9-AE77-AB20-CB65473EF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2" r="6091" b="14089"/>
          <a:stretch/>
        </p:blipFill>
        <p:spPr>
          <a:xfrm>
            <a:off x="1200244" y="1073393"/>
            <a:ext cx="10077355" cy="57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28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3B1D2-CD88-2E59-532C-C4E4D5199FA6}"/>
              </a:ext>
            </a:extLst>
          </p:cNvPr>
          <p:cNvSpPr txBox="1"/>
          <p:nvPr/>
        </p:nvSpPr>
        <p:spPr>
          <a:xfrm>
            <a:off x="914401" y="516194"/>
            <a:ext cx="25006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Duplications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7B6A4-A97D-15B1-A902-08FC36CF2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4" r="7558" b="14408"/>
          <a:stretch/>
        </p:blipFill>
        <p:spPr>
          <a:xfrm>
            <a:off x="848714" y="1147136"/>
            <a:ext cx="10494571" cy="54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69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39859-7E3C-7536-3AC6-ACF7B38FACFA}"/>
              </a:ext>
            </a:extLst>
          </p:cNvPr>
          <p:cNvSpPr txBox="1"/>
          <p:nvPr/>
        </p:nvSpPr>
        <p:spPr>
          <a:xfrm>
            <a:off x="914401" y="516194"/>
            <a:ext cx="19561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Deletions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8C060-FFFB-FB63-2A64-CB7BAFF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3" r="7168" b="15046"/>
          <a:stretch/>
        </p:blipFill>
        <p:spPr>
          <a:xfrm>
            <a:off x="621728" y="1147136"/>
            <a:ext cx="10948544" cy="55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3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88518-A108-EB1B-9D7D-AA828A26EB27}"/>
              </a:ext>
            </a:extLst>
          </p:cNvPr>
          <p:cNvSpPr txBox="1"/>
          <p:nvPr/>
        </p:nvSpPr>
        <p:spPr>
          <a:xfrm>
            <a:off x="914401" y="516194"/>
            <a:ext cx="203934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Insertions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524ED-B739-CC23-D91D-E20146B75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2" r="6779" b="14727"/>
          <a:stretch/>
        </p:blipFill>
        <p:spPr>
          <a:xfrm>
            <a:off x="634736" y="1147136"/>
            <a:ext cx="10922527" cy="54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94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A99CBF-D594-9691-85B0-09839BC8F60A}"/>
              </a:ext>
            </a:extLst>
          </p:cNvPr>
          <p:cNvSpPr txBox="1"/>
          <p:nvPr/>
        </p:nvSpPr>
        <p:spPr>
          <a:xfrm>
            <a:off x="663677" y="781665"/>
            <a:ext cx="473423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Kruskal Wallis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8EA38-171A-D6ED-4E0B-898E3B7DF571}"/>
              </a:ext>
            </a:extLst>
          </p:cNvPr>
          <p:cNvSpPr txBox="1"/>
          <p:nvPr/>
        </p:nvSpPr>
        <p:spPr>
          <a:xfrm>
            <a:off x="825909" y="1843549"/>
            <a:ext cx="10311581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Hypothesis</a:t>
            </a:r>
          </a:p>
          <a:p>
            <a:pPr>
              <a:lnSpc>
                <a:spcPct val="150000"/>
              </a:lnSpc>
              <a:spcAft>
                <a:spcPts val="115"/>
              </a:spcAft>
            </a:pPr>
            <a:r>
              <a:rPr lang="en-US" sz="2500" b="1" dirty="0"/>
              <a:t>Alternative:</a:t>
            </a:r>
          </a:p>
          <a:p>
            <a:pPr>
              <a:spcAft>
                <a:spcPts val="150"/>
              </a:spcAft>
            </a:pPr>
            <a:r>
              <a:rPr lang="en-US" sz="2500" dirty="0"/>
              <a:t>Lengths of Gains, Losses, Insertions, Deletions, Duplications are not equal to each other</a:t>
            </a:r>
          </a:p>
          <a:p>
            <a:pPr>
              <a:lnSpc>
                <a:spcPct val="150000"/>
              </a:lnSpc>
              <a:spcAft>
                <a:spcPts val="115"/>
              </a:spcAft>
            </a:pPr>
            <a:r>
              <a:rPr lang="en-US" sz="2500" b="1" dirty="0"/>
              <a:t>Null:</a:t>
            </a:r>
          </a:p>
          <a:p>
            <a:pPr>
              <a:spcAft>
                <a:spcPts val="115"/>
              </a:spcAft>
            </a:pPr>
            <a:r>
              <a:rPr lang="en-US" sz="2500" dirty="0"/>
              <a:t>Lengths of Gains, Losses, Insertions, Deletions, Duplications are equal to each other</a:t>
            </a:r>
          </a:p>
        </p:txBody>
      </p:sp>
    </p:spTree>
    <p:extLst>
      <p:ext uri="{BB962C8B-B14F-4D97-AF65-F5344CB8AC3E}">
        <p14:creationId xmlns:p14="http://schemas.microsoft.com/office/powerpoint/2010/main" val="1434610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D72689-6D72-717A-20DF-54F584D4385A}"/>
              </a:ext>
            </a:extLst>
          </p:cNvPr>
          <p:cNvSpPr txBox="1"/>
          <p:nvPr/>
        </p:nvSpPr>
        <p:spPr>
          <a:xfrm>
            <a:off x="663677" y="781665"/>
            <a:ext cx="473423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Summary Statistics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92C43C-C023-4716-B61E-765B06C6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23084"/>
              </p:ext>
            </p:extLst>
          </p:nvPr>
        </p:nvGraphicFramePr>
        <p:xfrm>
          <a:off x="663677" y="1825626"/>
          <a:ext cx="10781070" cy="4351335"/>
        </p:xfrm>
        <a:graphic>
          <a:graphicData uri="http://schemas.openxmlformats.org/drawingml/2006/table">
            <a:tbl>
              <a:tblPr/>
              <a:tblGrid>
                <a:gridCol w="454645">
                  <a:extLst>
                    <a:ext uri="{9D8B030D-6E8A-4147-A177-3AD203B41FA5}">
                      <a16:colId xmlns:a16="http://schemas.microsoft.com/office/drawing/2014/main" val="2181469135"/>
                    </a:ext>
                  </a:extLst>
                </a:gridCol>
                <a:gridCol w="1051475">
                  <a:extLst>
                    <a:ext uri="{9D8B030D-6E8A-4147-A177-3AD203B41FA5}">
                      <a16:colId xmlns:a16="http://schemas.microsoft.com/office/drawing/2014/main" val="2957092819"/>
                    </a:ext>
                  </a:extLst>
                </a:gridCol>
                <a:gridCol w="1229597">
                  <a:extLst>
                    <a:ext uri="{9D8B030D-6E8A-4147-A177-3AD203B41FA5}">
                      <a16:colId xmlns:a16="http://schemas.microsoft.com/office/drawing/2014/main" val="125442371"/>
                    </a:ext>
                  </a:extLst>
                </a:gridCol>
                <a:gridCol w="711247">
                  <a:extLst>
                    <a:ext uri="{9D8B030D-6E8A-4147-A177-3AD203B41FA5}">
                      <a16:colId xmlns:a16="http://schemas.microsoft.com/office/drawing/2014/main" val="1862149295"/>
                    </a:ext>
                  </a:extLst>
                </a:gridCol>
                <a:gridCol w="781888">
                  <a:extLst>
                    <a:ext uri="{9D8B030D-6E8A-4147-A177-3AD203B41FA5}">
                      <a16:colId xmlns:a16="http://schemas.microsoft.com/office/drawing/2014/main" val="3480177992"/>
                    </a:ext>
                  </a:extLst>
                </a:gridCol>
                <a:gridCol w="818422">
                  <a:extLst>
                    <a:ext uri="{9D8B030D-6E8A-4147-A177-3AD203B41FA5}">
                      <a16:colId xmlns:a16="http://schemas.microsoft.com/office/drawing/2014/main" val="1743359843"/>
                    </a:ext>
                  </a:extLst>
                </a:gridCol>
                <a:gridCol w="1131176">
                  <a:extLst>
                    <a:ext uri="{9D8B030D-6E8A-4147-A177-3AD203B41FA5}">
                      <a16:colId xmlns:a16="http://schemas.microsoft.com/office/drawing/2014/main" val="730532851"/>
                    </a:ext>
                  </a:extLst>
                </a:gridCol>
                <a:gridCol w="962732">
                  <a:extLst>
                    <a:ext uri="{9D8B030D-6E8A-4147-A177-3AD203B41FA5}">
                      <a16:colId xmlns:a16="http://schemas.microsoft.com/office/drawing/2014/main" val="2145519133"/>
                    </a:ext>
                  </a:extLst>
                </a:gridCol>
                <a:gridCol w="1077445">
                  <a:extLst>
                    <a:ext uri="{9D8B030D-6E8A-4147-A177-3AD203B41FA5}">
                      <a16:colId xmlns:a16="http://schemas.microsoft.com/office/drawing/2014/main" val="36607850"/>
                    </a:ext>
                  </a:extLst>
                </a:gridCol>
                <a:gridCol w="962732">
                  <a:extLst>
                    <a:ext uri="{9D8B030D-6E8A-4147-A177-3AD203B41FA5}">
                      <a16:colId xmlns:a16="http://schemas.microsoft.com/office/drawing/2014/main" val="2909208321"/>
                    </a:ext>
                  </a:extLst>
                </a:gridCol>
                <a:gridCol w="750489">
                  <a:extLst>
                    <a:ext uri="{9D8B030D-6E8A-4147-A177-3AD203B41FA5}">
                      <a16:colId xmlns:a16="http://schemas.microsoft.com/office/drawing/2014/main" val="1105407305"/>
                    </a:ext>
                  </a:extLst>
                </a:gridCol>
                <a:gridCol w="849222">
                  <a:extLst>
                    <a:ext uri="{9D8B030D-6E8A-4147-A177-3AD203B41FA5}">
                      <a16:colId xmlns:a16="http://schemas.microsoft.com/office/drawing/2014/main" val="3623959926"/>
                    </a:ext>
                  </a:extLst>
                </a:gridCol>
              </a:tblGrid>
              <a:tr h="428000">
                <a:tc>
                  <a:txBody>
                    <a:bodyPr/>
                    <a:lstStyle/>
                    <a:p>
                      <a:pPr algn="l"/>
                      <a:b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845" marR="31845" marT="30571" marB="30571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Sub Variant</a:t>
                      </a: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Min</a:t>
                      </a: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Max</a:t>
                      </a: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iqr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SD</a:t>
                      </a: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se</a:t>
                      </a: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ci</a:t>
                      </a:r>
                    </a:p>
                  </a:txBody>
                  <a:tcPr marL="31845" marR="31845" marT="30571" marB="3057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721807"/>
                  </a:ext>
                </a:extLst>
              </a:tr>
              <a:tr h="784667">
                <a:tc>
                  <a:txBody>
                    <a:bodyPr/>
                    <a:lstStyle/>
                    <a:p>
                      <a:pPr algn="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1845" marR="31845" marT="25476" marB="25476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deletion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LengthOfCnv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331273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38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3182484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442.0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2391.00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6350.464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45301.31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78.708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154.265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818139"/>
                  </a:ext>
                </a:extLst>
              </a:tr>
              <a:tr h="784667">
                <a:tc>
                  <a:txBody>
                    <a:bodyPr/>
                    <a:lstStyle/>
                    <a:p>
                      <a:pPr algn="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31845" marR="31845" marT="25476" marB="25476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duplication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LengthOfCnv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72788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49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2713164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4400.0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14020.00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25640.265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90408.91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335.105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656.805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78123"/>
                  </a:ext>
                </a:extLst>
              </a:tr>
              <a:tr h="784667">
                <a:tc>
                  <a:txBody>
                    <a:bodyPr/>
                    <a:lstStyle/>
                    <a:p>
                      <a:pPr algn="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31845" marR="31845" marT="25476" marB="25476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gain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LengthOfCnv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47482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49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3687621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42482.5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120987.75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108571.577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201420.81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924.357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1811.753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688589"/>
                  </a:ext>
                </a:extLst>
              </a:tr>
              <a:tr h="784667">
                <a:tc>
                  <a:txBody>
                    <a:bodyPr/>
                    <a:lstStyle/>
                    <a:p>
                      <a:pPr algn="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31845" marR="31845" marT="25476" marB="25476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insertion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LengthOfCnv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43999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2789149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1.0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53.00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5124.726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32755.17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156.156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306.068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76397"/>
                  </a:ext>
                </a:extLst>
              </a:tr>
              <a:tr h="784667">
                <a:tc>
                  <a:txBody>
                    <a:bodyPr/>
                    <a:lstStyle/>
                    <a:p>
                      <a:pPr algn="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31845" marR="31845" marT="25476" marB="25476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loss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LengthOfCnv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123868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49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3055198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7678.0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30886.25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36982.059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101275.29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287.756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563.996</a:t>
                      </a:r>
                    </a:p>
                  </a:txBody>
                  <a:tcPr marL="31845" marR="31845" marT="25476" marB="25476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630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571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CC93A3-C09E-210D-71F6-F387AB3DC098}"/>
              </a:ext>
            </a:extLst>
          </p:cNvPr>
          <p:cNvSpPr txBox="1"/>
          <p:nvPr/>
        </p:nvSpPr>
        <p:spPr>
          <a:xfrm>
            <a:off x="1445342" y="3274143"/>
            <a:ext cx="921774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Null hypothesis is rejected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At 95% confidence interval, lengths of Gains, Losses, Insertions, Deletions, Duplications are not equal to each other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66357-0617-78BD-B813-C770F3046482}"/>
              </a:ext>
            </a:extLst>
          </p:cNvPr>
          <p:cNvSpPr txBox="1"/>
          <p:nvPr/>
        </p:nvSpPr>
        <p:spPr>
          <a:xfrm>
            <a:off x="663677" y="781665"/>
            <a:ext cx="473423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Results and conclusion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E1BC05-E714-0A2F-EDA9-713A01534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169058"/>
              </p:ext>
            </p:extLst>
          </p:nvPr>
        </p:nvGraphicFramePr>
        <p:xfrm>
          <a:off x="1932039" y="1752300"/>
          <a:ext cx="8772829" cy="643890"/>
        </p:xfrm>
        <a:graphic>
          <a:graphicData uri="http://schemas.openxmlformats.org/drawingml/2006/table">
            <a:tbl>
              <a:tblPr/>
              <a:tblGrid>
                <a:gridCol w="2566219">
                  <a:extLst>
                    <a:ext uri="{9D8B030D-6E8A-4147-A177-3AD203B41FA5}">
                      <a16:colId xmlns:a16="http://schemas.microsoft.com/office/drawing/2014/main" val="199482759"/>
                    </a:ext>
                  </a:extLst>
                </a:gridCol>
                <a:gridCol w="1165123">
                  <a:extLst>
                    <a:ext uri="{9D8B030D-6E8A-4147-A177-3AD203B41FA5}">
                      <a16:colId xmlns:a16="http://schemas.microsoft.com/office/drawing/2014/main" val="3420657564"/>
                    </a:ext>
                  </a:extLst>
                </a:gridCol>
                <a:gridCol w="1637071">
                  <a:extLst>
                    <a:ext uri="{9D8B030D-6E8A-4147-A177-3AD203B41FA5}">
                      <a16:colId xmlns:a16="http://schemas.microsoft.com/office/drawing/2014/main" val="3151552529"/>
                    </a:ext>
                  </a:extLst>
                </a:gridCol>
                <a:gridCol w="737419">
                  <a:extLst>
                    <a:ext uri="{9D8B030D-6E8A-4147-A177-3AD203B41FA5}">
                      <a16:colId xmlns:a16="http://schemas.microsoft.com/office/drawing/2014/main" val="3662859929"/>
                    </a:ext>
                  </a:extLst>
                </a:gridCol>
                <a:gridCol w="745313">
                  <a:extLst>
                    <a:ext uri="{9D8B030D-6E8A-4147-A177-3AD203B41FA5}">
                      <a16:colId xmlns:a16="http://schemas.microsoft.com/office/drawing/2014/main" val="1073684218"/>
                    </a:ext>
                  </a:extLst>
                </a:gridCol>
                <a:gridCol w="1921684">
                  <a:extLst>
                    <a:ext uri="{9D8B030D-6E8A-4147-A177-3AD203B41FA5}">
                      <a16:colId xmlns:a16="http://schemas.microsoft.com/office/drawing/2014/main" val="148767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b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.y.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statistic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df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method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5861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69ABA4-37EB-50EB-F346-16E17CAD2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358418"/>
              </p:ext>
            </p:extLst>
          </p:nvPr>
        </p:nvGraphicFramePr>
        <p:xfrm>
          <a:off x="1165122" y="2025684"/>
          <a:ext cx="9539746" cy="716280"/>
        </p:xfrm>
        <a:graphic>
          <a:graphicData uri="http://schemas.openxmlformats.org/drawingml/2006/table">
            <a:tbl>
              <a:tblPr/>
              <a:tblGrid>
                <a:gridCol w="1143879">
                  <a:extLst>
                    <a:ext uri="{9D8B030D-6E8A-4147-A177-3AD203B41FA5}">
                      <a16:colId xmlns:a16="http://schemas.microsoft.com/office/drawing/2014/main" val="730846417"/>
                    </a:ext>
                  </a:extLst>
                </a:gridCol>
                <a:gridCol w="2189257">
                  <a:extLst>
                    <a:ext uri="{9D8B030D-6E8A-4147-A177-3AD203B41FA5}">
                      <a16:colId xmlns:a16="http://schemas.microsoft.com/office/drawing/2014/main" val="967339473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144515462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3964762184"/>
                    </a:ext>
                  </a:extLst>
                </a:gridCol>
                <a:gridCol w="752167">
                  <a:extLst>
                    <a:ext uri="{9D8B030D-6E8A-4147-A177-3AD203B41FA5}">
                      <a16:colId xmlns:a16="http://schemas.microsoft.com/office/drawing/2014/main" val="1480185577"/>
                    </a:ext>
                  </a:extLst>
                </a:gridCol>
                <a:gridCol w="737420">
                  <a:extLst>
                    <a:ext uri="{9D8B030D-6E8A-4147-A177-3AD203B41FA5}">
                      <a16:colId xmlns:a16="http://schemas.microsoft.com/office/drawing/2014/main" val="3913942613"/>
                    </a:ext>
                  </a:extLst>
                </a:gridCol>
                <a:gridCol w="1914829">
                  <a:extLst>
                    <a:ext uri="{9D8B030D-6E8A-4147-A177-3AD203B41FA5}">
                      <a16:colId xmlns:a16="http://schemas.microsoft.com/office/drawing/2014/main" val="3187619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63876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LengthOfCnv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619410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232041.9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Kruskal-Wallis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218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8327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E5FD7E-39DB-BB2C-9687-5B4FFCC3D634}"/>
              </a:ext>
            </a:extLst>
          </p:cNvPr>
          <p:cNvSpPr txBox="1"/>
          <p:nvPr/>
        </p:nvSpPr>
        <p:spPr>
          <a:xfrm>
            <a:off x="663677" y="117987"/>
            <a:ext cx="103533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Duncan Test results for pairwise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5A14A-D035-E584-7A86-EE09E8384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269890"/>
              </p:ext>
            </p:extLst>
          </p:nvPr>
        </p:nvGraphicFramePr>
        <p:xfrm>
          <a:off x="1740311" y="1054135"/>
          <a:ext cx="9247239" cy="643890"/>
        </p:xfrm>
        <a:graphic>
          <a:graphicData uri="http://schemas.openxmlformats.org/drawingml/2006/table">
            <a:tbl>
              <a:tblPr/>
              <a:tblGrid>
                <a:gridCol w="1191183">
                  <a:extLst>
                    <a:ext uri="{9D8B030D-6E8A-4147-A177-3AD203B41FA5}">
                      <a16:colId xmlns:a16="http://schemas.microsoft.com/office/drawing/2014/main" val="3710355108"/>
                    </a:ext>
                  </a:extLst>
                </a:gridCol>
                <a:gridCol w="1079758">
                  <a:extLst>
                    <a:ext uri="{9D8B030D-6E8A-4147-A177-3AD203B41FA5}">
                      <a16:colId xmlns:a16="http://schemas.microsoft.com/office/drawing/2014/main" val="3098684927"/>
                    </a:ext>
                  </a:extLst>
                </a:gridCol>
                <a:gridCol w="1079758">
                  <a:extLst>
                    <a:ext uri="{9D8B030D-6E8A-4147-A177-3AD203B41FA5}">
                      <a16:colId xmlns:a16="http://schemas.microsoft.com/office/drawing/2014/main" val="1158721824"/>
                    </a:ext>
                  </a:extLst>
                </a:gridCol>
                <a:gridCol w="823271">
                  <a:extLst>
                    <a:ext uri="{9D8B030D-6E8A-4147-A177-3AD203B41FA5}">
                      <a16:colId xmlns:a16="http://schemas.microsoft.com/office/drawing/2014/main" val="1357987117"/>
                    </a:ext>
                  </a:extLst>
                </a:gridCol>
                <a:gridCol w="823271">
                  <a:extLst>
                    <a:ext uri="{9D8B030D-6E8A-4147-A177-3AD203B41FA5}">
                      <a16:colId xmlns:a16="http://schemas.microsoft.com/office/drawing/2014/main" val="2702351494"/>
                    </a:ext>
                  </a:extLst>
                </a:gridCol>
                <a:gridCol w="1122752">
                  <a:extLst>
                    <a:ext uri="{9D8B030D-6E8A-4147-A177-3AD203B41FA5}">
                      <a16:colId xmlns:a16="http://schemas.microsoft.com/office/drawing/2014/main" val="3280930562"/>
                    </a:ext>
                  </a:extLst>
                </a:gridCol>
                <a:gridCol w="822971">
                  <a:extLst>
                    <a:ext uri="{9D8B030D-6E8A-4147-A177-3AD203B41FA5}">
                      <a16:colId xmlns:a16="http://schemas.microsoft.com/office/drawing/2014/main" val="1349138029"/>
                    </a:ext>
                  </a:extLst>
                </a:gridCol>
                <a:gridCol w="854848">
                  <a:extLst>
                    <a:ext uri="{9D8B030D-6E8A-4147-A177-3AD203B41FA5}">
                      <a16:colId xmlns:a16="http://schemas.microsoft.com/office/drawing/2014/main" val="1041327256"/>
                    </a:ext>
                  </a:extLst>
                </a:gridCol>
                <a:gridCol w="1449427">
                  <a:extLst>
                    <a:ext uri="{9D8B030D-6E8A-4147-A177-3AD203B41FA5}">
                      <a16:colId xmlns:a16="http://schemas.microsoft.com/office/drawing/2014/main" val="611469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b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.y.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group1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group2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n1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n2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statistic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p.adj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p.adj.signif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6155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E378F4-52E5-CE5F-14DF-480D31168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04500"/>
              </p:ext>
            </p:extLst>
          </p:nvPr>
        </p:nvGraphicFramePr>
        <p:xfrm>
          <a:off x="929154" y="1547994"/>
          <a:ext cx="10058395" cy="4351335"/>
        </p:xfrm>
        <a:graphic>
          <a:graphicData uri="http://schemas.openxmlformats.org/drawingml/2006/table">
            <a:tbl>
              <a:tblPr/>
              <a:tblGrid>
                <a:gridCol w="821747">
                  <a:extLst>
                    <a:ext uri="{9D8B030D-6E8A-4147-A177-3AD203B41FA5}">
                      <a16:colId xmlns:a16="http://schemas.microsoft.com/office/drawing/2014/main" val="771037994"/>
                    </a:ext>
                  </a:extLst>
                </a:gridCol>
                <a:gridCol w="1189817">
                  <a:extLst>
                    <a:ext uri="{9D8B030D-6E8A-4147-A177-3AD203B41FA5}">
                      <a16:colId xmlns:a16="http://schemas.microsoft.com/office/drawing/2014/main" val="2879608443"/>
                    </a:ext>
                  </a:extLst>
                </a:gridCol>
                <a:gridCol w="1078521">
                  <a:extLst>
                    <a:ext uri="{9D8B030D-6E8A-4147-A177-3AD203B41FA5}">
                      <a16:colId xmlns:a16="http://schemas.microsoft.com/office/drawing/2014/main" val="3273217057"/>
                    </a:ext>
                  </a:extLst>
                </a:gridCol>
                <a:gridCol w="1078521">
                  <a:extLst>
                    <a:ext uri="{9D8B030D-6E8A-4147-A177-3AD203B41FA5}">
                      <a16:colId xmlns:a16="http://schemas.microsoft.com/office/drawing/2014/main" val="3268121458"/>
                    </a:ext>
                  </a:extLst>
                </a:gridCol>
                <a:gridCol w="822329">
                  <a:extLst>
                    <a:ext uri="{9D8B030D-6E8A-4147-A177-3AD203B41FA5}">
                      <a16:colId xmlns:a16="http://schemas.microsoft.com/office/drawing/2014/main" val="2896128344"/>
                    </a:ext>
                  </a:extLst>
                </a:gridCol>
                <a:gridCol w="822329">
                  <a:extLst>
                    <a:ext uri="{9D8B030D-6E8A-4147-A177-3AD203B41FA5}">
                      <a16:colId xmlns:a16="http://schemas.microsoft.com/office/drawing/2014/main" val="2234273412"/>
                    </a:ext>
                  </a:extLst>
                </a:gridCol>
                <a:gridCol w="1121469">
                  <a:extLst>
                    <a:ext uri="{9D8B030D-6E8A-4147-A177-3AD203B41FA5}">
                      <a16:colId xmlns:a16="http://schemas.microsoft.com/office/drawing/2014/main" val="3230570008"/>
                    </a:ext>
                  </a:extLst>
                </a:gridCol>
                <a:gridCol w="822027">
                  <a:extLst>
                    <a:ext uri="{9D8B030D-6E8A-4147-A177-3AD203B41FA5}">
                      <a16:colId xmlns:a16="http://schemas.microsoft.com/office/drawing/2014/main" val="3345501803"/>
                    </a:ext>
                  </a:extLst>
                </a:gridCol>
                <a:gridCol w="853868">
                  <a:extLst>
                    <a:ext uri="{9D8B030D-6E8A-4147-A177-3AD203B41FA5}">
                      <a16:colId xmlns:a16="http://schemas.microsoft.com/office/drawing/2014/main" val="3382902148"/>
                    </a:ext>
                  </a:extLst>
                </a:gridCol>
                <a:gridCol w="1447767">
                  <a:extLst>
                    <a:ext uri="{9D8B030D-6E8A-4147-A177-3AD203B41FA5}">
                      <a16:colId xmlns:a16="http://schemas.microsoft.com/office/drawing/2014/main" val="2385917629"/>
                    </a:ext>
                  </a:extLst>
                </a:gridCol>
              </a:tblGrid>
              <a:tr h="170085">
                <a:tc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46" marR="22146" marT="21261" marB="21261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46" marR="22146" marT="21261" marB="2126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46" marR="22146" marT="21261" marB="2126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46" marR="22146" marT="21261" marB="2126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46" marR="22146" marT="21261" marB="2126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46" marR="22146" marT="21261" marB="2126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46" marR="22146" marT="21261" marB="2126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46" marR="22146" marT="21261" marB="2126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46" marR="22146" marT="21261" marB="2126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46" marR="22146" marT="21261" marB="2126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815881"/>
                  </a:ext>
                </a:extLst>
              </a:tr>
              <a:tr h="418125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2146" marR="22146" marT="17717" marB="1771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LengthOfCnv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deletion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duplication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331273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72788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170.34556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****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81754"/>
                  </a:ext>
                </a:extLst>
              </a:tr>
              <a:tr h="418125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2146" marR="22146" marT="17717" marB="1771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LengthOfCnv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deletion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gain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331273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47482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299.28881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****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791933"/>
                  </a:ext>
                </a:extLst>
              </a:tr>
              <a:tr h="418125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2146" marR="22146" marT="17717" marB="1771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LengthOfCnv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deletion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insertion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331273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43999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-158.08580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****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718922"/>
                  </a:ext>
                </a:extLst>
              </a:tr>
              <a:tr h="418125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2146" marR="22146" marT="17717" marB="1771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LengthOfCnv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deletion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loss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331273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123868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322.36963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****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997249"/>
                  </a:ext>
                </a:extLst>
              </a:tr>
              <a:tr h="418125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22146" marR="22146" marT="17717" marB="1771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LengthOfCnv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duplication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gain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72788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47482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130.75096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****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230"/>
                  </a:ext>
                </a:extLst>
              </a:tr>
              <a:tr h="418125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2146" marR="22146" marT="17717" marB="1771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LengthOfCnv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duplication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insertion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72788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43999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-248.30720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****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634102"/>
                  </a:ext>
                </a:extLst>
              </a:tr>
              <a:tr h="418125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2146" marR="22146" marT="17717" marB="1771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LengthOfCnv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duplication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loss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72788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123868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80.57543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****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037023"/>
                  </a:ext>
                </a:extLst>
              </a:tr>
              <a:tr h="418125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2146" marR="22146" marT="17717" marB="1771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LengthOfCnv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gain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insertion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47482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43999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-343.15783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****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208301"/>
                  </a:ext>
                </a:extLst>
              </a:tr>
              <a:tr h="418125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2146" marR="22146" marT="17717" marB="1771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LengthOfCnv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gain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loss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47482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123868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-73.18103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****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915241"/>
                  </a:ext>
                </a:extLst>
              </a:tr>
              <a:tr h="418125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2146" marR="22146" marT="17717" marB="1771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LengthOfCnv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insertion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loss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43999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123868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337.98575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****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301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87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E7525-394B-E78B-F822-DDED89B5B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9" y="390274"/>
            <a:ext cx="4142761" cy="60774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5BC10C-B000-ABCE-E29D-21164DE53326}"/>
              </a:ext>
            </a:extLst>
          </p:cNvPr>
          <p:cNvSpPr txBox="1"/>
          <p:nvPr/>
        </p:nvSpPr>
        <p:spPr>
          <a:xfrm>
            <a:off x="4616639" y="1459229"/>
            <a:ext cx="639018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Overview of the process </a:t>
            </a:r>
          </a:p>
          <a:p>
            <a:pPr marL="342900" indent="-342900"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Datasets are extracted from </a:t>
            </a:r>
            <a:r>
              <a:rPr lang="en-US" sz="2500" dirty="0" err="1"/>
              <a:t>DGVa</a:t>
            </a:r>
            <a:r>
              <a:rPr lang="en-US" sz="2500" dirty="0"/>
              <a:t> and processed through the DGV pipeline.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Relevant data is extracted by the XML parser from each study and loaded into the initial database.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Several automated quality control filters are applied, before the data is migrated into the final database tables and loaded into </a:t>
            </a:r>
            <a:r>
              <a:rPr lang="en-US" sz="2500" dirty="0" err="1"/>
              <a:t>gbrowse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9821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C2B49-BF1D-22C1-9499-70AC0B60C146}"/>
              </a:ext>
            </a:extLst>
          </p:cNvPr>
          <p:cNvSpPr txBox="1"/>
          <p:nvPr/>
        </p:nvSpPr>
        <p:spPr>
          <a:xfrm>
            <a:off x="1489587" y="1460090"/>
            <a:ext cx="874579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At 95% confidence interval, lengths of Gains, Losses, Insertions, Deletions, Duplications are not equal to each other for each of the pairings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7739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BFB20D-6343-254A-A2DB-5BDF1360F2A9}"/>
              </a:ext>
            </a:extLst>
          </p:cNvPr>
          <p:cNvSpPr txBox="1"/>
          <p:nvPr/>
        </p:nvSpPr>
        <p:spPr>
          <a:xfrm>
            <a:off x="3338052" y="2785471"/>
            <a:ext cx="5515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hg38 Data</a:t>
            </a:r>
          </a:p>
        </p:txBody>
      </p:sp>
    </p:spTree>
    <p:extLst>
      <p:ext uri="{BB962C8B-B14F-4D97-AF65-F5344CB8AC3E}">
        <p14:creationId xmlns:p14="http://schemas.microsoft.com/office/powerpoint/2010/main" val="34561832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lines&#10;&#10;Description automatically generated">
            <a:extLst>
              <a:ext uri="{FF2B5EF4-FFF2-40B4-BE49-F238E27FC236}">
                <a16:creationId xmlns:a16="http://schemas.microsoft.com/office/drawing/2014/main" id="{7AFDE7F0-C15F-39F7-A288-F30C15FD7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5761" r="7339"/>
          <a:stretch/>
        </p:blipFill>
        <p:spPr>
          <a:xfrm>
            <a:off x="121273" y="317246"/>
            <a:ext cx="11949454" cy="622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355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circular chart with text&#10;&#10;Description automatically generated">
            <a:extLst>
              <a:ext uri="{FF2B5EF4-FFF2-40B4-BE49-F238E27FC236}">
                <a16:creationId xmlns:a16="http://schemas.microsoft.com/office/drawing/2014/main" id="{5D9479BB-7C2D-6489-7477-B2399210C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2" r="18589"/>
          <a:stretch/>
        </p:blipFill>
        <p:spPr>
          <a:xfrm>
            <a:off x="2053098" y="0"/>
            <a:ext cx="8085803" cy="668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448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363B27A-3669-48EE-70F2-447B05CE7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" t="6758" r="6734" b="3269"/>
          <a:stretch/>
        </p:blipFill>
        <p:spPr>
          <a:xfrm>
            <a:off x="88490" y="598813"/>
            <a:ext cx="12024183" cy="597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978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a yellow triangle in the center&#10;&#10;Description automatically generated">
            <a:extLst>
              <a:ext uri="{FF2B5EF4-FFF2-40B4-BE49-F238E27FC236}">
                <a16:creationId xmlns:a16="http://schemas.microsoft.com/office/drawing/2014/main" id="{40AE55BC-925C-D03E-542F-C71EB782B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4" t="5014" r="28629" b="9998"/>
          <a:stretch/>
        </p:blipFill>
        <p:spPr>
          <a:xfrm>
            <a:off x="2906478" y="211168"/>
            <a:ext cx="6379044" cy="643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255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lines&#10;&#10;Description automatically generated">
            <a:extLst>
              <a:ext uri="{FF2B5EF4-FFF2-40B4-BE49-F238E27FC236}">
                <a16:creationId xmlns:a16="http://schemas.microsoft.com/office/drawing/2014/main" id="{2D466517-AAC4-848F-1820-29CC4F0E8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3" t="12989" r="61000"/>
          <a:stretch/>
        </p:blipFill>
        <p:spPr>
          <a:xfrm>
            <a:off x="3004246" y="200433"/>
            <a:ext cx="5149154" cy="645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36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ine of red lines with black dots&#10;&#10;Description automatically generated">
            <a:extLst>
              <a:ext uri="{FF2B5EF4-FFF2-40B4-BE49-F238E27FC236}">
                <a16:creationId xmlns:a16="http://schemas.microsoft.com/office/drawing/2014/main" id="{2608CAB0-8C74-808E-FA97-DD68CA95A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2" y="1652265"/>
            <a:ext cx="4709399" cy="4028322"/>
          </a:xfrm>
          <a:prstGeom prst="rect">
            <a:avLst/>
          </a:prstGeom>
        </p:spPr>
      </p:pic>
      <p:pic>
        <p:nvPicPr>
          <p:cNvPr id="5" name="Picture 4" descr="A graph of red and white lines&#10;&#10;Description automatically generated">
            <a:extLst>
              <a:ext uri="{FF2B5EF4-FFF2-40B4-BE49-F238E27FC236}">
                <a16:creationId xmlns:a16="http://schemas.microsoft.com/office/drawing/2014/main" id="{81DC2AF8-5491-1CC5-957A-F886FADDF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56" y="1652265"/>
            <a:ext cx="4709399" cy="4028322"/>
          </a:xfrm>
          <a:prstGeom prst="rect">
            <a:avLst/>
          </a:prstGeom>
        </p:spPr>
      </p:pic>
      <p:pic>
        <p:nvPicPr>
          <p:cNvPr id="7" name="Picture 6" descr="A line of red and white lines&#10;&#10;Description automatically generated">
            <a:extLst>
              <a:ext uri="{FF2B5EF4-FFF2-40B4-BE49-F238E27FC236}">
                <a16:creationId xmlns:a16="http://schemas.microsoft.com/office/drawing/2014/main" id="{15A691B3-7B63-40FB-270B-EB573318C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59"/>
          <a:stretch/>
        </p:blipFill>
        <p:spPr>
          <a:xfrm>
            <a:off x="8792257" y="1652265"/>
            <a:ext cx="2851103" cy="402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664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6F30E-F690-8CDD-F0D8-991E26C321A2}"/>
              </a:ext>
            </a:extLst>
          </p:cNvPr>
          <p:cNvSpPr txBox="1"/>
          <p:nvPr/>
        </p:nvSpPr>
        <p:spPr>
          <a:xfrm>
            <a:off x="914401" y="516194"/>
            <a:ext cx="712098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CNVs through entire human genome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65D02E80-7C1D-26F5-753B-DDC2222B0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13450"/>
          <a:stretch/>
        </p:blipFill>
        <p:spPr>
          <a:xfrm>
            <a:off x="1066337" y="1267173"/>
            <a:ext cx="9980206" cy="548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150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0DF15-9928-6C60-623B-554D6A330C2B}"/>
              </a:ext>
            </a:extLst>
          </p:cNvPr>
          <p:cNvSpPr txBox="1"/>
          <p:nvPr/>
        </p:nvSpPr>
        <p:spPr>
          <a:xfrm>
            <a:off x="914401" y="516194"/>
            <a:ext cx="122180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Gains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4A91E-E3DF-166D-EF9D-716530EA0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2" r="7341" b="14088"/>
          <a:stretch/>
        </p:blipFill>
        <p:spPr>
          <a:xfrm>
            <a:off x="1092447" y="1147136"/>
            <a:ext cx="10007106" cy="55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7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48FB1-17BC-84BB-64B3-9D07ADA9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250" y="1342105"/>
            <a:ext cx="4932204" cy="42860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F401A1-BBB0-8F55-F70F-E62CB9496355}"/>
              </a:ext>
            </a:extLst>
          </p:cNvPr>
          <p:cNvSpPr txBox="1"/>
          <p:nvPr/>
        </p:nvSpPr>
        <p:spPr>
          <a:xfrm>
            <a:off x="1238865" y="530942"/>
            <a:ext cx="3524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Calibri" panose="020F0502020204030204" pitchFamily="34" charset="0"/>
                <a:cs typeface="Calibri" panose="020F0502020204030204" pitchFamily="34" charset="0"/>
              </a:rPr>
              <a:t>General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7B47D-EBD3-7538-C3B3-F2A92DD5F9BF}"/>
              </a:ext>
            </a:extLst>
          </p:cNvPr>
          <p:cNvSpPr txBox="1"/>
          <p:nvPr/>
        </p:nvSpPr>
        <p:spPr>
          <a:xfrm>
            <a:off x="1238865" y="1155290"/>
            <a:ext cx="85688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URL: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b="0" i="0" u="none" strike="noStrike" dirty="0">
                <a:solidFill>
                  <a:srgbClr val="4183C4"/>
                </a:solidFill>
                <a:effectLst/>
                <a:latin typeface="Arial" panose="020B0604020202020204" pitchFamily="34" charset="0"/>
                <a:hlinkClick r:id="rId3"/>
              </a:rPr>
              <a:t>http://dgv.tcag.ca/dgv/app/home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Full Name: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Database of Genomic Variants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Year Founded: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2014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Last Update: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2020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Version: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v2.0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Country: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Canada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University: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University of Toronto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PI/Team: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Stephen W. Scherer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8765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34AC54-4F74-D5C1-30CA-98D4576E9D9D}"/>
              </a:ext>
            </a:extLst>
          </p:cNvPr>
          <p:cNvSpPr txBox="1"/>
          <p:nvPr/>
        </p:nvSpPr>
        <p:spPr>
          <a:xfrm>
            <a:off x="914401" y="516194"/>
            <a:ext cx="13805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Losses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55396-D2A3-0AE5-FA05-57D9C8554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" b="14408"/>
          <a:stretch/>
        </p:blipFill>
        <p:spPr>
          <a:xfrm>
            <a:off x="1047136" y="1147136"/>
            <a:ext cx="10610791" cy="54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20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285A7-6A35-41CF-F4C1-C7D7F04EAB79}"/>
              </a:ext>
            </a:extLst>
          </p:cNvPr>
          <p:cNvSpPr txBox="1"/>
          <p:nvPr/>
        </p:nvSpPr>
        <p:spPr>
          <a:xfrm>
            <a:off x="914401" y="516194"/>
            <a:ext cx="25006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Duplications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2BE03050-7FDD-6BAD-A0C0-4C3C621D1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2" r="6483" b="13450"/>
          <a:stretch/>
        </p:blipFill>
        <p:spPr>
          <a:xfrm>
            <a:off x="1011330" y="1147136"/>
            <a:ext cx="10169339" cy="56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94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5856B6-C358-EF47-A64E-CCF44C0DDAB2}"/>
              </a:ext>
            </a:extLst>
          </p:cNvPr>
          <p:cNvSpPr txBox="1"/>
          <p:nvPr/>
        </p:nvSpPr>
        <p:spPr>
          <a:xfrm>
            <a:off x="914401" y="516194"/>
            <a:ext cx="19561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Deletions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6A7A9-9A0E-D841-EC99-A399F23F9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2" r="7127" b="13450"/>
          <a:stretch/>
        </p:blipFill>
        <p:spPr>
          <a:xfrm>
            <a:off x="1337758" y="1147136"/>
            <a:ext cx="9516484" cy="53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176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7FABAF-79C9-39F6-0942-CD3573D2EB8B}"/>
              </a:ext>
            </a:extLst>
          </p:cNvPr>
          <p:cNvSpPr txBox="1"/>
          <p:nvPr/>
        </p:nvSpPr>
        <p:spPr>
          <a:xfrm>
            <a:off x="914401" y="516194"/>
            <a:ext cx="203934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Insertions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86C4F3F-689D-3D31-99F4-8F98FAB19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0" r="7556" b="14727"/>
          <a:stretch/>
        </p:blipFill>
        <p:spPr>
          <a:xfrm>
            <a:off x="1310149" y="1297857"/>
            <a:ext cx="9571702" cy="52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641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A99CBF-D594-9691-85B0-09839BC8F60A}"/>
              </a:ext>
            </a:extLst>
          </p:cNvPr>
          <p:cNvSpPr txBox="1"/>
          <p:nvPr/>
        </p:nvSpPr>
        <p:spPr>
          <a:xfrm>
            <a:off x="663677" y="781665"/>
            <a:ext cx="473423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Kruskal Wallis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8EA38-171A-D6ED-4E0B-898E3B7DF571}"/>
              </a:ext>
            </a:extLst>
          </p:cNvPr>
          <p:cNvSpPr txBox="1"/>
          <p:nvPr/>
        </p:nvSpPr>
        <p:spPr>
          <a:xfrm>
            <a:off x="825909" y="1843549"/>
            <a:ext cx="10311581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Hypothesis</a:t>
            </a:r>
          </a:p>
          <a:p>
            <a:pPr>
              <a:lnSpc>
                <a:spcPct val="150000"/>
              </a:lnSpc>
              <a:spcAft>
                <a:spcPts val="115"/>
              </a:spcAft>
            </a:pPr>
            <a:r>
              <a:rPr lang="en-US" sz="2500" b="1" dirty="0"/>
              <a:t>Alternative:</a:t>
            </a:r>
          </a:p>
          <a:p>
            <a:pPr>
              <a:spcAft>
                <a:spcPts val="150"/>
              </a:spcAft>
            </a:pPr>
            <a:r>
              <a:rPr lang="en-US" sz="2500" dirty="0"/>
              <a:t>Lengths of Gains, Losses, Insertions, Deletions, Duplications are not equal to each other</a:t>
            </a:r>
          </a:p>
          <a:p>
            <a:pPr>
              <a:lnSpc>
                <a:spcPct val="150000"/>
              </a:lnSpc>
              <a:spcAft>
                <a:spcPts val="115"/>
              </a:spcAft>
            </a:pPr>
            <a:r>
              <a:rPr lang="en-US" sz="2500" b="1" dirty="0"/>
              <a:t>Null:</a:t>
            </a:r>
          </a:p>
          <a:p>
            <a:pPr>
              <a:spcAft>
                <a:spcPts val="115"/>
              </a:spcAft>
            </a:pPr>
            <a:r>
              <a:rPr lang="en-US" sz="2500" dirty="0"/>
              <a:t>Lengths of Gains, Losses, Insertions, Deletions, Duplications are equal to each other</a:t>
            </a:r>
          </a:p>
        </p:txBody>
      </p:sp>
    </p:spTree>
    <p:extLst>
      <p:ext uri="{BB962C8B-B14F-4D97-AF65-F5344CB8AC3E}">
        <p14:creationId xmlns:p14="http://schemas.microsoft.com/office/powerpoint/2010/main" val="22653306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D72689-6D72-717A-20DF-54F584D4385A}"/>
              </a:ext>
            </a:extLst>
          </p:cNvPr>
          <p:cNvSpPr txBox="1"/>
          <p:nvPr/>
        </p:nvSpPr>
        <p:spPr>
          <a:xfrm>
            <a:off x="663677" y="781665"/>
            <a:ext cx="473423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Summary Statistics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1294B5-BBB5-59CE-4101-46ED99CE7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83381"/>
              </p:ext>
            </p:extLst>
          </p:nvPr>
        </p:nvGraphicFramePr>
        <p:xfrm>
          <a:off x="353961" y="1724997"/>
          <a:ext cx="11474243" cy="4351338"/>
        </p:xfrm>
        <a:graphic>
          <a:graphicData uri="http://schemas.openxmlformats.org/drawingml/2006/table">
            <a:tbl>
              <a:tblPr/>
              <a:tblGrid>
                <a:gridCol w="425875">
                  <a:extLst>
                    <a:ext uri="{9D8B030D-6E8A-4147-A177-3AD203B41FA5}">
                      <a16:colId xmlns:a16="http://schemas.microsoft.com/office/drawing/2014/main" val="3901325093"/>
                    </a:ext>
                  </a:extLst>
                </a:gridCol>
                <a:gridCol w="1143678">
                  <a:extLst>
                    <a:ext uri="{9D8B030D-6E8A-4147-A177-3AD203B41FA5}">
                      <a16:colId xmlns:a16="http://schemas.microsoft.com/office/drawing/2014/main" val="2997897347"/>
                    </a:ext>
                  </a:extLst>
                </a:gridCol>
                <a:gridCol w="1337416">
                  <a:extLst>
                    <a:ext uri="{9D8B030D-6E8A-4147-A177-3AD203B41FA5}">
                      <a16:colId xmlns:a16="http://schemas.microsoft.com/office/drawing/2014/main" val="1601937505"/>
                    </a:ext>
                  </a:extLst>
                </a:gridCol>
                <a:gridCol w="749640">
                  <a:extLst>
                    <a:ext uri="{9D8B030D-6E8A-4147-A177-3AD203B41FA5}">
                      <a16:colId xmlns:a16="http://schemas.microsoft.com/office/drawing/2014/main" val="2645717485"/>
                    </a:ext>
                  </a:extLst>
                </a:gridCol>
                <a:gridCol w="838303">
                  <a:extLst>
                    <a:ext uri="{9D8B030D-6E8A-4147-A177-3AD203B41FA5}">
                      <a16:colId xmlns:a16="http://schemas.microsoft.com/office/drawing/2014/main" val="95854540"/>
                    </a:ext>
                  </a:extLst>
                </a:gridCol>
                <a:gridCol w="884600">
                  <a:extLst>
                    <a:ext uri="{9D8B030D-6E8A-4147-A177-3AD203B41FA5}">
                      <a16:colId xmlns:a16="http://schemas.microsoft.com/office/drawing/2014/main" val="1840561502"/>
                    </a:ext>
                  </a:extLst>
                </a:gridCol>
                <a:gridCol w="1230366">
                  <a:extLst>
                    <a:ext uri="{9D8B030D-6E8A-4147-A177-3AD203B41FA5}">
                      <a16:colId xmlns:a16="http://schemas.microsoft.com/office/drawing/2014/main" val="3305341810"/>
                    </a:ext>
                  </a:extLst>
                </a:gridCol>
                <a:gridCol w="922702">
                  <a:extLst>
                    <a:ext uri="{9D8B030D-6E8A-4147-A177-3AD203B41FA5}">
                      <a16:colId xmlns:a16="http://schemas.microsoft.com/office/drawing/2014/main" val="1482984462"/>
                    </a:ext>
                  </a:extLst>
                </a:gridCol>
                <a:gridCol w="1171924">
                  <a:extLst>
                    <a:ext uri="{9D8B030D-6E8A-4147-A177-3AD203B41FA5}">
                      <a16:colId xmlns:a16="http://schemas.microsoft.com/office/drawing/2014/main" val="2075418882"/>
                    </a:ext>
                  </a:extLst>
                </a:gridCol>
                <a:gridCol w="1047154">
                  <a:extLst>
                    <a:ext uri="{9D8B030D-6E8A-4147-A177-3AD203B41FA5}">
                      <a16:colId xmlns:a16="http://schemas.microsoft.com/office/drawing/2014/main" val="660247775"/>
                    </a:ext>
                  </a:extLst>
                </a:gridCol>
                <a:gridCol w="799234">
                  <a:extLst>
                    <a:ext uri="{9D8B030D-6E8A-4147-A177-3AD203B41FA5}">
                      <a16:colId xmlns:a16="http://schemas.microsoft.com/office/drawing/2014/main" val="2493005721"/>
                    </a:ext>
                  </a:extLst>
                </a:gridCol>
                <a:gridCol w="923351">
                  <a:extLst>
                    <a:ext uri="{9D8B030D-6E8A-4147-A177-3AD203B41FA5}">
                      <a16:colId xmlns:a16="http://schemas.microsoft.com/office/drawing/2014/main" val="559927915"/>
                    </a:ext>
                  </a:extLst>
                </a:gridCol>
              </a:tblGrid>
              <a:tr h="327373">
                <a:tc>
                  <a:txBody>
                    <a:bodyPr/>
                    <a:lstStyle/>
                    <a:p>
                      <a:pPr algn="l"/>
                      <a:endParaRPr lang="en-US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627" marR="42627" marT="40922" marB="40922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subvar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627" marR="42627" marT="40922" marB="4092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42627" marR="42627" marT="40922" marB="4092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</a:txBody>
                  <a:tcPr marL="42627" marR="42627" marT="40922" marB="4092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min</a:t>
                      </a:r>
                    </a:p>
                  </a:txBody>
                  <a:tcPr marL="42627" marR="42627" marT="40922" marB="4092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max</a:t>
                      </a:r>
                    </a:p>
                  </a:txBody>
                  <a:tcPr marL="42627" marR="42627" marT="40922" marB="4092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</a:p>
                  </a:txBody>
                  <a:tcPr marL="42627" marR="42627" marT="40922" marB="4092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iqr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627" marR="42627" marT="40922" marB="4092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</a:p>
                  </a:txBody>
                  <a:tcPr marL="42627" marR="42627" marT="40922" marB="4092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sd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627" marR="42627" marT="40922" marB="4092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se</a:t>
                      </a:r>
                    </a:p>
                  </a:txBody>
                  <a:tcPr marL="42627" marR="42627" marT="40922" marB="4092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ci</a:t>
                      </a:r>
                    </a:p>
                  </a:txBody>
                  <a:tcPr marL="42627" marR="42627" marT="40922" marB="40922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446246"/>
                  </a:ext>
                </a:extLst>
              </a:tr>
              <a:tr h="804793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42627" marR="42627" marT="34101" marB="34101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deletion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LengthOfCnv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303097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44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3000544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438.0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2325.0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6074.433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43588.16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79.173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155.177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413254"/>
                  </a:ext>
                </a:extLst>
              </a:tr>
              <a:tr h="804793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2627" marR="42627" marT="34101" marB="34101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duplication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LengthOfCnv</a:t>
                      </a:r>
                      <a:endParaRPr lang="en-US" sz="1600" dirty="0">
                        <a:effectLst/>
                      </a:endParaRP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63711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49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2975083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4044.0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13539.0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25206.127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93545.63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370.609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726.395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401017"/>
                  </a:ext>
                </a:extLst>
              </a:tr>
              <a:tr h="804793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42627" marR="42627" marT="34101" marB="34101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gain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LengthOfCnv</a:t>
                      </a:r>
                      <a:endParaRPr lang="en-US" sz="1600" dirty="0">
                        <a:effectLst/>
                      </a:endParaRP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43530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49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3754095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42886.5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120641.5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107068.330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199254.17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955.021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1871.859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833477"/>
                  </a:ext>
                </a:extLst>
              </a:tr>
              <a:tr h="804793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42627" marR="42627" marT="34101" marB="34101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insertion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LengthOfCnv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40785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3073797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1.0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51.0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4908.790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32378.50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160.327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314.244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185506"/>
                  </a:ext>
                </a:extLst>
              </a:tr>
              <a:tr h="804793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42627" marR="42627" marT="34101" marB="34101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loss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LengthOfCnv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115461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49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3348080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7576.0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30715.0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36293.246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97464.11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286.832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562.186</a:t>
                      </a:r>
                    </a:p>
                  </a:txBody>
                  <a:tcPr marL="42627" marR="42627" marT="34101" marB="3410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45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3551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CC93A3-C09E-210D-71F6-F387AB3DC098}"/>
              </a:ext>
            </a:extLst>
          </p:cNvPr>
          <p:cNvSpPr txBox="1"/>
          <p:nvPr/>
        </p:nvSpPr>
        <p:spPr>
          <a:xfrm>
            <a:off x="1445342" y="3215149"/>
            <a:ext cx="921774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Null hypothesis is rejected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At 95% confidence interval, lengths of Gains, Losses, Insertions, Deletions, Duplications are not equal to each other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66357-0617-78BD-B813-C770F3046482}"/>
              </a:ext>
            </a:extLst>
          </p:cNvPr>
          <p:cNvSpPr txBox="1"/>
          <p:nvPr/>
        </p:nvSpPr>
        <p:spPr>
          <a:xfrm>
            <a:off x="663677" y="781665"/>
            <a:ext cx="473423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Results and conclusion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F838F4-8DC8-C700-E38B-5A2374216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67213"/>
              </p:ext>
            </p:extLst>
          </p:nvPr>
        </p:nvGraphicFramePr>
        <p:xfrm>
          <a:off x="1445342" y="1794751"/>
          <a:ext cx="8303342" cy="716280"/>
        </p:xfrm>
        <a:graphic>
          <a:graphicData uri="http://schemas.openxmlformats.org/drawingml/2006/table">
            <a:tbl>
              <a:tblPr/>
              <a:tblGrid>
                <a:gridCol w="995626">
                  <a:extLst>
                    <a:ext uri="{9D8B030D-6E8A-4147-A177-3AD203B41FA5}">
                      <a16:colId xmlns:a16="http://schemas.microsoft.com/office/drawing/2014/main" val="1548135087"/>
                    </a:ext>
                  </a:extLst>
                </a:gridCol>
                <a:gridCol w="1440037">
                  <a:extLst>
                    <a:ext uri="{9D8B030D-6E8A-4147-A177-3AD203B41FA5}">
                      <a16:colId xmlns:a16="http://schemas.microsoft.com/office/drawing/2014/main" val="3100334779"/>
                    </a:ext>
                  </a:extLst>
                </a:gridCol>
                <a:gridCol w="995626">
                  <a:extLst>
                    <a:ext uri="{9D8B030D-6E8A-4147-A177-3AD203B41FA5}">
                      <a16:colId xmlns:a16="http://schemas.microsoft.com/office/drawing/2014/main" val="52068563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385924494"/>
                    </a:ext>
                  </a:extLst>
                </a:gridCol>
                <a:gridCol w="995626">
                  <a:extLst>
                    <a:ext uri="{9D8B030D-6E8A-4147-A177-3AD203B41FA5}">
                      <a16:colId xmlns:a16="http://schemas.microsoft.com/office/drawing/2014/main" val="3915780454"/>
                    </a:ext>
                  </a:extLst>
                </a:gridCol>
                <a:gridCol w="995626">
                  <a:extLst>
                    <a:ext uri="{9D8B030D-6E8A-4147-A177-3AD203B41FA5}">
                      <a16:colId xmlns:a16="http://schemas.microsoft.com/office/drawing/2014/main" val="2016103860"/>
                    </a:ext>
                  </a:extLst>
                </a:gridCol>
                <a:gridCol w="1523489">
                  <a:extLst>
                    <a:ext uri="{9D8B030D-6E8A-4147-A177-3AD203B41FA5}">
                      <a16:colId xmlns:a16="http://schemas.microsoft.com/office/drawing/2014/main" val="526064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.y.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statistic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df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method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76154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LengthOfCnv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566584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214699.5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Kruskal-Wallis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6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4691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E5FD7E-39DB-BB2C-9687-5B4FFCC3D634}"/>
              </a:ext>
            </a:extLst>
          </p:cNvPr>
          <p:cNvSpPr txBox="1"/>
          <p:nvPr/>
        </p:nvSpPr>
        <p:spPr>
          <a:xfrm>
            <a:off x="663677" y="117987"/>
            <a:ext cx="103533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Duncan Test results for pairwise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0DD2A6-74AF-1B8F-9F2E-488F14696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39998"/>
              </p:ext>
            </p:extLst>
          </p:nvPr>
        </p:nvGraphicFramePr>
        <p:xfrm>
          <a:off x="764458" y="914400"/>
          <a:ext cx="10663083" cy="5619141"/>
        </p:xfrm>
        <a:graphic>
          <a:graphicData uri="http://schemas.openxmlformats.org/drawingml/2006/table">
            <a:tbl>
              <a:tblPr/>
              <a:tblGrid>
                <a:gridCol w="871148">
                  <a:extLst>
                    <a:ext uri="{9D8B030D-6E8A-4147-A177-3AD203B41FA5}">
                      <a16:colId xmlns:a16="http://schemas.microsoft.com/office/drawing/2014/main" val="1850396108"/>
                    </a:ext>
                  </a:extLst>
                </a:gridCol>
                <a:gridCol w="1261348">
                  <a:extLst>
                    <a:ext uri="{9D8B030D-6E8A-4147-A177-3AD203B41FA5}">
                      <a16:colId xmlns:a16="http://schemas.microsoft.com/office/drawing/2014/main" val="227012827"/>
                    </a:ext>
                  </a:extLst>
                </a:gridCol>
                <a:gridCol w="1143360">
                  <a:extLst>
                    <a:ext uri="{9D8B030D-6E8A-4147-A177-3AD203B41FA5}">
                      <a16:colId xmlns:a16="http://schemas.microsoft.com/office/drawing/2014/main" val="4079566440"/>
                    </a:ext>
                  </a:extLst>
                </a:gridCol>
                <a:gridCol w="1143360">
                  <a:extLst>
                    <a:ext uri="{9D8B030D-6E8A-4147-A177-3AD203B41FA5}">
                      <a16:colId xmlns:a16="http://schemas.microsoft.com/office/drawing/2014/main" val="3043835510"/>
                    </a:ext>
                  </a:extLst>
                </a:gridCol>
                <a:gridCol w="871765">
                  <a:extLst>
                    <a:ext uri="{9D8B030D-6E8A-4147-A177-3AD203B41FA5}">
                      <a16:colId xmlns:a16="http://schemas.microsoft.com/office/drawing/2014/main" val="336930276"/>
                    </a:ext>
                  </a:extLst>
                </a:gridCol>
                <a:gridCol w="871765">
                  <a:extLst>
                    <a:ext uri="{9D8B030D-6E8A-4147-A177-3AD203B41FA5}">
                      <a16:colId xmlns:a16="http://schemas.microsoft.com/office/drawing/2014/main" val="3205338985"/>
                    </a:ext>
                  </a:extLst>
                </a:gridCol>
                <a:gridCol w="1188889">
                  <a:extLst>
                    <a:ext uri="{9D8B030D-6E8A-4147-A177-3AD203B41FA5}">
                      <a16:colId xmlns:a16="http://schemas.microsoft.com/office/drawing/2014/main" val="2481475598"/>
                    </a:ext>
                  </a:extLst>
                </a:gridCol>
                <a:gridCol w="871445">
                  <a:extLst>
                    <a:ext uri="{9D8B030D-6E8A-4147-A177-3AD203B41FA5}">
                      <a16:colId xmlns:a16="http://schemas.microsoft.com/office/drawing/2014/main" val="2765718173"/>
                    </a:ext>
                  </a:extLst>
                </a:gridCol>
                <a:gridCol w="905200">
                  <a:extLst>
                    <a:ext uri="{9D8B030D-6E8A-4147-A177-3AD203B41FA5}">
                      <a16:colId xmlns:a16="http://schemas.microsoft.com/office/drawing/2014/main" val="4147673727"/>
                    </a:ext>
                  </a:extLst>
                </a:gridCol>
                <a:gridCol w="1534803">
                  <a:extLst>
                    <a:ext uri="{9D8B030D-6E8A-4147-A177-3AD203B41FA5}">
                      <a16:colId xmlns:a16="http://schemas.microsoft.com/office/drawing/2014/main" val="2776304465"/>
                    </a:ext>
                  </a:extLst>
                </a:gridCol>
              </a:tblGrid>
              <a:tr h="219641">
                <a:tc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46" marR="22146" marT="21261" marB="21261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</a:rPr>
                        <a:t>.y.</a:t>
                      </a:r>
                    </a:p>
                  </a:txBody>
                  <a:tcPr marL="22146" marR="22146" marT="21261" marB="2126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</a:rPr>
                        <a:t>group1</a:t>
                      </a:r>
                    </a:p>
                  </a:txBody>
                  <a:tcPr marL="22146" marR="22146" marT="21261" marB="2126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</a:rPr>
                        <a:t>group2</a:t>
                      </a:r>
                    </a:p>
                  </a:txBody>
                  <a:tcPr marL="22146" marR="22146" marT="21261" marB="2126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</a:rPr>
                        <a:t>n1</a:t>
                      </a:r>
                    </a:p>
                  </a:txBody>
                  <a:tcPr marL="22146" marR="22146" marT="21261" marB="2126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</a:rPr>
                        <a:t>n2</a:t>
                      </a:r>
                    </a:p>
                  </a:txBody>
                  <a:tcPr marL="22146" marR="22146" marT="21261" marB="2126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</a:rPr>
                        <a:t>statistic</a:t>
                      </a:r>
                    </a:p>
                  </a:txBody>
                  <a:tcPr marL="22146" marR="22146" marT="21261" marB="2126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</a:p>
                  </a:txBody>
                  <a:tcPr marL="22146" marR="22146" marT="21261" marB="2126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</a:rPr>
                        <a:t>p.adj</a:t>
                      </a:r>
                      <a:endParaRPr lang="en-US" sz="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46" marR="22146" marT="21261" marB="2126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</a:rPr>
                        <a:t>p.adj.signif</a:t>
                      </a:r>
                      <a:endParaRPr lang="en-US" sz="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46" marR="22146" marT="21261" marB="21261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037439"/>
                  </a:ext>
                </a:extLst>
              </a:tr>
              <a:tr h="539950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2146" marR="22146" marT="17717" marB="1771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LengthOfCnv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deletion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duplication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303097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63711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155.48581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****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566471"/>
                  </a:ext>
                </a:extLst>
              </a:tr>
              <a:tr h="539950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2146" marR="22146" marT="17717" marB="1771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LengthOfCnv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deletion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gain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303097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43530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287.21027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****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103112"/>
                  </a:ext>
                </a:extLst>
              </a:tr>
              <a:tr h="539950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2146" marR="22146" marT="17717" marB="1771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LengthOfCnv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deletion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insertion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303097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40785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-153.82511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****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01225"/>
                  </a:ext>
                </a:extLst>
              </a:tr>
              <a:tr h="539950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2146" marR="22146" marT="17717" marB="1771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LengthOfCnv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deletion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loss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303097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115461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311.22796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****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612979"/>
                  </a:ext>
                </a:extLst>
              </a:tr>
              <a:tr h="539950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22146" marR="22146" marT="17717" marB="1771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LengthOfCnv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duplication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gain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63711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43530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127.76094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****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9227"/>
                  </a:ext>
                </a:extLst>
              </a:tr>
              <a:tr h="539950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2146" marR="22146" marT="17717" marB="1771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LengthOfCnv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duplication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insertion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63711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40785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-234.79882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****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476620"/>
                  </a:ext>
                </a:extLst>
              </a:tr>
              <a:tr h="539950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2146" marR="22146" marT="17717" marB="1771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LengthOfCnv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duplication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loss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63711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115461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80.78108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****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788825"/>
                  </a:ext>
                </a:extLst>
              </a:tr>
              <a:tr h="539950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2146" marR="22146" marT="17717" marB="1771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LengthOfCnv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gain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insertion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43530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40785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-331.34704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****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908675"/>
                  </a:ext>
                </a:extLst>
              </a:tr>
              <a:tr h="539950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2146" marR="22146" marT="17717" marB="1771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LengthOfCnv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gain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loss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43530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115461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-70.37106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****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596871"/>
                  </a:ext>
                </a:extLst>
              </a:tr>
              <a:tr h="539950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2146" marR="22146" marT="17717" marB="1771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LengthOfCnv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insertion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loss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40785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115461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327.70705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****</a:t>
                      </a:r>
                    </a:p>
                  </a:txBody>
                  <a:tcPr marL="22146" marR="22146" marT="17717" marB="1771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21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9771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C2B49-BF1D-22C1-9499-70AC0B60C146}"/>
              </a:ext>
            </a:extLst>
          </p:cNvPr>
          <p:cNvSpPr txBox="1"/>
          <p:nvPr/>
        </p:nvSpPr>
        <p:spPr>
          <a:xfrm>
            <a:off x="1489587" y="1460090"/>
            <a:ext cx="874579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At 95% confidence interval, lengths of Gains, Losses, Insertions, Deletions, Duplications are not equal to each other for each of the pairings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791102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EBEF00-F2A8-2A97-52A7-E0D03A415379}"/>
              </a:ext>
            </a:extLst>
          </p:cNvPr>
          <p:cNvSpPr txBox="1"/>
          <p:nvPr/>
        </p:nvSpPr>
        <p:spPr>
          <a:xfrm>
            <a:off x="1415846" y="1622324"/>
            <a:ext cx="86573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MacDonald, J.R.,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Ziman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R., Yuen, R.K.C.,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Feuk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L. and Scherer, S.W. (2013). The Database of Genomic Variants: a curated collection of structural variation in the human genome.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Nucleic Acids Research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[online] 42(D1), pp.D986–D992.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doi:https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://doi.org/10.1093/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/gkt958.</a:t>
            </a:r>
          </a:p>
          <a:p>
            <a:pPr algn="l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Mishra, S.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Whetstine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J.R. (2016). Different Facets of Copy Number Changes: Permanent, Transient, and Adaptive.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Molecular and Cellular Biology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36(7), pp.1050–1063.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doi:https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://doi.org/10.1128/mcb.00652-15.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23F55-21DA-4E82-42DC-0736C686AA15}"/>
              </a:ext>
            </a:extLst>
          </p:cNvPr>
          <p:cNvSpPr txBox="1"/>
          <p:nvPr/>
        </p:nvSpPr>
        <p:spPr>
          <a:xfrm>
            <a:off x="1415846" y="648929"/>
            <a:ext cx="103533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8955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401A1-BBB0-8F55-F70F-E62CB9496355}"/>
              </a:ext>
            </a:extLst>
          </p:cNvPr>
          <p:cNvSpPr txBox="1"/>
          <p:nvPr/>
        </p:nvSpPr>
        <p:spPr>
          <a:xfrm>
            <a:off x="1238865" y="412957"/>
            <a:ext cx="3524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7B47D-EBD3-7538-C3B3-F2A92DD5F9BF}"/>
              </a:ext>
            </a:extLst>
          </p:cNvPr>
          <p:cNvSpPr txBox="1"/>
          <p:nvPr/>
        </p:nvSpPr>
        <p:spPr>
          <a:xfrm>
            <a:off x="1238865" y="1037305"/>
            <a:ext cx="85688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 type: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DNA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 object: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Animal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DB category: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Genotype phenotype and variation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Major species: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Homo sapiens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CF672-906A-789E-2B8C-7DAFA53D1AF9}"/>
              </a:ext>
            </a:extLst>
          </p:cNvPr>
          <p:cNvSpPr txBox="1"/>
          <p:nvPr/>
        </p:nvSpPr>
        <p:spPr>
          <a:xfrm>
            <a:off x="1238865" y="3519755"/>
            <a:ext cx="3524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Calibri" panose="020F0502020204030204" pitchFamily="34" charset="0"/>
                <a:cs typeface="Calibri" panose="020F0502020204030204" pitchFamily="34" charset="0"/>
              </a:rPr>
              <a:t>Rank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71839-86C7-F254-3E0A-4050332E4639}"/>
              </a:ext>
            </a:extLst>
          </p:cNvPr>
          <p:cNvSpPr txBox="1"/>
          <p:nvPr/>
        </p:nvSpPr>
        <p:spPr>
          <a:xfrm>
            <a:off x="1238865" y="4144103"/>
            <a:ext cx="85688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All Databases: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183/6264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Genotype, phenotype and variation 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31/897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Citations: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692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Z-index:	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69.2</a:t>
            </a:r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464338C1-3C02-3DDD-13C7-63EC85B19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56572" y="2024610"/>
            <a:ext cx="2909153" cy="3148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202E1E-569C-C814-E2BA-FA4FFF4E9576}"/>
              </a:ext>
            </a:extLst>
          </p:cNvPr>
          <p:cNvSpPr txBox="1"/>
          <p:nvPr/>
        </p:nvSpPr>
        <p:spPr>
          <a:xfrm>
            <a:off x="7856572" y="5172735"/>
            <a:ext cx="2909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rontiersin.org/articles/10.3389/fmicb.2018.00288/ful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313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07A9B8-5459-A69A-13B5-3C987B634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822959"/>
            <a:ext cx="10944225" cy="3448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DF5638-FE2F-7986-69EB-DA80389D43E2}"/>
              </a:ext>
            </a:extLst>
          </p:cNvPr>
          <p:cNvSpPr txBox="1"/>
          <p:nvPr/>
        </p:nvSpPr>
        <p:spPr>
          <a:xfrm>
            <a:off x="623887" y="535424"/>
            <a:ext cx="108166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Content of the DGV. Increase in variants reported in DGV </a:t>
            </a:r>
          </a:p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since inception</a:t>
            </a:r>
          </a:p>
        </p:txBody>
      </p:sp>
    </p:spTree>
    <p:extLst>
      <p:ext uri="{BB962C8B-B14F-4D97-AF65-F5344CB8AC3E}">
        <p14:creationId xmlns:p14="http://schemas.microsoft.com/office/powerpoint/2010/main" val="238194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2B4474-BE1B-C244-81A1-1C7D8462C1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00" b="13686"/>
          <a:stretch/>
        </p:blipFill>
        <p:spPr>
          <a:xfrm>
            <a:off x="439390" y="1855057"/>
            <a:ext cx="11313219" cy="3849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B39086-2E5C-00A2-4AF6-74761DEBAFC8}"/>
              </a:ext>
            </a:extLst>
          </p:cNvPr>
          <p:cNvSpPr txBox="1"/>
          <p:nvPr/>
        </p:nvSpPr>
        <p:spPr>
          <a:xfrm>
            <a:off x="884903" y="838142"/>
            <a:ext cx="846334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Reported Size distribution of entries in DGV. </a:t>
            </a:r>
          </a:p>
        </p:txBody>
      </p:sp>
    </p:spTree>
    <p:extLst>
      <p:ext uri="{BB962C8B-B14F-4D97-AF65-F5344CB8AC3E}">
        <p14:creationId xmlns:p14="http://schemas.microsoft.com/office/powerpoint/2010/main" val="60443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1545</Words>
  <Application>Microsoft Office PowerPoint</Application>
  <PresentationFormat>Widescreen</PresentationFormat>
  <Paragraphs>745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Aptos</vt:lpstr>
      <vt:lpstr>Aptos Display</vt:lpstr>
      <vt:lpstr>Arial</vt:lpstr>
      <vt:lpstr>Calibri</vt:lpstr>
      <vt:lpstr>Office Theme</vt:lpstr>
      <vt:lpstr>The Database of Genomic Variants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Anushka Udara Mailange</dc:creator>
  <cp:lastModifiedBy>Anushka Udara Mailange</cp:lastModifiedBy>
  <cp:revision>14</cp:revision>
  <dcterms:created xsi:type="dcterms:W3CDTF">2024-09-07T15:01:29Z</dcterms:created>
  <dcterms:modified xsi:type="dcterms:W3CDTF">2024-09-09T04:22:45Z</dcterms:modified>
</cp:coreProperties>
</file>