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32" r:id="rId22"/>
    <p:sldId id="334"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33" r:id="rId42"/>
    <p:sldId id="297" r:id="rId43"/>
    <p:sldId id="335" r:id="rId44"/>
    <p:sldId id="298" r:id="rId45"/>
    <p:sldId id="336" r:id="rId46"/>
    <p:sldId id="299" r:id="rId47"/>
    <p:sldId id="337" r:id="rId48"/>
    <p:sldId id="300" r:id="rId49"/>
    <p:sldId id="338" r:id="rId50"/>
    <p:sldId id="301" r:id="rId51"/>
    <p:sldId id="302" r:id="rId52"/>
    <p:sldId id="303" r:id="rId53"/>
    <p:sldId id="304"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39" r:id="rId70"/>
    <p:sldId id="340" r:id="rId71"/>
    <p:sldId id="341" r:id="rId72"/>
    <p:sldId id="342" r:id="rId73"/>
    <p:sldId id="343" r:id="rId74"/>
    <p:sldId id="344" r:id="rId75"/>
    <p:sldId id="345" r:id="rId76"/>
    <p:sldId id="329" r:id="rId77"/>
    <p:sldId id="330" r:id="rId78"/>
    <p:sldId id="331" r:id="rId79"/>
    <p:sldId id="346" r:id="rId80"/>
  </p:sldIdLst>
  <p:sldSz cx="9144000" cy="5143500" type="screen16x9"/>
  <p:notesSz cx="6858000" cy="9144000"/>
  <p:embeddedFontLst>
    <p:embeddedFont>
      <p:font typeface="Roboto" pitchFamily="2" charset="0"/>
      <p:regular r:id="rId82"/>
    </p:embeddedFont>
    <p:embeddedFont>
      <p:font typeface="Arial Rounded MT Bold" panose="020F0704030504030204" pitchFamily="34" charset="0"/>
      <p:regular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76FF03-8B2F-4EFA-A5FE-A6EB6D5C7CA4}">
  <a:tblStyle styleId="{1076FF03-8B2F-4EFA-A5FE-A6EB6D5C7C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96" autoAdjust="0"/>
  </p:normalViewPr>
  <p:slideViewPr>
    <p:cSldViewPr snapToGrid="0">
      <p:cViewPr varScale="1">
        <p:scale>
          <a:sx n="107" d="100"/>
          <a:sy n="107" d="100"/>
        </p:scale>
        <p:origin x="30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03388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5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7055828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7055828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91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732a58ed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732a58ed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5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732a58ed5_1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732a58ed5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56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732a58ed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732a58ed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52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732a58ed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732a58ed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10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732a58ed5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732a58ed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88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6fc8cfa42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6fc8cfa42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940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732a58ed5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732a58ed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861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fc8cfa4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fc8cfa4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84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732a58ed5_1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732a58ed5_1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fc8cfa42_0_1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fc8cfa42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419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732a58ed5_1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732a58ed5_1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8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fc8cfa42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fc8cfa4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408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732a58ed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732a58ed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063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7055828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70558282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09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0558282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0558282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5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732a58ed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732a58ed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48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72c1dddc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72c1dddc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505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72c1ddd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72c1ddd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76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732a58e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732a58e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392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72c1dddc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72c1dddc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9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fc8cfa42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fc8cfa42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38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732a58e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732a58e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877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732a58ed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732a58ed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25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32a58ed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32a58e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427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32a58ed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732a58e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491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732a58ed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732a58ed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370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732a58ed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732a58ed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273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732a58ed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732a58ed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571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732a58ed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732a58e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80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6fc8cfa4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6fc8cfa4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18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70558282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70558282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54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2a58ed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2a58ed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33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32a58ed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732a58ed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986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732a58ed5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732a58ed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655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6fc8cfa42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6fc8cfa42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845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732a58ed5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732a58ed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868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732a58ed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732a58ed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929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6fc8cfa42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6fc8cfa4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551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6fc8cfa4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46fc8cfa4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254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6fc8cfa42_0_1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46fc8cfa42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5483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6fc8cfa4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6fc8cfa4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413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46fc8cfa42_0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6fc8cfa42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02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732a58ed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732a58ed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14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4732a58ed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4732a58ed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872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6fc8cfa42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46fc8cfa42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542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710a8e6e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710a8e6e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9863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4710a8e6e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4710a8e6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167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4710a8e6e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4710a8e6e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825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4710a8e6e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4710a8e6e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168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4710a8e6e0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4710a8e6e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1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710a8e6e0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4710a8e6e0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628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4710a8e6e0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4710a8e6e0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7302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710a8e5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710a8e5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1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55828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55828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392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710a8e6e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710a8e6e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051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710a8e5b9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4710a8e5b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0993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710a8e6e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710a8e6e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2653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6fc8cfa42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46fc8cfa42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487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732a58ed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732a58ed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81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732a58ed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732a58ed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705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732a58ed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732a58ed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396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4732a58ed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4732a58ed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6227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732a58ed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732a58e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8046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732a58ed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732a58ed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07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732a58ed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732a58ed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8377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6fc8cfa42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6fc8cfa4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3015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72c1ddd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72c1ddd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1981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6fc8cfa42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46fc8cfa4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65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6fc8cfa42_0_1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6fc8cfa42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28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732a58ed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732a58ed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64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u="sng">
                <a:solidFill>
                  <a:srgbClr val="351C75"/>
                </a:solidFill>
              </a:rPr>
              <a:t>SMART SHOPPING APP</a:t>
            </a:r>
            <a:endParaRPr b="1" u="sng">
              <a:solidFill>
                <a:srgbClr val="351C75"/>
              </a:solidFill>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i="1">
                <a:solidFill>
                  <a:schemeClr val="dk1"/>
                </a:solidFill>
              </a:rPr>
              <a:t>DESIGN PROJECT: PHASE 3</a:t>
            </a:r>
            <a:endParaRPr sz="2400" i="1">
              <a:solidFill>
                <a:schemeClr val="dk1"/>
              </a:solidFill>
            </a:endParaRPr>
          </a:p>
          <a:p>
            <a:pPr marL="0" lvl="0" indent="0" algn="l" rtl="0">
              <a:spcBef>
                <a:spcPts val="0"/>
              </a:spcBef>
              <a:spcAft>
                <a:spcPts val="0"/>
              </a:spcAft>
              <a:buNone/>
            </a:pPr>
            <a:endParaRPr i="1">
              <a:solidFill>
                <a:schemeClr val="dk1"/>
              </a:solidFill>
            </a:endParaRPr>
          </a:p>
        </p:txBody>
      </p:sp>
      <p:sp>
        <p:nvSpPr>
          <p:cNvPr id="87" name="Google Shape;87;p13"/>
          <p:cNvSpPr txBox="1"/>
          <p:nvPr/>
        </p:nvSpPr>
        <p:spPr>
          <a:xfrm>
            <a:off x="5255800" y="2740075"/>
            <a:ext cx="3347400" cy="23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3"/>
          <p:cNvSpPr txBox="1"/>
          <p:nvPr/>
        </p:nvSpPr>
        <p:spPr>
          <a:xfrm>
            <a:off x="4980250" y="3025825"/>
            <a:ext cx="3776100" cy="22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2100" i="1">
                <a:solidFill>
                  <a:schemeClr val="dk1"/>
                </a:solidFill>
                <a:latin typeface="Roboto"/>
                <a:ea typeface="Roboto"/>
                <a:cs typeface="Roboto"/>
                <a:sym typeface="Roboto"/>
              </a:rPr>
              <a:t>TEAM MEMBERS:</a:t>
            </a:r>
            <a:endParaRPr sz="2100" i="1">
              <a:solidFill>
                <a:schemeClr val="dk1"/>
              </a:solidFill>
              <a:latin typeface="Roboto"/>
              <a:ea typeface="Roboto"/>
              <a:cs typeface="Roboto"/>
              <a:sym typeface="Roboto"/>
            </a:endParaRPr>
          </a:p>
          <a:p>
            <a:pPr marL="457200" lvl="0" indent="0" algn="l" rtl="0">
              <a:spcBef>
                <a:spcPts val="0"/>
              </a:spcBef>
              <a:spcAft>
                <a:spcPts val="0"/>
              </a:spcAft>
              <a:buClr>
                <a:srgbClr val="000000"/>
              </a:buClr>
              <a:buSzPts val="1100"/>
              <a:buFont typeface="Arial"/>
              <a:buNone/>
            </a:pPr>
            <a:r>
              <a:rPr lang="en-GB" sz="2100" i="1">
                <a:solidFill>
                  <a:schemeClr val="dk1"/>
                </a:solidFill>
                <a:latin typeface="Roboto"/>
                <a:ea typeface="Roboto"/>
                <a:cs typeface="Roboto"/>
                <a:sym typeface="Roboto"/>
              </a:rPr>
              <a:t>AIDA EMMANUEL</a:t>
            </a:r>
            <a:br>
              <a:rPr lang="en-GB" sz="2100" i="1">
                <a:solidFill>
                  <a:schemeClr val="dk1"/>
                </a:solidFill>
                <a:latin typeface="Roboto"/>
                <a:ea typeface="Roboto"/>
                <a:cs typeface="Roboto"/>
                <a:sym typeface="Roboto"/>
              </a:rPr>
            </a:br>
            <a:r>
              <a:rPr lang="en-GB" sz="2100" i="1">
                <a:solidFill>
                  <a:schemeClr val="dk1"/>
                </a:solidFill>
                <a:latin typeface="Roboto"/>
                <a:ea typeface="Roboto"/>
                <a:cs typeface="Roboto"/>
                <a:sym typeface="Roboto"/>
              </a:rPr>
              <a:t>ANU MARY ABEY</a:t>
            </a:r>
            <a:br>
              <a:rPr lang="en-GB" sz="2100" i="1">
                <a:solidFill>
                  <a:schemeClr val="dk1"/>
                </a:solidFill>
                <a:latin typeface="Roboto"/>
                <a:ea typeface="Roboto"/>
                <a:cs typeface="Roboto"/>
                <a:sym typeface="Roboto"/>
              </a:rPr>
            </a:br>
            <a:r>
              <a:rPr lang="en-GB" sz="2100" i="1">
                <a:solidFill>
                  <a:schemeClr val="dk1"/>
                </a:solidFill>
                <a:latin typeface="Roboto"/>
                <a:ea typeface="Roboto"/>
                <a:cs typeface="Roboto"/>
                <a:sym typeface="Roboto"/>
              </a:rPr>
              <a:t>ANUSREE RAVEENDRAN</a:t>
            </a:r>
            <a:endParaRPr sz="2100" i="1">
              <a:solidFill>
                <a:schemeClr val="dk1"/>
              </a:solidFill>
              <a:latin typeface="Roboto"/>
              <a:ea typeface="Roboto"/>
              <a:cs typeface="Roboto"/>
              <a:sym typeface="Roboto"/>
            </a:endParaRPr>
          </a:p>
          <a:p>
            <a:pPr marL="457200" lvl="0" indent="0" algn="l" rtl="0">
              <a:spcBef>
                <a:spcPts val="0"/>
              </a:spcBef>
              <a:spcAft>
                <a:spcPts val="0"/>
              </a:spcAft>
              <a:buClr>
                <a:srgbClr val="000000"/>
              </a:buClr>
              <a:buSzPts val="1100"/>
              <a:buFont typeface="Arial"/>
              <a:buNone/>
            </a:pPr>
            <a:r>
              <a:rPr lang="en-GB" sz="2100" i="1">
                <a:solidFill>
                  <a:schemeClr val="dk1"/>
                </a:solidFill>
                <a:latin typeface="Roboto"/>
                <a:ea typeface="Roboto"/>
                <a:cs typeface="Roboto"/>
                <a:sym typeface="Roboto"/>
              </a:rPr>
              <a:t>ARYA P.S.</a:t>
            </a:r>
            <a:endParaRPr sz="2100" i="1">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SOLUTION PROPOSED</a:t>
            </a:r>
            <a:endParaRPr sz="3600" b="1" u="sng">
              <a:solidFill>
                <a:srgbClr val="351C75"/>
              </a:solidFill>
            </a:endParaRPr>
          </a:p>
        </p:txBody>
      </p:sp>
      <p:sp>
        <p:nvSpPr>
          <p:cNvPr id="139" name="Google Shape;139;p22"/>
          <p:cNvSpPr txBox="1"/>
          <p:nvPr/>
        </p:nvSpPr>
        <p:spPr>
          <a:xfrm>
            <a:off x="891350" y="2221050"/>
            <a:ext cx="862200" cy="1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2"/>
          <p:cNvSpPr txBox="1"/>
          <p:nvPr/>
        </p:nvSpPr>
        <p:spPr>
          <a:xfrm>
            <a:off x="466925" y="1485375"/>
            <a:ext cx="8320500" cy="23964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a:t>There are beacons placed at the store’s entrance which alerts the customer’s bluetooth enabled phone as the customer walks into the store. As the signal emitted by the beacon is received by the smartphone, the store is identified and the customer can upload his/her shopping list onto the mobile application.</a:t>
            </a:r>
            <a:endParaRPr sz="2400"/>
          </a:p>
          <a:p>
            <a:pPr marL="0" lvl="0" indent="0" algn="l" rtl="0">
              <a:spcBef>
                <a:spcPts val="0"/>
              </a:spcBef>
              <a:spcAft>
                <a:spcPts val="0"/>
              </a:spcAft>
              <a:buNone/>
            </a:pPr>
            <a:endParaRPr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356838" y="163075"/>
            <a:ext cx="8430325" cy="48173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As per the contents of the shopping list, the application provides the shortest possible route map across the store. The location of the products are identified using ZigBee technology.  If the customer does not wish to upload the list, one can also search for the product by name.</a:t>
            </a:r>
            <a:endParaRPr sz="2400">
              <a:solidFill>
                <a:srgbClr val="000000"/>
              </a:solidFill>
              <a:latin typeface="Arial"/>
              <a:ea typeface="Arial"/>
              <a:cs typeface="Arial"/>
              <a:sym typeface="Arial"/>
            </a:endParaRPr>
          </a:p>
          <a:p>
            <a:pPr marL="457200" lvl="0" indent="0" algn="l"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0"/>
              </a:spcAft>
              <a:buClr>
                <a:srgbClr val="000000"/>
              </a:buClr>
              <a:buSzPts val="1100"/>
              <a:buFont typeface="Arial"/>
              <a:buNone/>
            </a:pPr>
            <a:endParaRPr sz="2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endParaRPr sz="2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1857775" y="0"/>
            <a:ext cx="5143501" cy="514350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body" idx="1"/>
          </p:nvPr>
        </p:nvSpPr>
        <p:spPr>
          <a:xfrm>
            <a:off x="311700" y="216525"/>
            <a:ext cx="8520600" cy="3339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1600"/>
              </a:spcBef>
              <a:spcAft>
                <a:spcPts val="0"/>
              </a:spcAft>
              <a:buClr>
                <a:srgbClr val="000000"/>
              </a:buClr>
              <a:buSzPts val="2400"/>
              <a:buFont typeface="Arial"/>
              <a:buChar char="●"/>
            </a:pPr>
            <a:r>
              <a:rPr lang="en-GB" sz="2400">
                <a:solidFill>
                  <a:srgbClr val="000000"/>
                </a:solidFill>
                <a:latin typeface="Arial"/>
                <a:ea typeface="Arial"/>
                <a:cs typeface="Arial"/>
                <a:sym typeface="Arial"/>
              </a:rPr>
              <a:t>On finding the product, customer can use their smartphones to scan the barcodes on products and they are automatically added to the billing list. If the customer would like to remove a product from the cart, he/she can do so. In case of an unsuccessful attempt, manual entry is also supported.</a:t>
            </a:r>
            <a:endParaRPr sz="2400">
              <a:solidFill>
                <a:srgbClr val="000000"/>
              </a:solidFill>
              <a:latin typeface="Arial"/>
              <a:ea typeface="Arial"/>
              <a:cs typeface="Arial"/>
              <a:sym typeface="Arial"/>
            </a:endParaRPr>
          </a:p>
          <a:p>
            <a:pPr marL="457200" lvl="0" indent="0" algn="l"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0"/>
              </a:spcAft>
              <a:buClr>
                <a:srgbClr val="000000"/>
              </a:buClr>
              <a:buSzPts val="1100"/>
              <a:buFont typeface="Arial"/>
              <a:buNone/>
            </a:pPr>
            <a:endParaRPr sz="2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endParaRPr sz="2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1825950" y="0"/>
            <a:ext cx="5143500" cy="51435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69"/>
        <p:cNvGrpSpPr/>
        <p:nvPr/>
      </p:nvGrpSpPr>
      <p:grpSpPr>
        <a:xfrm>
          <a:off x="0" y="0"/>
          <a:ext cx="0" cy="0"/>
          <a:chOff x="0" y="0"/>
          <a:chExt cx="0" cy="0"/>
        </a:xfrm>
      </p:grpSpPr>
      <p:sp>
        <p:nvSpPr>
          <p:cNvPr id="170" name="Google Shape;170;p28"/>
          <p:cNvSpPr txBox="1"/>
          <p:nvPr/>
        </p:nvSpPr>
        <p:spPr>
          <a:xfrm>
            <a:off x="172691" y="-182880"/>
            <a:ext cx="8061900" cy="384048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dirty="0"/>
              <a:t>As each product is removed from the shelves, sensors embedded on the shelves keep </a:t>
            </a:r>
            <a:r>
              <a:rPr lang="en-GB" sz="2400" dirty="0" smtClean="0"/>
              <a:t>a temporary count </a:t>
            </a:r>
            <a:r>
              <a:rPr lang="en-GB" sz="2400" dirty="0"/>
              <a:t>of the number of remaining items of the </a:t>
            </a:r>
            <a:r>
              <a:rPr lang="en-GB" sz="2400" dirty="0" smtClean="0"/>
              <a:t>product.</a:t>
            </a:r>
            <a:endParaRPr sz="2400" dirty="0"/>
          </a:p>
          <a:p>
            <a:pPr marL="457200" lvl="0" indent="0" algn="l" rtl="0">
              <a:spcBef>
                <a:spcPts val="0"/>
              </a:spcBef>
              <a:spcAft>
                <a:spcPts val="0"/>
              </a:spcAft>
              <a:buNone/>
            </a:pPr>
            <a:endParaRPr sz="2400" dirty="0"/>
          </a:p>
          <a:p>
            <a:pPr marL="457200" indent="-381000">
              <a:buSzPts val="2400"/>
              <a:buFont typeface="Arial"/>
              <a:buChar char="●"/>
            </a:pPr>
            <a:r>
              <a:rPr lang="en-GB" sz="2400" dirty="0"/>
              <a:t>On completing the shopping, the customer can review the bill and proceed for payment via the mobile application. After payment, a proof of purchase is generated</a:t>
            </a:r>
            <a:r>
              <a:rPr lang="en-GB" sz="2400" dirty="0" smtClean="0"/>
              <a:t>. Then, stock  inventory of the shop is finally updated </a:t>
            </a:r>
            <a:r>
              <a:rPr lang="en-IN" sz="2400" dirty="0"/>
              <a:t>and a notification is issued to the shop if it falls below the set threshold.</a:t>
            </a:r>
          </a:p>
          <a:p>
            <a:pPr marL="457200" lvl="0" indent="-381000" algn="l" rtl="0">
              <a:spcBef>
                <a:spcPts val="0"/>
              </a:spcBef>
              <a:spcAft>
                <a:spcPts val="0"/>
              </a:spcAft>
              <a:buSzPts val="2400"/>
              <a:buChar char="●"/>
            </a:pPr>
            <a:endParaRPr sz="2400" dirty="0"/>
          </a:p>
          <a:p>
            <a:pPr marL="457200" lvl="0" indent="0" algn="l" rtl="0">
              <a:spcBef>
                <a:spcPts val="0"/>
              </a:spcBef>
              <a:spcAft>
                <a:spcPts val="0"/>
              </a:spcAft>
              <a:buNone/>
            </a:pPr>
            <a:endParaRPr sz="2400" dirty="0"/>
          </a:p>
          <a:p>
            <a:pPr marL="457200" lvl="0" indent="0" algn="l" rtl="0">
              <a:spcBef>
                <a:spcPts val="0"/>
              </a:spcBef>
              <a:spcAft>
                <a:spcPts val="0"/>
              </a:spcAft>
              <a:buNone/>
            </a:pP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79"/>
        <p:cNvGrpSpPr/>
        <p:nvPr/>
      </p:nvGrpSpPr>
      <p:grpSpPr>
        <a:xfrm>
          <a:off x="0" y="0"/>
          <a:ext cx="0" cy="0"/>
          <a:chOff x="0" y="0"/>
          <a:chExt cx="0" cy="0"/>
        </a:xfrm>
      </p:grpSpPr>
      <p:pic>
        <p:nvPicPr>
          <p:cNvPr id="180" name="Google Shape;180;p30"/>
          <p:cNvPicPr preferRelativeResize="0"/>
          <p:nvPr/>
        </p:nvPicPr>
        <p:blipFill>
          <a:blip r:embed="rId3">
            <a:alphaModFix amt="9000"/>
          </a:blip>
          <a:stretch>
            <a:fillRect/>
          </a:stretch>
        </p:blipFill>
        <p:spPr>
          <a:xfrm flipH="1">
            <a:off x="1386575" y="0"/>
            <a:ext cx="7757425" cy="5143500"/>
          </a:xfrm>
          <a:prstGeom prst="rect">
            <a:avLst/>
          </a:prstGeom>
          <a:noFill/>
          <a:ln>
            <a:noFill/>
          </a:ln>
        </p:spPr>
      </p:pic>
      <p:sp>
        <p:nvSpPr>
          <p:cNvPr id="181" name="Google Shape;181;p3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b="1" u="sng">
                <a:solidFill>
                  <a:srgbClr val="351C75"/>
                </a:solidFill>
              </a:rPr>
              <a:t>PROJECT OBJECTIVE</a:t>
            </a:r>
            <a:endParaRPr sz="6000" b="1" u="sng">
              <a:solidFill>
                <a:srgbClr val="351C75"/>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3600" b="1" u="sng">
                <a:solidFill>
                  <a:schemeClr val="dk1"/>
                </a:solidFill>
              </a:rPr>
              <a:t>DESIGN &amp; IMPLEMENTATION CONSTRAINTS</a:t>
            </a:r>
            <a:endParaRPr sz="3600" b="1" u="sng">
              <a:solidFill>
                <a:schemeClr val="dk1"/>
              </a:solidFill>
            </a:endParaRPr>
          </a:p>
          <a:p>
            <a:pPr marL="0" lvl="0" indent="0" algn="l" rtl="0">
              <a:spcBef>
                <a:spcPts val="0"/>
              </a:spcBef>
              <a:spcAft>
                <a:spcPts val="0"/>
              </a:spcAft>
              <a:buNone/>
            </a:pPr>
            <a:endParaRPr sz="3600" b="1" u="sng">
              <a:solidFill>
                <a:srgbClr val="351C75"/>
              </a:solidFill>
            </a:endParaRPr>
          </a:p>
        </p:txBody>
      </p:sp>
      <p:sp>
        <p:nvSpPr>
          <p:cNvPr id="187" name="Google Shape;187;p31"/>
          <p:cNvSpPr txBox="1"/>
          <p:nvPr/>
        </p:nvSpPr>
        <p:spPr>
          <a:xfrm>
            <a:off x="239850" y="1657475"/>
            <a:ext cx="8664300" cy="28065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000000"/>
              </a:buClr>
              <a:buSzPts val="2400"/>
              <a:buFont typeface="Roboto"/>
              <a:buChar char="●"/>
            </a:pPr>
            <a:r>
              <a:rPr lang="en-GB" sz="2400">
                <a:latin typeface="Roboto"/>
                <a:ea typeface="Roboto"/>
                <a:cs typeface="Roboto"/>
                <a:sym typeface="Roboto"/>
              </a:rPr>
              <a:t>Beacons &amp; Zigbee sensors should be placed at regular intervals throughout the supermarket</a:t>
            </a:r>
            <a:endParaRPr sz="2400">
              <a:latin typeface="Roboto"/>
              <a:ea typeface="Roboto"/>
              <a:cs typeface="Roboto"/>
              <a:sym typeface="Roboto"/>
            </a:endParaRPr>
          </a:p>
          <a:p>
            <a:pPr marL="457200" lvl="0" indent="-381000" algn="l" rtl="0">
              <a:lnSpc>
                <a:spcPct val="115000"/>
              </a:lnSpc>
              <a:spcBef>
                <a:spcPts val="0"/>
              </a:spcBef>
              <a:spcAft>
                <a:spcPts val="0"/>
              </a:spcAft>
              <a:buClr>
                <a:srgbClr val="000000"/>
              </a:buClr>
              <a:buSzPts val="2400"/>
              <a:buFont typeface="Roboto"/>
              <a:buChar char="●"/>
            </a:pPr>
            <a:r>
              <a:rPr lang="en-GB" sz="2400">
                <a:latin typeface="Roboto"/>
                <a:ea typeface="Roboto"/>
                <a:cs typeface="Roboto"/>
                <a:sym typeface="Roboto"/>
              </a:rPr>
              <a:t>The cost of installing sensors for each of the shelves should be borne by the supermarket</a:t>
            </a:r>
            <a:endParaRPr sz="2400">
              <a:latin typeface="Roboto"/>
              <a:ea typeface="Roboto"/>
              <a:cs typeface="Roboto"/>
              <a:sym typeface="Roboto"/>
            </a:endParaRPr>
          </a:p>
          <a:p>
            <a:pPr marL="457200" lvl="0" indent="-381000" algn="l" rtl="0">
              <a:lnSpc>
                <a:spcPct val="115000"/>
              </a:lnSpc>
              <a:spcBef>
                <a:spcPts val="0"/>
              </a:spcBef>
              <a:spcAft>
                <a:spcPts val="0"/>
              </a:spcAft>
              <a:buClr>
                <a:srgbClr val="000000"/>
              </a:buClr>
              <a:buSzPts val="2400"/>
              <a:buFont typeface="Roboto"/>
              <a:buChar char="●"/>
            </a:pPr>
            <a:r>
              <a:rPr lang="en-GB" sz="2400">
                <a:latin typeface="Roboto"/>
                <a:ea typeface="Roboto"/>
                <a:cs typeface="Roboto"/>
                <a:sym typeface="Roboto"/>
              </a:rPr>
              <a:t>May face difficulty in integrating the application data with the supermarket database</a:t>
            </a:r>
            <a:endParaRPr sz="2400">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a:blip r:embed="rId3">
            <a:alphaModFix amt="23000"/>
          </a:blip>
          <a:stretch>
            <a:fillRect/>
          </a:stretch>
        </p:blipFill>
        <p:spPr>
          <a:xfrm>
            <a:off x="0" y="0"/>
            <a:ext cx="9227600" cy="5143500"/>
          </a:xfrm>
          <a:prstGeom prst="rect">
            <a:avLst/>
          </a:prstGeom>
          <a:noFill/>
          <a:ln>
            <a:noFill/>
          </a:ln>
        </p:spPr>
      </p:pic>
      <p:sp>
        <p:nvSpPr>
          <p:cNvPr id="94" name="Google Shape;94;p14"/>
          <p:cNvSpPr txBox="1">
            <a:spLocks noGrp="1"/>
          </p:cNvSpPr>
          <p:nvPr>
            <p:ph type="title"/>
          </p:nvPr>
        </p:nvSpPr>
        <p:spPr>
          <a:xfrm>
            <a:off x="0" y="2152350"/>
            <a:ext cx="92277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b="1">
                <a:solidFill>
                  <a:schemeClr val="dk1"/>
                </a:solidFill>
              </a:rPr>
              <a:t>REQUIREMENT ANALYSIS</a:t>
            </a:r>
            <a:endParaRPr sz="6000" b="1">
              <a:solidFill>
                <a:schemeClr val="dk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3600" b="1" u="sng">
                <a:solidFill>
                  <a:schemeClr val="dk1"/>
                </a:solidFill>
              </a:rPr>
              <a:t>PROBLEM ANALYSIS</a:t>
            </a:r>
            <a:r>
              <a:rPr lang="en-GB" sz="3000" b="1" u="sng">
                <a:solidFill>
                  <a:schemeClr val="dk1"/>
                </a:solidFill>
              </a:rPr>
              <a:t>:</a:t>
            </a:r>
            <a:endParaRPr sz="3600" b="1">
              <a:solidFill>
                <a:srgbClr val="351C75"/>
              </a:solidFill>
            </a:endParaRPr>
          </a:p>
        </p:txBody>
      </p:sp>
      <p:sp>
        <p:nvSpPr>
          <p:cNvPr id="193" name="Google Shape;193;p32"/>
          <p:cNvSpPr txBox="1">
            <a:spLocks noGrp="1"/>
          </p:cNvSpPr>
          <p:nvPr>
            <p:ph type="body" idx="1"/>
          </p:nvPr>
        </p:nvSpPr>
        <p:spPr>
          <a:xfrm>
            <a:off x="418850" y="1114091"/>
            <a:ext cx="8520600" cy="3339000"/>
          </a:xfrm>
          <a:prstGeom prst="rect">
            <a:avLst/>
          </a:prstGeom>
        </p:spPr>
        <p:txBody>
          <a:bodyPr spcFirstLastPara="1" wrap="square" lIns="91425" tIns="91425" rIns="91425" bIns="91425" anchor="t" anchorCtr="0">
            <a:noAutofit/>
          </a:bodyPr>
          <a:lstStyle/>
          <a:p>
            <a:pPr marL="342900">
              <a:spcAft>
                <a:spcPts val="1600"/>
              </a:spcAft>
            </a:pPr>
            <a:r>
              <a:rPr lang="en-GB" sz="2200" dirty="0">
                <a:solidFill>
                  <a:schemeClr val="bg2">
                    <a:lumMod val="50000"/>
                  </a:schemeClr>
                </a:solidFill>
              </a:rPr>
              <a:t>We propose to design a smartphone application based on beacon and </a:t>
            </a:r>
            <a:r>
              <a:rPr lang="en-GB" sz="2200" dirty="0" err="1">
                <a:solidFill>
                  <a:schemeClr val="bg2">
                    <a:lumMod val="50000"/>
                  </a:schemeClr>
                </a:solidFill>
              </a:rPr>
              <a:t>Zigbee</a:t>
            </a:r>
            <a:r>
              <a:rPr lang="en-GB" sz="2200" dirty="0">
                <a:solidFill>
                  <a:schemeClr val="bg2">
                    <a:lumMod val="50000"/>
                  </a:schemeClr>
                </a:solidFill>
              </a:rPr>
              <a:t> technology. </a:t>
            </a:r>
            <a:endParaRPr lang="en-GB" sz="2200" dirty="0" smtClean="0">
              <a:solidFill>
                <a:schemeClr val="bg2">
                  <a:lumMod val="50000"/>
                </a:schemeClr>
              </a:solidFill>
            </a:endParaRPr>
          </a:p>
          <a:p>
            <a:pPr marL="342900">
              <a:spcAft>
                <a:spcPts val="1600"/>
              </a:spcAft>
            </a:pPr>
            <a:r>
              <a:rPr lang="en-GB" sz="2200" dirty="0" smtClean="0">
                <a:solidFill>
                  <a:schemeClr val="bg2">
                    <a:lumMod val="50000"/>
                  </a:schemeClr>
                </a:solidFill>
              </a:rPr>
              <a:t>This </a:t>
            </a:r>
            <a:r>
              <a:rPr lang="en-GB" sz="2200" dirty="0">
                <a:solidFill>
                  <a:schemeClr val="bg2">
                    <a:lumMod val="50000"/>
                  </a:schemeClr>
                </a:solidFill>
              </a:rPr>
              <a:t>application can be used to navigate the customer to the desired product and they can know the billing information beforehand. Items are scanned using mobile scanner and billed. </a:t>
            </a:r>
            <a:endParaRPr lang="en-GB" sz="2200" dirty="0" smtClean="0">
              <a:solidFill>
                <a:schemeClr val="bg2">
                  <a:lumMod val="50000"/>
                </a:schemeClr>
              </a:solidFill>
            </a:endParaRPr>
          </a:p>
          <a:p>
            <a:pPr marL="342900">
              <a:spcAft>
                <a:spcPts val="1600"/>
              </a:spcAft>
            </a:pPr>
            <a:r>
              <a:rPr lang="en-GB" sz="2200" dirty="0" smtClean="0">
                <a:solidFill>
                  <a:schemeClr val="bg2">
                    <a:lumMod val="50000"/>
                  </a:schemeClr>
                </a:solidFill>
              </a:rPr>
              <a:t>In </a:t>
            </a:r>
            <a:r>
              <a:rPr lang="en-GB" sz="2200" dirty="0">
                <a:solidFill>
                  <a:schemeClr val="bg2">
                    <a:lumMod val="50000"/>
                  </a:schemeClr>
                </a:solidFill>
              </a:rPr>
              <a:t>this way, customer can avoid long supermarket queues in supermarket </a:t>
            </a:r>
            <a:r>
              <a:rPr lang="en-GB" sz="2200" dirty="0" smtClean="0">
                <a:solidFill>
                  <a:schemeClr val="bg2">
                    <a:lumMod val="50000"/>
                  </a:schemeClr>
                </a:solidFill>
              </a:rPr>
              <a:t>and make </a:t>
            </a:r>
            <a:r>
              <a:rPr lang="en-GB" sz="2200" smtClean="0">
                <a:solidFill>
                  <a:schemeClr val="bg2">
                    <a:lumMod val="50000"/>
                  </a:schemeClr>
                </a:solidFill>
              </a:rPr>
              <a:t>payment easily.</a:t>
            </a:r>
            <a:endParaRPr sz="22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cap="all" dirty="0" smtClean="0"/>
              <a:t>Technology Used</a:t>
            </a:r>
            <a:endParaRPr lang="en-IN" b="1" u="sng" cap="all" dirty="0"/>
          </a:p>
        </p:txBody>
      </p:sp>
      <p:sp>
        <p:nvSpPr>
          <p:cNvPr id="3" name="Text Placeholder 2"/>
          <p:cNvSpPr>
            <a:spLocks noGrp="1"/>
          </p:cNvSpPr>
          <p:nvPr>
            <p:ph type="body" idx="1"/>
          </p:nvPr>
        </p:nvSpPr>
        <p:spPr/>
        <p:txBody>
          <a:bodyPr/>
          <a:lstStyle/>
          <a:p>
            <a:pPr marL="114300" indent="0">
              <a:buNone/>
            </a:pPr>
            <a:endParaRPr lang="en-IN" sz="2200" dirty="0">
              <a:solidFill>
                <a:schemeClr val="bg2">
                  <a:lumMod val="50000"/>
                </a:schemeClr>
              </a:solidFill>
            </a:endParaRPr>
          </a:p>
          <a:p>
            <a:r>
              <a:rPr lang="en-IN" sz="2200" dirty="0" smtClean="0">
                <a:solidFill>
                  <a:schemeClr val="bg2">
                    <a:lumMod val="50000"/>
                  </a:schemeClr>
                </a:solidFill>
              </a:rPr>
              <a:t>A beacon is a small Bluetooth radio transmitter which broadcasts a radio signal that is made up of a combination of letters and numbers transmitted on a regular interval of approximately 1/10</a:t>
            </a:r>
            <a:r>
              <a:rPr lang="en-IN" sz="2200" baseline="30000" dirty="0" smtClean="0">
                <a:solidFill>
                  <a:schemeClr val="bg2">
                    <a:lumMod val="50000"/>
                  </a:schemeClr>
                </a:solidFill>
              </a:rPr>
              <a:t>th</a:t>
            </a:r>
            <a:r>
              <a:rPr lang="en-IN" sz="2200" dirty="0" smtClean="0">
                <a:solidFill>
                  <a:schemeClr val="bg2">
                    <a:lumMod val="50000"/>
                  </a:schemeClr>
                </a:solidFill>
              </a:rPr>
              <a:t> of a second. The communication is only one way i.e. only retailer can connect with customer.</a:t>
            </a:r>
          </a:p>
          <a:p>
            <a:endParaRPr lang="en-IN" sz="2200" dirty="0">
              <a:solidFill>
                <a:schemeClr val="bg2">
                  <a:lumMod val="50000"/>
                </a:schemeClr>
              </a:solidFill>
            </a:endParaRPr>
          </a:p>
        </p:txBody>
      </p:sp>
    </p:spTree>
    <p:extLst>
      <p:ext uri="{BB962C8B-B14F-4D97-AF65-F5344CB8AC3E}">
        <p14:creationId xmlns:p14="http://schemas.microsoft.com/office/powerpoint/2010/main" val="158905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cap="all" dirty="0" smtClean="0"/>
              <a:t>Technology Used</a:t>
            </a:r>
            <a:endParaRPr lang="en-IN" b="1" u="sng" cap="all" dirty="0"/>
          </a:p>
        </p:txBody>
      </p:sp>
      <p:sp>
        <p:nvSpPr>
          <p:cNvPr id="3" name="Text Placeholder 2"/>
          <p:cNvSpPr>
            <a:spLocks noGrp="1"/>
          </p:cNvSpPr>
          <p:nvPr>
            <p:ph type="body" idx="1"/>
          </p:nvPr>
        </p:nvSpPr>
        <p:spPr/>
        <p:txBody>
          <a:bodyPr/>
          <a:lstStyle/>
          <a:p>
            <a:r>
              <a:rPr lang="en-IN" sz="2000" dirty="0" err="1" smtClean="0">
                <a:solidFill>
                  <a:schemeClr val="bg2">
                    <a:lumMod val="50000"/>
                  </a:schemeClr>
                </a:solidFill>
                <a:latin typeface="Arial" panose="020B0604020202020204" pitchFamily="34" charset="0"/>
                <a:cs typeface="Arial" panose="020B0604020202020204" pitchFamily="34" charset="0"/>
              </a:rPr>
              <a:t>ZXing</a:t>
            </a:r>
            <a:r>
              <a:rPr lang="en-IN" sz="2000" dirty="0" smtClean="0">
                <a:solidFill>
                  <a:schemeClr val="bg2">
                    <a:lumMod val="50000"/>
                  </a:schemeClr>
                </a:solidFill>
                <a:latin typeface="Arial" panose="020B0604020202020204" pitchFamily="34" charset="0"/>
                <a:cs typeface="Arial" panose="020B0604020202020204" pitchFamily="34" charset="0"/>
              </a:rPr>
              <a:t> is a barcode scanning library for Android.</a:t>
            </a:r>
          </a:p>
          <a:p>
            <a:endParaRPr lang="en-IN" sz="2000" dirty="0">
              <a:solidFill>
                <a:schemeClr val="bg2">
                  <a:lumMod val="50000"/>
                </a:schemeClr>
              </a:solidFill>
              <a:latin typeface="Arial" panose="020B0604020202020204" pitchFamily="34" charset="0"/>
              <a:cs typeface="Arial" panose="020B0604020202020204" pitchFamily="34" charset="0"/>
            </a:endParaRP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err="1">
                <a:solidFill>
                  <a:schemeClr val="bg2">
                    <a:lumMod val="50000"/>
                  </a:schemeClr>
                </a:solidFill>
                <a:latin typeface="Arial" panose="020B0604020202020204" pitchFamily="34" charset="0"/>
                <a:cs typeface="Arial" panose="020B0604020202020204" pitchFamily="34" charset="0"/>
              </a:rPr>
              <a:t>Zigbee</a:t>
            </a:r>
            <a:r>
              <a:rPr lang="en-IN" sz="2000" dirty="0">
                <a:solidFill>
                  <a:schemeClr val="bg2">
                    <a:lumMod val="50000"/>
                  </a:schemeClr>
                </a:solidFill>
                <a:latin typeface="Arial" panose="020B0604020202020204" pitchFamily="34" charset="0"/>
                <a:cs typeface="Arial" panose="020B0604020202020204" pitchFamily="34" charset="0"/>
              </a:rPr>
              <a:t> is a wireless communication standard that defines a wireless protocol for use in low data rate, short to medium range wireless networking device like sensors and control network. Here the pulses send by </a:t>
            </a:r>
            <a:r>
              <a:rPr lang="en-IN" sz="2000" dirty="0" err="1">
                <a:solidFill>
                  <a:schemeClr val="bg2">
                    <a:lumMod val="50000"/>
                  </a:schemeClr>
                </a:solidFill>
                <a:latin typeface="Arial" panose="020B0604020202020204" pitchFamily="34" charset="0"/>
                <a:cs typeface="Arial" panose="020B0604020202020204" pitchFamily="34" charset="0"/>
              </a:rPr>
              <a:t>Zigbee</a:t>
            </a:r>
            <a:r>
              <a:rPr lang="en-IN" sz="2000" dirty="0">
                <a:solidFill>
                  <a:schemeClr val="bg2">
                    <a:lumMod val="50000"/>
                  </a:schemeClr>
                </a:solidFill>
                <a:latin typeface="Arial" panose="020B0604020202020204" pitchFamily="34" charset="0"/>
                <a:cs typeface="Arial" panose="020B0604020202020204" pitchFamily="34" charset="0"/>
              </a:rPr>
              <a:t> sensors are used to identify location of products. These sensors are placed on every rack. </a:t>
            </a:r>
          </a:p>
          <a:p>
            <a:pPr marL="114300" indent="0">
              <a:buNone/>
            </a:pPr>
            <a:r>
              <a:rPr lang="en-IN" sz="2000" dirty="0" smtClean="0">
                <a:solidFill>
                  <a:schemeClr val="bg2">
                    <a:lumMod val="50000"/>
                  </a:schemeClr>
                </a:solidFill>
                <a:latin typeface="Arial" panose="020B0604020202020204" pitchFamily="34" charset="0"/>
                <a:cs typeface="Arial" panose="020B0604020202020204" pitchFamily="34" charset="0"/>
              </a:rPr>
              <a:t> </a:t>
            </a:r>
          </a:p>
          <a:p>
            <a:endParaRPr lang="en-IN"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300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12"/>
        <p:cNvGrpSpPr/>
        <p:nvPr/>
      </p:nvGrpSpPr>
      <p:grpSpPr>
        <a:xfrm>
          <a:off x="0" y="0"/>
          <a:ext cx="0" cy="0"/>
          <a:chOff x="0" y="0"/>
          <a:chExt cx="0" cy="0"/>
        </a:xfrm>
      </p:grpSpPr>
      <p:pic>
        <p:nvPicPr>
          <p:cNvPr id="213" name="Google Shape;213;p35"/>
          <p:cNvPicPr preferRelativeResize="0"/>
          <p:nvPr/>
        </p:nvPicPr>
        <p:blipFill>
          <a:blip r:embed="rId3">
            <a:alphaModFix amt="12000"/>
          </a:blip>
          <a:stretch>
            <a:fillRect/>
          </a:stretch>
        </p:blipFill>
        <p:spPr>
          <a:xfrm>
            <a:off x="4391600" y="76200"/>
            <a:ext cx="4752395" cy="4991100"/>
          </a:xfrm>
          <a:prstGeom prst="rect">
            <a:avLst/>
          </a:prstGeom>
          <a:noFill/>
          <a:ln>
            <a:noFill/>
          </a:ln>
        </p:spPr>
      </p:pic>
      <p:sp>
        <p:nvSpPr>
          <p:cNvPr id="214" name="Google Shape;214;p35"/>
          <p:cNvSpPr txBox="1">
            <a:spLocks noGrp="1"/>
          </p:cNvSpPr>
          <p:nvPr>
            <p:ph type="ctrTitle"/>
          </p:nvPr>
        </p:nvSpPr>
        <p:spPr>
          <a:xfrm>
            <a:off x="229600" y="28192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b="1">
                <a:solidFill>
                  <a:srgbClr val="351C75"/>
                </a:solidFill>
              </a:rPr>
              <a:t>SYSTEM OVERVIEW &amp; REQUIREMENTS</a:t>
            </a:r>
            <a:endParaRPr sz="6000" b="1">
              <a:solidFill>
                <a:srgbClr val="351C75"/>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FUNCTIONAL MODULES</a:t>
            </a:r>
            <a:endParaRPr sz="3600" b="1" u="sng">
              <a:solidFill>
                <a:srgbClr val="351C75"/>
              </a:solidFill>
            </a:endParaRPr>
          </a:p>
        </p:txBody>
      </p:sp>
      <p:sp>
        <p:nvSpPr>
          <p:cNvPr id="220" name="Google Shape;220;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AutoNum type="arabicPeriod"/>
            </a:pPr>
            <a:r>
              <a:rPr lang="en-GB" sz="2400" b="1">
                <a:solidFill>
                  <a:srgbClr val="000000"/>
                </a:solidFill>
              </a:rPr>
              <a:t>User registration:</a:t>
            </a:r>
            <a:r>
              <a:rPr lang="en-GB" sz="2400">
                <a:solidFill>
                  <a:srgbClr val="000000"/>
                </a:solidFill>
              </a:rPr>
              <a:t> </a:t>
            </a:r>
            <a:endParaRPr sz="2400">
              <a:solidFill>
                <a:srgbClr val="000000"/>
              </a:solidFill>
            </a:endParaRPr>
          </a:p>
          <a:p>
            <a:pPr marL="914400" lvl="0" indent="0" algn="l" rtl="0">
              <a:spcBef>
                <a:spcPts val="1600"/>
              </a:spcBef>
              <a:spcAft>
                <a:spcPts val="0"/>
              </a:spcAft>
              <a:buNone/>
            </a:pPr>
            <a:r>
              <a:rPr lang="en-GB" sz="2400">
                <a:solidFill>
                  <a:srgbClr val="000000"/>
                </a:solidFill>
              </a:rPr>
              <a:t>User should verify their mobile number </a:t>
            </a:r>
            <a:endParaRPr sz="2400">
              <a:solidFill>
                <a:srgbClr val="000000"/>
              </a:solidFill>
            </a:endParaRPr>
          </a:p>
          <a:p>
            <a:pPr marL="914400" lvl="0" indent="0" algn="l" rtl="0">
              <a:spcBef>
                <a:spcPts val="1600"/>
              </a:spcBef>
              <a:spcAft>
                <a:spcPts val="0"/>
              </a:spcAft>
              <a:buNone/>
            </a:pPr>
            <a:endParaRPr sz="2400">
              <a:solidFill>
                <a:srgbClr val="000000"/>
              </a:solidFill>
            </a:endParaRPr>
          </a:p>
          <a:p>
            <a:pPr marL="457200" lvl="0" indent="-381000" algn="l" rtl="0">
              <a:spcBef>
                <a:spcPts val="1600"/>
              </a:spcBef>
              <a:spcAft>
                <a:spcPts val="0"/>
              </a:spcAft>
              <a:buClr>
                <a:srgbClr val="000000"/>
              </a:buClr>
              <a:buSzPts val="2400"/>
              <a:buAutoNum type="arabicPeriod"/>
            </a:pPr>
            <a:r>
              <a:rPr lang="en-GB" sz="2400" b="1">
                <a:solidFill>
                  <a:srgbClr val="000000"/>
                </a:solidFill>
              </a:rPr>
              <a:t>Create Shopping list:</a:t>
            </a:r>
            <a:r>
              <a:rPr lang="en-GB" sz="2400">
                <a:solidFill>
                  <a:srgbClr val="000000"/>
                </a:solidFill>
              </a:rPr>
              <a:t> </a:t>
            </a:r>
            <a:endParaRPr sz="2400">
              <a:solidFill>
                <a:srgbClr val="000000"/>
              </a:solidFill>
            </a:endParaRPr>
          </a:p>
          <a:p>
            <a:pPr marL="914400" lvl="0" indent="0" algn="l" rtl="0">
              <a:spcBef>
                <a:spcPts val="1600"/>
              </a:spcBef>
              <a:spcAft>
                <a:spcPts val="0"/>
              </a:spcAft>
              <a:buNone/>
            </a:pPr>
            <a:r>
              <a:rPr lang="en-GB" sz="2400">
                <a:solidFill>
                  <a:srgbClr val="000000"/>
                </a:solidFill>
              </a:rPr>
              <a:t>User create their shopping list</a:t>
            </a:r>
            <a:endParaRPr sz="2400">
              <a:solidFill>
                <a:srgbClr val="000000"/>
              </a:solidFill>
            </a:endParaRPr>
          </a:p>
          <a:p>
            <a:pPr marL="914400" lvl="0" indent="0" algn="l" rtl="0">
              <a:spcBef>
                <a:spcPts val="1600"/>
              </a:spcBef>
              <a:spcAft>
                <a:spcPts val="1600"/>
              </a:spcAft>
              <a:buNone/>
            </a:pPr>
            <a:endParaRPr sz="2400">
              <a:solidFill>
                <a:srgbClr val="000000"/>
              </a:solidFill>
            </a:endParaRPr>
          </a:p>
        </p:txBody>
      </p:sp>
      <p:pic>
        <p:nvPicPr>
          <p:cNvPr id="221" name="Google Shape;221;p36"/>
          <p:cNvPicPr preferRelativeResize="0"/>
          <p:nvPr/>
        </p:nvPicPr>
        <p:blipFill>
          <a:blip r:embed="rId3">
            <a:alphaModFix/>
          </a:blip>
          <a:stretch>
            <a:fillRect/>
          </a:stretch>
        </p:blipFill>
        <p:spPr>
          <a:xfrm>
            <a:off x="6090400" y="0"/>
            <a:ext cx="3145701" cy="19192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11700" y="1029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FUNCTIONAL MODULES</a:t>
            </a:r>
            <a:endParaRPr sz="3600" b="1" u="sng">
              <a:solidFill>
                <a:srgbClr val="351C75"/>
              </a:solidFill>
            </a:endParaRPr>
          </a:p>
        </p:txBody>
      </p:sp>
      <p:sp>
        <p:nvSpPr>
          <p:cNvPr id="227" name="Google Shape;227;p37"/>
          <p:cNvSpPr txBox="1">
            <a:spLocks noGrp="1"/>
          </p:cNvSpPr>
          <p:nvPr>
            <p:ph type="body" idx="1"/>
          </p:nvPr>
        </p:nvSpPr>
        <p:spPr>
          <a:xfrm>
            <a:off x="311700" y="802850"/>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AutoNum type="arabicPeriod" startAt="3"/>
            </a:pPr>
            <a:r>
              <a:rPr lang="en-GB" sz="2400" b="1" dirty="0">
                <a:solidFill>
                  <a:srgbClr val="000000"/>
                </a:solidFill>
              </a:rPr>
              <a:t>Start shopping:</a:t>
            </a:r>
            <a:r>
              <a:rPr lang="en-GB" sz="2400" dirty="0">
                <a:solidFill>
                  <a:srgbClr val="000000"/>
                </a:solidFill>
              </a:rPr>
              <a:t> </a:t>
            </a:r>
            <a:endParaRPr sz="2400" dirty="0">
              <a:solidFill>
                <a:srgbClr val="000000"/>
              </a:solidFill>
            </a:endParaRPr>
          </a:p>
          <a:p>
            <a:pPr marL="914400" lvl="0" indent="0" algn="l" rtl="0">
              <a:spcBef>
                <a:spcPts val="1600"/>
              </a:spcBef>
              <a:spcAft>
                <a:spcPts val="0"/>
              </a:spcAft>
              <a:buNone/>
            </a:pPr>
            <a:r>
              <a:rPr lang="en-GB" sz="2400" dirty="0">
                <a:solidFill>
                  <a:srgbClr val="000000"/>
                </a:solidFill>
              </a:rPr>
              <a:t>User uploads the shopping list and  a map showing the location of each item is </a:t>
            </a:r>
            <a:r>
              <a:rPr lang="en-GB" sz="2400" dirty="0" err="1">
                <a:solidFill>
                  <a:srgbClr val="000000"/>
                </a:solidFill>
              </a:rPr>
              <a:t>generated.User</a:t>
            </a:r>
            <a:r>
              <a:rPr lang="en-GB" sz="2400" dirty="0">
                <a:solidFill>
                  <a:srgbClr val="000000"/>
                </a:solidFill>
              </a:rPr>
              <a:t> scans the barcode to get the price and receives a billing page.</a:t>
            </a:r>
            <a:endParaRPr sz="2400" dirty="0">
              <a:solidFill>
                <a:srgbClr val="000000"/>
              </a:solidFill>
            </a:endParaRPr>
          </a:p>
          <a:p>
            <a:pPr marL="533400" lvl="0" indent="-457200" algn="l" rtl="0">
              <a:spcBef>
                <a:spcPts val="1600"/>
              </a:spcBef>
              <a:spcAft>
                <a:spcPts val="0"/>
              </a:spcAft>
              <a:buClr>
                <a:srgbClr val="000000"/>
              </a:buClr>
              <a:buSzPts val="2400"/>
              <a:buFont typeface="+mj-lt"/>
              <a:buAutoNum type="arabicPeriod" startAt="4"/>
            </a:pPr>
            <a:r>
              <a:rPr lang="en-GB" sz="2400" b="1" dirty="0">
                <a:solidFill>
                  <a:srgbClr val="000000"/>
                </a:solidFill>
              </a:rPr>
              <a:t>Payment:</a:t>
            </a:r>
            <a:r>
              <a:rPr lang="en-GB" sz="2400" dirty="0">
                <a:solidFill>
                  <a:srgbClr val="000000"/>
                </a:solidFill>
              </a:rPr>
              <a:t> </a:t>
            </a:r>
            <a:endParaRPr sz="2400" dirty="0">
              <a:solidFill>
                <a:srgbClr val="000000"/>
              </a:solidFill>
            </a:endParaRPr>
          </a:p>
          <a:p>
            <a:pPr marL="914400" lvl="0" indent="0" algn="l" rtl="0">
              <a:spcBef>
                <a:spcPts val="1600"/>
              </a:spcBef>
              <a:spcAft>
                <a:spcPts val="1600"/>
              </a:spcAft>
              <a:buNone/>
            </a:pPr>
            <a:r>
              <a:rPr lang="en-GB" sz="2400" dirty="0">
                <a:solidFill>
                  <a:srgbClr val="000000"/>
                </a:solidFill>
              </a:rPr>
              <a:t>User can pay the bill using any of the available payment modes.</a:t>
            </a:r>
            <a:endParaRPr sz="2400"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31"/>
        <p:cNvGrpSpPr/>
        <p:nvPr/>
      </p:nvGrpSpPr>
      <p:grpSpPr>
        <a:xfrm>
          <a:off x="0" y="0"/>
          <a:ext cx="0" cy="0"/>
          <a:chOff x="0" y="0"/>
          <a:chExt cx="0" cy="0"/>
        </a:xfrm>
      </p:grpSpPr>
      <p:sp>
        <p:nvSpPr>
          <p:cNvPr id="232" name="Google Shape;232;p38"/>
          <p:cNvSpPr txBox="1">
            <a:spLocks noGrp="1"/>
          </p:cNvSpPr>
          <p:nvPr>
            <p:ph type="title"/>
          </p:nvPr>
        </p:nvSpPr>
        <p:spPr>
          <a:xfrm>
            <a:off x="337075"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b="1" u="sng">
                <a:solidFill>
                  <a:srgbClr val="351C75"/>
                </a:solidFill>
              </a:rPr>
              <a:t>USE CASE DIAGRAM</a:t>
            </a:r>
            <a:endParaRPr sz="4800" b="1" u="sng">
              <a:solidFill>
                <a:srgbClr val="351C75"/>
              </a:solidFill>
            </a:endParaRPr>
          </a:p>
        </p:txBody>
      </p:sp>
      <p:pic>
        <p:nvPicPr>
          <p:cNvPr id="233" name="Google Shape;233;p38"/>
          <p:cNvPicPr preferRelativeResize="0"/>
          <p:nvPr/>
        </p:nvPicPr>
        <p:blipFill>
          <a:blip r:embed="rId3">
            <a:alphaModFix amt="9000"/>
          </a:blip>
          <a:stretch>
            <a:fillRect/>
          </a:stretch>
        </p:blipFill>
        <p:spPr>
          <a:xfrm>
            <a:off x="26" y="0"/>
            <a:ext cx="9143998" cy="51435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7"/>
        <p:cNvGrpSpPr/>
        <p:nvPr/>
      </p:nvGrpSpPr>
      <p:grpSpPr>
        <a:xfrm>
          <a:off x="0" y="0"/>
          <a:ext cx="0" cy="0"/>
          <a:chOff x="0" y="0"/>
          <a:chExt cx="0" cy="0"/>
        </a:xfrm>
      </p:grpSpPr>
      <p:pic>
        <p:nvPicPr>
          <p:cNvPr id="238" name="Google Shape;238;p39"/>
          <p:cNvPicPr preferRelativeResize="0"/>
          <p:nvPr/>
        </p:nvPicPr>
        <p:blipFill>
          <a:blip r:embed="rId3">
            <a:alphaModFix/>
          </a:blip>
          <a:stretch>
            <a:fillRect/>
          </a:stretch>
        </p:blipFill>
        <p:spPr>
          <a:xfrm>
            <a:off x="137063" y="336831"/>
            <a:ext cx="8753475" cy="450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b="1" u="sng">
                <a:solidFill>
                  <a:srgbClr val="351C75"/>
                </a:solidFill>
              </a:rPr>
              <a:t>USE CASE SPECIFICATION</a:t>
            </a:r>
            <a:endParaRPr sz="3600" b="1" u="sng">
              <a:solidFill>
                <a:srgbClr val="351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47"/>
        <p:cNvGrpSpPr/>
        <p:nvPr/>
      </p:nvGrpSpPr>
      <p:grpSpPr>
        <a:xfrm>
          <a:off x="0" y="0"/>
          <a:ext cx="0" cy="0"/>
          <a:chOff x="0" y="0"/>
          <a:chExt cx="0" cy="0"/>
        </a:xfrm>
      </p:grpSpPr>
      <p:graphicFrame>
        <p:nvGraphicFramePr>
          <p:cNvPr id="248" name="Google Shape;248;p41"/>
          <p:cNvGraphicFramePr/>
          <p:nvPr>
            <p:extLst>
              <p:ext uri="{D42A27DB-BD31-4B8C-83A1-F6EECF244321}">
                <p14:modId xmlns:p14="http://schemas.microsoft.com/office/powerpoint/2010/main" val="450418928"/>
              </p:ext>
            </p:extLst>
          </p:nvPr>
        </p:nvGraphicFramePr>
        <p:xfrm>
          <a:off x="0" y="93873"/>
          <a:ext cx="9144000" cy="4937550"/>
        </p:xfrm>
        <a:graphic>
          <a:graphicData uri="http://schemas.openxmlformats.org/drawingml/2006/table">
            <a:tbl>
              <a:tblPr>
                <a:noFill/>
                <a:tableStyleId>{1076FF03-8B2F-4EFA-A5FE-A6EB6D5C7CA4}</a:tableStyleId>
              </a:tblPr>
              <a:tblGrid>
                <a:gridCol w="2063075"/>
                <a:gridCol w="7080925"/>
              </a:tblGrid>
              <a:tr h="381000">
                <a:tc>
                  <a:txBody>
                    <a:bodyPr/>
                    <a:lstStyle/>
                    <a:p>
                      <a:pPr marL="0" lvl="0" indent="0" algn="l" rtl="0">
                        <a:spcBef>
                          <a:spcPts val="0"/>
                        </a:spcBef>
                        <a:spcAft>
                          <a:spcPts val="0"/>
                        </a:spcAft>
                        <a:buNone/>
                      </a:pPr>
                      <a:r>
                        <a:rPr lang="en-GB" sz="2000" b="1" dirty="0"/>
                        <a:t>Use Case ID</a:t>
                      </a:r>
                      <a:endParaRPr sz="2000" b="1" dirty="0"/>
                    </a:p>
                  </a:txBody>
                  <a:tcPr marL="91425" marR="91425" marT="91425" marB="91425"/>
                </a:tc>
                <a:tc>
                  <a:txBody>
                    <a:bodyPr/>
                    <a:lstStyle/>
                    <a:p>
                      <a:pPr marL="0" lvl="0" indent="0" algn="l" rtl="0">
                        <a:spcBef>
                          <a:spcPts val="0"/>
                        </a:spcBef>
                        <a:spcAft>
                          <a:spcPts val="0"/>
                        </a:spcAft>
                        <a:buNone/>
                      </a:pPr>
                      <a:r>
                        <a:rPr lang="en-GB" sz="2000"/>
                        <a:t>APP_M_1</a:t>
                      </a:r>
                      <a:endParaRPr sz="2000"/>
                    </a:p>
                  </a:txBody>
                  <a:tcPr marL="91425" marR="91425" marT="91425" marB="91425"/>
                </a:tc>
              </a:tr>
              <a:tr h="381000">
                <a:tc>
                  <a:txBody>
                    <a:bodyPr/>
                    <a:lstStyle/>
                    <a:p>
                      <a:pPr marL="0" lvl="0" indent="0" algn="l" rtl="0">
                        <a:spcBef>
                          <a:spcPts val="0"/>
                        </a:spcBef>
                        <a:spcAft>
                          <a:spcPts val="0"/>
                        </a:spcAft>
                        <a:buNone/>
                      </a:pPr>
                      <a:r>
                        <a:rPr lang="en-GB" sz="2000" b="1"/>
                        <a:t>Use Case Name</a:t>
                      </a:r>
                      <a:endParaRPr sz="2000" b="1"/>
                    </a:p>
                  </a:txBody>
                  <a:tcPr marL="91425" marR="91425" marT="91425" marB="91425"/>
                </a:tc>
                <a:tc>
                  <a:txBody>
                    <a:bodyPr/>
                    <a:lstStyle/>
                    <a:p>
                      <a:pPr marL="0" lvl="0" indent="0" algn="l" rtl="0">
                        <a:spcBef>
                          <a:spcPts val="0"/>
                        </a:spcBef>
                        <a:spcAft>
                          <a:spcPts val="0"/>
                        </a:spcAft>
                        <a:buNone/>
                      </a:pPr>
                      <a:r>
                        <a:rPr lang="en-GB" sz="2000"/>
                        <a:t>Customer Authentication</a:t>
                      </a:r>
                      <a:endParaRPr sz="2000"/>
                    </a:p>
                  </a:txBody>
                  <a:tcPr marL="91425" marR="91425" marT="91425" marB="91425"/>
                </a:tc>
              </a:tr>
              <a:tr h="381000">
                <a:tc>
                  <a:txBody>
                    <a:bodyPr/>
                    <a:lstStyle/>
                    <a:p>
                      <a:pPr marL="0" lvl="0" indent="0" algn="l" rtl="0">
                        <a:spcBef>
                          <a:spcPts val="0"/>
                        </a:spcBef>
                        <a:spcAft>
                          <a:spcPts val="0"/>
                        </a:spcAft>
                        <a:buNone/>
                      </a:pPr>
                      <a:r>
                        <a:rPr lang="en-GB" sz="2000" b="1"/>
                        <a:t>Description</a:t>
                      </a:r>
                      <a:endParaRPr sz="2000" b="1"/>
                    </a:p>
                  </a:txBody>
                  <a:tcPr marL="91425" marR="91425" marT="91425" marB="91425"/>
                </a:tc>
                <a:tc>
                  <a:txBody>
                    <a:bodyPr/>
                    <a:lstStyle/>
                    <a:p>
                      <a:pPr marL="0" lvl="0" indent="0" algn="l" rtl="0">
                        <a:spcBef>
                          <a:spcPts val="0"/>
                        </a:spcBef>
                        <a:spcAft>
                          <a:spcPts val="0"/>
                        </a:spcAft>
                        <a:buNone/>
                      </a:pPr>
                      <a:r>
                        <a:rPr lang="en-GB" sz="2000" dirty="0"/>
                        <a:t>On installing the app, the user is prompted to verify their mobile number</a:t>
                      </a:r>
                      <a:endParaRPr sz="2000" dirty="0"/>
                    </a:p>
                  </a:txBody>
                  <a:tcPr marL="91425" marR="91425" marT="91425" marB="91425"/>
                </a:tc>
              </a:tr>
              <a:tr h="381000">
                <a:tc>
                  <a:txBody>
                    <a:bodyPr/>
                    <a:lstStyle/>
                    <a:p>
                      <a:pPr marL="0" lvl="0" indent="0" algn="l" rtl="0">
                        <a:spcBef>
                          <a:spcPts val="0"/>
                        </a:spcBef>
                        <a:spcAft>
                          <a:spcPts val="0"/>
                        </a:spcAft>
                        <a:buNone/>
                      </a:pPr>
                      <a:r>
                        <a:rPr lang="en-GB" sz="2000" b="1"/>
                        <a:t>Assumption</a:t>
                      </a:r>
                      <a:endParaRPr sz="2000" b="1"/>
                    </a:p>
                  </a:txBody>
                  <a:tcPr marL="91425" marR="91425" marT="91425" marB="91425"/>
                </a:tc>
                <a:tc>
                  <a:txBody>
                    <a:bodyPr/>
                    <a:lstStyle/>
                    <a:p>
                      <a:pPr marL="0" lvl="0" indent="0" algn="l" rtl="0">
                        <a:spcBef>
                          <a:spcPts val="0"/>
                        </a:spcBef>
                        <a:spcAft>
                          <a:spcPts val="0"/>
                        </a:spcAft>
                        <a:buNone/>
                      </a:pPr>
                      <a:r>
                        <a:rPr lang="en-GB" sz="2000"/>
                        <a:t>The app has been installed on the phone</a:t>
                      </a:r>
                      <a:endParaRPr sz="2000"/>
                    </a:p>
                  </a:txBody>
                  <a:tcPr marL="91425" marR="91425" marT="91425" marB="91425"/>
                </a:tc>
              </a:tr>
              <a:tr h="381000">
                <a:tc>
                  <a:txBody>
                    <a:bodyPr/>
                    <a:lstStyle/>
                    <a:p>
                      <a:pPr marL="0" lvl="0" indent="0" algn="l" rtl="0">
                        <a:spcBef>
                          <a:spcPts val="0"/>
                        </a:spcBef>
                        <a:spcAft>
                          <a:spcPts val="0"/>
                        </a:spcAft>
                        <a:buNone/>
                      </a:pPr>
                      <a:r>
                        <a:rPr lang="en-GB" sz="2000" b="1"/>
                        <a:t>Precondition</a:t>
                      </a:r>
                      <a:endParaRPr sz="2000" b="1"/>
                    </a:p>
                  </a:txBody>
                  <a:tcPr marL="91425" marR="91425" marT="91425" marB="91425"/>
                </a:tc>
                <a:tc>
                  <a:txBody>
                    <a:bodyPr/>
                    <a:lstStyle/>
                    <a:p>
                      <a:pPr marL="0" lvl="0" indent="0" algn="l" rtl="0">
                        <a:spcBef>
                          <a:spcPts val="0"/>
                        </a:spcBef>
                        <a:spcAft>
                          <a:spcPts val="0"/>
                        </a:spcAft>
                        <a:buNone/>
                      </a:pPr>
                      <a:r>
                        <a:rPr lang="en-GB" sz="2000"/>
                        <a:t>The app has been installed on the phone</a:t>
                      </a:r>
                      <a:endParaRPr sz="2000"/>
                    </a:p>
                  </a:txBody>
                  <a:tcPr marL="91425" marR="91425" marT="91425" marB="91425"/>
                </a:tc>
              </a:tr>
              <a:tr h="381000">
                <a:tc>
                  <a:txBody>
                    <a:bodyPr/>
                    <a:lstStyle/>
                    <a:p>
                      <a:pPr marL="0" lvl="0" indent="0" algn="l" rtl="0">
                        <a:spcBef>
                          <a:spcPts val="0"/>
                        </a:spcBef>
                        <a:spcAft>
                          <a:spcPts val="0"/>
                        </a:spcAft>
                        <a:buNone/>
                      </a:pPr>
                      <a:r>
                        <a:rPr lang="en-GB" sz="2000" b="1"/>
                        <a:t>Flow of events</a:t>
                      </a:r>
                      <a:endParaRPr sz="2000" b="1"/>
                    </a:p>
                  </a:txBody>
                  <a:tcPr marL="91425" marR="91425" marT="91425" marB="91425"/>
                </a:tc>
                <a:tc>
                  <a:txBody>
                    <a:bodyPr/>
                    <a:lstStyle/>
                    <a:p>
                      <a:pPr marL="457200" lvl="0" indent="-317500" algn="l" rtl="0">
                        <a:spcBef>
                          <a:spcPts val="0"/>
                        </a:spcBef>
                        <a:spcAft>
                          <a:spcPts val="0"/>
                        </a:spcAft>
                        <a:buSzPts val="1400"/>
                        <a:buAutoNum type="arabicPeriod"/>
                      </a:pPr>
                      <a:r>
                        <a:rPr lang="en-GB" sz="2000" dirty="0"/>
                        <a:t>The user is prompted to enter their name and phone number</a:t>
                      </a:r>
                      <a:endParaRPr sz="2000" dirty="0"/>
                    </a:p>
                    <a:p>
                      <a:pPr marL="457200" lvl="0" indent="-317500" algn="l" rtl="0">
                        <a:spcBef>
                          <a:spcPts val="0"/>
                        </a:spcBef>
                        <a:spcAft>
                          <a:spcPts val="0"/>
                        </a:spcAft>
                        <a:buSzPts val="1400"/>
                        <a:buAutoNum type="arabicPeriod"/>
                      </a:pPr>
                      <a:r>
                        <a:rPr lang="en-GB" sz="2000" dirty="0"/>
                        <a:t>On receiving the verification code, the user’s phone number is confirmed</a:t>
                      </a:r>
                      <a:endParaRPr sz="2000" dirty="0"/>
                    </a:p>
                  </a:txBody>
                  <a:tcPr marL="91425" marR="91425" marT="91425" marB="91425"/>
                </a:tc>
              </a:tr>
              <a:tr h="381000">
                <a:tc>
                  <a:txBody>
                    <a:bodyPr/>
                    <a:lstStyle/>
                    <a:p>
                      <a:pPr marL="0" lvl="0" indent="0" algn="l" rtl="0">
                        <a:spcBef>
                          <a:spcPts val="0"/>
                        </a:spcBef>
                        <a:spcAft>
                          <a:spcPts val="0"/>
                        </a:spcAft>
                        <a:buNone/>
                      </a:pPr>
                      <a:r>
                        <a:rPr lang="en-GB" sz="2000" b="1"/>
                        <a:t>Post Condition</a:t>
                      </a:r>
                      <a:endParaRPr sz="2000" b="1"/>
                    </a:p>
                  </a:txBody>
                  <a:tcPr marL="91425" marR="91425" marT="91425" marB="91425"/>
                </a:tc>
                <a:tc>
                  <a:txBody>
                    <a:bodyPr/>
                    <a:lstStyle/>
                    <a:p>
                      <a:pPr marL="0" lvl="0" indent="0" algn="l" rtl="0">
                        <a:spcBef>
                          <a:spcPts val="0"/>
                        </a:spcBef>
                        <a:spcAft>
                          <a:spcPts val="0"/>
                        </a:spcAft>
                        <a:buNone/>
                      </a:pPr>
                      <a:r>
                        <a:rPr lang="en-GB" sz="2000" dirty="0"/>
                        <a:t>Customer identity authenticated</a:t>
                      </a:r>
                      <a:endParaRPr sz="2000" dirty="0"/>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PROBLEMS FACED</a:t>
            </a:r>
            <a:endParaRPr sz="3600" b="1" u="sng">
              <a:solidFill>
                <a:srgbClr val="351C75"/>
              </a:solidFill>
            </a:endParaRPr>
          </a:p>
        </p:txBody>
      </p:sp>
      <p:sp>
        <p:nvSpPr>
          <p:cNvPr id="100" name="Google Shape;100;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In a supermarket, customers find it difficult to know the bill details in advance before reaching the billing counter and to find the exact location of the desired item from racks.</a:t>
            </a:r>
            <a:endParaRPr sz="2400">
              <a:solidFill>
                <a:srgbClr val="000000"/>
              </a:solidFill>
            </a:endParaRPr>
          </a:p>
          <a:p>
            <a:pPr marL="0" lvl="0" indent="0" algn="l" rtl="0">
              <a:spcBef>
                <a:spcPts val="1600"/>
              </a:spcBef>
              <a:spcAft>
                <a:spcPts val="1600"/>
              </a:spcAft>
              <a:buNone/>
            </a:pPr>
            <a:endParaRPr sz="240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52"/>
        <p:cNvGrpSpPr/>
        <p:nvPr/>
      </p:nvGrpSpPr>
      <p:grpSpPr>
        <a:xfrm>
          <a:off x="0" y="0"/>
          <a:ext cx="0" cy="0"/>
          <a:chOff x="0" y="0"/>
          <a:chExt cx="0" cy="0"/>
        </a:xfrm>
      </p:grpSpPr>
      <p:graphicFrame>
        <p:nvGraphicFramePr>
          <p:cNvPr id="253" name="Google Shape;253;p42"/>
          <p:cNvGraphicFramePr/>
          <p:nvPr>
            <p:extLst>
              <p:ext uri="{D42A27DB-BD31-4B8C-83A1-F6EECF244321}">
                <p14:modId xmlns:p14="http://schemas.microsoft.com/office/powerpoint/2010/main" val="683588960"/>
              </p:ext>
            </p:extLst>
          </p:nvPr>
        </p:nvGraphicFramePr>
        <p:xfrm>
          <a:off x="40925" y="460225"/>
          <a:ext cx="9062150" cy="4297470"/>
        </p:xfrm>
        <a:graphic>
          <a:graphicData uri="http://schemas.openxmlformats.org/drawingml/2006/table">
            <a:tbl>
              <a:tblPr>
                <a:noFill/>
                <a:tableStyleId>{1076FF03-8B2F-4EFA-A5FE-A6EB6D5C7CA4}</a:tableStyleId>
              </a:tblPr>
              <a:tblGrid>
                <a:gridCol w="1931094"/>
                <a:gridCol w="7131056"/>
              </a:tblGrid>
              <a:tr h="381000">
                <a:tc>
                  <a:txBody>
                    <a:bodyPr/>
                    <a:lstStyle/>
                    <a:p>
                      <a:pPr marL="0" lvl="0" indent="0" algn="l" rtl="0">
                        <a:spcBef>
                          <a:spcPts val="0"/>
                        </a:spcBef>
                        <a:spcAft>
                          <a:spcPts val="0"/>
                        </a:spcAft>
                        <a:buNone/>
                      </a:pPr>
                      <a:r>
                        <a:rPr lang="en-GB" sz="1800" b="1" dirty="0"/>
                        <a:t>Use Case ID</a:t>
                      </a:r>
                      <a:endParaRPr sz="1800" b="1" dirty="0"/>
                    </a:p>
                  </a:txBody>
                  <a:tcPr marL="91425" marR="91425" marT="91425" marB="91425"/>
                </a:tc>
                <a:tc>
                  <a:txBody>
                    <a:bodyPr/>
                    <a:lstStyle/>
                    <a:p>
                      <a:pPr marL="0" lvl="0" indent="0" algn="l" rtl="0">
                        <a:spcBef>
                          <a:spcPts val="0"/>
                        </a:spcBef>
                        <a:spcAft>
                          <a:spcPts val="0"/>
                        </a:spcAft>
                        <a:buNone/>
                      </a:pPr>
                      <a:r>
                        <a:rPr lang="en-GB" sz="1800"/>
                        <a:t>APP_M_2</a:t>
                      </a:r>
                      <a:endParaRPr sz="1800"/>
                    </a:p>
                  </a:txBody>
                  <a:tcPr marL="91425" marR="91425" marT="91425" marB="91425"/>
                </a:tc>
              </a:tr>
              <a:tr h="381000">
                <a:tc>
                  <a:txBody>
                    <a:bodyPr/>
                    <a:lstStyle/>
                    <a:p>
                      <a:pPr marL="0" lvl="0" indent="0" algn="l" rtl="0">
                        <a:spcBef>
                          <a:spcPts val="0"/>
                        </a:spcBef>
                        <a:spcAft>
                          <a:spcPts val="0"/>
                        </a:spcAft>
                        <a:buNone/>
                      </a:pPr>
                      <a:r>
                        <a:rPr lang="en-GB" sz="1800" b="1"/>
                        <a:t>Use Case Name</a:t>
                      </a:r>
                      <a:endParaRPr sz="1800" b="1"/>
                    </a:p>
                  </a:txBody>
                  <a:tcPr marL="91425" marR="91425" marT="91425" marB="91425"/>
                </a:tc>
                <a:tc>
                  <a:txBody>
                    <a:bodyPr/>
                    <a:lstStyle/>
                    <a:p>
                      <a:pPr marL="0" lvl="0" indent="0" algn="l" rtl="0">
                        <a:spcBef>
                          <a:spcPts val="0"/>
                        </a:spcBef>
                        <a:spcAft>
                          <a:spcPts val="0"/>
                        </a:spcAft>
                        <a:buNone/>
                      </a:pPr>
                      <a:r>
                        <a:rPr lang="en-GB" sz="1800" dirty="0"/>
                        <a:t>Customer Identification</a:t>
                      </a:r>
                      <a:endParaRPr sz="1800" dirty="0"/>
                    </a:p>
                  </a:txBody>
                  <a:tcPr marL="91425" marR="91425" marT="91425" marB="91425"/>
                </a:tc>
              </a:tr>
              <a:tr h="381000">
                <a:tc>
                  <a:txBody>
                    <a:bodyPr/>
                    <a:lstStyle/>
                    <a:p>
                      <a:pPr marL="0" lvl="0" indent="0" algn="l" rtl="0">
                        <a:spcBef>
                          <a:spcPts val="0"/>
                        </a:spcBef>
                        <a:spcAft>
                          <a:spcPts val="0"/>
                        </a:spcAft>
                        <a:buNone/>
                      </a:pPr>
                      <a:r>
                        <a:rPr lang="en-GB" sz="1800" b="1"/>
                        <a:t>Description</a:t>
                      </a:r>
                      <a:endParaRPr sz="1800" b="1"/>
                    </a:p>
                  </a:txBody>
                  <a:tcPr marL="91425" marR="91425" marT="91425" marB="91425"/>
                </a:tc>
                <a:tc>
                  <a:txBody>
                    <a:bodyPr/>
                    <a:lstStyle/>
                    <a:p>
                      <a:pPr marL="0" lvl="0" indent="0" algn="l" rtl="0">
                        <a:spcBef>
                          <a:spcPts val="0"/>
                        </a:spcBef>
                        <a:spcAft>
                          <a:spcPts val="0"/>
                        </a:spcAft>
                        <a:buNone/>
                      </a:pPr>
                      <a:r>
                        <a:rPr lang="en-GB" sz="1800"/>
                        <a:t>As the customer enters the supermarket, the beacon set up at the entrance notifies the customer</a:t>
                      </a:r>
                      <a:endParaRPr sz="1800"/>
                    </a:p>
                  </a:txBody>
                  <a:tcPr marL="91425" marR="91425" marT="91425" marB="91425"/>
                </a:tc>
              </a:tr>
              <a:tr h="381000">
                <a:tc>
                  <a:txBody>
                    <a:bodyPr/>
                    <a:lstStyle/>
                    <a:p>
                      <a:pPr marL="0" lvl="0" indent="0" algn="l" rtl="0">
                        <a:spcBef>
                          <a:spcPts val="0"/>
                        </a:spcBef>
                        <a:spcAft>
                          <a:spcPts val="0"/>
                        </a:spcAft>
                        <a:buNone/>
                      </a:pPr>
                      <a:r>
                        <a:rPr lang="en-GB" sz="1800" b="1"/>
                        <a:t>Assumption</a:t>
                      </a:r>
                      <a:endParaRPr sz="1800" b="1"/>
                    </a:p>
                  </a:txBody>
                  <a:tcPr marL="91425" marR="91425" marT="91425" marB="91425"/>
                </a:tc>
                <a:tc>
                  <a:txBody>
                    <a:bodyPr/>
                    <a:lstStyle/>
                    <a:p>
                      <a:pPr marL="0" lvl="0" indent="0" algn="l" rtl="0">
                        <a:spcBef>
                          <a:spcPts val="0"/>
                        </a:spcBef>
                        <a:spcAft>
                          <a:spcPts val="0"/>
                        </a:spcAft>
                        <a:buNone/>
                      </a:pPr>
                      <a:r>
                        <a:rPr lang="en-GB" sz="1800"/>
                        <a:t>Customer authentication is complete</a:t>
                      </a:r>
                      <a:endParaRPr sz="1800"/>
                    </a:p>
                  </a:txBody>
                  <a:tcPr marL="91425" marR="91425" marT="91425" marB="91425"/>
                </a:tc>
              </a:tr>
              <a:tr h="381000">
                <a:tc>
                  <a:txBody>
                    <a:bodyPr/>
                    <a:lstStyle/>
                    <a:p>
                      <a:pPr marL="0" lvl="0" indent="0" algn="l" rtl="0">
                        <a:spcBef>
                          <a:spcPts val="0"/>
                        </a:spcBef>
                        <a:spcAft>
                          <a:spcPts val="0"/>
                        </a:spcAft>
                        <a:buNone/>
                      </a:pPr>
                      <a:r>
                        <a:rPr lang="en-GB" sz="1800" b="1"/>
                        <a:t>Precondition</a:t>
                      </a:r>
                      <a:endParaRPr sz="1800" b="1"/>
                    </a:p>
                  </a:txBody>
                  <a:tcPr marL="91425" marR="91425" marT="91425" marB="91425"/>
                </a:tc>
                <a:tc>
                  <a:txBody>
                    <a:bodyPr/>
                    <a:lstStyle/>
                    <a:p>
                      <a:pPr marL="0" lvl="0" indent="0" algn="l" rtl="0">
                        <a:spcBef>
                          <a:spcPts val="0"/>
                        </a:spcBef>
                        <a:spcAft>
                          <a:spcPts val="0"/>
                        </a:spcAft>
                        <a:buNone/>
                      </a:pPr>
                      <a:r>
                        <a:rPr lang="en-GB" sz="1800"/>
                        <a:t>Bluetooth has been enabled on the customer’s phone</a:t>
                      </a:r>
                      <a:endParaRPr sz="1800"/>
                    </a:p>
                  </a:txBody>
                  <a:tcPr marL="91425" marR="91425" marT="91425" marB="91425"/>
                </a:tc>
              </a:tr>
              <a:tr h="381000">
                <a:tc>
                  <a:txBody>
                    <a:bodyPr/>
                    <a:lstStyle/>
                    <a:p>
                      <a:pPr marL="0" lvl="0" indent="0" algn="l" rtl="0">
                        <a:spcBef>
                          <a:spcPts val="0"/>
                        </a:spcBef>
                        <a:spcAft>
                          <a:spcPts val="0"/>
                        </a:spcAft>
                        <a:buNone/>
                      </a:pPr>
                      <a:r>
                        <a:rPr lang="en-GB" sz="1800" b="1"/>
                        <a:t>Flow of events</a:t>
                      </a:r>
                      <a:endParaRPr sz="1800" b="1"/>
                    </a:p>
                  </a:txBody>
                  <a:tcPr marL="91425" marR="91425" marT="91425" marB="91425"/>
                </a:tc>
                <a:tc>
                  <a:txBody>
                    <a:bodyPr/>
                    <a:lstStyle/>
                    <a:p>
                      <a:pPr marL="457200" lvl="0" indent="-317500" algn="l" rtl="0">
                        <a:spcBef>
                          <a:spcPts val="0"/>
                        </a:spcBef>
                        <a:spcAft>
                          <a:spcPts val="0"/>
                        </a:spcAft>
                        <a:buSzPts val="1400"/>
                        <a:buAutoNum type="arabicPeriod"/>
                      </a:pPr>
                      <a:r>
                        <a:rPr lang="en-GB" sz="1800"/>
                        <a:t>On receiving the beacon signal, a notification appears on the customer’s phone specifying customer name and supermarket name</a:t>
                      </a:r>
                      <a:endParaRPr sz="1800"/>
                    </a:p>
                    <a:p>
                      <a:pPr marL="457200" lvl="0" indent="-317500" algn="l" rtl="0">
                        <a:spcBef>
                          <a:spcPts val="0"/>
                        </a:spcBef>
                        <a:spcAft>
                          <a:spcPts val="0"/>
                        </a:spcAft>
                        <a:buSzPts val="1400"/>
                        <a:buAutoNum type="arabicPeriod"/>
                      </a:pPr>
                      <a:r>
                        <a:rPr lang="en-GB" sz="1800"/>
                        <a:t>The customer must then open the app to proceed</a:t>
                      </a:r>
                      <a:endParaRPr sz="1800"/>
                    </a:p>
                  </a:txBody>
                  <a:tcPr marL="91425" marR="91425" marT="91425" marB="91425"/>
                </a:tc>
              </a:tr>
              <a:tr h="381000">
                <a:tc>
                  <a:txBody>
                    <a:bodyPr/>
                    <a:lstStyle/>
                    <a:p>
                      <a:pPr marL="0" lvl="0" indent="0" algn="l" rtl="0">
                        <a:spcBef>
                          <a:spcPts val="0"/>
                        </a:spcBef>
                        <a:spcAft>
                          <a:spcPts val="0"/>
                        </a:spcAft>
                        <a:buNone/>
                      </a:pPr>
                      <a:r>
                        <a:rPr lang="en-GB" sz="1800" b="1"/>
                        <a:t>Post Condition</a:t>
                      </a:r>
                      <a:endParaRPr sz="1800" b="1"/>
                    </a:p>
                  </a:txBody>
                  <a:tcPr marL="91425" marR="91425" marT="91425" marB="91425"/>
                </a:tc>
                <a:tc>
                  <a:txBody>
                    <a:bodyPr/>
                    <a:lstStyle/>
                    <a:p>
                      <a:pPr marL="0" lvl="0" indent="0" algn="l" rtl="0">
                        <a:spcBef>
                          <a:spcPts val="0"/>
                        </a:spcBef>
                        <a:spcAft>
                          <a:spcPts val="0"/>
                        </a:spcAft>
                        <a:buNone/>
                      </a:pPr>
                      <a:r>
                        <a:rPr lang="en-GB" sz="1800" dirty="0"/>
                        <a:t>Customer identified</a:t>
                      </a:r>
                      <a:endParaRPr sz="1800" dirty="0"/>
                    </a:p>
                  </a:txBody>
                  <a:tcPr marL="91425" marR="91425" marT="91425" marB="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57"/>
        <p:cNvGrpSpPr/>
        <p:nvPr/>
      </p:nvGrpSpPr>
      <p:grpSpPr>
        <a:xfrm>
          <a:off x="0" y="0"/>
          <a:ext cx="0" cy="0"/>
          <a:chOff x="0" y="0"/>
          <a:chExt cx="0" cy="0"/>
        </a:xfrm>
      </p:grpSpPr>
      <p:graphicFrame>
        <p:nvGraphicFramePr>
          <p:cNvPr id="258" name="Google Shape;258;p43"/>
          <p:cNvGraphicFramePr/>
          <p:nvPr>
            <p:extLst>
              <p:ext uri="{D42A27DB-BD31-4B8C-83A1-F6EECF244321}">
                <p14:modId xmlns:p14="http://schemas.microsoft.com/office/powerpoint/2010/main" val="602090033"/>
              </p:ext>
            </p:extLst>
          </p:nvPr>
        </p:nvGraphicFramePr>
        <p:xfrm>
          <a:off x="61775" y="-75"/>
          <a:ext cx="9020475" cy="5181390"/>
        </p:xfrm>
        <a:graphic>
          <a:graphicData uri="http://schemas.openxmlformats.org/drawingml/2006/table">
            <a:tbl>
              <a:tblPr>
                <a:noFill/>
                <a:tableStyleId>{1076FF03-8B2F-4EFA-A5FE-A6EB6D5C7CA4}</a:tableStyleId>
              </a:tblPr>
              <a:tblGrid>
                <a:gridCol w="1932278"/>
                <a:gridCol w="7088197"/>
              </a:tblGrid>
              <a:tr h="385575">
                <a:tc>
                  <a:txBody>
                    <a:bodyPr/>
                    <a:lstStyle/>
                    <a:p>
                      <a:pPr marL="0" lvl="0" indent="0" algn="l" rtl="0">
                        <a:spcBef>
                          <a:spcPts val="0"/>
                        </a:spcBef>
                        <a:spcAft>
                          <a:spcPts val="0"/>
                        </a:spcAft>
                        <a:buNone/>
                      </a:pPr>
                      <a:r>
                        <a:rPr lang="en-GB" sz="1600" b="1" dirty="0"/>
                        <a:t>Use Case ID</a:t>
                      </a:r>
                      <a:endParaRPr sz="1600" b="1" dirty="0"/>
                    </a:p>
                  </a:txBody>
                  <a:tcPr marL="91425" marR="91425" marT="91425" marB="91425"/>
                </a:tc>
                <a:tc>
                  <a:txBody>
                    <a:bodyPr/>
                    <a:lstStyle/>
                    <a:p>
                      <a:pPr marL="0" lvl="0" indent="0" algn="l" rtl="0">
                        <a:spcBef>
                          <a:spcPts val="0"/>
                        </a:spcBef>
                        <a:spcAft>
                          <a:spcPts val="0"/>
                        </a:spcAft>
                        <a:buNone/>
                      </a:pPr>
                      <a:r>
                        <a:rPr lang="en-GB" sz="1600"/>
                        <a:t>APP_M_3</a:t>
                      </a:r>
                      <a:endParaRPr sz="1600"/>
                    </a:p>
                  </a:txBody>
                  <a:tcPr marL="91425" marR="91425" marT="91425" marB="91425"/>
                </a:tc>
              </a:tr>
              <a:tr h="385575">
                <a:tc>
                  <a:txBody>
                    <a:bodyPr/>
                    <a:lstStyle/>
                    <a:p>
                      <a:pPr marL="0" lvl="0" indent="0" algn="l" rtl="0">
                        <a:spcBef>
                          <a:spcPts val="0"/>
                        </a:spcBef>
                        <a:spcAft>
                          <a:spcPts val="0"/>
                        </a:spcAft>
                        <a:buNone/>
                      </a:pPr>
                      <a:r>
                        <a:rPr lang="en-GB" sz="1600" b="1"/>
                        <a:t>Use Case Name</a:t>
                      </a:r>
                      <a:endParaRPr sz="1600" b="1"/>
                    </a:p>
                  </a:txBody>
                  <a:tcPr marL="91425" marR="91425" marT="91425" marB="91425"/>
                </a:tc>
                <a:tc>
                  <a:txBody>
                    <a:bodyPr/>
                    <a:lstStyle/>
                    <a:p>
                      <a:pPr marL="0" lvl="0" indent="0" algn="l" rtl="0">
                        <a:spcBef>
                          <a:spcPts val="0"/>
                        </a:spcBef>
                        <a:spcAft>
                          <a:spcPts val="0"/>
                        </a:spcAft>
                        <a:buNone/>
                      </a:pPr>
                      <a:r>
                        <a:rPr lang="en-GB" sz="1600"/>
                        <a:t>Create Shopping List</a:t>
                      </a:r>
                      <a:endParaRPr sz="1600"/>
                    </a:p>
                  </a:txBody>
                  <a:tcPr marL="91425" marR="91425" marT="91425" marB="91425"/>
                </a:tc>
              </a:tr>
              <a:tr h="591475">
                <a:tc>
                  <a:txBody>
                    <a:bodyPr/>
                    <a:lstStyle/>
                    <a:p>
                      <a:pPr marL="0" lvl="0" indent="0" algn="l" rtl="0">
                        <a:spcBef>
                          <a:spcPts val="0"/>
                        </a:spcBef>
                        <a:spcAft>
                          <a:spcPts val="0"/>
                        </a:spcAft>
                        <a:buNone/>
                      </a:pPr>
                      <a:r>
                        <a:rPr lang="en-GB" sz="1600" b="1" dirty="0"/>
                        <a:t>Description</a:t>
                      </a:r>
                      <a:endParaRPr sz="1600" b="1" dirty="0"/>
                    </a:p>
                  </a:txBody>
                  <a:tcPr marL="91425" marR="91425" marT="91425" marB="91425"/>
                </a:tc>
                <a:tc>
                  <a:txBody>
                    <a:bodyPr/>
                    <a:lstStyle/>
                    <a:p>
                      <a:pPr marL="0" lvl="0" indent="0" algn="l" rtl="0">
                        <a:spcBef>
                          <a:spcPts val="0"/>
                        </a:spcBef>
                        <a:spcAft>
                          <a:spcPts val="0"/>
                        </a:spcAft>
                        <a:buNone/>
                      </a:pPr>
                      <a:r>
                        <a:rPr lang="en-GB" sz="1600" dirty="0"/>
                        <a:t>The homepage of the app displays two options-to create a shopping list and upload a shopping list. </a:t>
                      </a:r>
                      <a:endParaRPr sz="1600" dirty="0"/>
                    </a:p>
                  </a:txBody>
                  <a:tcPr marL="91425" marR="91425" marT="91425" marB="91425"/>
                </a:tc>
              </a:tr>
              <a:tr h="385575">
                <a:tc>
                  <a:txBody>
                    <a:bodyPr/>
                    <a:lstStyle/>
                    <a:p>
                      <a:pPr marL="0" lvl="0" indent="0" algn="l" rtl="0">
                        <a:spcBef>
                          <a:spcPts val="0"/>
                        </a:spcBef>
                        <a:spcAft>
                          <a:spcPts val="0"/>
                        </a:spcAft>
                        <a:buNone/>
                      </a:pPr>
                      <a:r>
                        <a:rPr lang="en-GB" sz="1600" b="1"/>
                        <a:t>Assumption</a:t>
                      </a:r>
                      <a:endParaRPr sz="1600" b="1"/>
                    </a:p>
                  </a:txBody>
                  <a:tcPr marL="91425" marR="91425" marT="91425" marB="91425"/>
                </a:tc>
                <a:tc>
                  <a:txBody>
                    <a:bodyPr/>
                    <a:lstStyle/>
                    <a:p>
                      <a:pPr marL="0" lvl="0" indent="0" algn="l" rtl="0">
                        <a:spcBef>
                          <a:spcPts val="0"/>
                        </a:spcBef>
                        <a:spcAft>
                          <a:spcPts val="0"/>
                        </a:spcAft>
                        <a:buNone/>
                      </a:pPr>
                      <a:r>
                        <a:rPr lang="en-GB" sz="1600"/>
                        <a:t>Customer verification is complete</a:t>
                      </a:r>
                      <a:endParaRPr sz="1600"/>
                    </a:p>
                  </a:txBody>
                  <a:tcPr marL="91425" marR="91425" marT="91425" marB="91425"/>
                </a:tc>
              </a:tr>
              <a:tr h="385575">
                <a:tc>
                  <a:txBody>
                    <a:bodyPr/>
                    <a:lstStyle/>
                    <a:p>
                      <a:pPr marL="0" lvl="0" indent="0" algn="l" rtl="0">
                        <a:spcBef>
                          <a:spcPts val="0"/>
                        </a:spcBef>
                        <a:spcAft>
                          <a:spcPts val="0"/>
                        </a:spcAft>
                        <a:buNone/>
                      </a:pPr>
                      <a:r>
                        <a:rPr lang="en-GB" sz="1600" b="1"/>
                        <a:t>Precondition</a:t>
                      </a:r>
                      <a:endParaRPr sz="1600" b="1"/>
                    </a:p>
                  </a:txBody>
                  <a:tcPr marL="91425" marR="91425" marT="91425" marB="91425"/>
                </a:tc>
                <a:tc>
                  <a:txBody>
                    <a:bodyPr/>
                    <a:lstStyle/>
                    <a:p>
                      <a:pPr marL="0" lvl="0" indent="0" algn="l" rtl="0">
                        <a:spcBef>
                          <a:spcPts val="0"/>
                        </a:spcBef>
                        <a:spcAft>
                          <a:spcPts val="0"/>
                        </a:spcAft>
                        <a:buNone/>
                      </a:pPr>
                      <a:r>
                        <a:rPr lang="en-GB" sz="1600"/>
                        <a:t>The app has been installed on the phone</a:t>
                      </a:r>
                      <a:endParaRPr sz="1600"/>
                    </a:p>
                  </a:txBody>
                  <a:tcPr marL="91425" marR="91425" marT="91425" marB="91425"/>
                </a:tc>
              </a:tr>
              <a:tr h="1936990">
                <a:tc>
                  <a:txBody>
                    <a:bodyPr/>
                    <a:lstStyle/>
                    <a:p>
                      <a:pPr marL="0" lvl="0" indent="0" algn="l" rtl="0">
                        <a:spcBef>
                          <a:spcPts val="0"/>
                        </a:spcBef>
                        <a:spcAft>
                          <a:spcPts val="0"/>
                        </a:spcAft>
                        <a:buNone/>
                      </a:pPr>
                      <a:r>
                        <a:rPr lang="en-GB" sz="1600" b="1" dirty="0"/>
                        <a:t>Flow of events</a:t>
                      </a:r>
                      <a:endParaRPr sz="1600" b="1" dirty="0"/>
                    </a:p>
                  </a:txBody>
                  <a:tcPr marL="91425" marR="91425" marT="91425" marB="91425"/>
                </a:tc>
                <a:tc>
                  <a:txBody>
                    <a:bodyPr/>
                    <a:lstStyle/>
                    <a:p>
                      <a:pPr marL="457200" lvl="0" indent="-317500" algn="l" rtl="0">
                        <a:spcBef>
                          <a:spcPts val="0"/>
                        </a:spcBef>
                        <a:spcAft>
                          <a:spcPts val="0"/>
                        </a:spcAft>
                        <a:buSzPts val="1400"/>
                        <a:buAutoNum type="arabicPeriod"/>
                      </a:pPr>
                      <a:r>
                        <a:rPr lang="en-GB" sz="1600" dirty="0"/>
                        <a:t>The customer selects the create shopping list option</a:t>
                      </a:r>
                      <a:endParaRPr sz="1600" dirty="0"/>
                    </a:p>
                    <a:p>
                      <a:pPr marL="457200" lvl="0" indent="-317500" algn="l" rtl="0">
                        <a:spcBef>
                          <a:spcPts val="0"/>
                        </a:spcBef>
                        <a:spcAft>
                          <a:spcPts val="0"/>
                        </a:spcAft>
                        <a:buSzPts val="1400"/>
                        <a:buAutoNum type="arabicPeriod"/>
                      </a:pPr>
                      <a:r>
                        <a:rPr lang="en-GB" sz="1600" dirty="0"/>
                        <a:t>The customer then enters the name of the item required. Auto-suggestions are displayed as the user types.</a:t>
                      </a:r>
                      <a:endParaRPr sz="1600" dirty="0"/>
                    </a:p>
                    <a:p>
                      <a:pPr marL="457200" lvl="0" indent="-317500" algn="l" rtl="0">
                        <a:spcBef>
                          <a:spcPts val="0"/>
                        </a:spcBef>
                        <a:spcAft>
                          <a:spcPts val="0"/>
                        </a:spcAft>
                        <a:buSzPts val="1400"/>
                        <a:buAutoNum type="arabicPeriod"/>
                      </a:pPr>
                      <a:r>
                        <a:rPr lang="en-GB" sz="1600" dirty="0"/>
                        <a:t>Click the add item button to include an additional item on the shopping list and repeat step 2.</a:t>
                      </a:r>
                      <a:endParaRPr sz="1600" dirty="0"/>
                    </a:p>
                    <a:p>
                      <a:pPr marL="457200" lvl="0" indent="-317500" algn="l" rtl="0">
                        <a:spcBef>
                          <a:spcPts val="0"/>
                        </a:spcBef>
                        <a:spcAft>
                          <a:spcPts val="0"/>
                        </a:spcAft>
                        <a:buSzPts val="1400"/>
                        <a:buAutoNum type="arabicPeriod"/>
                      </a:pPr>
                      <a:r>
                        <a:rPr lang="en-GB" sz="1600" dirty="0"/>
                        <a:t>Once the complete list is entered, the customer can submit the list and the list is created.</a:t>
                      </a:r>
                      <a:endParaRPr sz="1600" dirty="0"/>
                    </a:p>
                    <a:p>
                      <a:pPr marL="0" lvl="0" indent="0" algn="l" rtl="0">
                        <a:spcBef>
                          <a:spcPts val="0"/>
                        </a:spcBef>
                        <a:spcAft>
                          <a:spcPts val="0"/>
                        </a:spcAft>
                        <a:buNone/>
                      </a:pPr>
                      <a:r>
                        <a:rPr lang="en-GB" sz="1600" dirty="0"/>
                        <a:t>3A.    To remove an item from the list customer can click the remove item button</a:t>
                      </a:r>
                      <a:endParaRPr sz="1600" dirty="0"/>
                    </a:p>
                  </a:txBody>
                  <a:tcPr marL="91425" marR="91425" marT="91425" marB="91425"/>
                </a:tc>
              </a:tr>
              <a:tr h="385575">
                <a:tc>
                  <a:txBody>
                    <a:bodyPr/>
                    <a:lstStyle/>
                    <a:p>
                      <a:pPr marL="0" lvl="0" indent="0" algn="l" rtl="0">
                        <a:spcBef>
                          <a:spcPts val="0"/>
                        </a:spcBef>
                        <a:spcAft>
                          <a:spcPts val="0"/>
                        </a:spcAft>
                        <a:buNone/>
                      </a:pPr>
                      <a:r>
                        <a:rPr lang="en-GB" sz="1600" b="1"/>
                        <a:t>Post Condition</a:t>
                      </a:r>
                      <a:endParaRPr sz="1600" b="1"/>
                    </a:p>
                  </a:txBody>
                  <a:tcPr marL="91425" marR="91425" marT="91425" marB="91425"/>
                </a:tc>
                <a:tc>
                  <a:txBody>
                    <a:bodyPr/>
                    <a:lstStyle/>
                    <a:p>
                      <a:pPr marL="0" lvl="0" indent="0" algn="l" rtl="0">
                        <a:spcBef>
                          <a:spcPts val="0"/>
                        </a:spcBef>
                        <a:spcAft>
                          <a:spcPts val="0"/>
                        </a:spcAft>
                        <a:buNone/>
                      </a:pPr>
                      <a:r>
                        <a:rPr lang="en-GB" sz="1600" dirty="0"/>
                        <a:t>Shopping list is created and saved</a:t>
                      </a:r>
                      <a:endParaRPr sz="1600" dirty="0"/>
                    </a:p>
                  </a:txBody>
                  <a:tcPr marL="91425" marR="91425" marT="91425" marB="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62"/>
        <p:cNvGrpSpPr/>
        <p:nvPr/>
      </p:nvGrpSpPr>
      <p:grpSpPr>
        <a:xfrm>
          <a:off x="0" y="0"/>
          <a:ext cx="0" cy="0"/>
          <a:chOff x="0" y="0"/>
          <a:chExt cx="0" cy="0"/>
        </a:xfrm>
      </p:grpSpPr>
      <p:graphicFrame>
        <p:nvGraphicFramePr>
          <p:cNvPr id="263" name="Google Shape;263;p44"/>
          <p:cNvGraphicFramePr/>
          <p:nvPr>
            <p:extLst>
              <p:ext uri="{D42A27DB-BD31-4B8C-83A1-F6EECF244321}">
                <p14:modId xmlns:p14="http://schemas.microsoft.com/office/powerpoint/2010/main" val="4079956574"/>
              </p:ext>
            </p:extLst>
          </p:nvPr>
        </p:nvGraphicFramePr>
        <p:xfrm>
          <a:off x="0" y="408661"/>
          <a:ext cx="9062150" cy="4297470"/>
        </p:xfrm>
        <a:graphic>
          <a:graphicData uri="http://schemas.openxmlformats.org/drawingml/2006/table">
            <a:tbl>
              <a:tblPr>
                <a:noFill/>
                <a:tableStyleId>{1076FF03-8B2F-4EFA-A5FE-A6EB6D5C7CA4}</a:tableStyleId>
              </a:tblPr>
              <a:tblGrid>
                <a:gridCol w="2077456"/>
                <a:gridCol w="6984694"/>
              </a:tblGrid>
              <a:tr h="381000">
                <a:tc>
                  <a:txBody>
                    <a:bodyPr/>
                    <a:lstStyle/>
                    <a:p>
                      <a:pPr marL="0" lvl="0" indent="0" algn="l" rtl="0">
                        <a:spcBef>
                          <a:spcPts val="0"/>
                        </a:spcBef>
                        <a:spcAft>
                          <a:spcPts val="0"/>
                        </a:spcAft>
                        <a:buNone/>
                      </a:pPr>
                      <a:r>
                        <a:rPr lang="en-GB" sz="1800" b="1" dirty="0"/>
                        <a:t>Use Case ID</a:t>
                      </a:r>
                      <a:endParaRPr sz="1800" b="1" dirty="0"/>
                    </a:p>
                  </a:txBody>
                  <a:tcPr marL="91425" marR="91425" marT="91425" marB="91425"/>
                </a:tc>
                <a:tc>
                  <a:txBody>
                    <a:bodyPr/>
                    <a:lstStyle/>
                    <a:p>
                      <a:pPr marL="0" lvl="0" indent="0" algn="l" rtl="0">
                        <a:spcBef>
                          <a:spcPts val="0"/>
                        </a:spcBef>
                        <a:spcAft>
                          <a:spcPts val="0"/>
                        </a:spcAft>
                        <a:buNone/>
                      </a:pPr>
                      <a:r>
                        <a:rPr lang="en-GB" sz="1800"/>
                        <a:t>APP_M_4</a:t>
                      </a:r>
                      <a:endParaRPr sz="1800"/>
                    </a:p>
                  </a:txBody>
                  <a:tcPr marL="91425" marR="91425" marT="91425" marB="91425"/>
                </a:tc>
              </a:tr>
              <a:tr h="381000">
                <a:tc>
                  <a:txBody>
                    <a:bodyPr/>
                    <a:lstStyle/>
                    <a:p>
                      <a:pPr marL="0" lvl="0" indent="0" algn="l" rtl="0">
                        <a:spcBef>
                          <a:spcPts val="0"/>
                        </a:spcBef>
                        <a:spcAft>
                          <a:spcPts val="0"/>
                        </a:spcAft>
                        <a:buNone/>
                      </a:pPr>
                      <a:r>
                        <a:rPr lang="en-GB" sz="1800" b="1"/>
                        <a:t>Use Case Name</a:t>
                      </a:r>
                      <a:endParaRPr sz="1800" b="1"/>
                    </a:p>
                  </a:txBody>
                  <a:tcPr marL="91425" marR="91425" marT="91425" marB="91425"/>
                </a:tc>
                <a:tc>
                  <a:txBody>
                    <a:bodyPr/>
                    <a:lstStyle/>
                    <a:p>
                      <a:pPr marL="0" lvl="0" indent="0" algn="l" rtl="0">
                        <a:spcBef>
                          <a:spcPts val="0"/>
                        </a:spcBef>
                        <a:spcAft>
                          <a:spcPts val="0"/>
                        </a:spcAft>
                        <a:buNone/>
                      </a:pPr>
                      <a:r>
                        <a:rPr lang="en-GB" sz="1800"/>
                        <a:t>Upload shopping list</a:t>
                      </a:r>
                      <a:endParaRPr sz="1800"/>
                    </a:p>
                  </a:txBody>
                  <a:tcPr marL="91425" marR="91425" marT="91425" marB="91425"/>
                </a:tc>
              </a:tr>
              <a:tr h="381000">
                <a:tc>
                  <a:txBody>
                    <a:bodyPr/>
                    <a:lstStyle/>
                    <a:p>
                      <a:pPr marL="0" lvl="0" indent="0" algn="l" rtl="0">
                        <a:spcBef>
                          <a:spcPts val="0"/>
                        </a:spcBef>
                        <a:spcAft>
                          <a:spcPts val="0"/>
                        </a:spcAft>
                        <a:buNone/>
                      </a:pPr>
                      <a:r>
                        <a:rPr lang="en-GB" sz="1800" b="1"/>
                        <a:t>Description</a:t>
                      </a:r>
                      <a:endParaRPr sz="1800" b="1"/>
                    </a:p>
                  </a:txBody>
                  <a:tcPr marL="91425" marR="91425" marT="91425" marB="91425"/>
                </a:tc>
                <a:tc>
                  <a:txBody>
                    <a:bodyPr/>
                    <a:lstStyle/>
                    <a:p>
                      <a:pPr marL="0" lvl="0" indent="0" algn="l" rtl="0">
                        <a:spcBef>
                          <a:spcPts val="0"/>
                        </a:spcBef>
                        <a:spcAft>
                          <a:spcPts val="0"/>
                        </a:spcAft>
                        <a:buNone/>
                      </a:pPr>
                      <a:r>
                        <a:rPr lang="en-GB" sz="1800" dirty="0"/>
                        <a:t>If the customer chooses the second option, the customer uploads the shopping list of his choice from all the saved lists</a:t>
                      </a:r>
                      <a:endParaRPr sz="1800" dirty="0"/>
                    </a:p>
                  </a:txBody>
                  <a:tcPr marL="91425" marR="91425" marT="91425" marB="91425"/>
                </a:tc>
              </a:tr>
              <a:tr h="381000">
                <a:tc>
                  <a:txBody>
                    <a:bodyPr/>
                    <a:lstStyle/>
                    <a:p>
                      <a:pPr marL="0" lvl="0" indent="0" algn="l" rtl="0">
                        <a:spcBef>
                          <a:spcPts val="0"/>
                        </a:spcBef>
                        <a:spcAft>
                          <a:spcPts val="0"/>
                        </a:spcAft>
                        <a:buNone/>
                      </a:pPr>
                      <a:r>
                        <a:rPr lang="en-GB" sz="1800" b="1"/>
                        <a:t>Assumption</a:t>
                      </a:r>
                      <a:endParaRPr sz="1800" b="1"/>
                    </a:p>
                  </a:txBody>
                  <a:tcPr marL="91425" marR="91425" marT="91425" marB="91425"/>
                </a:tc>
                <a:tc>
                  <a:txBody>
                    <a:bodyPr/>
                    <a:lstStyle/>
                    <a:p>
                      <a:pPr marL="0" lvl="0" indent="0" algn="l" rtl="0">
                        <a:spcBef>
                          <a:spcPts val="0"/>
                        </a:spcBef>
                        <a:spcAft>
                          <a:spcPts val="0"/>
                        </a:spcAft>
                        <a:buNone/>
                      </a:pPr>
                      <a:r>
                        <a:rPr lang="en-GB" sz="1800"/>
                        <a:t>A shopping list has been created</a:t>
                      </a:r>
                      <a:endParaRPr sz="1800"/>
                    </a:p>
                  </a:txBody>
                  <a:tcPr marL="91425" marR="91425" marT="91425" marB="91425"/>
                </a:tc>
              </a:tr>
              <a:tr h="381000">
                <a:tc>
                  <a:txBody>
                    <a:bodyPr/>
                    <a:lstStyle/>
                    <a:p>
                      <a:pPr marL="0" lvl="0" indent="0" algn="l" rtl="0">
                        <a:spcBef>
                          <a:spcPts val="0"/>
                        </a:spcBef>
                        <a:spcAft>
                          <a:spcPts val="0"/>
                        </a:spcAft>
                        <a:buNone/>
                      </a:pPr>
                      <a:r>
                        <a:rPr lang="en-GB" sz="1800" b="1"/>
                        <a:t>Precondition</a:t>
                      </a:r>
                      <a:endParaRPr sz="1800" b="1"/>
                    </a:p>
                  </a:txBody>
                  <a:tcPr marL="91425" marR="91425" marT="91425" marB="91425"/>
                </a:tc>
                <a:tc>
                  <a:txBody>
                    <a:bodyPr/>
                    <a:lstStyle/>
                    <a:p>
                      <a:pPr marL="0" lvl="0" indent="0" algn="l" rtl="0">
                        <a:spcBef>
                          <a:spcPts val="0"/>
                        </a:spcBef>
                        <a:spcAft>
                          <a:spcPts val="0"/>
                        </a:spcAft>
                        <a:buNone/>
                      </a:pPr>
                      <a:r>
                        <a:rPr lang="en-GB" sz="1800"/>
                        <a:t>A shopping list has been created</a:t>
                      </a:r>
                      <a:endParaRPr sz="1800"/>
                    </a:p>
                  </a:txBody>
                  <a:tcPr marL="91425" marR="91425" marT="91425" marB="91425"/>
                </a:tc>
              </a:tr>
              <a:tr h="381000">
                <a:tc>
                  <a:txBody>
                    <a:bodyPr/>
                    <a:lstStyle/>
                    <a:p>
                      <a:pPr marL="0" lvl="0" indent="0" algn="l" rtl="0">
                        <a:spcBef>
                          <a:spcPts val="0"/>
                        </a:spcBef>
                        <a:spcAft>
                          <a:spcPts val="0"/>
                        </a:spcAft>
                        <a:buNone/>
                      </a:pPr>
                      <a:r>
                        <a:rPr lang="en-GB" sz="1800" b="1"/>
                        <a:t>Flow of events</a:t>
                      </a:r>
                      <a:endParaRPr sz="1800" b="1"/>
                    </a:p>
                  </a:txBody>
                  <a:tcPr marL="91425" marR="91425" marT="91425" marB="91425"/>
                </a:tc>
                <a:tc>
                  <a:txBody>
                    <a:bodyPr/>
                    <a:lstStyle/>
                    <a:p>
                      <a:pPr marL="457200" lvl="0" indent="-317500" algn="l" rtl="0">
                        <a:spcBef>
                          <a:spcPts val="0"/>
                        </a:spcBef>
                        <a:spcAft>
                          <a:spcPts val="0"/>
                        </a:spcAft>
                        <a:buSzPts val="1400"/>
                        <a:buAutoNum type="arabicPeriod"/>
                      </a:pPr>
                      <a:r>
                        <a:rPr lang="en-GB" sz="1800"/>
                        <a:t>Choose a shopping list from the list of saved shopping lists</a:t>
                      </a:r>
                      <a:endParaRPr sz="1800"/>
                    </a:p>
                    <a:p>
                      <a:pPr marL="457200" lvl="0" indent="-317500" algn="l" rtl="0">
                        <a:spcBef>
                          <a:spcPts val="0"/>
                        </a:spcBef>
                        <a:spcAft>
                          <a:spcPts val="0"/>
                        </a:spcAft>
                        <a:buSzPts val="1400"/>
                        <a:buAutoNum type="arabicPeriod"/>
                      </a:pPr>
                      <a:r>
                        <a:rPr lang="en-GB" sz="1800"/>
                        <a:t>Upload the list</a:t>
                      </a:r>
                      <a:endParaRPr sz="1800"/>
                    </a:p>
                    <a:p>
                      <a:pPr marL="0" lvl="0" indent="0" algn="l" rtl="0">
                        <a:spcBef>
                          <a:spcPts val="0"/>
                        </a:spcBef>
                        <a:spcAft>
                          <a:spcPts val="0"/>
                        </a:spcAft>
                        <a:buNone/>
                      </a:pPr>
                      <a:r>
                        <a:rPr lang="en-GB" sz="1800"/>
                        <a:t> 1A. If there are no saved lists, create a shopping list</a:t>
                      </a:r>
                      <a:endParaRPr sz="1800"/>
                    </a:p>
                    <a:p>
                      <a:pPr marL="0" lvl="0" indent="0" algn="l" rtl="0">
                        <a:spcBef>
                          <a:spcPts val="0"/>
                        </a:spcBef>
                        <a:spcAft>
                          <a:spcPts val="0"/>
                        </a:spcAft>
                        <a:buNone/>
                      </a:pPr>
                      <a:r>
                        <a:rPr lang="en-GB" sz="1800"/>
                        <a:t> 2A. If user wants to edit the list, edit the list before uploading</a:t>
                      </a:r>
                      <a:endParaRPr sz="1800"/>
                    </a:p>
                  </a:txBody>
                  <a:tcPr marL="91425" marR="91425" marT="91425" marB="91425"/>
                </a:tc>
              </a:tr>
              <a:tr h="381000">
                <a:tc>
                  <a:txBody>
                    <a:bodyPr/>
                    <a:lstStyle/>
                    <a:p>
                      <a:pPr marL="0" lvl="0" indent="0" algn="l" rtl="0">
                        <a:spcBef>
                          <a:spcPts val="0"/>
                        </a:spcBef>
                        <a:spcAft>
                          <a:spcPts val="0"/>
                        </a:spcAft>
                        <a:buNone/>
                      </a:pPr>
                      <a:r>
                        <a:rPr lang="en-GB" sz="1800" b="1"/>
                        <a:t>Post Condition</a:t>
                      </a:r>
                      <a:endParaRPr sz="1800" b="1"/>
                    </a:p>
                  </a:txBody>
                  <a:tcPr marL="91425" marR="91425" marT="91425" marB="91425"/>
                </a:tc>
                <a:tc>
                  <a:txBody>
                    <a:bodyPr/>
                    <a:lstStyle/>
                    <a:p>
                      <a:pPr marL="0" lvl="0" indent="0" algn="l" rtl="0">
                        <a:spcBef>
                          <a:spcPts val="0"/>
                        </a:spcBef>
                        <a:spcAft>
                          <a:spcPts val="0"/>
                        </a:spcAft>
                        <a:buNone/>
                      </a:pPr>
                      <a:r>
                        <a:rPr lang="en-GB" sz="1800" dirty="0"/>
                        <a:t>The shopping list has been uploaded</a:t>
                      </a:r>
                      <a:endParaRPr sz="1800" dirty="0"/>
                    </a:p>
                  </a:txBody>
                  <a:tcPr marL="91425" marR="91425" marT="91425" marB="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67"/>
        <p:cNvGrpSpPr/>
        <p:nvPr/>
      </p:nvGrpSpPr>
      <p:grpSpPr>
        <a:xfrm>
          <a:off x="0" y="0"/>
          <a:ext cx="0" cy="0"/>
          <a:chOff x="0" y="0"/>
          <a:chExt cx="0" cy="0"/>
        </a:xfrm>
      </p:grpSpPr>
      <p:graphicFrame>
        <p:nvGraphicFramePr>
          <p:cNvPr id="268" name="Google Shape;268;p45"/>
          <p:cNvGraphicFramePr/>
          <p:nvPr>
            <p:extLst>
              <p:ext uri="{D42A27DB-BD31-4B8C-83A1-F6EECF244321}">
                <p14:modId xmlns:p14="http://schemas.microsoft.com/office/powerpoint/2010/main" val="8220543"/>
              </p:ext>
            </p:extLst>
          </p:nvPr>
        </p:nvGraphicFramePr>
        <p:xfrm>
          <a:off x="0" y="114160"/>
          <a:ext cx="9062150" cy="4937550"/>
        </p:xfrm>
        <a:graphic>
          <a:graphicData uri="http://schemas.openxmlformats.org/drawingml/2006/table">
            <a:tbl>
              <a:tblPr>
                <a:noFill/>
                <a:tableStyleId>{1076FF03-8B2F-4EFA-A5FE-A6EB6D5C7CA4}</a:tableStyleId>
              </a:tblPr>
              <a:tblGrid>
                <a:gridCol w="1961002"/>
                <a:gridCol w="7101148"/>
              </a:tblGrid>
              <a:tr h="381000">
                <a:tc>
                  <a:txBody>
                    <a:bodyPr/>
                    <a:lstStyle/>
                    <a:p>
                      <a:pPr marL="0" lvl="0" indent="0" algn="l" rtl="0">
                        <a:spcBef>
                          <a:spcPts val="0"/>
                        </a:spcBef>
                        <a:spcAft>
                          <a:spcPts val="0"/>
                        </a:spcAft>
                        <a:buNone/>
                      </a:pPr>
                      <a:r>
                        <a:rPr lang="en-GB" sz="2000" b="1" dirty="0"/>
                        <a:t>Use Case ID</a:t>
                      </a:r>
                      <a:endParaRPr sz="2000" b="1" dirty="0"/>
                    </a:p>
                  </a:txBody>
                  <a:tcPr marL="91425" marR="91425" marT="91425" marB="91425"/>
                </a:tc>
                <a:tc>
                  <a:txBody>
                    <a:bodyPr/>
                    <a:lstStyle/>
                    <a:p>
                      <a:pPr marL="0" lvl="0" indent="0" algn="l" rtl="0">
                        <a:spcBef>
                          <a:spcPts val="0"/>
                        </a:spcBef>
                        <a:spcAft>
                          <a:spcPts val="0"/>
                        </a:spcAft>
                        <a:buNone/>
                      </a:pPr>
                      <a:r>
                        <a:rPr lang="en-GB" sz="2000" dirty="0"/>
                        <a:t>APP_M_5</a:t>
                      </a:r>
                      <a:endParaRPr sz="2000" dirty="0"/>
                    </a:p>
                  </a:txBody>
                  <a:tcPr marL="91425" marR="91425" marT="91425" marB="91425"/>
                </a:tc>
              </a:tr>
              <a:tr h="381000">
                <a:tc>
                  <a:txBody>
                    <a:bodyPr/>
                    <a:lstStyle/>
                    <a:p>
                      <a:pPr marL="0" lvl="0" indent="0" algn="l" rtl="0">
                        <a:spcBef>
                          <a:spcPts val="0"/>
                        </a:spcBef>
                        <a:spcAft>
                          <a:spcPts val="0"/>
                        </a:spcAft>
                        <a:buNone/>
                      </a:pPr>
                      <a:r>
                        <a:rPr lang="en-GB" sz="2000" b="1"/>
                        <a:t>Use Case Name</a:t>
                      </a:r>
                      <a:endParaRPr sz="2000" b="1"/>
                    </a:p>
                  </a:txBody>
                  <a:tcPr marL="91425" marR="91425" marT="91425" marB="91425"/>
                </a:tc>
                <a:tc>
                  <a:txBody>
                    <a:bodyPr/>
                    <a:lstStyle/>
                    <a:p>
                      <a:pPr marL="0" lvl="0" indent="0" algn="l" rtl="0">
                        <a:spcBef>
                          <a:spcPts val="0"/>
                        </a:spcBef>
                        <a:spcAft>
                          <a:spcPts val="0"/>
                        </a:spcAft>
                        <a:buNone/>
                      </a:pPr>
                      <a:r>
                        <a:rPr lang="en-GB" sz="2000"/>
                        <a:t>View shopping list</a:t>
                      </a:r>
                      <a:endParaRPr sz="2000"/>
                    </a:p>
                  </a:txBody>
                  <a:tcPr marL="91425" marR="91425" marT="91425" marB="91425"/>
                </a:tc>
              </a:tr>
              <a:tr h="381000">
                <a:tc>
                  <a:txBody>
                    <a:bodyPr/>
                    <a:lstStyle/>
                    <a:p>
                      <a:pPr marL="0" lvl="0" indent="0" algn="l" rtl="0">
                        <a:spcBef>
                          <a:spcPts val="0"/>
                        </a:spcBef>
                        <a:spcAft>
                          <a:spcPts val="0"/>
                        </a:spcAft>
                        <a:buNone/>
                      </a:pPr>
                      <a:r>
                        <a:rPr lang="en-GB" sz="2000" b="1"/>
                        <a:t>Description</a:t>
                      </a:r>
                      <a:endParaRPr sz="2000" b="1"/>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GB" sz="2000"/>
                        <a:t>View the uploaded shopping list</a:t>
                      </a:r>
                      <a:endParaRPr sz="2000"/>
                    </a:p>
                  </a:txBody>
                  <a:tcPr marL="91425" marR="91425" marT="91425" marB="91425"/>
                </a:tc>
              </a:tr>
              <a:tr h="381000">
                <a:tc>
                  <a:txBody>
                    <a:bodyPr/>
                    <a:lstStyle/>
                    <a:p>
                      <a:pPr marL="0" lvl="0" indent="0" algn="l" rtl="0">
                        <a:spcBef>
                          <a:spcPts val="0"/>
                        </a:spcBef>
                        <a:spcAft>
                          <a:spcPts val="0"/>
                        </a:spcAft>
                        <a:buNone/>
                      </a:pPr>
                      <a:r>
                        <a:rPr lang="en-GB" sz="2000" b="1"/>
                        <a:t>Assumption</a:t>
                      </a:r>
                      <a:endParaRPr sz="2000" b="1"/>
                    </a:p>
                  </a:txBody>
                  <a:tcPr marL="91425" marR="91425" marT="91425" marB="91425"/>
                </a:tc>
                <a:tc>
                  <a:txBody>
                    <a:bodyPr/>
                    <a:lstStyle/>
                    <a:p>
                      <a:pPr marL="0" lvl="0" indent="0" algn="l" rtl="0">
                        <a:spcBef>
                          <a:spcPts val="0"/>
                        </a:spcBef>
                        <a:spcAft>
                          <a:spcPts val="0"/>
                        </a:spcAft>
                        <a:buNone/>
                      </a:pPr>
                      <a:r>
                        <a:rPr lang="en-GB" sz="2000"/>
                        <a:t>The required shopping list has been uploaded</a:t>
                      </a:r>
                      <a:endParaRPr sz="2000"/>
                    </a:p>
                  </a:txBody>
                  <a:tcPr marL="91425" marR="91425" marT="91425" marB="91425"/>
                </a:tc>
              </a:tr>
              <a:tr h="381000">
                <a:tc>
                  <a:txBody>
                    <a:bodyPr/>
                    <a:lstStyle/>
                    <a:p>
                      <a:pPr marL="0" lvl="0" indent="0" algn="l" rtl="0">
                        <a:spcBef>
                          <a:spcPts val="0"/>
                        </a:spcBef>
                        <a:spcAft>
                          <a:spcPts val="0"/>
                        </a:spcAft>
                        <a:buNone/>
                      </a:pPr>
                      <a:r>
                        <a:rPr lang="en-GB" sz="2000" b="1" dirty="0"/>
                        <a:t>Precondition</a:t>
                      </a:r>
                      <a:endParaRPr sz="2000" b="1" dirty="0"/>
                    </a:p>
                  </a:txBody>
                  <a:tcPr marL="91425" marR="91425" marT="91425" marB="91425"/>
                </a:tc>
                <a:tc>
                  <a:txBody>
                    <a:bodyPr/>
                    <a:lstStyle/>
                    <a:p>
                      <a:pPr marL="0" lvl="0" indent="0" algn="l" rtl="0">
                        <a:spcBef>
                          <a:spcPts val="0"/>
                        </a:spcBef>
                        <a:spcAft>
                          <a:spcPts val="0"/>
                        </a:spcAft>
                        <a:buNone/>
                      </a:pPr>
                      <a:r>
                        <a:rPr lang="en-GB" sz="2000"/>
                        <a:t>The required shopping list has been uploaded</a:t>
                      </a:r>
                      <a:endParaRPr sz="2000"/>
                    </a:p>
                  </a:txBody>
                  <a:tcPr marL="91425" marR="91425" marT="91425" marB="91425"/>
                </a:tc>
              </a:tr>
              <a:tr h="381000">
                <a:tc>
                  <a:txBody>
                    <a:bodyPr/>
                    <a:lstStyle/>
                    <a:p>
                      <a:pPr marL="0" lvl="0" indent="0" algn="l" rtl="0">
                        <a:spcBef>
                          <a:spcPts val="0"/>
                        </a:spcBef>
                        <a:spcAft>
                          <a:spcPts val="0"/>
                        </a:spcAft>
                        <a:buNone/>
                      </a:pPr>
                      <a:r>
                        <a:rPr lang="en-GB" sz="2000" b="1"/>
                        <a:t>Flow of events</a:t>
                      </a:r>
                      <a:endParaRPr sz="2000" b="1"/>
                    </a:p>
                  </a:txBody>
                  <a:tcPr marL="91425" marR="91425" marT="91425" marB="91425"/>
                </a:tc>
                <a:tc>
                  <a:txBody>
                    <a:bodyPr/>
                    <a:lstStyle/>
                    <a:p>
                      <a:pPr marL="457200" lvl="0" indent="-317500" algn="l" rtl="0">
                        <a:spcBef>
                          <a:spcPts val="0"/>
                        </a:spcBef>
                        <a:spcAft>
                          <a:spcPts val="0"/>
                        </a:spcAft>
                        <a:buSzPts val="1400"/>
                        <a:buAutoNum type="arabicPeriod"/>
                      </a:pPr>
                      <a:r>
                        <a:rPr lang="en-GB" sz="2000"/>
                        <a:t>View the shopping list</a:t>
                      </a:r>
                      <a:endParaRPr sz="2000"/>
                    </a:p>
                    <a:p>
                      <a:pPr marL="457200" lvl="0" indent="-317500" algn="l" rtl="0">
                        <a:spcBef>
                          <a:spcPts val="0"/>
                        </a:spcBef>
                        <a:spcAft>
                          <a:spcPts val="0"/>
                        </a:spcAft>
                        <a:buSzPts val="1400"/>
                        <a:buAutoNum type="arabicPeriod"/>
                      </a:pPr>
                      <a:r>
                        <a:rPr lang="en-GB" sz="2000"/>
                        <a:t>Show the shortest route across the shop</a:t>
                      </a:r>
                      <a:endParaRPr sz="2000"/>
                    </a:p>
                    <a:p>
                      <a:pPr marL="0" lvl="0" indent="0" algn="l" rtl="0">
                        <a:spcBef>
                          <a:spcPts val="0"/>
                        </a:spcBef>
                        <a:spcAft>
                          <a:spcPts val="0"/>
                        </a:spcAft>
                        <a:buNone/>
                      </a:pPr>
                      <a:r>
                        <a:rPr lang="en-GB" sz="2000"/>
                        <a:t>2A.    Show the location map of each product</a:t>
                      </a:r>
                      <a:endParaRPr sz="2000"/>
                    </a:p>
                    <a:p>
                      <a:pPr marL="0" lvl="0" indent="0" algn="l" rtl="0">
                        <a:spcBef>
                          <a:spcPts val="0"/>
                        </a:spcBef>
                        <a:spcAft>
                          <a:spcPts val="0"/>
                        </a:spcAft>
                        <a:buNone/>
                      </a:pPr>
                      <a:r>
                        <a:rPr lang="en-GB" sz="2000"/>
                        <a:t>2B.    Scan the barcode</a:t>
                      </a:r>
                      <a:endParaRPr sz="2000"/>
                    </a:p>
                  </a:txBody>
                  <a:tcPr marL="91425" marR="91425" marT="91425" marB="91425"/>
                </a:tc>
              </a:tr>
              <a:tr h="381000">
                <a:tc>
                  <a:txBody>
                    <a:bodyPr/>
                    <a:lstStyle/>
                    <a:p>
                      <a:pPr marL="0" lvl="0" indent="0" algn="l" rtl="0">
                        <a:spcBef>
                          <a:spcPts val="0"/>
                        </a:spcBef>
                        <a:spcAft>
                          <a:spcPts val="0"/>
                        </a:spcAft>
                        <a:buNone/>
                      </a:pPr>
                      <a:r>
                        <a:rPr lang="en-GB" sz="2000" b="1"/>
                        <a:t>Post Condition</a:t>
                      </a:r>
                      <a:endParaRPr sz="2000" b="1"/>
                    </a:p>
                  </a:txBody>
                  <a:tcPr marL="91425" marR="91425" marT="91425" marB="91425"/>
                </a:tc>
                <a:tc>
                  <a:txBody>
                    <a:bodyPr/>
                    <a:lstStyle/>
                    <a:p>
                      <a:pPr marL="0" lvl="0" indent="0" algn="l" rtl="0">
                        <a:spcBef>
                          <a:spcPts val="0"/>
                        </a:spcBef>
                        <a:spcAft>
                          <a:spcPts val="0"/>
                        </a:spcAft>
                        <a:buNone/>
                      </a:pPr>
                      <a:r>
                        <a:rPr lang="en-GB" sz="2000" dirty="0"/>
                        <a:t>The confirmed shopping list can be viewed</a:t>
                      </a:r>
                      <a:endParaRPr sz="2000" dirty="0"/>
                    </a:p>
                  </a:txBody>
                  <a:tcPr marL="91425" marR="91425" marT="91425" marB="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72"/>
        <p:cNvGrpSpPr/>
        <p:nvPr/>
      </p:nvGrpSpPr>
      <p:grpSpPr>
        <a:xfrm>
          <a:off x="0" y="0"/>
          <a:ext cx="0" cy="0"/>
          <a:chOff x="0" y="0"/>
          <a:chExt cx="0" cy="0"/>
        </a:xfrm>
      </p:grpSpPr>
      <p:graphicFrame>
        <p:nvGraphicFramePr>
          <p:cNvPr id="273" name="Google Shape;273;p46"/>
          <p:cNvGraphicFramePr/>
          <p:nvPr>
            <p:extLst>
              <p:ext uri="{D42A27DB-BD31-4B8C-83A1-F6EECF244321}">
                <p14:modId xmlns:p14="http://schemas.microsoft.com/office/powerpoint/2010/main" val="2000656226"/>
              </p:ext>
            </p:extLst>
          </p:nvPr>
        </p:nvGraphicFramePr>
        <p:xfrm>
          <a:off x="0" y="241527"/>
          <a:ext cx="9062150" cy="4297470"/>
        </p:xfrm>
        <a:graphic>
          <a:graphicData uri="http://schemas.openxmlformats.org/drawingml/2006/table">
            <a:tbl>
              <a:tblPr>
                <a:noFill/>
                <a:tableStyleId>{1076FF03-8B2F-4EFA-A5FE-A6EB6D5C7CA4}</a:tableStyleId>
              </a:tblPr>
              <a:tblGrid>
                <a:gridCol w="2093205"/>
                <a:gridCol w="6968945"/>
              </a:tblGrid>
              <a:tr h="381000">
                <a:tc>
                  <a:txBody>
                    <a:bodyPr/>
                    <a:lstStyle/>
                    <a:p>
                      <a:pPr marL="0" lvl="0" indent="0" algn="l" rtl="0">
                        <a:spcBef>
                          <a:spcPts val="0"/>
                        </a:spcBef>
                        <a:spcAft>
                          <a:spcPts val="0"/>
                        </a:spcAft>
                        <a:buNone/>
                      </a:pPr>
                      <a:r>
                        <a:rPr lang="en-GB" sz="1800" b="1" dirty="0"/>
                        <a:t>Use Case ID</a:t>
                      </a:r>
                      <a:endParaRPr sz="1800" b="1" dirty="0"/>
                    </a:p>
                  </a:txBody>
                  <a:tcPr marL="91425" marR="91425" marT="91425" marB="91425"/>
                </a:tc>
                <a:tc>
                  <a:txBody>
                    <a:bodyPr/>
                    <a:lstStyle/>
                    <a:p>
                      <a:pPr marL="0" lvl="0" indent="0" algn="l" rtl="0">
                        <a:spcBef>
                          <a:spcPts val="0"/>
                        </a:spcBef>
                        <a:spcAft>
                          <a:spcPts val="0"/>
                        </a:spcAft>
                        <a:buNone/>
                      </a:pPr>
                      <a:r>
                        <a:rPr lang="en-GB" sz="1800" dirty="0"/>
                        <a:t>APP_M_6</a:t>
                      </a:r>
                      <a:endParaRPr sz="1800" dirty="0"/>
                    </a:p>
                  </a:txBody>
                  <a:tcPr marL="91425" marR="91425" marT="91425" marB="91425"/>
                </a:tc>
              </a:tr>
              <a:tr h="381000">
                <a:tc>
                  <a:txBody>
                    <a:bodyPr/>
                    <a:lstStyle/>
                    <a:p>
                      <a:pPr marL="0" lvl="0" indent="0" algn="l" rtl="0">
                        <a:spcBef>
                          <a:spcPts val="0"/>
                        </a:spcBef>
                        <a:spcAft>
                          <a:spcPts val="0"/>
                        </a:spcAft>
                        <a:buNone/>
                      </a:pPr>
                      <a:r>
                        <a:rPr lang="en-GB" sz="1800" b="1"/>
                        <a:t>Use Case Name</a:t>
                      </a:r>
                      <a:endParaRPr sz="1800" b="1"/>
                    </a:p>
                  </a:txBody>
                  <a:tcPr marL="91425" marR="91425" marT="91425" marB="91425"/>
                </a:tc>
                <a:tc>
                  <a:txBody>
                    <a:bodyPr/>
                    <a:lstStyle/>
                    <a:p>
                      <a:pPr marL="0" lvl="0" indent="0" algn="l" rtl="0">
                        <a:spcBef>
                          <a:spcPts val="0"/>
                        </a:spcBef>
                        <a:spcAft>
                          <a:spcPts val="0"/>
                        </a:spcAft>
                        <a:buNone/>
                      </a:pPr>
                      <a:r>
                        <a:rPr lang="en-GB" sz="1800"/>
                        <a:t>Location map</a:t>
                      </a:r>
                      <a:endParaRPr sz="1800"/>
                    </a:p>
                  </a:txBody>
                  <a:tcPr marL="91425" marR="91425" marT="91425" marB="91425"/>
                </a:tc>
              </a:tr>
              <a:tr h="381000">
                <a:tc>
                  <a:txBody>
                    <a:bodyPr/>
                    <a:lstStyle/>
                    <a:p>
                      <a:pPr marL="0" lvl="0" indent="0" algn="l" rtl="0">
                        <a:spcBef>
                          <a:spcPts val="0"/>
                        </a:spcBef>
                        <a:spcAft>
                          <a:spcPts val="0"/>
                        </a:spcAft>
                        <a:buNone/>
                      </a:pPr>
                      <a:r>
                        <a:rPr lang="en-GB" sz="1800" b="1"/>
                        <a:t>Description</a:t>
                      </a:r>
                      <a:endParaRPr sz="1800" b="1"/>
                    </a:p>
                  </a:txBody>
                  <a:tcPr marL="91425" marR="91425" marT="91425" marB="91425"/>
                </a:tc>
                <a:tc>
                  <a:txBody>
                    <a:bodyPr/>
                    <a:lstStyle/>
                    <a:p>
                      <a:pPr marL="0" lvl="0" indent="0" algn="l" rtl="0">
                        <a:spcBef>
                          <a:spcPts val="0"/>
                        </a:spcBef>
                        <a:spcAft>
                          <a:spcPts val="0"/>
                        </a:spcAft>
                        <a:buNone/>
                      </a:pPr>
                      <a:r>
                        <a:rPr lang="en-GB" sz="1800"/>
                        <a:t>View the location of the products in the store</a:t>
                      </a:r>
                      <a:endParaRPr sz="1800"/>
                    </a:p>
                  </a:txBody>
                  <a:tcPr marL="91425" marR="91425" marT="91425" marB="91425"/>
                </a:tc>
              </a:tr>
              <a:tr h="381000">
                <a:tc>
                  <a:txBody>
                    <a:bodyPr/>
                    <a:lstStyle/>
                    <a:p>
                      <a:pPr marL="0" lvl="0" indent="0" algn="l" rtl="0">
                        <a:spcBef>
                          <a:spcPts val="0"/>
                        </a:spcBef>
                        <a:spcAft>
                          <a:spcPts val="0"/>
                        </a:spcAft>
                        <a:buNone/>
                      </a:pPr>
                      <a:r>
                        <a:rPr lang="en-GB" sz="1800" b="1"/>
                        <a:t>Assumption</a:t>
                      </a:r>
                      <a:endParaRPr sz="1800" b="1"/>
                    </a:p>
                  </a:txBody>
                  <a:tcPr marL="91425" marR="91425" marT="91425" marB="91425"/>
                </a:tc>
                <a:tc>
                  <a:txBody>
                    <a:bodyPr/>
                    <a:lstStyle/>
                    <a:p>
                      <a:pPr marL="0" lvl="0" indent="0" algn="l" rtl="0">
                        <a:spcBef>
                          <a:spcPts val="0"/>
                        </a:spcBef>
                        <a:spcAft>
                          <a:spcPts val="0"/>
                        </a:spcAft>
                        <a:buNone/>
                      </a:pPr>
                      <a:r>
                        <a:rPr lang="en-GB" sz="1800"/>
                        <a:t>The location map and rack arrangement of all products placed in the supermarket are available</a:t>
                      </a:r>
                      <a:endParaRPr sz="1800"/>
                    </a:p>
                  </a:txBody>
                  <a:tcPr marL="91425" marR="91425" marT="91425" marB="91425"/>
                </a:tc>
              </a:tr>
              <a:tr h="381000">
                <a:tc>
                  <a:txBody>
                    <a:bodyPr/>
                    <a:lstStyle/>
                    <a:p>
                      <a:pPr marL="0" lvl="0" indent="0" algn="l" rtl="0">
                        <a:spcBef>
                          <a:spcPts val="0"/>
                        </a:spcBef>
                        <a:spcAft>
                          <a:spcPts val="0"/>
                        </a:spcAft>
                        <a:buNone/>
                      </a:pPr>
                      <a:r>
                        <a:rPr lang="en-GB" sz="1800" b="1"/>
                        <a:t>Precondition</a:t>
                      </a:r>
                      <a:endParaRPr sz="1800" b="1"/>
                    </a:p>
                  </a:txBody>
                  <a:tcPr marL="91425" marR="91425" marT="91425" marB="91425"/>
                </a:tc>
                <a:tc>
                  <a:txBody>
                    <a:bodyPr/>
                    <a:lstStyle/>
                    <a:p>
                      <a:pPr marL="0" lvl="0" indent="0" algn="l" rtl="0">
                        <a:spcBef>
                          <a:spcPts val="0"/>
                        </a:spcBef>
                        <a:spcAft>
                          <a:spcPts val="0"/>
                        </a:spcAft>
                        <a:buNone/>
                      </a:pPr>
                      <a:r>
                        <a:rPr lang="en-GB" sz="1800"/>
                        <a:t>The shopping list has been uploaded</a:t>
                      </a:r>
                      <a:endParaRPr sz="1800"/>
                    </a:p>
                  </a:txBody>
                  <a:tcPr marL="91425" marR="91425" marT="91425" marB="91425"/>
                </a:tc>
              </a:tr>
              <a:tr h="381000">
                <a:tc>
                  <a:txBody>
                    <a:bodyPr/>
                    <a:lstStyle/>
                    <a:p>
                      <a:pPr marL="0" lvl="0" indent="0" algn="l" rtl="0">
                        <a:spcBef>
                          <a:spcPts val="0"/>
                        </a:spcBef>
                        <a:spcAft>
                          <a:spcPts val="0"/>
                        </a:spcAft>
                        <a:buNone/>
                      </a:pPr>
                      <a:r>
                        <a:rPr lang="en-GB" sz="1800" b="1"/>
                        <a:t>Flow of events</a:t>
                      </a:r>
                      <a:endParaRPr sz="1800" b="1"/>
                    </a:p>
                  </a:txBody>
                  <a:tcPr marL="91425" marR="91425" marT="91425" marB="91425"/>
                </a:tc>
                <a:tc>
                  <a:txBody>
                    <a:bodyPr/>
                    <a:lstStyle/>
                    <a:p>
                      <a:pPr marL="457200" lvl="0" indent="-317500" algn="l" rtl="0">
                        <a:spcBef>
                          <a:spcPts val="0"/>
                        </a:spcBef>
                        <a:spcAft>
                          <a:spcPts val="0"/>
                        </a:spcAft>
                        <a:buSzPts val="1400"/>
                        <a:buAutoNum type="arabicPeriod"/>
                      </a:pPr>
                      <a:r>
                        <a:rPr lang="en-GB" sz="1800"/>
                        <a:t>The shortest route to the next product on the list is shown to the customer as directions around the supermarket</a:t>
                      </a:r>
                      <a:endParaRPr sz="1800"/>
                    </a:p>
                    <a:p>
                      <a:pPr marL="457200" lvl="0" indent="-317500" algn="l" rtl="0">
                        <a:spcBef>
                          <a:spcPts val="0"/>
                        </a:spcBef>
                        <a:spcAft>
                          <a:spcPts val="0"/>
                        </a:spcAft>
                        <a:buSzPts val="1400"/>
                        <a:buAutoNum type="arabicPeriod"/>
                      </a:pPr>
                      <a:r>
                        <a:rPr lang="en-GB" sz="1800"/>
                        <a:t>Once the location is reached, scanning can be done</a:t>
                      </a:r>
                      <a:endParaRPr sz="1800"/>
                    </a:p>
                    <a:p>
                      <a:pPr marL="0" lvl="0" indent="0" algn="l" rtl="0">
                        <a:spcBef>
                          <a:spcPts val="0"/>
                        </a:spcBef>
                        <a:spcAft>
                          <a:spcPts val="0"/>
                        </a:spcAft>
                        <a:buNone/>
                      </a:pPr>
                      <a:r>
                        <a:rPr lang="en-GB" sz="1800"/>
                        <a:t>1A.    The shortest route to the specified product is shown</a:t>
                      </a:r>
                      <a:endParaRPr sz="1800"/>
                    </a:p>
                  </a:txBody>
                  <a:tcPr marL="91425" marR="91425" marT="91425" marB="91425"/>
                </a:tc>
              </a:tr>
              <a:tr h="381000">
                <a:tc>
                  <a:txBody>
                    <a:bodyPr/>
                    <a:lstStyle/>
                    <a:p>
                      <a:pPr marL="0" lvl="0" indent="0" algn="l" rtl="0">
                        <a:spcBef>
                          <a:spcPts val="0"/>
                        </a:spcBef>
                        <a:spcAft>
                          <a:spcPts val="0"/>
                        </a:spcAft>
                        <a:buNone/>
                      </a:pPr>
                      <a:r>
                        <a:rPr lang="en-GB" sz="1800" b="1"/>
                        <a:t>Post Condition</a:t>
                      </a:r>
                      <a:endParaRPr sz="1800" b="1"/>
                    </a:p>
                  </a:txBody>
                  <a:tcPr marL="91425" marR="91425" marT="91425" marB="91425"/>
                </a:tc>
                <a:tc>
                  <a:txBody>
                    <a:bodyPr/>
                    <a:lstStyle/>
                    <a:p>
                      <a:pPr marL="0" lvl="0" indent="0" algn="l" rtl="0">
                        <a:spcBef>
                          <a:spcPts val="0"/>
                        </a:spcBef>
                        <a:spcAft>
                          <a:spcPts val="0"/>
                        </a:spcAft>
                        <a:buNone/>
                      </a:pPr>
                      <a:r>
                        <a:rPr lang="en-GB" sz="1800" dirty="0"/>
                        <a:t>The required product is located</a:t>
                      </a:r>
                      <a:endParaRPr sz="1800" dirty="0"/>
                    </a:p>
                  </a:txBody>
                  <a:tcPr marL="91425" marR="91425" marT="91425" marB="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77"/>
        <p:cNvGrpSpPr/>
        <p:nvPr/>
      </p:nvGrpSpPr>
      <p:grpSpPr>
        <a:xfrm>
          <a:off x="0" y="0"/>
          <a:ext cx="0" cy="0"/>
          <a:chOff x="0" y="0"/>
          <a:chExt cx="0" cy="0"/>
        </a:xfrm>
      </p:grpSpPr>
      <p:graphicFrame>
        <p:nvGraphicFramePr>
          <p:cNvPr id="278" name="Google Shape;278;p47"/>
          <p:cNvGraphicFramePr/>
          <p:nvPr>
            <p:extLst>
              <p:ext uri="{D42A27DB-BD31-4B8C-83A1-F6EECF244321}">
                <p14:modId xmlns:p14="http://schemas.microsoft.com/office/powerpoint/2010/main" val="4169906393"/>
              </p:ext>
            </p:extLst>
          </p:nvPr>
        </p:nvGraphicFramePr>
        <p:xfrm>
          <a:off x="0" y="175305"/>
          <a:ext cx="9062150" cy="4846110"/>
        </p:xfrm>
        <a:graphic>
          <a:graphicData uri="http://schemas.openxmlformats.org/drawingml/2006/table">
            <a:tbl>
              <a:tblPr>
                <a:noFill/>
                <a:tableStyleId>{1076FF03-8B2F-4EFA-A5FE-A6EB6D5C7CA4}</a:tableStyleId>
              </a:tblPr>
              <a:tblGrid>
                <a:gridCol w="2038120"/>
                <a:gridCol w="7024030"/>
              </a:tblGrid>
              <a:tr h="0">
                <a:tc>
                  <a:txBody>
                    <a:bodyPr/>
                    <a:lstStyle/>
                    <a:p>
                      <a:pPr marL="0" lvl="0" indent="0" algn="l" rtl="0">
                        <a:spcBef>
                          <a:spcPts val="0"/>
                        </a:spcBef>
                        <a:spcAft>
                          <a:spcPts val="0"/>
                        </a:spcAft>
                        <a:buNone/>
                      </a:pPr>
                      <a:r>
                        <a:rPr lang="en-GB" sz="1800" b="1" dirty="0"/>
                        <a:t>Use Case ID</a:t>
                      </a:r>
                      <a:endParaRPr sz="1800" b="1" dirty="0"/>
                    </a:p>
                  </a:txBody>
                  <a:tcPr marL="91425" marR="91425" marT="91425" marB="91425"/>
                </a:tc>
                <a:tc>
                  <a:txBody>
                    <a:bodyPr/>
                    <a:lstStyle/>
                    <a:p>
                      <a:pPr marL="0" lvl="0" indent="0" algn="l" rtl="0">
                        <a:spcBef>
                          <a:spcPts val="0"/>
                        </a:spcBef>
                        <a:spcAft>
                          <a:spcPts val="0"/>
                        </a:spcAft>
                        <a:buNone/>
                      </a:pPr>
                      <a:r>
                        <a:rPr lang="en-GB" sz="1800"/>
                        <a:t>APP_M_7</a:t>
                      </a:r>
                      <a:endParaRPr sz="1800"/>
                    </a:p>
                  </a:txBody>
                  <a:tcPr marL="91425" marR="91425" marT="91425" marB="91425"/>
                </a:tc>
              </a:tr>
              <a:tr h="381000">
                <a:tc>
                  <a:txBody>
                    <a:bodyPr/>
                    <a:lstStyle/>
                    <a:p>
                      <a:pPr marL="0" lvl="0" indent="0" algn="l" rtl="0">
                        <a:spcBef>
                          <a:spcPts val="0"/>
                        </a:spcBef>
                        <a:spcAft>
                          <a:spcPts val="0"/>
                        </a:spcAft>
                        <a:buNone/>
                      </a:pPr>
                      <a:r>
                        <a:rPr lang="en-GB" sz="1800" b="1"/>
                        <a:t>Use Case Name</a:t>
                      </a:r>
                      <a:endParaRPr sz="1800" b="1"/>
                    </a:p>
                  </a:txBody>
                  <a:tcPr marL="91425" marR="91425" marT="91425" marB="91425"/>
                </a:tc>
                <a:tc>
                  <a:txBody>
                    <a:bodyPr/>
                    <a:lstStyle/>
                    <a:p>
                      <a:pPr marL="0" lvl="0" indent="0" algn="l" rtl="0">
                        <a:spcBef>
                          <a:spcPts val="0"/>
                        </a:spcBef>
                        <a:spcAft>
                          <a:spcPts val="0"/>
                        </a:spcAft>
                        <a:buNone/>
                      </a:pPr>
                      <a:r>
                        <a:rPr lang="en-GB" sz="1800"/>
                        <a:t>Scan barcode</a:t>
                      </a:r>
                      <a:endParaRPr sz="1800"/>
                    </a:p>
                  </a:txBody>
                  <a:tcPr marL="91425" marR="91425" marT="91425" marB="91425"/>
                </a:tc>
              </a:tr>
              <a:tr h="381000">
                <a:tc>
                  <a:txBody>
                    <a:bodyPr/>
                    <a:lstStyle/>
                    <a:p>
                      <a:pPr marL="0" lvl="0" indent="0" algn="l" rtl="0">
                        <a:spcBef>
                          <a:spcPts val="0"/>
                        </a:spcBef>
                        <a:spcAft>
                          <a:spcPts val="0"/>
                        </a:spcAft>
                        <a:buNone/>
                      </a:pPr>
                      <a:r>
                        <a:rPr lang="en-GB" sz="1800" b="1"/>
                        <a:t>Description</a:t>
                      </a:r>
                      <a:endParaRPr sz="1800" b="1"/>
                    </a:p>
                  </a:txBody>
                  <a:tcPr marL="91425" marR="91425" marT="91425" marB="91425"/>
                </a:tc>
                <a:tc>
                  <a:txBody>
                    <a:bodyPr/>
                    <a:lstStyle/>
                    <a:p>
                      <a:pPr marL="0" lvl="0" indent="0" algn="l" rtl="0">
                        <a:spcBef>
                          <a:spcPts val="0"/>
                        </a:spcBef>
                        <a:spcAft>
                          <a:spcPts val="0"/>
                        </a:spcAft>
                        <a:buNone/>
                      </a:pPr>
                      <a:r>
                        <a:rPr lang="en-GB" sz="1800" dirty="0"/>
                        <a:t>Once the required product is reached, scan the barcode to get the product ID</a:t>
                      </a:r>
                      <a:endParaRPr sz="1800" dirty="0"/>
                    </a:p>
                  </a:txBody>
                  <a:tcPr marL="91425" marR="91425" marT="91425" marB="91425"/>
                </a:tc>
              </a:tr>
              <a:tr h="381000">
                <a:tc>
                  <a:txBody>
                    <a:bodyPr/>
                    <a:lstStyle/>
                    <a:p>
                      <a:pPr marL="0" lvl="0" indent="0" algn="l" rtl="0">
                        <a:spcBef>
                          <a:spcPts val="0"/>
                        </a:spcBef>
                        <a:spcAft>
                          <a:spcPts val="0"/>
                        </a:spcAft>
                        <a:buNone/>
                      </a:pPr>
                      <a:r>
                        <a:rPr lang="en-GB" sz="1800" b="1"/>
                        <a:t>Assumption</a:t>
                      </a:r>
                      <a:endParaRPr sz="1800" b="1"/>
                    </a:p>
                  </a:txBody>
                  <a:tcPr marL="91425" marR="91425" marT="91425" marB="91425"/>
                </a:tc>
                <a:tc>
                  <a:txBody>
                    <a:bodyPr/>
                    <a:lstStyle/>
                    <a:p>
                      <a:pPr marL="0" lvl="0" indent="0" algn="l" rtl="0">
                        <a:spcBef>
                          <a:spcPts val="0"/>
                        </a:spcBef>
                        <a:spcAft>
                          <a:spcPts val="0"/>
                        </a:spcAft>
                        <a:buNone/>
                      </a:pPr>
                      <a:r>
                        <a:rPr lang="en-GB" sz="1800"/>
                        <a:t>All product IDs are available in the database</a:t>
                      </a:r>
                      <a:endParaRPr sz="1800"/>
                    </a:p>
                  </a:txBody>
                  <a:tcPr marL="91425" marR="91425" marT="91425" marB="91425"/>
                </a:tc>
              </a:tr>
              <a:tr h="381000">
                <a:tc>
                  <a:txBody>
                    <a:bodyPr/>
                    <a:lstStyle/>
                    <a:p>
                      <a:pPr marL="0" lvl="0" indent="0" algn="l" rtl="0">
                        <a:spcBef>
                          <a:spcPts val="0"/>
                        </a:spcBef>
                        <a:spcAft>
                          <a:spcPts val="0"/>
                        </a:spcAft>
                        <a:buNone/>
                      </a:pPr>
                      <a:r>
                        <a:rPr lang="en-GB" sz="1800" b="1"/>
                        <a:t>Precondition</a:t>
                      </a:r>
                      <a:endParaRPr sz="1800" b="1"/>
                    </a:p>
                  </a:txBody>
                  <a:tcPr marL="91425" marR="91425" marT="91425" marB="91425"/>
                </a:tc>
                <a:tc>
                  <a:txBody>
                    <a:bodyPr/>
                    <a:lstStyle/>
                    <a:p>
                      <a:pPr marL="0" lvl="0" indent="0" algn="l" rtl="0">
                        <a:spcBef>
                          <a:spcPts val="0"/>
                        </a:spcBef>
                        <a:spcAft>
                          <a:spcPts val="0"/>
                        </a:spcAft>
                        <a:buNone/>
                      </a:pPr>
                      <a:r>
                        <a:rPr lang="en-GB" sz="1800"/>
                        <a:t>All product IDs are available in the database</a:t>
                      </a:r>
                      <a:endParaRPr sz="1800"/>
                    </a:p>
                  </a:txBody>
                  <a:tcPr marL="91425" marR="91425" marT="91425" marB="91425"/>
                </a:tc>
              </a:tr>
              <a:tr h="381000">
                <a:tc>
                  <a:txBody>
                    <a:bodyPr/>
                    <a:lstStyle/>
                    <a:p>
                      <a:pPr marL="0" lvl="0" indent="0" algn="l" rtl="0">
                        <a:spcBef>
                          <a:spcPts val="0"/>
                        </a:spcBef>
                        <a:spcAft>
                          <a:spcPts val="0"/>
                        </a:spcAft>
                        <a:buNone/>
                      </a:pPr>
                      <a:r>
                        <a:rPr lang="en-GB" sz="1800" b="1"/>
                        <a:t>Flow of events</a:t>
                      </a:r>
                      <a:endParaRPr sz="1800" b="1"/>
                    </a:p>
                  </a:txBody>
                  <a:tcPr marL="91425" marR="91425" marT="91425" marB="91425"/>
                </a:tc>
                <a:tc>
                  <a:txBody>
                    <a:bodyPr/>
                    <a:lstStyle/>
                    <a:p>
                      <a:pPr marL="457200" lvl="0" indent="-317500" algn="l" rtl="0">
                        <a:spcBef>
                          <a:spcPts val="0"/>
                        </a:spcBef>
                        <a:spcAft>
                          <a:spcPts val="0"/>
                        </a:spcAft>
                        <a:buSzPts val="1400"/>
                        <a:buAutoNum type="arabicPeriod"/>
                      </a:pPr>
                      <a:r>
                        <a:rPr lang="en-GB" sz="1800"/>
                        <a:t>Once the customer picks the product off the shelf, the product’s barcode is scanned.</a:t>
                      </a:r>
                      <a:endParaRPr sz="1800"/>
                    </a:p>
                    <a:p>
                      <a:pPr marL="457200" lvl="0" indent="-317500" algn="l" rtl="0">
                        <a:spcBef>
                          <a:spcPts val="0"/>
                        </a:spcBef>
                        <a:spcAft>
                          <a:spcPts val="0"/>
                        </a:spcAft>
                        <a:buSzPts val="1400"/>
                        <a:buAutoNum type="arabicPeriod"/>
                      </a:pPr>
                      <a:r>
                        <a:rPr lang="en-GB" sz="1800"/>
                        <a:t>Once the product ID is received, the item is added to  the billing list.</a:t>
                      </a:r>
                      <a:endParaRPr sz="1800"/>
                    </a:p>
                    <a:p>
                      <a:pPr marL="0" lvl="0" indent="0" algn="l" rtl="0">
                        <a:spcBef>
                          <a:spcPts val="0"/>
                        </a:spcBef>
                        <a:spcAft>
                          <a:spcPts val="0"/>
                        </a:spcAft>
                        <a:buNone/>
                      </a:pPr>
                      <a:r>
                        <a:rPr lang="en-GB" sz="1800"/>
                        <a:t>1A.    If the scanning process was unsuccessful, the customer can alternatively manually enter the product ID</a:t>
                      </a:r>
                      <a:endParaRPr sz="1800"/>
                    </a:p>
                  </a:txBody>
                  <a:tcPr marL="91425" marR="91425" marT="91425" marB="91425"/>
                </a:tc>
              </a:tr>
              <a:tr h="381000">
                <a:tc>
                  <a:txBody>
                    <a:bodyPr/>
                    <a:lstStyle/>
                    <a:p>
                      <a:pPr marL="0" lvl="0" indent="0" algn="l" rtl="0">
                        <a:spcBef>
                          <a:spcPts val="0"/>
                        </a:spcBef>
                        <a:spcAft>
                          <a:spcPts val="0"/>
                        </a:spcAft>
                        <a:buNone/>
                      </a:pPr>
                      <a:r>
                        <a:rPr lang="en-GB" sz="1800" b="1"/>
                        <a:t>Post Condition</a:t>
                      </a:r>
                      <a:endParaRPr sz="1800" b="1"/>
                    </a:p>
                  </a:txBody>
                  <a:tcPr marL="91425" marR="91425" marT="91425" marB="91425"/>
                </a:tc>
                <a:tc>
                  <a:txBody>
                    <a:bodyPr/>
                    <a:lstStyle/>
                    <a:p>
                      <a:pPr marL="0" lvl="0" indent="0" algn="l" rtl="0">
                        <a:spcBef>
                          <a:spcPts val="0"/>
                        </a:spcBef>
                        <a:spcAft>
                          <a:spcPts val="0"/>
                        </a:spcAft>
                        <a:buNone/>
                      </a:pPr>
                      <a:r>
                        <a:rPr lang="en-GB" sz="1800" dirty="0"/>
                        <a:t>The scanned item is added to the billing list</a:t>
                      </a:r>
                      <a:endParaRPr sz="18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82"/>
        <p:cNvGrpSpPr/>
        <p:nvPr/>
      </p:nvGrpSpPr>
      <p:grpSpPr>
        <a:xfrm>
          <a:off x="0" y="0"/>
          <a:ext cx="0" cy="0"/>
          <a:chOff x="0" y="0"/>
          <a:chExt cx="0" cy="0"/>
        </a:xfrm>
      </p:grpSpPr>
      <p:graphicFrame>
        <p:nvGraphicFramePr>
          <p:cNvPr id="283" name="Google Shape;283;p48"/>
          <p:cNvGraphicFramePr/>
          <p:nvPr>
            <p:extLst>
              <p:ext uri="{D42A27DB-BD31-4B8C-83A1-F6EECF244321}">
                <p14:modId xmlns:p14="http://schemas.microsoft.com/office/powerpoint/2010/main" val="3061142995"/>
              </p:ext>
            </p:extLst>
          </p:nvPr>
        </p:nvGraphicFramePr>
        <p:xfrm>
          <a:off x="0" y="242371"/>
          <a:ext cx="9062150" cy="4480350"/>
        </p:xfrm>
        <a:graphic>
          <a:graphicData uri="http://schemas.openxmlformats.org/drawingml/2006/table">
            <a:tbl>
              <a:tblPr>
                <a:noFill/>
                <a:tableStyleId>{1076FF03-8B2F-4EFA-A5FE-A6EB6D5C7CA4}</a:tableStyleId>
              </a:tblPr>
              <a:tblGrid>
                <a:gridCol w="1619480"/>
                <a:gridCol w="7442670"/>
              </a:tblGrid>
              <a:tr h="381000">
                <a:tc>
                  <a:txBody>
                    <a:bodyPr/>
                    <a:lstStyle/>
                    <a:p>
                      <a:pPr marL="0" lvl="0" indent="0" algn="l" rtl="0">
                        <a:spcBef>
                          <a:spcPts val="0"/>
                        </a:spcBef>
                        <a:spcAft>
                          <a:spcPts val="0"/>
                        </a:spcAft>
                        <a:buNone/>
                      </a:pPr>
                      <a:r>
                        <a:rPr lang="en-GB" sz="1400" b="1" dirty="0"/>
                        <a:t>Use Case ID</a:t>
                      </a:r>
                      <a:endParaRPr sz="1400" b="1" dirty="0"/>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APP_M_8</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a:t>Use Case Name</a:t>
                      </a:r>
                      <a:endParaRPr sz="1400" b="1"/>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Billing list</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a:t>Description</a:t>
                      </a:r>
                      <a:endParaRPr sz="1400" b="1"/>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The billing list contains the name and price of all the scanned products along with the current total. It is the intermediate list before proceeding for payment.</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a:t>Assumption</a:t>
                      </a:r>
                      <a:endParaRPr sz="1400" b="1"/>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The product ID was successfully scanned</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a:t>Precondition</a:t>
                      </a:r>
                      <a:endParaRPr sz="1400" b="1"/>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The product ID was successfully scanned</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a:t>Flow of events</a:t>
                      </a:r>
                      <a:endParaRPr sz="1400" b="1"/>
                    </a:p>
                  </a:txBody>
                  <a:tcPr marL="91425" marR="91425" marT="91425" marB="91425"/>
                </a:tc>
                <a:tc>
                  <a:txBody>
                    <a:bodyPr/>
                    <a:lstStyle/>
                    <a:p>
                      <a:pPr marL="457200" lvl="0" indent="-317500" algn="l" rtl="0">
                        <a:spcBef>
                          <a:spcPts val="0"/>
                        </a:spcBef>
                        <a:spcAft>
                          <a:spcPts val="0"/>
                        </a:spcAft>
                        <a:buSzPts val="1400"/>
                        <a:buAutoNum type="arabicPeriod"/>
                      </a:pPr>
                      <a:r>
                        <a:rPr lang="en-GB" sz="1400" dirty="0">
                          <a:solidFill>
                            <a:schemeClr val="bg2">
                              <a:lumMod val="50000"/>
                            </a:schemeClr>
                          </a:solidFill>
                          <a:latin typeface="Arial Rounded MT Bold" panose="020F0704030504030204" pitchFamily="34" charset="0"/>
                        </a:rPr>
                        <a:t>The billing list is displayed which contains  the name and price of all the scanned products.</a:t>
                      </a:r>
                      <a:endParaRPr sz="1400" dirty="0">
                        <a:solidFill>
                          <a:schemeClr val="bg2">
                            <a:lumMod val="50000"/>
                          </a:schemeClr>
                        </a:solidFill>
                        <a:latin typeface="Arial Rounded MT Bold" panose="020F0704030504030204" pitchFamily="34" charset="0"/>
                      </a:endParaRPr>
                    </a:p>
                    <a:p>
                      <a:pPr marL="457200" lvl="0" indent="-317500" algn="l" rtl="0">
                        <a:spcBef>
                          <a:spcPts val="0"/>
                        </a:spcBef>
                        <a:spcAft>
                          <a:spcPts val="0"/>
                        </a:spcAft>
                        <a:buSzPts val="1400"/>
                        <a:buAutoNum type="arabicPeriod"/>
                      </a:pPr>
                      <a:r>
                        <a:rPr lang="en-GB" sz="1400" dirty="0">
                          <a:solidFill>
                            <a:schemeClr val="bg2">
                              <a:lumMod val="50000"/>
                            </a:schemeClr>
                          </a:solidFill>
                          <a:latin typeface="Arial Rounded MT Bold" panose="020F0704030504030204" pitchFamily="34" charset="0"/>
                        </a:rPr>
                        <a:t>The current total is displayed at the bottom of the screen.</a:t>
                      </a:r>
                      <a:endParaRPr sz="1400" dirty="0">
                        <a:solidFill>
                          <a:schemeClr val="bg2">
                            <a:lumMod val="50000"/>
                          </a:schemeClr>
                        </a:solidFill>
                        <a:latin typeface="Arial Rounded MT Bold" panose="020F0704030504030204" pitchFamily="34" charset="0"/>
                      </a:endParaRPr>
                    </a:p>
                    <a:p>
                      <a:pPr marL="457200" lvl="0" indent="-317500" algn="l" rtl="0">
                        <a:spcBef>
                          <a:spcPts val="0"/>
                        </a:spcBef>
                        <a:spcAft>
                          <a:spcPts val="0"/>
                        </a:spcAft>
                        <a:buSzPts val="1400"/>
                        <a:buAutoNum type="arabicPeriod"/>
                      </a:pPr>
                      <a:r>
                        <a:rPr lang="en-GB" sz="1400" dirty="0">
                          <a:solidFill>
                            <a:schemeClr val="bg2">
                              <a:lumMod val="50000"/>
                            </a:schemeClr>
                          </a:solidFill>
                          <a:latin typeface="Arial Rounded MT Bold" panose="020F0704030504030204" pitchFamily="34" charset="0"/>
                        </a:rPr>
                        <a:t>Once done, on clicking proceed for payment, the payment options will be displayed</a:t>
                      </a:r>
                      <a:endParaRPr sz="1400" dirty="0">
                        <a:solidFill>
                          <a:schemeClr val="bg2">
                            <a:lumMod val="50000"/>
                          </a:schemeClr>
                        </a:solidFill>
                        <a:latin typeface="Arial Rounded MT Bold" panose="020F0704030504030204" pitchFamily="34" charset="0"/>
                      </a:endParaRPr>
                    </a:p>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1A. If any product should be removed from the list, click the remove button</a:t>
                      </a:r>
                      <a:endParaRPr sz="1400" dirty="0">
                        <a:solidFill>
                          <a:schemeClr val="bg2">
                            <a:lumMod val="50000"/>
                          </a:schemeClr>
                        </a:solidFill>
                        <a:latin typeface="Arial Rounded MT Bold" panose="020F0704030504030204" pitchFamily="34" charset="0"/>
                      </a:endParaRPr>
                    </a:p>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3A.   On </a:t>
                      </a:r>
                      <a:r>
                        <a:rPr lang="en-GB" sz="1400" dirty="0" smtClean="0">
                          <a:solidFill>
                            <a:schemeClr val="bg2">
                              <a:lumMod val="50000"/>
                            </a:schemeClr>
                          </a:solidFill>
                          <a:latin typeface="Arial Rounded MT Bold" panose="020F0704030504030204" pitchFamily="34" charset="0"/>
                        </a:rPr>
                        <a:t>clicking </a:t>
                      </a:r>
                      <a:r>
                        <a:rPr lang="en-IN" sz="1400" dirty="0" smtClean="0">
                          <a:solidFill>
                            <a:schemeClr val="bg2">
                              <a:lumMod val="50000"/>
                            </a:schemeClr>
                          </a:solidFill>
                          <a:latin typeface="Arial Rounded MT Bold" panose="020F0704030504030204" pitchFamily="34" charset="0"/>
                        </a:rPr>
                        <a:t>back button,</a:t>
                      </a:r>
                      <a:r>
                        <a:rPr lang="en-IN" sz="1400" baseline="0" dirty="0" smtClean="0">
                          <a:solidFill>
                            <a:schemeClr val="bg2">
                              <a:lumMod val="50000"/>
                            </a:schemeClr>
                          </a:solidFill>
                          <a:latin typeface="Arial Rounded MT Bold" panose="020F0704030504030204" pitchFamily="34" charset="0"/>
                        </a:rPr>
                        <a:t> the show map option and on further clicks, it goes back to the shopping list.</a:t>
                      </a:r>
                      <a:r>
                        <a:rPr lang="en-IN" sz="1400" dirty="0" smtClean="0">
                          <a:solidFill>
                            <a:schemeClr val="bg2">
                              <a:lumMod val="50000"/>
                            </a:schemeClr>
                          </a:solidFill>
                          <a:latin typeface="Arial Rounded MT Bold" panose="020F0704030504030204" pitchFamily="34" charset="0"/>
                        </a:rPr>
                        <a:t> </a:t>
                      </a:r>
                      <a:endParaRPr sz="1400" dirty="0">
                        <a:solidFill>
                          <a:schemeClr val="bg2">
                            <a:lumMod val="50000"/>
                          </a:schemeClr>
                        </a:solidFill>
                        <a:latin typeface="Arial Rounded MT Bold" panose="020F0704030504030204" pitchFamily="34" charset="0"/>
                      </a:endParaRPr>
                    </a:p>
                  </a:txBody>
                  <a:tcPr marL="91425" marR="91425" marT="91425" marB="91425"/>
                </a:tc>
              </a:tr>
              <a:tr h="381000">
                <a:tc>
                  <a:txBody>
                    <a:bodyPr/>
                    <a:lstStyle/>
                    <a:p>
                      <a:pPr marL="0" lvl="0" indent="0" algn="l" rtl="0">
                        <a:spcBef>
                          <a:spcPts val="0"/>
                        </a:spcBef>
                        <a:spcAft>
                          <a:spcPts val="0"/>
                        </a:spcAft>
                        <a:buNone/>
                      </a:pPr>
                      <a:r>
                        <a:rPr lang="en-GB" sz="1400" b="1" dirty="0"/>
                        <a:t>Post Condition</a:t>
                      </a:r>
                      <a:endParaRPr sz="1400" b="1" dirty="0"/>
                    </a:p>
                  </a:txBody>
                  <a:tcPr marL="91425" marR="91425" marT="91425" marB="91425"/>
                </a:tc>
                <a:tc>
                  <a:txBody>
                    <a:bodyPr/>
                    <a:lstStyle/>
                    <a:p>
                      <a:pPr marL="0" lvl="0" indent="0" algn="l" rtl="0">
                        <a:spcBef>
                          <a:spcPts val="0"/>
                        </a:spcBef>
                        <a:spcAft>
                          <a:spcPts val="0"/>
                        </a:spcAft>
                        <a:buNone/>
                      </a:pPr>
                      <a:r>
                        <a:rPr lang="en-GB" sz="1400" dirty="0">
                          <a:solidFill>
                            <a:schemeClr val="bg2">
                              <a:lumMod val="50000"/>
                            </a:schemeClr>
                          </a:solidFill>
                          <a:latin typeface="Arial Rounded MT Bold" panose="020F0704030504030204" pitchFamily="34" charset="0"/>
                        </a:rPr>
                        <a:t>The current total has been calculated</a:t>
                      </a:r>
                      <a:endParaRPr sz="1400" dirty="0">
                        <a:solidFill>
                          <a:schemeClr val="bg2">
                            <a:lumMod val="50000"/>
                          </a:schemeClr>
                        </a:solidFill>
                        <a:latin typeface="Arial Rounded MT Bold" panose="020F0704030504030204" pitchFamily="34" charset="0"/>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87"/>
        <p:cNvGrpSpPr/>
        <p:nvPr/>
      </p:nvGrpSpPr>
      <p:grpSpPr>
        <a:xfrm>
          <a:off x="0" y="0"/>
          <a:ext cx="0" cy="0"/>
          <a:chOff x="0" y="0"/>
          <a:chExt cx="0" cy="0"/>
        </a:xfrm>
      </p:grpSpPr>
      <p:graphicFrame>
        <p:nvGraphicFramePr>
          <p:cNvPr id="288" name="Google Shape;288;p49"/>
          <p:cNvGraphicFramePr/>
          <p:nvPr>
            <p:extLst>
              <p:ext uri="{D42A27DB-BD31-4B8C-83A1-F6EECF244321}">
                <p14:modId xmlns:p14="http://schemas.microsoft.com/office/powerpoint/2010/main" val="1194762114"/>
              </p:ext>
            </p:extLst>
          </p:nvPr>
        </p:nvGraphicFramePr>
        <p:xfrm>
          <a:off x="0" y="1"/>
          <a:ext cx="9144000" cy="5124204"/>
        </p:xfrm>
        <a:graphic>
          <a:graphicData uri="http://schemas.openxmlformats.org/drawingml/2006/table">
            <a:tbl>
              <a:tblPr>
                <a:noFill/>
                <a:tableStyleId>{1076FF03-8B2F-4EFA-A5FE-A6EB6D5C7CA4}</a:tableStyleId>
              </a:tblPr>
              <a:tblGrid>
                <a:gridCol w="2093205"/>
                <a:gridCol w="7050795"/>
              </a:tblGrid>
              <a:tr h="423570">
                <a:tc>
                  <a:txBody>
                    <a:bodyPr/>
                    <a:lstStyle/>
                    <a:p>
                      <a:pPr marL="0" lvl="0" indent="0" algn="l" rtl="0">
                        <a:spcBef>
                          <a:spcPts val="0"/>
                        </a:spcBef>
                        <a:spcAft>
                          <a:spcPts val="0"/>
                        </a:spcAft>
                        <a:buNone/>
                      </a:pPr>
                      <a:r>
                        <a:rPr lang="en-GB" sz="1600" b="1" dirty="0"/>
                        <a:t>Use Case ID</a:t>
                      </a:r>
                      <a:endParaRPr sz="1600" b="1" dirty="0"/>
                    </a:p>
                  </a:txBody>
                  <a:tcPr marL="91425" marR="91425" marT="91425" marB="91425"/>
                </a:tc>
                <a:tc>
                  <a:txBody>
                    <a:bodyPr/>
                    <a:lstStyle/>
                    <a:p>
                      <a:pPr marL="0" lvl="0" indent="0" algn="l" rtl="0">
                        <a:spcBef>
                          <a:spcPts val="0"/>
                        </a:spcBef>
                        <a:spcAft>
                          <a:spcPts val="0"/>
                        </a:spcAft>
                        <a:buNone/>
                      </a:pPr>
                      <a:r>
                        <a:rPr lang="en-GB" sz="1600"/>
                        <a:t>APP_M_9</a:t>
                      </a:r>
                      <a:endParaRPr sz="1600"/>
                    </a:p>
                  </a:txBody>
                  <a:tcPr marL="91425" marR="91425" marT="91425" marB="91425"/>
                </a:tc>
              </a:tr>
              <a:tr h="423570">
                <a:tc>
                  <a:txBody>
                    <a:bodyPr/>
                    <a:lstStyle/>
                    <a:p>
                      <a:pPr marL="0" lvl="0" indent="0" algn="l" rtl="0">
                        <a:spcBef>
                          <a:spcPts val="0"/>
                        </a:spcBef>
                        <a:spcAft>
                          <a:spcPts val="0"/>
                        </a:spcAft>
                        <a:buNone/>
                      </a:pPr>
                      <a:r>
                        <a:rPr lang="en-GB" sz="1600" b="1"/>
                        <a:t>Use Case Name</a:t>
                      </a:r>
                      <a:endParaRPr sz="1600" b="1"/>
                    </a:p>
                  </a:txBody>
                  <a:tcPr marL="91425" marR="91425" marT="91425" marB="91425"/>
                </a:tc>
                <a:tc>
                  <a:txBody>
                    <a:bodyPr/>
                    <a:lstStyle/>
                    <a:p>
                      <a:pPr marL="0" lvl="0" indent="0" algn="l" rtl="0">
                        <a:spcBef>
                          <a:spcPts val="0"/>
                        </a:spcBef>
                        <a:spcAft>
                          <a:spcPts val="0"/>
                        </a:spcAft>
                        <a:buNone/>
                      </a:pPr>
                      <a:r>
                        <a:rPr lang="en-GB" sz="1600"/>
                        <a:t>Payment mode</a:t>
                      </a:r>
                      <a:endParaRPr sz="1600"/>
                    </a:p>
                  </a:txBody>
                  <a:tcPr marL="91425" marR="91425" marT="91425" marB="91425"/>
                </a:tc>
              </a:tr>
              <a:tr h="907683">
                <a:tc>
                  <a:txBody>
                    <a:bodyPr/>
                    <a:lstStyle/>
                    <a:p>
                      <a:pPr marL="0" lvl="0" indent="0" algn="l" rtl="0">
                        <a:spcBef>
                          <a:spcPts val="0"/>
                        </a:spcBef>
                        <a:spcAft>
                          <a:spcPts val="0"/>
                        </a:spcAft>
                        <a:buNone/>
                      </a:pPr>
                      <a:r>
                        <a:rPr lang="en-GB" sz="1600" b="1"/>
                        <a:t>Description</a:t>
                      </a:r>
                      <a:endParaRPr sz="1600" b="1"/>
                    </a:p>
                  </a:txBody>
                  <a:tcPr marL="91425" marR="91425" marT="91425" marB="91425"/>
                </a:tc>
                <a:tc>
                  <a:txBody>
                    <a:bodyPr/>
                    <a:lstStyle/>
                    <a:p>
                      <a:pPr marL="0" lvl="0" indent="0" algn="l" rtl="0">
                        <a:spcBef>
                          <a:spcPts val="0"/>
                        </a:spcBef>
                        <a:spcAft>
                          <a:spcPts val="0"/>
                        </a:spcAft>
                        <a:buNone/>
                      </a:pPr>
                      <a:r>
                        <a:rPr lang="en-GB" sz="1600" dirty="0"/>
                        <a:t>The various payment options available to the customer is displayed and the customer can proceed for payment by choosing anyone of the options</a:t>
                      </a:r>
                      <a:endParaRPr sz="1600" dirty="0"/>
                    </a:p>
                  </a:txBody>
                  <a:tcPr marL="91425" marR="91425" marT="91425" marB="91425"/>
                </a:tc>
              </a:tr>
              <a:tr h="423570">
                <a:tc>
                  <a:txBody>
                    <a:bodyPr/>
                    <a:lstStyle/>
                    <a:p>
                      <a:pPr marL="0" lvl="0" indent="0" algn="l" rtl="0">
                        <a:spcBef>
                          <a:spcPts val="0"/>
                        </a:spcBef>
                        <a:spcAft>
                          <a:spcPts val="0"/>
                        </a:spcAft>
                        <a:buNone/>
                      </a:pPr>
                      <a:r>
                        <a:rPr lang="en-GB" sz="1600" b="1"/>
                        <a:t>Assumption</a:t>
                      </a:r>
                      <a:endParaRPr sz="1600" b="1"/>
                    </a:p>
                  </a:txBody>
                  <a:tcPr marL="91425" marR="91425" marT="91425" marB="91425"/>
                </a:tc>
                <a:tc>
                  <a:txBody>
                    <a:bodyPr/>
                    <a:lstStyle/>
                    <a:p>
                      <a:pPr marL="0" lvl="0" indent="0" algn="l" rtl="0">
                        <a:spcBef>
                          <a:spcPts val="0"/>
                        </a:spcBef>
                        <a:spcAft>
                          <a:spcPts val="0"/>
                        </a:spcAft>
                        <a:buNone/>
                      </a:pPr>
                      <a:r>
                        <a:rPr lang="en-GB" sz="1600"/>
                        <a:t>The billing list was confirmed by the customer</a:t>
                      </a:r>
                      <a:endParaRPr sz="1600"/>
                    </a:p>
                  </a:txBody>
                  <a:tcPr marL="91425" marR="91425" marT="91425" marB="91425"/>
                </a:tc>
              </a:tr>
              <a:tr h="423570">
                <a:tc>
                  <a:txBody>
                    <a:bodyPr/>
                    <a:lstStyle/>
                    <a:p>
                      <a:pPr marL="0" lvl="0" indent="0" algn="l" rtl="0">
                        <a:spcBef>
                          <a:spcPts val="0"/>
                        </a:spcBef>
                        <a:spcAft>
                          <a:spcPts val="0"/>
                        </a:spcAft>
                        <a:buNone/>
                      </a:pPr>
                      <a:r>
                        <a:rPr lang="en-GB" sz="1600" b="1"/>
                        <a:t>Precondition</a:t>
                      </a:r>
                      <a:endParaRPr sz="1600" b="1"/>
                    </a:p>
                  </a:txBody>
                  <a:tcPr marL="91425" marR="91425" marT="91425" marB="91425"/>
                </a:tc>
                <a:tc>
                  <a:txBody>
                    <a:bodyPr/>
                    <a:lstStyle/>
                    <a:p>
                      <a:pPr marL="0" lvl="0" indent="0" algn="l" rtl="0">
                        <a:spcBef>
                          <a:spcPts val="0"/>
                        </a:spcBef>
                        <a:spcAft>
                          <a:spcPts val="0"/>
                        </a:spcAft>
                        <a:buNone/>
                      </a:pPr>
                      <a:r>
                        <a:rPr lang="en-GB" sz="1600"/>
                        <a:t>The billing list was confirmed by the customer</a:t>
                      </a:r>
                      <a:endParaRPr sz="1600"/>
                    </a:p>
                  </a:txBody>
                  <a:tcPr marL="91425" marR="91425" marT="91425" marB="91425"/>
                </a:tc>
              </a:tr>
              <a:tr h="2083071">
                <a:tc>
                  <a:txBody>
                    <a:bodyPr/>
                    <a:lstStyle/>
                    <a:p>
                      <a:pPr marL="0" lvl="0" indent="0" algn="l" rtl="0">
                        <a:spcBef>
                          <a:spcPts val="0"/>
                        </a:spcBef>
                        <a:spcAft>
                          <a:spcPts val="0"/>
                        </a:spcAft>
                        <a:buNone/>
                      </a:pPr>
                      <a:r>
                        <a:rPr lang="en-GB" sz="1600" b="1"/>
                        <a:t>Flow of events</a:t>
                      </a:r>
                      <a:endParaRPr sz="1600" b="1"/>
                    </a:p>
                  </a:txBody>
                  <a:tcPr marL="91425" marR="91425" marT="91425" marB="91425"/>
                </a:tc>
                <a:tc>
                  <a:txBody>
                    <a:bodyPr/>
                    <a:lstStyle/>
                    <a:p>
                      <a:pPr marL="457200" lvl="0" indent="-317500" algn="l" rtl="0">
                        <a:spcBef>
                          <a:spcPts val="0"/>
                        </a:spcBef>
                        <a:spcAft>
                          <a:spcPts val="0"/>
                        </a:spcAft>
                        <a:buSzPts val="1400"/>
                        <a:buAutoNum type="arabicPeriod"/>
                      </a:pPr>
                      <a:r>
                        <a:rPr lang="en-GB" sz="1600"/>
                        <a:t>The various available payment options like cash payment, credit card payment, debit card payment, net banking and using a payment app.</a:t>
                      </a:r>
                      <a:endParaRPr sz="1600"/>
                    </a:p>
                    <a:p>
                      <a:pPr marL="457200" lvl="0" indent="-317500" algn="l" rtl="0">
                        <a:spcBef>
                          <a:spcPts val="0"/>
                        </a:spcBef>
                        <a:spcAft>
                          <a:spcPts val="0"/>
                        </a:spcAft>
                        <a:buSzPts val="1400"/>
                        <a:buAutoNum type="arabicPeriod"/>
                      </a:pPr>
                      <a:r>
                        <a:rPr lang="en-GB" sz="1600"/>
                        <a:t>Once the customer pays using the selected option, a billing summary and proof of purchase is generated</a:t>
                      </a:r>
                      <a:endParaRPr sz="1600"/>
                    </a:p>
                    <a:p>
                      <a:pPr marL="0" lvl="0" indent="0" algn="l" rtl="0">
                        <a:spcBef>
                          <a:spcPts val="0"/>
                        </a:spcBef>
                        <a:spcAft>
                          <a:spcPts val="0"/>
                        </a:spcAft>
                        <a:buNone/>
                      </a:pPr>
                      <a:r>
                        <a:rPr lang="en-GB" sz="1600"/>
                        <a:t>1A.    If the payment was unsuccessful, an error message is generated and shopping cannot be completed. In that case, the customer is asked to proceed to the billing counter. </a:t>
                      </a:r>
                      <a:endParaRPr sz="1600"/>
                    </a:p>
                  </a:txBody>
                  <a:tcPr marL="91425" marR="91425" marT="91425" marB="91425"/>
                </a:tc>
              </a:tr>
              <a:tr h="423570">
                <a:tc>
                  <a:txBody>
                    <a:bodyPr/>
                    <a:lstStyle/>
                    <a:p>
                      <a:pPr marL="0" lvl="0" indent="0" algn="l" rtl="0">
                        <a:spcBef>
                          <a:spcPts val="0"/>
                        </a:spcBef>
                        <a:spcAft>
                          <a:spcPts val="0"/>
                        </a:spcAft>
                        <a:buNone/>
                      </a:pPr>
                      <a:r>
                        <a:rPr lang="en-GB" sz="1600" b="1"/>
                        <a:t>Post Condition</a:t>
                      </a:r>
                      <a:endParaRPr sz="1600" b="1"/>
                    </a:p>
                  </a:txBody>
                  <a:tcPr marL="91425" marR="91425" marT="91425" marB="91425"/>
                </a:tc>
                <a:tc>
                  <a:txBody>
                    <a:bodyPr/>
                    <a:lstStyle/>
                    <a:p>
                      <a:pPr marL="0" lvl="0" indent="0" algn="l" rtl="0">
                        <a:spcBef>
                          <a:spcPts val="0"/>
                        </a:spcBef>
                        <a:spcAft>
                          <a:spcPts val="0"/>
                        </a:spcAft>
                        <a:buNone/>
                      </a:pPr>
                      <a:r>
                        <a:rPr lang="en-GB" sz="1600" dirty="0"/>
                        <a:t>The customer pays the total bill amount</a:t>
                      </a:r>
                      <a:endParaRPr sz="16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92"/>
        <p:cNvGrpSpPr/>
        <p:nvPr/>
      </p:nvGrpSpPr>
      <p:grpSpPr>
        <a:xfrm>
          <a:off x="0" y="0"/>
          <a:ext cx="0" cy="0"/>
          <a:chOff x="0" y="0"/>
          <a:chExt cx="0" cy="0"/>
        </a:xfrm>
      </p:grpSpPr>
      <p:graphicFrame>
        <p:nvGraphicFramePr>
          <p:cNvPr id="293" name="Google Shape;293;p50"/>
          <p:cNvGraphicFramePr/>
          <p:nvPr>
            <p:extLst>
              <p:ext uri="{D42A27DB-BD31-4B8C-83A1-F6EECF244321}">
                <p14:modId xmlns:p14="http://schemas.microsoft.com/office/powerpoint/2010/main" val="1044763915"/>
              </p:ext>
            </p:extLst>
          </p:nvPr>
        </p:nvGraphicFramePr>
        <p:xfrm>
          <a:off x="0" y="86831"/>
          <a:ext cx="9062150" cy="4937550"/>
        </p:xfrm>
        <a:graphic>
          <a:graphicData uri="http://schemas.openxmlformats.org/drawingml/2006/table">
            <a:tbl>
              <a:tblPr>
                <a:noFill/>
                <a:tableStyleId>{1076FF03-8B2F-4EFA-A5FE-A6EB6D5C7CA4}</a:tableStyleId>
              </a:tblPr>
              <a:tblGrid>
                <a:gridCol w="1916935"/>
                <a:gridCol w="7145215"/>
              </a:tblGrid>
              <a:tr h="381000">
                <a:tc>
                  <a:txBody>
                    <a:bodyPr/>
                    <a:lstStyle/>
                    <a:p>
                      <a:pPr marL="0" lvl="0" indent="0" algn="l" rtl="0">
                        <a:spcBef>
                          <a:spcPts val="0"/>
                        </a:spcBef>
                        <a:spcAft>
                          <a:spcPts val="0"/>
                        </a:spcAft>
                        <a:buNone/>
                      </a:pPr>
                      <a:r>
                        <a:rPr lang="en-GB" sz="1600" b="1" dirty="0"/>
                        <a:t>Use Case ID</a:t>
                      </a:r>
                      <a:endParaRPr sz="1600" b="1" dirty="0"/>
                    </a:p>
                  </a:txBody>
                  <a:tcPr marL="91425" marR="91425" marT="91425" marB="91425"/>
                </a:tc>
                <a:tc>
                  <a:txBody>
                    <a:bodyPr/>
                    <a:lstStyle/>
                    <a:p>
                      <a:pPr marL="0" lvl="0" indent="0" algn="l" rtl="0">
                        <a:spcBef>
                          <a:spcPts val="0"/>
                        </a:spcBef>
                        <a:spcAft>
                          <a:spcPts val="0"/>
                        </a:spcAft>
                        <a:buNone/>
                      </a:pPr>
                      <a:r>
                        <a:rPr lang="en-GB" sz="1600"/>
                        <a:t>APP_M_10</a:t>
                      </a:r>
                      <a:endParaRPr sz="1600"/>
                    </a:p>
                  </a:txBody>
                  <a:tcPr marL="91425" marR="91425" marT="91425" marB="91425"/>
                </a:tc>
              </a:tr>
              <a:tr h="381000">
                <a:tc>
                  <a:txBody>
                    <a:bodyPr/>
                    <a:lstStyle/>
                    <a:p>
                      <a:pPr marL="0" lvl="0" indent="0" algn="l" rtl="0">
                        <a:spcBef>
                          <a:spcPts val="0"/>
                        </a:spcBef>
                        <a:spcAft>
                          <a:spcPts val="0"/>
                        </a:spcAft>
                        <a:buNone/>
                      </a:pPr>
                      <a:r>
                        <a:rPr lang="en-GB" sz="1600" b="1"/>
                        <a:t>Use Case Name</a:t>
                      </a:r>
                      <a:endParaRPr sz="1600" b="1"/>
                    </a:p>
                  </a:txBody>
                  <a:tcPr marL="91425" marR="91425" marT="91425" marB="91425"/>
                </a:tc>
                <a:tc>
                  <a:txBody>
                    <a:bodyPr/>
                    <a:lstStyle/>
                    <a:p>
                      <a:pPr marL="0" lvl="0" indent="0" algn="l" rtl="0">
                        <a:spcBef>
                          <a:spcPts val="0"/>
                        </a:spcBef>
                        <a:spcAft>
                          <a:spcPts val="0"/>
                        </a:spcAft>
                        <a:buNone/>
                      </a:pPr>
                      <a:r>
                        <a:rPr lang="en-GB" sz="1600"/>
                        <a:t>Billing Summary</a:t>
                      </a:r>
                      <a:endParaRPr sz="1600"/>
                    </a:p>
                  </a:txBody>
                  <a:tcPr marL="91425" marR="91425" marT="91425" marB="91425"/>
                </a:tc>
              </a:tr>
              <a:tr h="381000">
                <a:tc>
                  <a:txBody>
                    <a:bodyPr/>
                    <a:lstStyle/>
                    <a:p>
                      <a:pPr marL="0" lvl="0" indent="0" algn="l" rtl="0">
                        <a:spcBef>
                          <a:spcPts val="0"/>
                        </a:spcBef>
                        <a:spcAft>
                          <a:spcPts val="0"/>
                        </a:spcAft>
                        <a:buNone/>
                      </a:pPr>
                      <a:r>
                        <a:rPr lang="en-GB" sz="1600" b="1"/>
                        <a:t>Description</a:t>
                      </a:r>
                      <a:endParaRPr sz="1600" b="1"/>
                    </a:p>
                  </a:txBody>
                  <a:tcPr marL="91425" marR="91425" marT="91425" marB="91425"/>
                </a:tc>
                <a:tc>
                  <a:txBody>
                    <a:bodyPr/>
                    <a:lstStyle/>
                    <a:p>
                      <a:pPr marL="0" lvl="0" indent="0" algn="l" rtl="0">
                        <a:spcBef>
                          <a:spcPts val="0"/>
                        </a:spcBef>
                        <a:spcAft>
                          <a:spcPts val="0"/>
                        </a:spcAft>
                        <a:buNone/>
                      </a:pPr>
                      <a:r>
                        <a:rPr lang="en-GB" sz="1600"/>
                        <a:t>The billing summary and proof of purchase is generated. Billing summary is a read-only list of items bought and the total price paid. Proof of purchase contains the transaction details.</a:t>
                      </a:r>
                      <a:endParaRPr sz="1600"/>
                    </a:p>
                  </a:txBody>
                  <a:tcPr marL="91425" marR="91425" marT="91425" marB="91425"/>
                </a:tc>
              </a:tr>
              <a:tr h="381000">
                <a:tc>
                  <a:txBody>
                    <a:bodyPr/>
                    <a:lstStyle/>
                    <a:p>
                      <a:pPr marL="0" lvl="0" indent="0" algn="l" rtl="0">
                        <a:spcBef>
                          <a:spcPts val="0"/>
                        </a:spcBef>
                        <a:spcAft>
                          <a:spcPts val="0"/>
                        </a:spcAft>
                        <a:buNone/>
                      </a:pPr>
                      <a:r>
                        <a:rPr lang="en-GB" sz="1600" b="1"/>
                        <a:t>Assumption</a:t>
                      </a:r>
                      <a:endParaRPr sz="1600" b="1"/>
                    </a:p>
                  </a:txBody>
                  <a:tcPr marL="91425" marR="91425" marT="91425" marB="91425"/>
                </a:tc>
                <a:tc>
                  <a:txBody>
                    <a:bodyPr/>
                    <a:lstStyle/>
                    <a:p>
                      <a:pPr marL="0" lvl="0" indent="0" algn="l" rtl="0">
                        <a:spcBef>
                          <a:spcPts val="0"/>
                        </a:spcBef>
                        <a:spcAft>
                          <a:spcPts val="0"/>
                        </a:spcAft>
                        <a:buNone/>
                      </a:pPr>
                      <a:r>
                        <a:rPr lang="en-GB" sz="1600" dirty="0"/>
                        <a:t>The payment was completed by the customer</a:t>
                      </a:r>
                      <a:endParaRPr sz="1600" dirty="0"/>
                    </a:p>
                  </a:txBody>
                  <a:tcPr marL="91425" marR="91425" marT="91425" marB="91425"/>
                </a:tc>
              </a:tr>
              <a:tr h="381000">
                <a:tc>
                  <a:txBody>
                    <a:bodyPr/>
                    <a:lstStyle/>
                    <a:p>
                      <a:pPr marL="0" lvl="0" indent="0" algn="l" rtl="0">
                        <a:spcBef>
                          <a:spcPts val="0"/>
                        </a:spcBef>
                        <a:spcAft>
                          <a:spcPts val="0"/>
                        </a:spcAft>
                        <a:buNone/>
                      </a:pPr>
                      <a:r>
                        <a:rPr lang="en-GB" sz="1600" b="1"/>
                        <a:t>Precondition</a:t>
                      </a:r>
                      <a:endParaRPr sz="1600" b="1"/>
                    </a:p>
                  </a:txBody>
                  <a:tcPr marL="91425" marR="91425" marT="91425" marB="91425"/>
                </a:tc>
                <a:tc>
                  <a:txBody>
                    <a:bodyPr/>
                    <a:lstStyle/>
                    <a:p>
                      <a:pPr marL="0" lvl="0" indent="0" algn="l" rtl="0">
                        <a:spcBef>
                          <a:spcPts val="0"/>
                        </a:spcBef>
                        <a:spcAft>
                          <a:spcPts val="0"/>
                        </a:spcAft>
                        <a:buNone/>
                      </a:pPr>
                      <a:r>
                        <a:rPr lang="en-GB" sz="1600"/>
                        <a:t>The payment was completed by the customer</a:t>
                      </a:r>
                      <a:endParaRPr sz="1600"/>
                    </a:p>
                  </a:txBody>
                  <a:tcPr marL="91425" marR="91425" marT="91425" marB="91425"/>
                </a:tc>
              </a:tr>
              <a:tr h="381000">
                <a:tc>
                  <a:txBody>
                    <a:bodyPr/>
                    <a:lstStyle/>
                    <a:p>
                      <a:pPr marL="0" lvl="0" indent="0" algn="l" rtl="0">
                        <a:spcBef>
                          <a:spcPts val="0"/>
                        </a:spcBef>
                        <a:spcAft>
                          <a:spcPts val="0"/>
                        </a:spcAft>
                        <a:buNone/>
                      </a:pPr>
                      <a:r>
                        <a:rPr lang="en-GB" sz="1600" b="1" dirty="0"/>
                        <a:t>Flow of events</a:t>
                      </a:r>
                      <a:endParaRPr sz="1600" b="1" dirty="0"/>
                    </a:p>
                  </a:txBody>
                  <a:tcPr marL="91425" marR="91425" marT="91425" marB="91425"/>
                </a:tc>
                <a:tc>
                  <a:txBody>
                    <a:bodyPr/>
                    <a:lstStyle/>
                    <a:p>
                      <a:pPr marL="457200" lvl="0" indent="-317500" algn="l" rtl="0">
                        <a:spcBef>
                          <a:spcPts val="0"/>
                        </a:spcBef>
                        <a:spcAft>
                          <a:spcPts val="0"/>
                        </a:spcAft>
                        <a:buSzPts val="1400"/>
                        <a:buAutoNum type="arabicPeriod"/>
                      </a:pPr>
                      <a:r>
                        <a:rPr lang="en-GB" sz="1600"/>
                        <a:t>The billing summary is automatically generated after the payment is done.</a:t>
                      </a:r>
                      <a:endParaRPr sz="1600"/>
                    </a:p>
                    <a:p>
                      <a:pPr marL="457200" lvl="0" indent="-317500" algn="l" rtl="0">
                        <a:spcBef>
                          <a:spcPts val="0"/>
                        </a:spcBef>
                        <a:spcAft>
                          <a:spcPts val="0"/>
                        </a:spcAft>
                        <a:buSzPts val="1400"/>
                        <a:buAutoNum type="arabicPeriod"/>
                      </a:pPr>
                      <a:r>
                        <a:rPr lang="en-GB" sz="1600"/>
                        <a:t>It contains all the item names and respective prices along with the total price. </a:t>
                      </a:r>
                      <a:endParaRPr sz="1600"/>
                    </a:p>
                    <a:p>
                      <a:pPr marL="457200" lvl="0" indent="-317500" algn="l" rtl="0">
                        <a:spcBef>
                          <a:spcPts val="0"/>
                        </a:spcBef>
                        <a:spcAft>
                          <a:spcPts val="0"/>
                        </a:spcAft>
                        <a:buSzPts val="1400"/>
                        <a:buAutoNum type="arabicPeriod"/>
                      </a:pPr>
                      <a:r>
                        <a:rPr lang="en-GB" sz="1600"/>
                        <a:t>The proof of purchase contains the transaction ID, mode of payment and other transaction details</a:t>
                      </a:r>
                      <a:endParaRPr sz="1600"/>
                    </a:p>
                  </a:txBody>
                  <a:tcPr marL="91425" marR="91425" marT="91425" marB="91425"/>
                </a:tc>
              </a:tr>
              <a:tr h="381000">
                <a:tc>
                  <a:txBody>
                    <a:bodyPr/>
                    <a:lstStyle/>
                    <a:p>
                      <a:pPr marL="0" lvl="0" indent="0" algn="l" rtl="0">
                        <a:spcBef>
                          <a:spcPts val="0"/>
                        </a:spcBef>
                        <a:spcAft>
                          <a:spcPts val="0"/>
                        </a:spcAft>
                        <a:buNone/>
                      </a:pPr>
                      <a:r>
                        <a:rPr lang="en-GB" sz="1600" b="1"/>
                        <a:t>Post Condition</a:t>
                      </a:r>
                      <a:endParaRPr sz="1600" b="1"/>
                    </a:p>
                  </a:txBody>
                  <a:tcPr marL="91425" marR="91425" marT="91425" marB="91425"/>
                </a:tc>
                <a:tc>
                  <a:txBody>
                    <a:bodyPr/>
                    <a:lstStyle/>
                    <a:p>
                      <a:pPr marL="0" lvl="0" indent="0" algn="l" rtl="0">
                        <a:spcBef>
                          <a:spcPts val="0"/>
                        </a:spcBef>
                        <a:spcAft>
                          <a:spcPts val="0"/>
                        </a:spcAft>
                        <a:buNone/>
                      </a:pPr>
                      <a:r>
                        <a:rPr lang="en-GB" sz="1600" dirty="0"/>
                        <a:t>The billing summary and proof of purchase can be viewed by the customer and it is automatically saved on the customer’s phone</a:t>
                      </a:r>
                      <a:endParaRPr sz="16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97"/>
        <p:cNvGrpSpPr/>
        <p:nvPr/>
      </p:nvGrpSpPr>
      <p:grpSpPr>
        <a:xfrm>
          <a:off x="0" y="0"/>
          <a:ext cx="0" cy="0"/>
          <a:chOff x="0" y="0"/>
          <a:chExt cx="0" cy="0"/>
        </a:xfrm>
      </p:grpSpPr>
      <p:graphicFrame>
        <p:nvGraphicFramePr>
          <p:cNvPr id="298" name="Google Shape;298;p51"/>
          <p:cNvGraphicFramePr/>
          <p:nvPr>
            <p:extLst>
              <p:ext uri="{D42A27DB-BD31-4B8C-83A1-F6EECF244321}">
                <p14:modId xmlns:p14="http://schemas.microsoft.com/office/powerpoint/2010/main" val="1466563129"/>
              </p:ext>
            </p:extLst>
          </p:nvPr>
        </p:nvGraphicFramePr>
        <p:xfrm>
          <a:off x="0" y="299094"/>
          <a:ext cx="9062150" cy="4632750"/>
        </p:xfrm>
        <a:graphic>
          <a:graphicData uri="http://schemas.openxmlformats.org/drawingml/2006/table">
            <a:tbl>
              <a:tblPr>
                <a:noFill/>
                <a:tableStyleId>{1076FF03-8B2F-4EFA-A5FE-A6EB6D5C7CA4}</a:tableStyleId>
              </a:tblPr>
              <a:tblGrid>
                <a:gridCol w="2214390"/>
                <a:gridCol w="6847760"/>
              </a:tblGrid>
              <a:tr h="381000">
                <a:tc>
                  <a:txBody>
                    <a:bodyPr/>
                    <a:lstStyle/>
                    <a:p>
                      <a:pPr marL="0" lvl="0" indent="0" algn="l" rtl="0">
                        <a:spcBef>
                          <a:spcPts val="0"/>
                        </a:spcBef>
                        <a:spcAft>
                          <a:spcPts val="0"/>
                        </a:spcAft>
                        <a:buNone/>
                      </a:pPr>
                      <a:r>
                        <a:rPr lang="en-GB" sz="2000" b="1" dirty="0"/>
                        <a:t>Use Case ID</a:t>
                      </a:r>
                      <a:endParaRPr sz="2000" b="1" dirty="0"/>
                    </a:p>
                  </a:txBody>
                  <a:tcPr marL="91425" marR="91425" marT="91425" marB="91425"/>
                </a:tc>
                <a:tc>
                  <a:txBody>
                    <a:bodyPr/>
                    <a:lstStyle/>
                    <a:p>
                      <a:pPr marL="0" lvl="0" indent="0" algn="l" rtl="0">
                        <a:spcBef>
                          <a:spcPts val="0"/>
                        </a:spcBef>
                        <a:spcAft>
                          <a:spcPts val="0"/>
                        </a:spcAft>
                        <a:buNone/>
                      </a:pPr>
                      <a:r>
                        <a:rPr lang="en-GB" sz="2000"/>
                        <a:t>APP_M_11</a:t>
                      </a:r>
                      <a:endParaRPr sz="2000"/>
                    </a:p>
                  </a:txBody>
                  <a:tcPr marL="91425" marR="91425" marT="91425" marB="91425"/>
                </a:tc>
              </a:tr>
              <a:tr h="381000">
                <a:tc>
                  <a:txBody>
                    <a:bodyPr/>
                    <a:lstStyle/>
                    <a:p>
                      <a:pPr marL="0" lvl="0" indent="0" algn="l" rtl="0">
                        <a:spcBef>
                          <a:spcPts val="0"/>
                        </a:spcBef>
                        <a:spcAft>
                          <a:spcPts val="0"/>
                        </a:spcAft>
                        <a:buNone/>
                      </a:pPr>
                      <a:r>
                        <a:rPr lang="en-GB" sz="2000" b="1"/>
                        <a:t>Use Case Name</a:t>
                      </a:r>
                      <a:endParaRPr sz="2000" b="1"/>
                    </a:p>
                  </a:txBody>
                  <a:tcPr marL="91425" marR="91425" marT="91425" marB="91425"/>
                </a:tc>
                <a:tc>
                  <a:txBody>
                    <a:bodyPr/>
                    <a:lstStyle/>
                    <a:p>
                      <a:pPr marL="0" lvl="0" indent="0" algn="l" rtl="0">
                        <a:spcBef>
                          <a:spcPts val="0"/>
                        </a:spcBef>
                        <a:spcAft>
                          <a:spcPts val="0"/>
                        </a:spcAft>
                        <a:buNone/>
                      </a:pPr>
                      <a:r>
                        <a:rPr lang="en-GB" sz="2000"/>
                        <a:t>Stock updation</a:t>
                      </a:r>
                      <a:endParaRPr sz="2000"/>
                    </a:p>
                  </a:txBody>
                  <a:tcPr marL="91425" marR="91425" marT="91425" marB="91425"/>
                </a:tc>
              </a:tr>
              <a:tr h="381000">
                <a:tc>
                  <a:txBody>
                    <a:bodyPr/>
                    <a:lstStyle/>
                    <a:p>
                      <a:pPr marL="0" lvl="0" indent="0" algn="l" rtl="0">
                        <a:spcBef>
                          <a:spcPts val="0"/>
                        </a:spcBef>
                        <a:spcAft>
                          <a:spcPts val="0"/>
                        </a:spcAft>
                        <a:buNone/>
                      </a:pPr>
                      <a:r>
                        <a:rPr lang="en-GB" sz="2000" b="1"/>
                        <a:t>Description</a:t>
                      </a:r>
                      <a:endParaRPr sz="2000" b="1"/>
                    </a:p>
                  </a:txBody>
                  <a:tcPr marL="91425" marR="91425" marT="91425" marB="91425"/>
                </a:tc>
                <a:tc>
                  <a:txBody>
                    <a:bodyPr/>
                    <a:lstStyle/>
                    <a:p>
                      <a:pPr marL="0" lvl="0" indent="0" algn="l" rtl="0">
                        <a:spcBef>
                          <a:spcPts val="0"/>
                        </a:spcBef>
                        <a:spcAft>
                          <a:spcPts val="0"/>
                        </a:spcAft>
                        <a:buNone/>
                      </a:pPr>
                      <a:r>
                        <a:rPr lang="en-GB" sz="2000" dirty="0"/>
                        <a:t>The stock count of each item is finally updated, once the bill is paid </a:t>
                      </a:r>
                      <a:endParaRPr sz="2000" dirty="0"/>
                    </a:p>
                  </a:txBody>
                  <a:tcPr marL="91425" marR="91425" marT="91425" marB="91425"/>
                </a:tc>
              </a:tr>
              <a:tr h="381000">
                <a:tc>
                  <a:txBody>
                    <a:bodyPr/>
                    <a:lstStyle/>
                    <a:p>
                      <a:pPr marL="0" lvl="0" indent="0" algn="l" rtl="0">
                        <a:spcBef>
                          <a:spcPts val="0"/>
                        </a:spcBef>
                        <a:spcAft>
                          <a:spcPts val="0"/>
                        </a:spcAft>
                        <a:buNone/>
                      </a:pPr>
                      <a:r>
                        <a:rPr lang="en-GB" sz="2000" b="1"/>
                        <a:t>Assumption</a:t>
                      </a:r>
                      <a:endParaRPr sz="2000" b="1"/>
                    </a:p>
                  </a:txBody>
                  <a:tcPr marL="91425" marR="91425" marT="91425" marB="91425"/>
                </a:tc>
                <a:tc>
                  <a:txBody>
                    <a:bodyPr/>
                    <a:lstStyle/>
                    <a:p>
                      <a:pPr marL="0" lvl="0" indent="0" algn="l" rtl="0">
                        <a:spcBef>
                          <a:spcPts val="0"/>
                        </a:spcBef>
                        <a:spcAft>
                          <a:spcPts val="0"/>
                        </a:spcAft>
                        <a:buNone/>
                      </a:pPr>
                      <a:r>
                        <a:rPr lang="en-GB" sz="2000"/>
                        <a:t>The bill payment has been completed</a:t>
                      </a:r>
                      <a:endParaRPr sz="2000"/>
                    </a:p>
                  </a:txBody>
                  <a:tcPr marL="91425" marR="91425" marT="91425" marB="91425"/>
                </a:tc>
              </a:tr>
              <a:tr h="381000">
                <a:tc>
                  <a:txBody>
                    <a:bodyPr/>
                    <a:lstStyle/>
                    <a:p>
                      <a:pPr marL="0" lvl="0" indent="0" algn="l" rtl="0">
                        <a:spcBef>
                          <a:spcPts val="0"/>
                        </a:spcBef>
                        <a:spcAft>
                          <a:spcPts val="0"/>
                        </a:spcAft>
                        <a:buNone/>
                      </a:pPr>
                      <a:r>
                        <a:rPr lang="en-GB" sz="2000" b="1"/>
                        <a:t>Precondition</a:t>
                      </a:r>
                      <a:endParaRPr sz="2000" b="1"/>
                    </a:p>
                  </a:txBody>
                  <a:tcPr marL="91425" marR="91425" marT="91425" marB="91425"/>
                </a:tc>
                <a:tc>
                  <a:txBody>
                    <a:bodyPr/>
                    <a:lstStyle/>
                    <a:p>
                      <a:pPr marL="0" lvl="0" indent="0" algn="l" rtl="0">
                        <a:spcBef>
                          <a:spcPts val="0"/>
                        </a:spcBef>
                        <a:spcAft>
                          <a:spcPts val="0"/>
                        </a:spcAft>
                        <a:buNone/>
                      </a:pPr>
                      <a:r>
                        <a:rPr lang="en-GB" sz="2000"/>
                        <a:t>The bill payment has been completed</a:t>
                      </a:r>
                      <a:endParaRPr sz="2000"/>
                    </a:p>
                  </a:txBody>
                  <a:tcPr marL="91425" marR="91425" marT="91425" marB="91425"/>
                </a:tc>
              </a:tr>
              <a:tr h="381000">
                <a:tc>
                  <a:txBody>
                    <a:bodyPr/>
                    <a:lstStyle/>
                    <a:p>
                      <a:pPr marL="0" lvl="0" indent="0" algn="l" rtl="0">
                        <a:spcBef>
                          <a:spcPts val="0"/>
                        </a:spcBef>
                        <a:spcAft>
                          <a:spcPts val="0"/>
                        </a:spcAft>
                        <a:buNone/>
                      </a:pPr>
                      <a:r>
                        <a:rPr lang="en-GB" sz="2000" b="1"/>
                        <a:t>Flow of events</a:t>
                      </a:r>
                      <a:endParaRPr sz="2000" b="1"/>
                    </a:p>
                  </a:txBody>
                  <a:tcPr marL="91425" marR="91425" marT="91425" marB="91425"/>
                </a:tc>
                <a:tc>
                  <a:txBody>
                    <a:bodyPr/>
                    <a:lstStyle/>
                    <a:p>
                      <a:pPr marL="457200" lvl="0" indent="-317500" algn="l" rtl="0">
                        <a:spcBef>
                          <a:spcPts val="0"/>
                        </a:spcBef>
                        <a:spcAft>
                          <a:spcPts val="0"/>
                        </a:spcAft>
                        <a:buSzPts val="1400"/>
                        <a:buAutoNum type="arabicPeriod"/>
                      </a:pPr>
                      <a:r>
                        <a:rPr lang="en-GB" sz="2000"/>
                        <a:t>Once the bill is paid, the stock inventory of the supermarket is updated. </a:t>
                      </a:r>
                      <a:endParaRPr sz="2000"/>
                    </a:p>
                    <a:p>
                      <a:pPr marL="457200" lvl="0" indent="-317500" algn="l" rtl="0">
                        <a:spcBef>
                          <a:spcPts val="0"/>
                        </a:spcBef>
                        <a:spcAft>
                          <a:spcPts val="0"/>
                        </a:spcAft>
                        <a:buSzPts val="1400"/>
                        <a:buAutoNum type="arabicPeriod"/>
                      </a:pPr>
                      <a:r>
                        <a:rPr lang="en-GB" sz="2000"/>
                        <a:t>In case the stock count of any item falls below the threshold, the stock manager is alerted.</a:t>
                      </a:r>
                      <a:endParaRPr sz="2000"/>
                    </a:p>
                  </a:txBody>
                  <a:tcPr marL="91425" marR="91425" marT="91425" marB="91425"/>
                </a:tc>
              </a:tr>
              <a:tr h="381000">
                <a:tc>
                  <a:txBody>
                    <a:bodyPr/>
                    <a:lstStyle/>
                    <a:p>
                      <a:pPr marL="0" lvl="0" indent="0" algn="l" rtl="0">
                        <a:spcBef>
                          <a:spcPts val="0"/>
                        </a:spcBef>
                        <a:spcAft>
                          <a:spcPts val="0"/>
                        </a:spcAft>
                        <a:buNone/>
                      </a:pPr>
                      <a:r>
                        <a:rPr lang="en-GB" sz="2000" b="1"/>
                        <a:t>Post Condition</a:t>
                      </a:r>
                      <a:endParaRPr sz="2000" b="1"/>
                    </a:p>
                  </a:txBody>
                  <a:tcPr marL="91425" marR="91425" marT="91425" marB="91425"/>
                </a:tc>
                <a:tc>
                  <a:txBody>
                    <a:bodyPr/>
                    <a:lstStyle/>
                    <a:p>
                      <a:pPr marL="0" lvl="0" indent="0" algn="l" rtl="0">
                        <a:spcBef>
                          <a:spcPts val="0"/>
                        </a:spcBef>
                        <a:spcAft>
                          <a:spcPts val="0"/>
                        </a:spcAft>
                        <a:buNone/>
                      </a:pPr>
                      <a:r>
                        <a:rPr lang="en-GB" sz="2000" dirty="0"/>
                        <a:t>Real-time </a:t>
                      </a:r>
                      <a:r>
                        <a:rPr lang="en-GB" sz="2000" dirty="0" err="1"/>
                        <a:t>updation</a:t>
                      </a:r>
                      <a:r>
                        <a:rPr lang="en-GB" sz="2000" dirty="0"/>
                        <a:t> of stock details is possible</a:t>
                      </a:r>
                      <a:endParaRPr sz="20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711713" y="0"/>
            <a:ext cx="7720581" cy="51435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02"/>
        <p:cNvGrpSpPr/>
        <p:nvPr/>
      </p:nvGrpSpPr>
      <p:grpSpPr>
        <a:xfrm>
          <a:off x="0" y="0"/>
          <a:ext cx="0" cy="0"/>
          <a:chOff x="0" y="0"/>
          <a:chExt cx="0" cy="0"/>
        </a:xfrm>
      </p:grpSpPr>
      <p:sp>
        <p:nvSpPr>
          <p:cNvPr id="303" name="Google Shape;303;p5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b="1">
                <a:solidFill>
                  <a:schemeClr val="dk1"/>
                </a:solidFill>
              </a:rPr>
              <a:t>HIGH LEVEL DESIGN</a:t>
            </a:r>
            <a:endParaRPr sz="6000" b="1">
              <a:solidFill>
                <a:schemeClr val="dk1"/>
              </a:solidFill>
            </a:endParaRPr>
          </a:p>
        </p:txBody>
      </p:sp>
      <p:sp>
        <p:nvSpPr>
          <p:cNvPr id="304" name="Google Shape;304;p52"/>
          <p:cNvSpPr txBox="1">
            <a:spLocks noGrp="1"/>
          </p:cNvSpPr>
          <p:nvPr>
            <p:ph type="subTitle" idx="4294967295"/>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i="1"/>
              <a:t>Architecture Diagram</a:t>
            </a:r>
            <a:endParaRPr i="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08"/>
        <p:cNvGrpSpPr/>
        <p:nvPr/>
      </p:nvGrpSpPr>
      <p:grpSpPr>
        <a:xfrm>
          <a:off x="0" y="0"/>
          <a:ext cx="0" cy="0"/>
          <a:chOff x="0" y="0"/>
          <a:chExt cx="0" cy="0"/>
        </a:xfrm>
      </p:grpSpPr>
      <p:sp>
        <p:nvSpPr>
          <p:cNvPr id="309" name="Google Shape;309;p53"/>
          <p:cNvSpPr txBox="1">
            <a:spLocks noGrp="1"/>
          </p:cNvSpPr>
          <p:nvPr>
            <p:ph type="title"/>
          </p:nvPr>
        </p:nvSpPr>
        <p:spPr>
          <a:xfrm>
            <a:off x="229175" y="6773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t>BLOCK DIAGRAM</a:t>
            </a:r>
            <a:endParaRPr b="1" u="s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86" y="1343892"/>
            <a:ext cx="6725589" cy="3639058"/>
          </a:xfrm>
          <a:prstGeom prst="rect">
            <a:avLst/>
          </a:prstGeom>
        </p:spPr>
      </p:pic>
    </p:spTree>
    <p:extLst>
      <p:ext uri="{BB962C8B-B14F-4D97-AF65-F5344CB8AC3E}">
        <p14:creationId xmlns:p14="http://schemas.microsoft.com/office/powerpoint/2010/main" val="40780863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14"/>
        <p:cNvGrpSpPr/>
        <p:nvPr/>
      </p:nvGrpSpPr>
      <p:grpSpPr>
        <a:xfrm>
          <a:off x="0" y="0"/>
          <a:ext cx="0" cy="0"/>
          <a:chOff x="0" y="0"/>
          <a:chExt cx="0" cy="0"/>
        </a:xfrm>
      </p:grpSpPr>
      <p:sp>
        <p:nvSpPr>
          <p:cNvPr id="315" name="Google Shape;315;p5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solidFill>
                  <a:srgbClr val="351C75"/>
                </a:solidFill>
              </a:rPr>
              <a:t>SEQUENCE DIAGRAM</a:t>
            </a:r>
            <a:endParaRPr b="1">
              <a:solidFill>
                <a:srgbClr val="351C75"/>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Customer Authentication</a:t>
            </a:r>
            <a:endParaRPr lang="en-IN" dirty="0">
              <a:solidFill>
                <a:schemeClr val="bg2"/>
              </a:solidFill>
            </a:endParaRPr>
          </a:p>
        </p:txBody>
      </p:sp>
    </p:spTree>
    <p:extLst>
      <p:ext uri="{BB962C8B-B14F-4D97-AF65-F5344CB8AC3E}">
        <p14:creationId xmlns:p14="http://schemas.microsoft.com/office/powerpoint/2010/main" val="3649480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756600" y="0"/>
            <a:ext cx="7630800" cy="51435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Customer Identification &amp; Creating Shopping List</a:t>
            </a:r>
            <a:endParaRPr lang="en-IN" dirty="0">
              <a:solidFill>
                <a:schemeClr val="bg2"/>
              </a:solidFill>
            </a:endParaRPr>
          </a:p>
        </p:txBody>
      </p:sp>
    </p:spTree>
    <p:extLst>
      <p:ext uri="{BB962C8B-B14F-4D97-AF65-F5344CB8AC3E}">
        <p14:creationId xmlns:p14="http://schemas.microsoft.com/office/powerpoint/2010/main" val="1722107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5"/>
        <p:cNvGrpSpPr/>
        <p:nvPr/>
      </p:nvGrpSpPr>
      <p:grpSpPr>
        <a:xfrm>
          <a:off x="0" y="0"/>
          <a:ext cx="0" cy="0"/>
          <a:chOff x="0" y="0"/>
          <a:chExt cx="0" cy="0"/>
        </a:xfrm>
      </p:grpSpPr>
      <p:pic>
        <p:nvPicPr>
          <p:cNvPr id="326" name="Google Shape;326;p56"/>
          <p:cNvPicPr preferRelativeResize="0"/>
          <p:nvPr/>
        </p:nvPicPr>
        <p:blipFill>
          <a:blip r:embed="rId3">
            <a:alphaModFix/>
          </a:blip>
          <a:stretch>
            <a:fillRect/>
          </a:stretch>
        </p:blipFill>
        <p:spPr>
          <a:xfrm>
            <a:off x="1038075" y="0"/>
            <a:ext cx="7067858" cy="51435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Upload Shopping List, Locate Item, Scan Item &amp; Generate Billing List</a:t>
            </a:r>
            <a:endParaRPr lang="en-IN" dirty="0">
              <a:solidFill>
                <a:schemeClr val="bg2"/>
              </a:solidFill>
            </a:endParaRPr>
          </a:p>
        </p:txBody>
      </p:sp>
    </p:spTree>
    <p:extLst>
      <p:ext uri="{BB962C8B-B14F-4D97-AF65-F5344CB8AC3E}">
        <p14:creationId xmlns:p14="http://schemas.microsoft.com/office/powerpoint/2010/main" val="3575231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0"/>
        <p:cNvGrpSpPr/>
        <p:nvPr/>
      </p:nvGrpSpPr>
      <p:grpSpPr>
        <a:xfrm>
          <a:off x="0" y="0"/>
          <a:ext cx="0" cy="0"/>
          <a:chOff x="0" y="0"/>
          <a:chExt cx="0" cy="0"/>
        </a:xfrm>
      </p:grpSpPr>
      <p:pic>
        <p:nvPicPr>
          <p:cNvPr id="331" name="Google Shape;331;p57"/>
          <p:cNvPicPr preferRelativeResize="0"/>
          <p:nvPr/>
        </p:nvPicPr>
        <p:blipFill>
          <a:blip r:embed="rId3">
            <a:alphaModFix/>
          </a:blip>
          <a:stretch>
            <a:fillRect/>
          </a:stretch>
        </p:blipFill>
        <p:spPr>
          <a:xfrm>
            <a:off x="431013" y="0"/>
            <a:ext cx="8281975" cy="51435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Payment &amp; Proof of Purchase</a:t>
            </a:r>
            <a:endParaRPr lang="en-IN" dirty="0">
              <a:solidFill>
                <a:schemeClr val="bg2"/>
              </a:solidFill>
            </a:endParaRPr>
          </a:p>
        </p:txBody>
      </p:sp>
    </p:spTree>
    <p:extLst>
      <p:ext uri="{BB962C8B-B14F-4D97-AF65-F5344CB8AC3E}">
        <p14:creationId xmlns:p14="http://schemas.microsoft.com/office/powerpoint/2010/main" val="115008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806250" y="0"/>
            <a:ext cx="7702806" cy="51435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5"/>
        <p:cNvGrpSpPr/>
        <p:nvPr/>
      </p:nvGrpSpPr>
      <p:grpSpPr>
        <a:xfrm>
          <a:off x="0" y="0"/>
          <a:ext cx="0" cy="0"/>
          <a:chOff x="0" y="0"/>
          <a:chExt cx="0" cy="0"/>
        </a:xfrm>
      </p:grpSpPr>
      <p:pic>
        <p:nvPicPr>
          <p:cNvPr id="336" name="Google Shape;336;p58"/>
          <p:cNvPicPr preferRelativeResize="0"/>
          <p:nvPr/>
        </p:nvPicPr>
        <p:blipFill>
          <a:blip r:embed="rId3">
            <a:alphaModFix/>
          </a:blip>
          <a:stretch>
            <a:fillRect/>
          </a:stretch>
        </p:blipFill>
        <p:spPr>
          <a:xfrm>
            <a:off x="965800" y="0"/>
            <a:ext cx="7212388" cy="514350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solidFill>
                  <a:srgbClr val="351C75"/>
                </a:solidFill>
              </a:rPr>
              <a:t>CLASS DIAGRAM</a:t>
            </a:r>
            <a:endParaRPr b="1">
              <a:solidFill>
                <a:srgbClr val="351C75"/>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5"/>
        <p:cNvGrpSpPr/>
        <p:nvPr/>
      </p:nvGrpSpPr>
      <p:grpSpPr>
        <a:xfrm>
          <a:off x="0" y="0"/>
          <a:ext cx="0" cy="0"/>
          <a:chOff x="0" y="0"/>
          <a:chExt cx="0" cy="0"/>
        </a:xfrm>
      </p:grpSpPr>
      <p:pic>
        <p:nvPicPr>
          <p:cNvPr id="346" name="Google Shape;346;p60"/>
          <p:cNvPicPr preferRelativeResize="0"/>
          <p:nvPr/>
        </p:nvPicPr>
        <p:blipFill>
          <a:blip r:embed="rId3">
            <a:alphaModFix/>
          </a:blip>
          <a:stretch>
            <a:fillRect/>
          </a:stretch>
        </p:blipFill>
        <p:spPr>
          <a:xfrm>
            <a:off x="413625" y="0"/>
            <a:ext cx="8316743" cy="5143500"/>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350"/>
        <p:cNvGrpSpPr/>
        <p:nvPr/>
      </p:nvGrpSpPr>
      <p:grpSpPr>
        <a:xfrm>
          <a:off x="0" y="0"/>
          <a:ext cx="0" cy="0"/>
          <a:chOff x="0" y="0"/>
          <a:chExt cx="0" cy="0"/>
        </a:xfrm>
      </p:grpSpPr>
      <p:pic>
        <p:nvPicPr>
          <p:cNvPr id="351" name="Google Shape;351;p61"/>
          <p:cNvPicPr preferRelativeResize="0"/>
          <p:nvPr/>
        </p:nvPicPr>
        <p:blipFill>
          <a:blip r:embed="rId3">
            <a:alphaModFix amt="18000"/>
          </a:blip>
          <a:stretch>
            <a:fillRect/>
          </a:stretch>
        </p:blipFill>
        <p:spPr>
          <a:xfrm>
            <a:off x="0" y="0"/>
            <a:ext cx="9144000" cy="5076900"/>
          </a:xfrm>
          <a:prstGeom prst="rect">
            <a:avLst/>
          </a:prstGeom>
          <a:noFill/>
          <a:ln>
            <a:noFill/>
          </a:ln>
        </p:spPr>
      </p:pic>
      <p:sp>
        <p:nvSpPr>
          <p:cNvPr id="352" name="Google Shape;352;p61"/>
          <p:cNvSpPr txBox="1">
            <a:spLocks noGrp="1"/>
          </p:cNvSpPr>
          <p:nvPr>
            <p:ph type="ctrTitle"/>
          </p:nvPr>
        </p:nvSpPr>
        <p:spPr>
          <a:xfrm>
            <a:off x="552050" y="20515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b="1">
                <a:solidFill>
                  <a:srgbClr val="351C75"/>
                </a:solidFill>
              </a:rPr>
              <a:t>DESIGN</a:t>
            </a:r>
            <a:endParaRPr sz="6000" b="1">
              <a:solidFill>
                <a:srgbClr val="351C75"/>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403"/>
        <p:cNvGrpSpPr/>
        <p:nvPr/>
      </p:nvGrpSpPr>
      <p:grpSpPr>
        <a:xfrm>
          <a:off x="0" y="0"/>
          <a:ext cx="0" cy="0"/>
          <a:chOff x="0" y="0"/>
          <a:chExt cx="0" cy="0"/>
        </a:xfrm>
      </p:grpSpPr>
      <p:sp>
        <p:nvSpPr>
          <p:cNvPr id="404" name="Google Shape;404;p7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solidFill>
                  <a:srgbClr val="351C75"/>
                </a:solidFill>
              </a:rPr>
              <a:t>DATA MODEL</a:t>
            </a:r>
            <a:endParaRPr b="1">
              <a:solidFill>
                <a:srgbClr val="351C75"/>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409"/>
        <p:cNvGrpSpPr/>
        <p:nvPr/>
      </p:nvGrpSpPr>
      <p:grpSpPr>
        <a:xfrm>
          <a:off x="0" y="0"/>
          <a:ext cx="0" cy="0"/>
          <a:chOff x="0" y="0"/>
          <a:chExt cx="0" cy="0"/>
        </a:xfrm>
      </p:grpSpPr>
      <p:sp>
        <p:nvSpPr>
          <p:cNvPr id="410" name="Google Shape;410;p7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solidFill>
                  <a:srgbClr val="351C75"/>
                </a:solidFill>
              </a:rPr>
              <a:t>ER DIAGRAM</a:t>
            </a:r>
            <a:endParaRPr b="1">
              <a:solidFill>
                <a:srgbClr val="351C75"/>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5"/>
        <p:cNvGrpSpPr/>
        <p:nvPr/>
      </p:nvGrpSpPr>
      <p:grpSpPr>
        <a:xfrm>
          <a:off x="0" y="0"/>
          <a:ext cx="0" cy="0"/>
          <a:chOff x="0" y="0"/>
          <a:chExt cx="0" cy="0"/>
        </a:xfrm>
      </p:grpSpPr>
      <p:pic>
        <p:nvPicPr>
          <p:cNvPr id="416" name="Google Shape;416;p73"/>
          <p:cNvPicPr preferRelativeResize="0"/>
          <p:nvPr/>
        </p:nvPicPr>
        <p:blipFill>
          <a:blip r:embed="rId3">
            <a:alphaModFix/>
          </a:blip>
          <a:stretch>
            <a:fillRect/>
          </a:stretch>
        </p:blipFill>
        <p:spPr>
          <a:xfrm>
            <a:off x="1114963" y="0"/>
            <a:ext cx="6914072" cy="5143500"/>
          </a:xfrm>
          <a:prstGeom prst="rect">
            <a:avLst/>
          </a:prstGeom>
          <a:noFill/>
          <a:ln>
            <a:noFill/>
          </a:ln>
        </p:spPr>
      </p:pic>
      <p:cxnSp>
        <p:nvCxnSpPr>
          <p:cNvPr id="3" name="Straight Connector 2"/>
          <p:cNvCxnSpPr/>
          <p:nvPr/>
        </p:nvCxnSpPr>
        <p:spPr>
          <a:xfrm>
            <a:off x="3631474" y="1497874"/>
            <a:ext cx="47897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420"/>
        <p:cNvGrpSpPr/>
        <p:nvPr/>
      </p:nvGrpSpPr>
      <p:grpSpPr>
        <a:xfrm>
          <a:off x="0" y="0"/>
          <a:ext cx="0" cy="0"/>
          <a:chOff x="0" y="0"/>
          <a:chExt cx="0" cy="0"/>
        </a:xfrm>
      </p:grpSpPr>
      <p:sp>
        <p:nvSpPr>
          <p:cNvPr id="421" name="Google Shape;421;p7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351C75"/>
                </a:solidFill>
              </a:rPr>
              <a:t>WIREFRAME</a:t>
            </a:r>
            <a:endParaRPr>
              <a:solidFill>
                <a:srgbClr val="351C75"/>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6"/>
        <p:cNvGrpSpPr/>
        <p:nvPr/>
      </p:nvGrpSpPr>
      <p:grpSpPr>
        <a:xfrm>
          <a:off x="0" y="0"/>
          <a:ext cx="0" cy="0"/>
          <a:chOff x="0" y="0"/>
          <a:chExt cx="0" cy="0"/>
        </a:xfrm>
      </p:grpSpPr>
      <p:pic>
        <p:nvPicPr>
          <p:cNvPr id="427" name="Google Shape;427;p75"/>
          <p:cNvPicPr preferRelativeResize="0"/>
          <p:nvPr/>
        </p:nvPicPr>
        <p:blipFill>
          <a:blip r:embed="rId3">
            <a:alphaModFix/>
          </a:blip>
          <a:stretch>
            <a:fillRect/>
          </a:stretch>
        </p:blipFill>
        <p:spPr>
          <a:xfrm>
            <a:off x="197825" y="0"/>
            <a:ext cx="2929983" cy="5028050"/>
          </a:xfrm>
          <a:prstGeom prst="rect">
            <a:avLst/>
          </a:prstGeom>
          <a:noFill/>
          <a:ln>
            <a:noFill/>
          </a:ln>
        </p:spPr>
      </p:pic>
      <p:pic>
        <p:nvPicPr>
          <p:cNvPr id="428" name="Google Shape;428;p75"/>
          <p:cNvPicPr preferRelativeResize="0"/>
          <p:nvPr/>
        </p:nvPicPr>
        <p:blipFill rotWithShape="1">
          <a:blip r:embed="rId4">
            <a:alphaModFix/>
          </a:blip>
          <a:srcRect/>
          <a:stretch/>
        </p:blipFill>
        <p:spPr>
          <a:xfrm>
            <a:off x="5812730" y="0"/>
            <a:ext cx="2894045" cy="5028050"/>
          </a:xfrm>
          <a:prstGeom prst="rect">
            <a:avLst/>
          </a:prstGeom>
          <a:noFill/>
          <a:ln>
            <a:noFill/>
          </a:ln>
        </p:spPr>
      </p:pic>
      <p:cxnSp>
        <p:nvCxnSpPr>
          <p:cNvPr id="429" name="Google Shape;429;p75"/>
          <p:cNvCxnSpPr/>
          <p:nvPr/>
        </p:nvCxnSpPr>
        <p:spPr>
          <a:xfrm>
            <a:off x="3569425" y="2397200"/>
            <a:ext cx="1694100" cy="27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76"/>
          <p:cNvPicPr preferRelativeResize="0"/>
          <p:nvPr/>
        </p:nvPicPr>
        <p:blipFill>
          <a:blip r:embed="rId3">
            <a:alphaModFix/>
          </a:blip>
          <a:stretch>
            <a:fillRect/>
          </a:stretch>
        </p:blipFill>
        <p:spPr>
          <a:xfrm>
            <a:off x="4979237" y="134625"/>
            <a:ext cx="2870613" cy="4989100"/>
          </a:xfrm>
          <a:prstGeom prst="rect">
            <a:avLst/>
          </a:prstGeom>
          <a:noFill/>
          <a:ln>
            <a:noFill/>
          </a:ln>
        </p:spPr>
      </p:pic>
      <p:pic>
        <p:nvPicPr>
          <p:cNvPr id="435" name="Google Shape;435;p76"/>
          <p:cNvPicPr preferRelativeResize="0"/>
          <p:nvPr/>
        </p:nvPicPr>
        <p:blipFill>
          <a:blip r:embed="rId4">
            <a:alphaModFix/>
          </a:blip>
          <a:stretch>
            <a:fillRect/>
          </a:stretch>
        </p:blipFill>
        <p:spPr>
          <a:xfrm>
            <a:off x="423275" y="114850"/>
            <a:ext cx="2690139" cy="5028650"/>
          </a:xfrm>
          <a:prstGeom prst="rect">
            <a:avLst/>
          </a:prstGeom>
          <a:noFill/>
          <a:ln>
            <a:noFill/>
          </a:ln>
        </p:spPr>
      </p:pic>
      <p:cxnSp>
        <p:nvCxnSpPr>
          <p:cNvPr id="436" name="Google Shape;436;p76"/>
          <p:cNvCxnSpPr/>
          <p:nvPr/>
        </p:nvCxnSpPr>
        <p:spPr>
          <a:xfrm>
            <a:off x="3179925" y="2397200"/>
            <a:ext cx="1732800" cy="14100"/>
          </a:xfrm>
          <a:prstGeom prst="straightConnector1">
            <a:avLst/>
          </a:prstGeom>
          <a:noFill/>
          <a:ln w="9525" cap="flat" cmpd="sng">
            <a:solidFill>
              <a:schemeClr val="dk2"/>
            </a:solidFill>
            <a:prstDash val="solid"/>
            <a:round/>
            <a:headEnd type="none" w="med" len="med"/>
            <a:tailEnd type="triangle" w="med" len="med"/>
          </a:ln>
        </p:spPr>
      </p:cxnSp>
      <p:cxnSp>
        <p:nvCxnSpPr>
          <p:cNvPr id="437" name="Google Shape;437;p76"/>
          <p:cNvCxnSpPr/>
          <p:nvPr/>
        </p:nvCxnSpPr>
        <p:spPr>
          <a:xfrm>
            <a:off x="7952575" y="2629175"/>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CURRENT SCENARIO</a:t>
            </a:r>
            <a:endParaRPr sz="3600" b="1" u="sng">
              <a:solidFill>
                <a:srgbClr val="351C75"/>
              </a:solidFill>
            </a:endParaRPr>
          </a:p>
        </p:txBody>
      </p:sp>
      <p:sp>
        <p:nvSpPr>
          <p:cNvPr id="116" name="Google Shape;116;p18"/>
          <p:cNvSpPr txBox="1"/>
          <p:nvPr/>
        </p:nvSpPr>
        <p:spPr>
          <a:xfrm>
            <a:off x="891350" y="2221050"/>
            <a:ext cx="862200" cy="1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8"/>
          <p:cNvSpPr txBox="1"/>
          <p:nvPr/>
        </p:nvSpPr>
        <p:spPr>
          <a:xfrm>
            <a:off x="411750" y="1088550"/>
            <a:ext cx="8320500" cy="23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457200" lvl="0" indent="0" algn="l" rtl="0">
              <a:spcBef>
                <a:spcPts val="0"/>
              </a:spcBef>
              <a:spcAft>
                <a:spcPts val="0"/>
              </a:spcAft>
              <a:buNone/>
            </a:pPr>
            <a:r>
              <a:rPr lang="en-GB" sz="2400"/>
              <a:t>While shopping, consumers face many problems such as uncertainty about whether the amount of money would be sufficient to pay the total bill amount and having to wait for extended periods of time in queues at billing counters.</a:t>
            </a:r>
            <a:endParaRPr sz="2400"/>
          </a:p>
          <a:p>
            <a:pPr marL="457200" lvl="0" indent="0" algn="l" rtl="0">
              <a:spcBef>
                <a:spcPts val="0"/>
              </a:spcBef>
              <a:spcAft>
                <a:spcPts val="0"/>
              </a:spcAft>
              <a:buNone/>
            </a:pPr>
            <a:endParaRPr sz="2400"/>
          </a:p>
          <a:p>
            <a:pPr marL="457200" lvl="0" indent="0" algn="l" rtl="0">
              <a:spcBef>
                <a:spcPts val="0"/>
              </a:spcBef>
              <a:spcAft>
                <a:spcPts val="0"/>
              </a:spcAft>
              <a:buNone/>
            </a:pPr>
            <a:endParaRPr sz="2400"/>
          </a:p>
          <a:p>
            <a:pPr marL="457200" lvl="0" indent="0" algn="l" rtl="0">
              <a:spcBef>
                <a:spcPts val="0"/>
              </a:spcBef>
              <a:spcAft>
                <a:spcPts val="0"/>
              </a:spcAft>
              <a:buNone/>
            </a:pPr>
            <a:endParaRPr sz="2400"/>
          </a:p>
          <a:p>
            <a:pPr marL="0" lvl="0" indent="0" algn="l" rtl="0">
              <a:spcBef>
                <a:spcPts val="0"/>
              </a:spcBef>
              <a:spcAft>
                <a:spcPts val="0"/>
              </a:spcAft>
              <a:buNone/>
            </a:pPr>
            <a:endParaRPr sz="2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77"/>
          <p:cNvPicPr preferRelativeResize="0"/>
          <p:nvPr/>
        </p:nvPicPr>
        <p:blipFill>
          <a:blip r:embed="rId3">
            <a:alphaModFix/>
          </a:blip>
          <a:stretch>
            <a:fillRect/>
          </a:stretch>
        </p:blipFill>
        <p:spPr>
          <a:xfrm>
            <a:off x="229350" y="-44568"/>
            <a:ext cx="2965975" cy="5252193"/>
          </a:xfrm>
          <a:prstGeom prst="rect">
            <a:avLst/>
          </a:prstGeom>
          <a:noFill/>
          <a:ln>
            <a:noFill/>
          </a:ln>
        </p:spPr>
      </p:pic>
      <p:cxnSp>
        <p:nvCxnSpPr>
          <p:cNvPr id="443" name="Google Shape;443;p77"/>
          <p:cNvCxnSpPr/>
          <p:nvPr/>
        </p:nvCxnSpPr>
        <p:spPr>
          <a:xfrm rot="10800000" flipH="1">
            <a:off x="3195325" y="2562150"/>
            <a:ext cx="1777800" cy="19200"/>
          </a:xfrm>
          <a:prstGeom prst="straightConnector1">
            <a:avLst/>
          </a:prstGeom>
          <a:noFill/>
          <a:ln w="9525" cap="flat" cmpd="sng">
            <a:solidFill>
              <a:schemeClr val="dk2"/>
            </a:solidFill>
            <a:prstDash val="solid"/>
            <a:round/>
            <a:headEnd type="none" w="med" len="med"/>
            <a:tailEnd type="triangle" w="med" len="med"/>
          </a:ln>
        </p:spPr>
      </p:cxnSp>
      <p:pic>
        <p:nvPicPr>
          <p:cNvPr id="444" name="Google Shape;444;p77"/>
          <p:cNvPicPr preferRelativeResize="0"/>
          <p:nvPr/>
        </p:nvPicPr>
        <p:blipFill>
          <a:blip r:embed="rId4">
            <a:alphaModFix/>
          </a:blip>
          <a:stretch>
            <a:fillRect/>
          </a:stretch>
        </p:blipFill>
        <p:spPr>
          <a:xfrm>
            <a:off x="5147350" y="4112"/>
            <a:ext cx="2965975" cy="5154838"/>
          </a:xfrm>
          <a:prstGeom prst="rect">
            <a:avLst/>
          </a:prstGeom>
          <a:noFill/>
          <a:ln>
            <a:noFill/>
          </a:ln>
        </p:spPr>
      </p:pic>
      <p:cxnSp>
        <p:nvCxnSpPr>
          <p:cNvPr id="445" name="Google Shape;445;p77"/>
          <p:cNvCxnSpPr/>
          <p:nvPr/>
        </p:nvCxnSpPr>
        <p:spPr>
          <a:xfrm>
            <a:off x="7964275" y="2474150"/>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78"/>
          <p:cNvPicPr preferRelativeResize="0"/>
          <p:nvPr/>
        </p:nvPicPr>
        <p:blipFill>
          <a:blip r:embed="rId3">
            <a:alphaModFix/>
          </a:blip>
          <a:stretch>
            <a:fillRect/>
          </a:stretch>
        </p:blipFill>
        <p:spPr>
          <a:xfrm>
            <a:off x="319500" y="76950"/>
            <a:ext cx="2797675" cy="4874150"/>
          </a:xfrm>
          <a:prstGeom prst="rect">
            <a:avLst/>
          </a:prstGeom>
          <a:noFill/>
          <a:ln>
            <a:noFill/>
          </a:ln>
        </p:spPr>
      </p:pic>
      <p:pic>
        <p:nvPicPr>
          <p:cNvPr id="452" name="Google Shape;452;p78"/>
          <p:cNvPicPr preferRelativeResize="0"/>
          <p:nvPr/>
        </p:nvPicPr>
        <p:blipFill>
          <a:blip r:embed="rId4">
            <a:alphaModFix/>
          </a:blip>
          <a:stretch>
            <a:fillRect/>
          </a:stretch>
        </p:blipFill>
        <p:spPr>
          <a:xfrm>
            <a:off x="4572000" y="140578"/>
            <a:ext cx="2797675" cy="4862334"/>
          </a:xfrm>
          <a:prstGeom prst="rect">
            <a:avLst/>
          </a:prstGeom>
          <a:noFill/>
          <a:ln>
            <a:noFill/>
          </a:ln>
        </p:spPr>
      </p:pic>
      <p:cxnSp>
        <p:nvCxnSpPr>
          <p:cNvPr id="453" name="Google Shape;453;p78"/>
          <p:cNvCxnSpPr/>
          <p:nvPr/>
        </p:nvCxnSpPr>
        <p:spPr>
          <a:xfrm>
            <a:off x="3258000" y="2410025"/>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79"/>
          <p:cNvPicPr preferRelativeResize="0"/>
          <p:nvPr/>
        </p:nvPicPr>
        <p:blipFill>
          <a:blip r:embed="rId3">
            <a:alphaModFix/>
          </a:blip>
          <a:stretch>
            <a:fillRect/>
          </a:stretch>
        </p:blipFill>
        <p:spPr>
          <a:xfrm>
            <a:off x="242225" y="64125"/>
            <a:ext cx="2818950" cy="4899325"/>
          </a:xfrm>
          <a:prstGeom prst="rect">
            <a:avLst/>
          </a:prstGeom>
          <a:noFill/>
          <a:ln>
            <a:noFill/>
          </a:ln>
        </p:spPr>
      </p:pic>
      <p:pic>
        <p:nvPicPr>
          <p:cNvPr id="460" name="Google Shape;460;p79"/>
          <p:cNvPicPr preferRelativeResize="0"/>
          <p:nvPr/>
        </p:nvPicPr>
        <p:blipFill>
          <a:blip r:embed="rId4">
            <a:alphaModFix/>
          </a:blip>
          <a:stretch>
            <a:fillRect/>
          </a:stretch>
        </p:blipFill>
        <p:spPr>
          <a:xfrm>
            <a:off x="4812900" y="10036"/>
            <a:ext cx="2818950" cy="5007501"/>
          </a:xfrm>
          <a:prstGeom prst="rect">
            <a:avLst/>
          </a:prstGeom>
          <a:noFill/>
          <a:ln>
            <a:noFill/>
          </a:ln>
        </p:spPr>
      </p:pic>
      <p:cxnSp>
        <p:nvCxnSpPr>
          <p:cNvPr id="461" name="Google Shape;461;p79"/>
          <p:cNvCxnSpPr/>
          <p:nvPr/>
        </p:nvCxnSpPr>
        <p:spPr>
          <a:xfrm>
            <a:off x="3258000" y="2410025"/>
            <a:ext cx="1105500" cy="0"/>
          </a:xfrm>
          <a:prstGeom prst="straightConnector1">
            <a:avLst/>
          </a:prstGeom>
          <a:noFill/>
          <a:ln w="9525" cap="flat" cmpd="sng">
            <a:solidFill>
              <a:schemeClr val="dk2"/>
            </a:solidFill>
            <a:prstDash val="solid"/>
            <a:round/>
            <a:headEnd type="none" w="med" len="med"/>
            <a:tailEnd type="triangle" w="med" len="med"/>
          </a:ln>
        </p:spPr>
      </p:cxnSp>
      <p:cxnSp>
        <p:nvCxnSpPr>
          <p:cNvPr id="462" name="Google Shape;462;p79"/>
          <p:cNvCxnSpPr/>
          <p:nvPr/>
        </p:nvCxnSpPr>
        <p:spPr>
          <a:xfrm>
            <a:off x="7848425" y="2402075"/>
            <a:ext cx="1104600" cy="15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80"/>
          <p:cNvPicPr preferRelativeResize="0"/>
          <p:nvPr/>
        </p:nvPicPr>
        <p:blipFill>
          <a:blip r:embed="rId3">
            <a:alphaModFix/>
          </a:blip>
          <a:stretch>
            <a:fillRect/>
          </a:stretch>
        </p:blipFill>
        <p:spPr>
          <a:xfrm>
            <a:off x="923525" y="0"/>
            <a:ext cx="2655125" cy="5143500"/>
          </a:xfrm>
          <a:prstGeom prst="rect">
            <a:avLst/>
          </a:prstGeom>
          <a:noFill/>
          <a:ln>
            <a:noFill/>
          </a:ln>
        </p:spPr>
      </p:pic>
      <p:pic>
        <p:nvPicPr>
          <p:cNvPr id="468" name="Google Shape;468;p80"/>
          <p:cNvPicPr preferRelativeResize="0"/>
          <p:nvPr/>
        </p:nvPicPr>
        <p:blipFill>
          <a:blip r:embed="rId4">
            <a:alphaModFix/>
          </a:blip>
          <a:stretch>
            <a:fillRect/>
          </a:stretch>
        </p:blipFill>
        <p:spPr>
          <a:xfrm>
            <a:off x="4769825" y="0"/>
            <a:ext cx="3149541" cy="5143500"/>
          </a:xfrm>
          <a:prstGeom prst="rect">
            <a:avLst/>
          </a:prstGeom>
          <a:noFill/>
          <a:ln>
            <a:noFill/>
          </a:ln>
        </p:spPr>
      </p:pic>
      <p:cxnSp>
        <p:nvCxnSpPr>
          <p:cNvPr id="469" name="Google Shape;469;p80"/>
          <p:cNvCxnSpPr/>
          <p:nvPr/>
        </p:nvCxnSpPr>
        <p:spPr>
          <a:xfrm>
            <a:off x="87425" y="2308800"/>
            <a:ext cx="836100" cy="1140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80"/>
          <p:cNvCxnSpPr/>
          <p:nvPr/>
        </p:nvCxnSpPr>
        <p:spPr>
          <a:xfrm>
            <a:off x="3621488" y="2408525"/>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81"/>
          <p:cNvPicPr preferRelativeResize="0"/>
          <p:nvPr/>
        </p:nvPicPr>
        <p:blipFill>
          <a:blip r:embed="rId3">
            <a:alphaModFix/>
          </a:blip>
          <a:stretch>
            <a:fillRect/>
          </a:stretch>
        </p:blipFill>
        <p:spPr>
          <a:xfrm>
            <a:off x="923525" y="0"/>
            <a:ext cx="2655125" cy="5143500"/>
          </a:xfrm>
          <a:prstGeom prst="rect">
            <a:avLst/>
          </a:prstGeom>
          <a:noFill/>
          <a:ln>
            <a:noFill/>
          </a:ln>
        </p:spPr>
      </p:pic>
      <p:pic>
        <p:nvPicPr>
          <p:cNvPr id="477" name="Google Shape;477;p81"/>
          <p:cNvPicPr preferRelativeResize="0"/>
          <p:nvPr/>
        </p:nvPicPr>
        <p:blipFill>
          <a:blip r:embed="rId4">
            <a:alphaModFix/>
          </a:blip>
          <a:stretch>
            <a:fillRect/>
          </a:stretch>
        </p:blipFill>
        <p:spPr>
          <a:xfrm>
            <a:off x="5157225" y="-52362"/>
            <a:ext cx="3086500" cy="5248225"/>
          </a:xfrm>
          <a:prstGeom prst="rect">
            <a:avLst/>
          </a:prstGeom>
          <a:noFill/>
          <a:ln>
            <a:noFill/>
          </a:ln>
        </p:spPr>
      </p:pic>
      <p:cxnSp>
        <p:nvCxnSpPr>
          <p:cNvPr id="478" name="Google Shape;478;p81"/>
          <p:cNvCxnSpPr/>
          <p:nvPr/>
        </p:nvCxnSpPr>
        <p:spPr>
          <a:xfrm>
            <a:off x="3698600" y="2371550"/>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82"/>
          <p:cNvPicPr preferRelativeResize="0"/>
          <p:nvPr/>
        </p:nvPicPr>
        <p:blipFill>
          <a:blip r:embed="rId3">
            <a:alphaModFix/>
          </a:blip>
          <a:stretch>
            <a:fillRect/>
          </a:stretch>
        </p:blipFill>
        <p:spPr>
          <a:xfrm>
            <a:off x="719200" y="-204762"/>
            <a:ext cx="3086500" cy="5248225"/>
          </a:xfrm>
          <a:prstGeom prst="rect">
            <a:avLst/>
          </a:prstGeom>
          <a:noFill/>
          <a:ln>
            <a:noFill/>
          </a:ln>
        </p:spPr>
      </p:pic>
      <p:pic>
        <p:nvPicPr>
          <p:cNvPr id="484" name="Google Shape;484;p82"/>
          <p:cNvPicPr preferRelativeResize="0"/>
          <p:nvPr/>
        </p:nvPicPr>
        <p:blipFill>
          <a:blip r:embed="rId4">
            <a:alphaModFix/>
          </a:blip>
          <a:stretch>
            <a:fillRect/>
          </a:stretch>
        </p:blipFill>
        <p:spPr>
          <a:xfrm>
            <a:off x="4769825" y="0"/>
            <a:ext cx="3149541" cy="5143500"/>
          </a:xfrm>
          <a:prstGeom prst="rect">
            <a:avLst/>
          </a:prstGeom>
          <a:noFill/>
          <a:ln>
            <a:noFill/>
          </a:ln>
        </p:spPr>
      </p:pic>
      <p:cxnSp>
        <p:nvCxnSpPr>
          <p:cNvPr id="485" name="Google Shape;485;p82"/>
          <p:cNvCxnSpPr/>
          <p:nvPr/>
        </p:nvCxnSpPr>
        <p:spPr>
          <a:xfrm>
            <a:off x="0" y="2339000"/>
            <a:ext cx="942600" cy="0"/>
          </a:xfrm>
          <a:prstGeom prst="straightConnector1">
            <a:avLst/>
          </a:prstGeom>
          <a:noFill/>
          <a:ln w="9525" cap="flat" cmpd="sng">
            <a:solidFill>
              <a:schemeClr val="dk2"/>
            </a:solidFill>
            <a:prstDash val="solid"/>
            <a:round/>
            <a:headEnd type="none" w="med" len="med"/>
            <a:tailEnd type="triangle" w="med" len="med"/>
          </a:ln>
        </p:spPr>
      </p:cxnSp>
      <p:cxnSp>
        <p:nvCxnSpPr>
          <p:cNvPr id="486" name="Google Shape;486;p82"/>
          <p:cNvCxnSpPr/>
          <p:nvPr/>
        </p:nvCxnSpPr>
        <p:spPr>
          <a:xfrm>
            <a:off x="3491075" y="2339000"/>
            <a:ext cx="1605900" cy="0"/>
          </a:xfrm>
          <a:prstGeom prst="straightConnector1">
            <a:avLst/>
          </a:prstGeom>
          <a:noFill/>
          <a:ln w="9525" cap="flat" cmpd="sng">
            <a:solidFill>
              <a:schemeClr val="dk2"/>
            </a:solidFill>
            <a:prstDash val="solid"/>
            <a:round/>
            <a:headEnd type="none" w="med" len="med"/>
            <a:tailEnd type="triangle" w="med" len="med"/>
          </a:ln>
        </p:spPr>
      </p:cxnSp>
      <p:cxnSp>
        <p:nvCxnSpPr>
          <p:cNvPr id="487" name="Google Shape;487;p82"/>
          <p:cNvCxnSpPr/>
          <p:nvPr/>
        </p:nvCxnSpPr>
        <p:spPr>
          <a:xfrm>
            <a:off x="7750150" y="2350650"/>
            <a:ext cx="1233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83"/>
          <p:cNvPicPr preferRelativeResize="0"/>
          <p:nvPr/>
        </p:nvPicPr>
        <p:blipFill>
          <a:blip r:embed="rId3">
            <a:alphaModFix/>
          </a:blip>
          <a:stretch>
            <a:fillRect/>
          </a:stretch>
        </p:blipFill>
        <p:spPr>
          <a:xfrm>
            <a:off x="709816" y="0"/>
            <a:ext cx="3297684" cy="5143500"/>
          </a:xfrm>
          <a:prstGeom prst="rect">
            <a:avLst/>
          </a:prstGeom>
          <a:noFill/>
          <a:ln>
            <a:noFill/>
          </a:ln>
        </p:spPr>
      </p:pic>
      <p:pic>
        <p:nvPicPr>
          <p:cNvPr id="493" name="Google Shape;493;p83"/>
          <p:cNvPicPr preferRelativeResize="0"/>
          <p:nvPr/>
        </p:nvPicPr>
        <p:blipFill>
          <a:blip r:embed="rId4">
            <a:alphaModFix/>
          </a:blip>
          <a:stretch>
            <a:fillRect/>
          </a:stretch>
        </p:blipFill>
        <p:spPr>
          <a:xfrm>
            <a:off x="4945675" y="23275"/>
            <a:ext cx="3150425" cy="5096950"/>
          </a:xfrm>
          <a:prstGeom prst="rect">
            <a:avLst/>
          </a:prstGeom>
          <a:noFill/>
          <a:ln>
            <a:noFill/>
          </a:ln>
        </p:spPr>
      </p:pic>
      <p:cxnSp>
        <p:nvCxnSpPr>
          <p:cNvPr id="494" name="Google Shape;494;p83"/>
          <p:cNvCxnSpPr/>
          <p:nvPr/>
        </p:nvCxnSpPr>
        <p:spPr>
          <a:xfrm>
            <a:off x="3665625" y="2327375"/>
            <a:ext cx="1443000" cy="0"/>
          </a:xfrm>
          <a:prstGeom prst="straightConnector1">
            <a:avLst/>
          </a:prstGeom>
          <a:noFill/>
          <a:ln w="9525" cap="flat" cmpd="sng">
            <a:solidFill>
              <a:schemeClr val="dk2"/>
            </a:solidFill>
            <a:prstDash val="solid"/>
            <a:round/>
            <a:headEnd type="none" w="med" len="med"/>
            <a:tailEnd type="triangle" w="med" len="med"/>
          </a:ln>
        </p:spPr>
      </p:cxnSp>
      <p:cxnSp>
        <p:nvCxnSpPr>
          <p:cNvPr id="495" name="Google Shape;495;p83"/>
          <p:cNvCxnSpPr/>
          <p:nvPr/>
        </p:nvCxnSpPr>
        <p:spPr>
          <a:xfrm>
            <a:off x="23275" y="2455375"/>
            <a:ext cx="9774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83"/>
          <p:cNvCxnSpPr/>
          <p:nvPr/>
        </p:nvCxnSpPr>
        <p:spPr>
          <a:xfrm rot="10800000" flipH="1">
            <a:off x="7819975" y="2420400"/>
            <a:ext cx="1000800" cy="11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84"/>
          <p:cNvPicPr preferRelativeResize="0"/>
          <p:nvPr/>
        </p:nvPicPr>
        <p:blipFill>
          <a:blip r:embed="rId3">
            <a:alphaModFix/>
          </a:blip>
          <a:stretch>
            <a:fillRect/>
          </a:stretch>
        </p:blipFill>
        <p:spPr>
          <a:xfrm>
            <a:off x="771887" y="10250"/>
            <a:ext cx="2991976" cy="5143500"/>
          </a:xfrm>
          <a:prstGeom prst="rect">
            <a:avLst/>
          </a:prstGeom>
          <a:noFill/>
          <a:ln>
            <a:noFill/>
          </a:ln>
        </p:spPr>
      </p:pic>
      <p:pic>
        <p:nvPicPr>
          <p:cNvPr id="502" name="Google Shape;502;p84"/>
          <p:cNvPicPr preferRelativeResize="0"/>
          <p:nvPr/>
        </p:nvPicPr>
        <p:blipFill>
          <a:blip r:embed="rId4">
            <a:alphaModFix/>
          </a:blip>
          <a:stretch>
            <a:fillRect/>
          </a:stretch>
        </p:blipFill>
        <p:spPr>
          <a:xfrm>
            <a:off x="4974125" y="20497"/>
            <a:ext cx="3026725" cy="5123003"/>
          </a:xfrm>
          <a:prstGeom prst="rect">
            <a:avLst/>
          </a:prstGeom>
          <a:noFill/>
          <a:ln>
            <a:noFill/>
          </a:ln>
        </p:spPr>
      </p:pic>
      <p:cxnSp>
        <p:nvCxnSpPr>
          <p:cNvPr id="503" name="Google Shape;503;p84"/>
          <p:cNvCxnSpPr/>
          <p:nvPr/>
        </p:nvCxnSpPr>
        <p:spPr>
          <a:xfrm>
            <a:off x="0" y="2397200"/>
            <a:ext cx="942600" cy="0"/>
          </a:xfrm>
          <a:prstGeom prst="straightConnector1">
            <a:avLst/>
          </a:prstGeom>
          <a:noFill/>
          <a:ln w="9525" cap="flat" cmpd="sng">
            <a:solidFill>
              <a:schemeClr val="dk2"/>
            </a:solidFill>
            <a:prstDash val="solid"/>
            <a:round/>
            <a:headEnd type="none" w="med" len="med"/>
            <a:tailEnd type="triangle" w="med" len="med"/>
          </a:ln>
        </p:spPr>
      </p:cxnSp>
      <p:cxnSp>
        <p:nvCxnSpPr>
          <p:cNvPr id="504" name="Google Shape;504;p84"/>
          <p:cNvCxnSpPr/>
          <p:nvPr/>
        </p:nvCxnSpPr>
        <p:spPr>
          <a:xfrm>
            <a:off x="3397975" y="2397200"/>
            <a:ext cx="1105500" cy="0"/>
          </a:xfrm>
          <a:prstGeom prst="straightConnector1">
            <a:avLst/>
          </a:prstGeom>
          <a:noFill/>
          <a:ln w="9525" cap="flat" cmpd="sng">
            <a:solidFill>
              <a:schemeClr val="dk2"/>
            </a:solidFill>
            <a:prstDash val="solid"/>
            <a:round/>
            <a:headEnd type="none" w="med" len="med"/>
            <a:tailEnd type="triangle" w="med" len="med"/>
          </a:ln>
        </p:spPr>
      </p:cxnSp>
      <p:cxnSp>
        <p:nvCxnSpPr>
          <p:cNvPr id="505" name="Google Shape;505;p84"/>
          <p:cNvCxnSpPr/>
          <p:nvPr/>
        </p:nvCxnSpPr>
        <p:spPr>
          <a:xfrm>
            <a:off x="7924275" y="2397200"/>
            <a:ext cx="1105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85"/>
          <p:cNvPicPr preferRelativeResize="0"/>
          <p:nvPr/>
        </p:nvPicPr>
        <p:blipFill>
          <a:blip r:embed="rId3">
            <a:alphaModFix/>
          </a:blip>
          <a:stretch>
            <a:fillRect/>
          </a:stretch>
        </p:blipFill>
        <p:spPr>
          <a:xfrm>
            <a:off x="1473550" y="0"/>
            <a:ext cx="2860126" cy="5043525"/>
          </a:xfrm>
          <a:prstGeom prst="rect">
            <a:avLst/>
          </a:prstGeom>
          <a:noFill/>
          <a:ln>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56"/>
        <p:cNvGrpSpPr/>
        <p:nvPr/>
      </p:nvGrpSpPr>
      <p:grpSpPr>
        <a:xfrm>
          <a:off x="0" y="0"/>
          <a:ext cx="0" cy="0"/>
          <a:chOff x="0" y="0"/>
          <a:chExt cx="0" cy="0"/>
        </a:xfrm>
      </p:grpSpPr>
      <p:sp>
        <p:nvSpPr>
          <p:cNvPr id="357" name="Google Shape;357;p6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solidFill>
                  <a:srgbClr val="351C75"/>
                </a:solidFill>
              </a:rPr>
              <a:t>ACTIVITY FLOW</a:t>
            </a:r>
            <a:endParaRPr b="1">
              <a:solidFill>
                <a:srgbClr val="351C75"/>
              </a:solidFill>
            </a:endParaRPr>
          </a:p>
        </p:txBody>
      </p:sp>
    </p:spTree>
    <p:extLst>
      <p:ext uri="{BB962C8B-B14F-4D97-AF65-F5344CB8AC3E}">
        <p14:creationId xmlns:p14="http://schemas.microsoft.com/office/powerpoint/2010/main" val="2908101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597650" y="0"/>
            <a:ext cx="7699844" cy="5143500"/>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62"/>
        <p:cNvGrpSpPr/>
        <p:nvPr/>
      </p:nvGrpSpPr>
      <p:grpSpPr>
        <a:xfrm>
          <a:off x="0" y="0"/>
          <a:ext cx="0" cy="0"/>
          <a:chOff x="0" y="0"/>
          <a:chExt cx="0" cy="0"/>
        </a:xfrm>
      </p:grpSpPr>
      <p:sp>
        <p:nvSpPr>
          <p:cNvPr id="363" name="Google Shape;363;p63"/>
          <p:cNvSpPr txBox="1">
            <a:spLocks noGrp="1"/>
          </p:cNvSpPr>
          <p:nvPr>
            <p:ph type="title"/>
          </p:nvPr>
        </p:nvSpPr>
        <p:spPr>
          <a:xfrm>
            <a:off x="234900" y="1797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FLOW OF EVENTS</a:t>
            </a:r>
            <a:endParaRPr b="1" u="sng"/>
          </a:p>
        </p:txBody>
      </p:sp>
      <p:sp>
        <p:nvSpPr>
          <p:cNvPr id="364" name="Google Shape;364;p63"/>
          <p:cNvSpPr txBox="1">
            <a:spLocks noGrp="1"/>
          </p:cNvSpPr>
          <p:nvPr>
            <p:ph type="body" idx="1"/>
          </p:nvPr>
        </p:nvSpPr>
        <p:spPr>
          <a:xfrm>
            <a:off x="234900" y="902250"/>
            <a:ext cx="8520600" cy="3339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Font typeface="Arial"/>
              <a:buAutoNum type="arabicPeriod"/>
            </a:pPr>
            <a:r>
              <a:rPr lang="en-GB" sz="2400">
                <a:solidFill>
                  <a:srgbClr val="000000"/>
                </a:solidFill>
                <a:latin typeface="Arial"/>
                <a:ea typeface="Arial"/>
                <a:cs typeface="Arial"/>
                <a:sym typeface="Arial"/>
              </a:rPr>
              <a:t>Install the mobile application on the user’s phone</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a:pPr>
            <a:r>
              <a:rPr lang="en-GB" sz="2400">
                <a:solidFill>
                  <a:srgbClr val="000000"/>
                </a:solidFill>
                <a:latin typeface="Arial"/>
                <a:ea typeface="Arial"/>
                <a:cs typeface="Arial"/>
                <a:sym typeface="Arial"/>
              </a:rPr>
              <a:t>The user is prompted to enter their name and phone number</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a:pPr>
            <a:r>
              <a:rPr lang="en-GB" sz="2400">
                <a:solidFill>
                  <a:srgbClr val="000000"/>
                </a:solidFill>
                <a:latin typeface="Arial"/>
                <a:ea typeface="Arial"/>
                <a:cs typeface="Arial"/>
                <a:sym typeface="Arial"/>
              </a:rPr>
              <a:t>On receiving the verification code, the user’s phone number is confirmed</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a:pPr>
            <a:r>
              <a:rPr lang="en-GB" sz="2400">
                <a:solidFill>
                  <a:srgbClr val="000000"/>
                </a:solidFill>
                <a:latin typeface="Arial"/>
                <a:ea typeface="Arial"/>
                <a:cs typeface="Arial"/>
                <a:sym typeface="Arial"/>
              </a:rPr>
              <a:t>As the customer enters the supermarket, the beacon set up at the entrance sends a notification message to the customer’s bluetooth enabled phone specifying customer name and supermarket name</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9558227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368"/>
        <p:cNvGrpSpPr/>
        <p:nvPr/>
      </p:nvGrpSpPr>
      <p:grpSpPr>
        <a:xfrm>
          <a:off x="0" y="0"/>
          <a:ext cx="0" cy="0"/>
          <a:chOff x="0" y="0"/>
          <a:chExt cx="0" cy="0"/>
        </a:xfrm>
      </p:grpSpPr>
      <p:sp>
        <p:nvSpPr>
          <p:cNvPr id="369" name="Google Shape;369;p64"/>
          <p:cNvSpPr txBox="1">
            <a:spLocks noGrp="1"/>
          </p:cNvSpPr>
          <p:nvPr>
            <p:ph type="body" idx="1"/>
          </p:nvPr>
        </p:nvSpPr>
        <p:spPr>
          <a:xfrm>
            <a:off x="0" y="-92125"/>
            <a:ext cx="9001200" cy="4665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Font typeface="Arial"/>
              <a:buAutoNum type="arabicPeriod" startAt="5"/>
            </a:pPr>
            <a:r>
              <a:rPr lang="en-GB" sz="2400">
                <a:solidFill>
                  <a:srgbClr val="000000"/>
                </a:solidFill>
                <a:latin typeface="Arial"/>
                <a:ea typeface="Arial"/>
                <a:cs typeface="Arial"/>
                <a:sym typeface="Arial"/>
              </a:rPr>
              <a:t>The customer must then open the app to proceed</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5"/>
            </a:pPr>
            <a:r>
              <a:rPr lang="en-GB" sz="2400">
                <a:solidFill>
                  <a:srgbClr val="000000"/>
                </a:solidFill>
                <a:latin typeface="Arial"/>
                <a:ea typeface="Arial"/>
                <a:cs typeface="Arial"/>
                <a:sym typeface="Arial"/>
              </a:rPr>
              <a:t>On opening the app, the homepage displays two options-to create a shopping list and upload a shopping list. </a:t>
            </a:r>
            <a:endParaRPr sz="2400">
              <a:solidFill>
                <a:srgbClr val="000000"/>
              </a:solidFill>
              <a:latin typeface="Arial"/>
              <a:ea typeface="Arial"/>
              <a:cs typeface="Arial"/>
              <a:sym typeface="Arial"/>
            </a:endParaRPr>
          </a:p>
          <a:p>
            <a:pPr marL="914400" lvl="1" indent="-381000" algn="l" rtl="0">
              <a:lnSpc>
                <a:spcPct val="100000"/>
              </a:lnSpc>
              <a:spcBef>
                <a:spcPts val="0"/>
              </a:spcBef>
              <a:spcAft>
                <a:spcPts val="0"/>
              </a:spcAft>
              <a:buClr>
                <a:srgbClr val="000000"/>
              </a:buClr>
              <a:buSzPts val="2400"/>
              <a:buFont typeface="Arial"/>
              <a:buAutoNum type="alphaLcPeriod"/>
            </a:pPr>
            <a:r>
              <a:rPr lang="en-GB" sz="2400">
                <a:solidFill>
                  <a:srgbClr val="000000"/>
                </a:solidFill>
                <a:latin typeface="Arial"/>
                <a:ea typeface="Arial"/>
                <a:cs typeface="Arial"/>
                <a:sym typeface="Arial"/>
              </a:rPr>
              <a:t>The customer selects the create shopping list option</a:t>
            </a:r>
            <a:endParaRPr sz="2400">
              <a:solidFill>
                <a:srgbClr val="000000"/>
              </a:solidFill>
              <a:latin typeface="Arial"/>
              <a:ea typeface="Arial"/>
              <a:cs typeface="Arial"/>
              <a:sym typeface="Arial"/>
            </a:endParaRPr>
          </a:p>
          <a:p>
            <a:pPr marL="1371600" lvl="2" indent="-381000" algn="l" rtl="0">
              <a:lnSpc>
                <a:spcPct val="100000"/>
              </a:lnSpc>
              <a:spcBef>
                <a:spcPts val="0"/>
              </a:spcBef>
              <a:spcAft>
                <a:spcPts val="0"/>
              </a:spcAft>
              <a:buClr>
                <a:srgbClr val="000000"/>
              </a:buClr>
              <a:buSzPts val="2400"/>
              <a:buFont typeface="Arial"/>
              <a:buAutoNum type="romanLcPeriod"/>
            </a:pPr>
            <a:r>
              <a:rPr lang="en-GB" sz="2400">
                <a:solidFill>
                  <a:srgbClr val="000000"/>
                </a:solidFill>
                <a:latin typeface="Arial"/>
                <a:ea typeface="Arial"/>
                <a:cs typeface="Arial"/>
                <a:sym typeface="Arial"/>
              </a:rPr>
              <a:t>The customer then enters the name of the item required. Auto-suggestions are displayed as the user types.</a:t>
            </a:r>
            <a:endParaRPr sz="2400">
              <a:solidFill>
                <a:srgbClr val="000000"/>
              </a:solidFill>
              <a:latin typeface="Arial"/>
              <a:ea typeface="Arial"/>
              <a:cs typeface="Arial"/>
              <a:sym typeface="Arial"/>
            </a:endParaRPr>
          </a:p>
          <a:p>
            <a:pPr marL="1371600" lvl="2" indent="-381000" algn="l" rtl="0">
              <a:lnSpc>
                <a:spcPct val="100000"/>
              </a:lnSpc>
              <a:spcBef>
                <a:spcPts val="0"/>
              </a:spcBef>
              <a:spcAft>
                <a:spcPts val="0"/>
              </a:spcAft>
              <a:buClr>
                <a:srgbClr val="000000"/>
              </a:buClr>
              <a:buSzPts val="2400"/>
              <a:buFont typeface="Arial"/>
              <a:buAutoNum type="romanLcPeriod"/>
            </a:pPr>
            <a:r>
              <a:rPr lang="en-GB" sz="2400">
                <a:solidFill>
                  <a:srgbClr val="000000"/>
                </a:solidFill>
                <a:latin typeface="Arial"/>
                <a:ea typeface="Arial"/>
                <a:cs typeface="Arial"/>
                <a:sym typeface="Arial"/>
              </a:rPr>
              <a:t>Click the add item button to include an additional item on the shopping list and repeat step 8.</a:t>
            </a:r>
            <a:endParaRPr sz="2400">
              <a:solidFill>
                <a:srgbClr val="000000"/>
              </a:solidFill>
              <a:latin typeface="Arial"/>
              <a:ea typeface="Arial"/>
              <a:cs typeface="Arial"/>
              <a:sym typeface="Arial"/>
            </a:endParaRPr>
          </a:p>
          <a:p>
            <a:pPr marL="1371600" lvl="2" indent="-381000" algn="l" rtl="0">
              <a:lnSpc>
                <a:spcPct val="100000"/>
              </a:lnSpc>
              <a:spcBef>
                <a:spcPts val="0"/>
              </a:spcBef>
              <a:spcAft>
                <a:spcPts val="0"/>
              </a:spcAft>
              <a:buClr>
                <a:srgbClr val="000000"/>
              </a:buClr>
              <a:buSzPts val="2400"/>
              <a:buFont typeface="Arial"/>
              <a:buAutoNum type="romanLcPeriod"/>
            </a:pPr>
            <a:r>
              <a:rPr lang="en-GB" sz="2400">
                <a:solidFill>
                  <a:srgbClr val="000000"/>
                </a:solidFill>
                <a:latin typeface="Arial"/>
                <a:ea typeface="Arial"/>
                <a:cs typeface="Arial"/>
                <a:sym typeface="Arial"/>
              </a:rPr>
              <a:t>Once the complete list is entered, the customer can submit the list and the list is created and saved.</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31934310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373"/>
        <p:cNvGrpSpPr/>
        <p:nvPr/>
      </p:nvGrpSpPr>
      <p:grpSpPr>
        <a:xfrm>
          <a:off x="0" y="0"/>
          <a:ext cx="0" cy="0"/>
          <a:chOff x="0" y="0"/>
          <a:chExt cx="0" cy="0"/>
        </a:xfrm>
      </p:grpSpPr>
      <p:sp>
        <p:nvSpPr>
          <p:cNvPr id="374" name="Google Shape;374;p65"/>
          <p:cNvSpPr txBox="1">
            <a:spLocks noGrp="1"/>
          </p:cNvSpPr>
          <p:nvPr>
            <p:ph type="body" idx="1"/>
          </p:nvPr>
        </p:nvSpPr>
        <p:spPr>
          <a:xfrm>
            <a:off x="142825" y="170450"/>
            <a:ext cx="8520600" cy="3729300"/>
          </a:xfrm>
          <a:prstGeom prst="rect">
            <a:avLst/>
          </a:prstGeom>
        </p:spPr>
        <p:txBody>
          <a:bodyPr spcFirstLastPara="1" wrap="square" lIns="91425" tIns="91425" rIns="91425" bIns="91425" anchor="t" anchorCtr="0">
            <a:noAutofit/>
          </a:bodyPr>
          <a:lstStyle/>
          <a:p>
            <a:pPr marL="914400" lvl="1" indent="-381000" algn="l" rtl="0">
              <a:lnSpc>
                <a:spcPct val="100000"/>
              </a:lnSpc>
              <a:spcBef>
                <a:spcPts val="0"/>
              </a:spcBef>
              <a:spcAft>
                <a:spcPts val="0"/>
              </a:spcAft>
              <a:buClr>
                <a:srgbClr val="000000"/>
              </a:buClr>
              <a:buSzPts val="2400"/>
              <a:buFont typeface="Arial"/>
              <a:buAutoNum type="alphaLcPeriod" startAt="2"/>
            </a:pPr>
            <a:r>
              <a:rPr lang="en-GB" sz="2400">
                <a:solidFill>
                  <a:srgbClr val="000000"/>
                </a:solidFill>
                <a:latin typeface="Arial"/>
                <a:ea typeface="Arial"/>
                <a:cs typeface="Arial"/>
                <a:sym typeface="Arial"/>
              </a:rPr>
              <a:t>The customer selects the upload shopping list option</a:t>
            </a:r>
            <a:endParaRPr sz="2400">
              <a:solidFill>
                <a:srgbClr val="000000"/>
              </a:solidFill>
              <a:latin typeface="Arial"/>
              <a:ea typeface="Arial"/>
              <a:cs typeface="Arial"/>
              <a:sym typeface="Arial"/>
            </a:endParaRPr>
          </a:p>
          <a:p>
            <a:pPr marL="1371600" lvl="2" indent="-381000" algn="l" rtl="0">
              <a:lnSpc>
                <a:spcPct val="100000"/>
              </a:lnSpc>
              <a:spcBef>
                <a:spcPts val="0"/>
              </a:spcBef>
              <a:spcAft>
                <a:spcPts val="0"/>
              </a:spcAft>
              <a:buClr>
                <a:srgbClr val="000000"/>
              </a:buClr>
              <a:buSzPts val="2400"/>
              <a:buFont typeface="Arial"/>
              <a:buAutoNum type="romanLcPeriod"/>
            </a:pPr>
            <a:r>
              <a:rPr lang="en-GB" sz="2400">
                <a:solidFill>
                  <a:srgbClr val="000000"/>
                </a:solidFill>
                <a:latin typeface="Arial"/>
                <a:ea typeface="Arial"/>
                <a:cs typeface="Arial"/>
                <a:sym typeface="Arial"/>
              </a:rPr>
              <a:t>Choose a shopping list from the list of saved shopping lists</a:t>
            </a:r>
            <a:endParaRPr sz="2400">
              <a:solidFill>
                <a:srgbClr val="000000"/>
              </a:solidFill>
              <a:latin typeface="Arial"/>
              <a:ea typeface="Arial"/>
              <a:cs typeface="Arial"/>
              <a:sym typeface="Arial"/>
            </a:endParaRPr>
          </a:p>
          <a:p>
            <a:pPr marL="1371600" lvl="2" indent="-381000" algn="l" rtl="0">
              <a:lnSpc>
                <a:spcPct val="100000"/>
              </a:lnSpc>
              <a:spcBef>
                <a:spcPts val="0"/>
              </a:spcBef>
              <a:spcAft>
                <a:spcPts val="0"/>
              </a:spcAft>
              <a:buClr>
                <a:srgbClr val="000000"/>
              </a:buClr>
              <a:buSzPts val="2400"/>
              <a:buFont typeface="Arial"/>
              <a:buAutoNum type="romanLcPeriod"/>
            </a:pPr>
            <a:r>
              <a:rPr lang="en-GB" sz="2400">
                <a:solidFill>
                  <a:srgbClr val="000000"/>
                </a:solidFill>
                <a:latin typeface="Arial"/>
                <a:ea typeface="Arial"/>
                <a:cs typeface="Arial"/>
                <a:sym typeface="Arial"/>
              </a:rPr>
              <a:t>Upload the list</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6"/>
            </a:pPr>
            <a:r>
              <a:rPr lang="en-GB" sz="2400">
                <a:solidFill>
                  <a:srgbClr val="000000"/>
                </a:solidFill>
                <a:latin typeface="Arial"/>
                <a:ea typeface="Arial"/>
                <a:cs typeface="Arial"/>
                <a:sym typeface="Arial"/>
              </a:rPr>
              <a:t>View the shopping list</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6"/>
            </a:pPr>
            <a:r>
              <a:rPr lang="en-GB" sz="2400">
                <a:solidFill>
                  <a:srgbClr val="000000"/>
                </a:solidFill>
                <a:latin typeface="Arial"/>
                <a:ea typeface="Arial"/>
                <a:cs typeface="Arial"/>
                <a:sym typeface="Arial"/>
              </a:rPr>
              <a:t>The shortest route to the next product on the list is shown to the customer as directions around the supermarket</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6"/>
            </a:pPr>
            <a:r>
              <a:rPr lang="en-GB" sz="2400">
                <a:solidFill>
                  <a:srgbClr val="000000"/>
                </a:solidFill>
                <a:latin typeface="Arial"/>
                <a:ea typeface="Arial"/>
                <a:cs typeface="Arial"/>
                <a:sym typeface="Arial"/>
              </a:rPr>
              <a:t>Once the location is reached, scanning can be done</a:t>
            </a:r>
            <a:endParaRPr sz="2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sz="24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a:p>
          <a:p>
            <a:pPr marL="0" lvl="0" indent="0" algn="l" rtl="0">
              <a:spcBef>
                <a:spcPts val="1600"/>
              </a:spcBef>
              <a:spcAft>
                <a:spcPts val="1600"/>
              </a:spcAft>
              <a:buNone/>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640474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78"/>
        <p:cNvGrpSpPr/>
        <p:nvPr/>
      </p:nvGrpSpPr>
      <p:grpSpPr>
        <a:xfrm>
          <a:off x="0" y="0"/>
          <a:ext cx="0" cy="0"/>
          <a:chOff x="0" y="0"/>
          <a:chExt cx="0" cy="0"/>
        </a:xfrm>
      </p:grpSpPr>
      <p:sp>
        <p:nvSpPr>
          <p:cNvPr id="379" name="Google Shape;379;p66"/>
          <p:cNvSpPr txBox="1">
            <a:spLocks noGrp="1"/>
          </p:cNvSpPr>
          <p:nvPr>
            <p:ph type="body" idx="1"/>
          </p:nvPr>
        </p:nvSpPr>
        <p:spPr>
          <a:xfrm>
            <a:off x="311700" y="277950"/>
            <a:ext cx="8520600" cy="3339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Arial"/>
              <a:buAutoNum type="arabicPeriod" startAt="10"/>
            </a:pPr>
            <a:r>
              <a:rPr lang="en-GB" sz="2400">
                <a:solidFill>
                  <a:srgbClr val="000000"/>
                </a:solidFill>
                <a:latin typeface="Arial"/>
                <a:ea typeface="Arial"/>
                <a:cs typeface="Arial"/>
                <a:sym typeface="Arial"/>
              </a:rPr>
              <a:t>Once the customer picks the product off the shelf, the product’s barcode is scanned.</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0"/>
            </a:pPr>
            <a:r>
              <a:rPr lang="en-GB" sz="2400">
                <a:solidFill>
                  <a:srgbClr val="000000"/>
                </a:solidFill>
                <a:latin typeface="Arial"/>
                <a:ea typeface="Arial"/>
                <a:cs typeface="Arial"/>
                <a:sym typeface="Arial"/>
              </a:rPr>
              <a:t>Once the product ID is received, the item is added to the billing list.</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0"/>
            </a:pPr>
            <a:r>
              <a:rPr lang="en-GB" sz="2400">
                <a:solidFill>
                  <a:srgbClr val="000000"/>
                </a:solidFill>
                <a:latin typeface="Arial"/>
                <a:ea typeface="Arial"/>
                <a:cs typeface="Arial"/>
                <a:sym typeface="Arial"/>
              </a:rPr>
              <a:t>The billing list is displayed which contains the name and price of all the scanned products.</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0"/>
            </a:pPr>
            <a:r>
              <a:rPr lang="en-GB" sz="2400">
                <a:solidFill>
                  <a:srgbClr val="000000"/>
                </a:solidFill>
                <a:latin typeface="Arial"/>
                <a:ea typeface="Arial"/>
                <a:cs typeface="Arial"/>
                <a:sym typeface="Arial"/>
              </a:rPr>
              <a:t>The current total is displayed at the bottom of the screen.</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0"/>
            </a:pPr>
            <a:r>
              <a:rPr lang="en-GB" sz="2400">
                <a:solidFill>
                  <a:srgbClr val="000000"/>
                </a:solidFill>
                <a:latin typeface="Arial"/>
                <a:ea typeface="Arial"/>
                <a:cs typeface="Arial"/>
                <a:sym typeface="Arial"/>
              </a:rPr>
              <a:t>Once done, on clicking proceed for payment, the payment options will be displayed</a:t>
            </a:r>
            <a:endParaRPr sz="2400">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1600"/>
              </a:spcAft>
              <a:buNone/>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65308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83"/>
        <p:cNvGrpSpPr/>
        <p:nvPr/>
      </p:nvGrpSpPr>
      <p:grpSpPr>
        <a:xfrm>
          <a:off x="0" y="0"/>
          <a:ext cx="0" cy="0"/>
          <a:chOff x="0" y="0"/>
          <a:chExt cx="0" cy="0"/>
        </a:xfrm>
      </p:grpSpPr>
      <p:sp>
        <p:nvSpPr>
          <p:cNvPr id="384" name="Google Shape;384;p67"/>
          <p:cNvSpPr txBox="1">
            <a:spLocks noGrp="1"/>
          </p:cNvSpPr>
          <p:nvPr>
            <p:ph type="body" idx="1"/>
          </p:nvPr>
        </p:nvSpPr>
        <p:spPr>
          <a:xfrm>
            <a:off x="34200" y="0"/>
            <a:ext cx="9075600" cy="3339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Font typeface="Arial"/>
              <a:buAutoNum type="arabicPeriod" startAt="15"/>
            </a:pPr>
            <a:r>
              <a:rPr lang="en-GB" sz="2400">
                <a:solidFill>
                  <a:srgbClr val="000000"/>
                </a:solidFill>
                <a:latin typeface="Arial"/>
                <a:ea typeface="Arial"/>
                <a:cs typeface="Arial"/>
                <a:sym typeface="Arial"/>
              </a:rPr>
              <a:t>The various available payment options like cash payment, credit card payment, debit card payment, net banking and using a payment app.</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5"/>
            </a:pPr>
            <a:r>
              <a:rPr lang="en-GB" sz="2400">
                <a:solidFill>
                  <a:srgbClr val="000000"/>
                </a:solidFill>
                <a:latin typeface="Arial"/>
                <a:ea typeface="Arial"/>
                <a:cs typeface="Arial"/>
                <a:sym typeface="Arial"/>
              </a:rPr>
              <a:t>Once the customer pays using the selected option, a billing summary and proof of purchase is generated</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5"/>
            </a:pPr>
            <a:r>
              <a:rPr lang="en-GB" sz="2400">
                <a:solidFill>
                  <a:srgbClr val="000000"/>
                </a:solidFill>
                <a:latin typeface="Arial"/>
                <a:ea typeface="Arial"/>
                <a:cs typeface="Arial"/>
                <a:sym typeface="Arial"/>
              </a:rPr>
              <a:t>Once the bill is paid, the stock inventory of the supermarket is updated. </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5"/>
            </a:pPr>
            <a:r>
              <a:rPr lang="en-GB" sz="2400">
                <a:solidFill>
                  <a:srgbClr val="000000"/>
                </a:solidFill>
                <a:latin typeface="Arial"/>
                <a:ea typeface="Arial"/>
                <a:cs typeface="Arial"/>
                <a:sym typeface="Arial"/>
              </a:rPr>
              <a:t>The billing summary is automatically generated after the payment is done.</a:t>
            </a:r>
            <a:endParaRPr sz="2400">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startAt="15"/>
            </a:pPr>
            <a:r>
              <a:rPr lang="en-GB" sz="2400">
                <a:solidFill>
                  <a:srgbClr val="000000"/>
                </a:solidFill>
                <a:latin typeface="Arial"/>
                <a:ea typeface="Arial"/>
                <a:cs typeface="Arial"/>
                <a:sym typeface="Arial"/>
              </a:rPr>
              <a:t>It contains all the item names and respective prices along with the total price. </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140521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388"/>
        <p:cNvGrpSpPr/>
        <p:nvPr/>
      </p:nvGrpSpPr>
      <p:grpSpPr>
        <a:xfrm>
          <a:off x="0" y="0"/>
          <a:ext cx="0" cy="0"/>
          <a:chOff x="0" y="0"/>
          <a:chExt cx="0" cy="0"/>
        </a:xfrm>
      </p:grpSpPr>
      <p:sp>
        <p:nvSpPr>
          <p:cNvPr id="389" name="Google Shape;389;p68"/>
          <p:cNvSpPr txBox="1">
            <a:spLocks noGrp="1"/>
          </p:cNvSpPr>
          <p:nvPr>
            <p:ph type="body" idx="1"/>
          </p:nvPr>
        </p:nvSpPr>
        <p:spPr>
          <a:xfrm>
            <a:off x="34200" y="0"/>
            <a:ext cx="9075600" cy="3339000"/>
          </a:xfrm>
          <a:prstGeom prst="rect">
            <a:avLst/>
          </a:prstGeom>
        </p:spPr>
        <p:txBody>
          <a:bodyPr spcFirstLastPara="1" wrap="square" lIns="91425" tIns="91425" rIns="91425" bIns="91425" anchor="t" anchorCtr="0">
            <a:noAutofit/>
          </a:bodyPr>
          <a:lstStyle/>
          <a:p>
            <a:pPr marL="533400" lvl="0" indent="-457200" algn="l" rtl="0">
              <a:lnSpc>
                <a:spcPct val="100000"/>
              </a:lnSpc>
              <a:spcBef>
                <a:spcPts val="0"/>
              </a:spcBef>
              <a:spcAft>
                <a:spcPts val="0"/>
              </a:spcAft>
              <a:buClr>
                <a:srgbClr val="000000"/>
              </a:buClr>
              <a:buSzPts val="2400"/>
              <a:buFont typeface="+mj-lt"/>
              <a:buAutoNum type="arabicPeriod" startAt="20"/>
            </a:pPr>
            <a:r>
              <a:rPr lang="en-GB" sz="2400" dirty="0">
                <a:solidFill>
                  <a:srgbClr val="000000"/>
                </a:solidFill>
                <a:latin typeface="Arial"/>
                <a:ea typeface="Arial"/>
                <a:cs typeface="Arial"/>
                <a:sym typeface="Arial"/>
              </a:rPr>
              <a:t>Then the proof of purchase is generated which contains the transaction ID, mode of payment and other transaction details.</a:t>
            </a:r>
            <a:endParaRPr sz="2400" dirty="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2400" dirty="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lang="en-IN" sz="2400" dirty="0" smtClean="0">
              <a:solidFill>
                <a:srgbClr val="000000"/>
              </a:solidFill>
              <a:latin typeface="Arial"/>
              <a:ea typeface="Arial"/>
              <a:cs typeface="Arial"/>
              <a:sym typeface="Arial"/>
            </a:endParaRPr>
          </a:p>
          <a:p>
            <a:pPr marL="0" lvl="0" indent="0" algn="l" rtl="0">
              <a:spcBef>
                <a:spcPts val="0"/>
              </a:spcBef>
              <a:spcAft>
                <a:spcPts val="1600"/>
              </a:spcAft>
              <a:buNone/>
            </a:pP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768640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14"/>
        <p:cNvGrpSpPr/>
        <p:nvPr/>
      </p:nvGrpSpPr>
      <p:grpSpPr>
        <a:xfrm>
          <a:off x="0" y="0"/>
          <a:ext cx="0" cy="0"/>
          <a:chOff x="0" y="0"/>
          <a:chExt cx="0" cy="0"/>
        </a:xfrm>
      </p:grpSpPr>
      <p:sp>
        <p:nvSpPr>
          <p:cNvPr id="515" name="Google Shape;515;p86"/>
          <p:cNvSpPr txBox="1">
            <a:spLocks noGrp="1"/>
          </p:cNvSpPr>
          <p:nvPr>
            <p:ph type="ctrTitle"/>
          </p:nvPr>
        </p:nvSpPr>
        <p:spPr>
          <a:xfrm>
            <a:off x="275675" y="1169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u="sng">
                <a:solidFill>
                  <a:srgbClr val="351C75"/>
                </a:solidFill>
              </a:rPr>
              <a:t>LIMITATIONS</a:t>
            </a:r>
            <a:endParaRPr b="1" u="sng">
              <a:solidFill>
                <a:srgbClr val="351C75"/>
              </a:solidFill>
            </a:endParaRPr>
          </a:p>
        </p:txBody>
      </p:sp>
      <p:sp>
        <p:nvSpPr>
          <p:cNvPr id="516" name="Google Shape;516;p86"/>
          <p:cNvSpPr txBox="1">
            <a:spLocks noGrp="1"/>
          </p:cNvSpPr>
          <p:nvPr>
            <p:ph type="subTitle" idx="1"/>
          </p:nvPr>
        </p:nvSpPr>
        <p:spPr>
          <a:xfrm>
            <a:off x="275663" y="1221263"/>
            <a:ext cx="8222100" cy="43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a:solidFill>
                  <a:srgbClr val="000000"/>
                </a:solidFill>
              </a:rPr>
              <a:t>If the product is misplaced on a different rack by the customer, it may lead to erroneous stock count collected by the sensor</a:t>
            </a:r>
            <a:endParaRPr sz="2400">
              <a:solidFill>
                <a:srgbClr val="00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20"/>
        <p:cNvGrpSpPr/>
        <p:nvPr/>
      </p:nvGrpSpPr>
      <p:grpSpPr>
        <a:xfrm>
          <a:off x="0" y="0"/>
          <a:ext cx="0" cy="0"/>
          <a:chOff x="0" y="0"/>
          <a:chExt cx="0" cy="0"/>
        </a:xfrm>
      </p:grpSpPr>
      <p:sp>
        <p:nvSpPr>
          <p:cNvPr id="521" name="Google Shape;521;p87"/>
          <p:cNvSpPr txBox="1">
            <a:spLocks noGrp="1"/>
          </p:cNvSpPr>
          <p:nvPr>
            <p:ph type="ctrTitle"/>
          </p:nvPr>
        </p:nvSpPr>
        <p:spPr>
          <a:xfrm>
            <a:off x="337075" y="5315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u="sng">
                <a:solidFill>
                  <a:srgbClr val="351C75"/>
                </a:solidFill>
              </a:rPr>
              <a:t>FUTURE IMPROVEMENTS</a:t>
            </a:r>
            <a:endParaRPr b="1" u="sng">
              <a:solidFill>
                <a:srgbClr val="351C75"/>
              </a:solidFill>
            </a:endParaRPr>
          </a:p>
        </p:txBody>
      </p:sp>
      <p:sp>
        <p:nvSpPr>
          <p:cNvPr id="522" name="Google Shape;522;p87"/>
          <p:cNvSpPr txBox="1">
            <a:spLocks noGrp="1"/>
          </p:cNvSpPr>
          <p:nvPr>
            <p:ph type="subTitle" idx="1"/>
          </p:nvPr>
        </p:nvSpPr>
        <p:spPr>
          <a:xfrm>
            <a:off x="337063" y="1472263"/>
            <a:ext cx="8222100" cy="43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a:solidFill>
                  <a:srgbClr val="000000"/>
                </a:solidFill>
              </a:rPr>
              <a:t>For the benefit of shops, discounts, offers and advertisements can be optionally be presented to the customer.</a:t>
            </a:r>
            <a:endParaRPr sz="2400">
              <a:solidFill>
                <a:srgbClr val="00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26"/>
        <p:cNvGrpSpPr/>
        <p:nvPr/>
      </p:nvGrpSpPr>
      <p:grpSpPr>
        <a:xfrm>
          <a:off x="0" y="0"/>
          <a:ext cx="0" cy="0"/>
          <a:chOff x="0" y="0"/>
          <a:chExt cx="0" cy="0"/>
        </a:xfrm>
      </p:grpSpPr>
      <p:sp>
        <p:nvSpPr>
          <p:cNvPr id="527" name="Google Shape;527;p88"/>
          <p:cNvSpPr txBox="1">
            <a:spLocks noGrp="1"/>
          </p:cNvSpPr>
          <p:nvPr>
            <p:ph type="ctrTitle"/>
          </p:nvPr>
        </p:nvSpPr>
        <p:spPr>
          <a:xfrm>
            <a:off x="460950" y="2551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u="sng">
                <a:solidFill>
                  <a:srgbClr val="351C75"/>
                </a:solidFill>
              </a:rPr>
              <a:t>CONCLUSION</a:t>
            </a:r>
            <a:endParaRPr b="1" u="sng">
              <a:solidFill>
                <a:srgbClr val="351C75"/>
              </a:solidFill>
            </a:endParaRPr>
          </a:p>
        </p:txBody>
      </p:sp>
      <p:sp>
        <p:nvSpPr>
          <p:cNvPr id="528" name="Google Shape;528;p88"/>
          <p:cNvSpPr txBox="1">
            <a:spLocks noGrp="1"/>
          </p:cNvSpPr>
          <p:nvPr>
            <p:ph type="subTitle" idx="1"/>
          </p:nvPr>
        </p:nvSpPr>
        <p:spPr>
          <a:xfrm>
            <a:off x="460938" y="1241938"/>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000000"/>
                </a:solidFill>
              </a:rPr>
              <a:t>In this paper, we propose a smart shopping </a:t>
            </a:r>
            <a:r>
              <a:rPr lang="en-GB" sz="2400" dirty="0" smtClean="0">
                <a:solidFill>
                  <a:srgbClr val="000000"/>
                </a:solidFill>
              </a:rPr>
              <a:t>mobile application </a:t>
            </a:r>
            <a:r>
              <a:rPr lang="en-GB" sz="2400" dirty="0">
                <a:solidFill>
                  <a:srgbClr val="000000"/>
                </a:solidFill>
              </a:rPr>
              <a:t>using Beacon and </a:t>
            </a:r>
            <a:r>
              <a:rPr lang="en-GB" sz="2400" dirty="0" err="1">
                <a:solidFill>
                  <a:srgbClr val="000000"/>
                </a:solidFill>
              </a:rPr>
              <a:t>Zigbee</a:t>
            </a:r>
            <a:r>
              <a:rPr lang="en-GB" sz="2400" dirty="0">
                <a:solidFill>
                  <a:srgbClr val="000000"/>
                </a:solidFill>
              </a:rPr>
              <a:t> </a:t>
            </a:r>
            <a:r>
              <a:rPr lang="en-GB" sz="2400" dirty="0" smtClean="0">
                <a:solidFill>
                  <a:srgbClr val="000000"/>
                </a:solidFill>
              </a:rPr>
              <a:t>technology. This </a:t>
            </a:r>
            <a:r>
              <a:rPr lang="en-GB" sz="2400" dirty="0">
                <a:solidFill>
                  <a:srgbClr val="000000"/>
                </a:solidFill>
              </a:rPr>
              <a:t>application </a:t>
            </a:r>
            <a:r>
              <a:rPr lang="en-GB" sz="2400" dirty="0" smtClean="0">
                <a:solidFill>
                  <a:srgbClr val="000000"/>
                </a:solidFill>
              </a:rPr>
              <a:t>helps the </a:t>
            </a:r>
            <a:r>
              <a:rPr lang="en-GB" sz="2400" dirty="0">
                <a:solidFill>
                  <a:srgbClr val="000000"/>
                </a:solidFill>
              </a:rPr>
              <a:t>customers to locate the products </a:t>
            </a:r>
            <a:r>
              <a:rPr lang="en-GB" sz="2400" dirty="0" smtClean="0">
                <a:solidFill>
                  <a:srgbClr val="000000"/>
                </a:solidFill>
              </a:rPr>
              <a:t>they need </a:t>
            </a:r>
            <a:r>
              <a:rPr lang="en-GB" sz="2400" dirty="0">
                <a:solidFill>
                  <a:srgbClr val="000000"/>
                </a:solidFill>
              </a:rPr>
              <a:t>and make payment quickly. However ,the application is not perfect and need more improvements.</a:t>
            </a:r>
            <a:endParaRPr sz="2400" dirty="0">
              <a:solidFill>
                <a:srgbClr val="0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b="1" dirty="0" smtClean="0">
                <a:effectLst>
                  <a:outerShdw blurRad="38100" dist="38100" dir="2700000" algn="tl">
                    <a:srgbClr val="000000">
                      <a:alpha val="43137"/>
                    </a:srgbClr>
                  </a:outerShdw>
                </a:effectLst>
              </a:rPr>
              <a:t>THANK YOU</a:t>
            </a:r>
            <a:endParaRPr lang="en-IN"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524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u="sng">
                <a:solidFill>
                  <a:srgbClr val="351C75"/>
                </a:solidFill>
              </a:rPr>
              <a:t>OBJECTIVE</a:t>
            </a:r>
            <a:endParaRPr sz="3600" b="1" u="sng">
              <a:solidFill>
                <a:srgbClr val="351C75"/>
              </a:solidFill>
            </a:endParaRPr>
          </a:p>
        </p:txBody>
      </p:sp>
      <p:sp>
        <p:nvSpPr>
          <p:cNvPr id="128" name="Google Shape;128;p20"/>
          <p:cNvSpPr txBox="1"/>
          <p:nvPr/>
        </p:nvSpPr>
        <p:spPr>
          <a:xfrm>
            <a:off x="503100" y="1524300"/>
            <a:ext cx="8320500" cy="23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GB" sz="2400"/>
              <a:t>As a solution to the problem, we suggested that a mobile application be implemented to provide a smart and comfortable shopping experience to the customers.</a:t>
            </a:r>
            <a:endParaRPr sz="2400"/>
          </a:p>
          <a:p>
            <a:pPr marL="457200" lvl="0" indent="0" algn="l" rtl="0">
              <a:spcBef>
                <a:spcPts val="0"/>
              </a:spcBef>
              <a:spcAft>
                <a:spcPts val="0"/>
              </a:spcAft>
              <a:buNone/>
            </a:pPr>
            <a:endParaRPr sz="240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2301950" y="152400"/>
            <a:ext cx="4838700" cy="48387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2374</Words>
  <Application>Microsoft Office PowerPoint</Application>
  <PresentationFormat>On-screen Show (16:9)</PresentationFormat>
  <Paragraphs>292</Paragraphs>
  <Slides>79</Slides>
  <Notes>72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Roboto</vt:lpstr>
      <vt:lpstr>Arial Rounded MT Bold</vt:lpstr>
      <vt:lpstr>Arial</vt:lpstr>
      <vt:lpstr>Geometric</vt:lpstr>
      <vt:lpstr>SMART SHOPPING APP</vt:lpstr>
      <vt:lpstr>REQUIREMENT ANALYSIS</vt:lpstr>
      <vt:lpstr>PROBLEMS FACED</vt:lpstr>
      <vt:lpstr>PowerPoint Presentation</vt:lpstr>
      <vt:lpstr>PowerPoint Presentation</vt:lpstr>
      <vt:lpstr>CURRENT SCENARIO</vt:lpstr>
      <vt:lpstr>PowerPoint Presentation</vt:lpstr>
      <vt:lpstr>OBJECTIVE</vt:lpstr>
      <vt:lpstr>PowerPoint Presentation</vt:lpstr>
      <vt:lpstr>SOLUTION PROPOSED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OBJECTIVE</vt:lpstr>
      <vt:lpstr>DESIGN &amp; IMPLEMENTATION CONSTRAINTS </vt:lpstr>
      <vt:lpstr>PROBLEM ANALYSIS:</vt:lpstr>
      <vt:lpstr>Technology Used</vt:lpstr>
      <vt:lpstr>Technology Used</vt:lpstr>
      <vt:lpstr>SYSTEM OVERVIEW &amp; REQUIREMENTS</vt:lpstr>
      <vt:lpstr>FUNCTIONAL MODULES</vt:lpstr>
      <vt:lpstr>FUNCTIONAL MODULES</vt:lpstr>
      <vt:lpstr>USE CASE DIAGRAM</vt:lpstr>
      <vt:lpstr>PowerPoint Presentation</vt:lpstr>
      <vt:lpstr>USE CASE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DESIGN</vt:lpstr>
      <vt:lpstr>BLOCK DIAGRAM</vt:lpstr>
      <vt:lpstr>SEQUENCE DIAGRAM</vt:lpstr>
      <vt:lpstr>Customer Authentication</vt:lpstr>
      <vt:lpstr>PowerPoint Presentation</vt:lpstr>
      <vt:lpstr>Customer Identification &amp; Creating Shopping List</vt:lpstr>
      <vt:lpstr>PowerPoint Presentation</vt:lpstr>
      <vt:lpstr>Upload Shopping List, Locate Item, Scan Item &amp; Generate Billing List</vt:lpstr>
      <vt:lpstr>PowerPoint Presentation</vt:lpstr>
      <vt:lpstr>Payment &amp; Proof of Purchase</vt:lpstr>
      <vt:lpstr>PowerPoint Presentation</vt:lpstr>
      <vt:lpstr>CLASS DIAGRAM</vt:lpstr>
      <vt:lpstr>PowerPoint Presentation</vt:lpstr>
      <vt:lpstr>DESIGN</vt:lpstr>
      <vt:lpstr>DATA MODEL</vt:lpstr>
      <vt:lpstr>ER DIAGRAM</vt:lpstr>
      <vt:lpstr>PowerPoint Presentation</vt:lpstr>
      <vt:lpstr>WIREFRAME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FLOW</vt:lpstr>
      <vt:lpstr>FLOW OF EVENTS</vt:lpstr>
      <vt:lpstr>PowerPoint Presentation</vt:lpstr>
      <vt:lpstr>PowerPoint Presentation</vt:lpstr>
      <vt:lpstr>PowerPoint Presentation</vt:lpstr>
      <vt:lpstr>PowerPoint Presentation</vt:lpstr>
      <vt:lpstr>PowerPoint Presentation</vt:lpstr>
      <vt:lpstr>LIMITATIONS</vt:lpstr>
      <vt:lpstr>FUTURE IMPROVEMENTS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 APP</dc:title>
  <cp:lastModifiedBy>Aida Emmanuel</cp:lastModifiedBy>
  <cp:revision>19</cp:revision>
  <dcterms:modified xsi:type="dcterms:W3CDTF">2018-11-22T19:02:28Z</dcterms:modified>
</cp:coreProperties>
</file>