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2" r:id="rId13"/>
    <p:sldId id="273" r:id="rId14"/>
    <p:sldId id="277" r:id="rId15"/>
    <p:sldId id="274" r:id="rId16"/>
    <p:sldId id="268" r:id="rId17"/>
    <p:sldId id="270" r:id="rId18"/>
    <p:sldId id="271" r:id="rId19"/>
    <p:sldId id="275" r:id="rId20"/>
    <p:sldId id="276" r:id="rId21"/>
  </p:sldIdLst>
  <p:sldSz cx="12192000" cy="6858000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2247E3-9892-4550-8D59-9C01D5E52615}">
  <a:tblStyle styleId="{FD2247E3-9892-4550-8D59-9C01D5E526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66780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701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022d2e0d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022d2e0d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75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022d2e0d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022d2e0d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251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5092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022d2e0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4022d2e0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59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031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388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30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022d2e0d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022d2e0d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497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e077e2c3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3e077e2c3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977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022d2e0d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022d2e0d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55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077e2c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077e2c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86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e077e2c39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e077e2c39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18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e077e2c3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e077e2c3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Stereoscopic view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387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62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077e2c39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e077e2c39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895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077e2c39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ring of the controller has 24 IR sensors that detect the base stations to determine the controller’s location. </a:t>
            </a:r>
            <a:r>
              <a:rPr lang="en-US" dirty="0" err="1"/>
              <a:t>SteamVR</a:t>
            </a:r>
            <a:r>
              <a:rPr lang="en-US" dirty="0"/>
              <a:t> tracks the controller location to a fraction of a millimeter with update rates from 250Hz to 1KHz</a:t>
            </a:r>
            <a:endParaRPr dirty="0"/>
          </a:p>
        </p:txBody>
      </p:sp>
      <p:sp>
        <p:nvSpPr>
          <p:cNvPr id="168" name="Google Shape;168;g3e077e2c39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49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077e2c39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3e077e2c39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37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e077e2c39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e077e2c39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VR Components: 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52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Virtual World, Interaction ( real time), Immersion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524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3D Modeling tools : Oculus Medium, Make VR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524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 youtube supports VR - Cardboard view 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95270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022d2e0d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022d2e0d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63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9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19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900" cy="3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4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400" cy="26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8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4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300" cy="25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6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3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300" cy="3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3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300" cy="3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8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8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8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6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9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 rot="5400000">
            <a:off x="4083900" y="-1203541"/>
            <a:ext cx="4024200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8526000" y="1667866"/>
            <a:ext cx="3903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3175117" y="-1405483"/>
            <a:ext cx="3903000" cy="82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4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1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5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00" cy="5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5000" cy="5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300" cy="30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ustedreviews.com" TargetMode="External"/><Relationship Id="rId13" Type="http://schemas.openxmlformats.org/officeDocument/2006/relationships/hyperlink" Target="http://www.howstuffworks.com" TargetMode="External"/><Relationship Id="rId3" Type="http://schemas.openxmlformats.org/officeDocument/2006/relationships/hyperlink" Target="http://www.gadgetdaily.xyz" TargetMode="External"/><Relationship Id="rId7" Type="http://schemas.openxmlformats.org/officeDocument/2006/relationships/hyperlink" Target="http://www.ieeexplore.org" TargetMode="External"/><Relationship Id="rId12" Type="http://schemas.openxmlformats.org/officeDocument/2006/relationships/hyperlink" Target="http://www.gadgets.ndtv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ikipedia.org" TargetMode="External"/><Relationship Id="rId11" Type="http://schemas.openxmlformats.org/officeDocument/2006/relationships/hyperlink" Target="http://www.amazon.in" TargetMode="External"/><Relationship Id="rId5" Type="http://schemas.openxmlformats.org/officeDocument/2006/relationships/hyperlink" Target="http://www.vrheads.com" TargetMode="External"/><Relationship Id="rId15" Type="http://schemas.openxmlformats.org/officeDocument/2006/relationships/hyperlink" Target="http://www.roadtovr.com" TargetMode="External"/><Relationship Id="rId10" Type="http://schemas.openxmlformats.org/officeDocument/2006/relationships/hyperlink" Target="http://www.vive.com" TargetMode="External"/><Relationship Id="rId4" Type="http://schemas.openxmlformats.org/officeDocument/2006/relationships/hyperlink" Target="http://www.gizmodo.com" TargetMode="External"/><Relationship Id="rId9" Type="http://schemas.openxmlformats.org/officeDocument/2006/relationships/hyperlink" Target="http://www.techradar.com" TargetMode="External"/><Relationship Id="rId14" Type="http://schemas.openxmlformats.org/officeDocument/2006/relationships/hyperlink" Target="http://www.y6out5ub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966200" y="1142043"/>
            <a:ext cx="94488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7200" b="1">
                <a:solidFill>
                  <a:schemeClr val="dk1"/>
                </a:solidFill>
              </a:rPr>
              <a:t>HTC VIVE</a:t>
            </a:r>
            <a:endParaRPr sz="7200" b="1"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1067550" y="3054298"/>
            <a:ext cx="94488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i="1" dirty="0">
                <a:solidFill>
                  <a:schemeClr val="dk1"/>
                </a:solidFill>
              </a:rPr>
              <a:t>A </a:t>
            </a:r>
            <a:r>
              <a:rPr lang="en-US" sz="2400" b="1" i="1" dirty="0">
                <a:solidFill>
                  <a:schemeClr val="dk1"/>
                </a:solidFill>
              </a:rPr>
              <a:t>VR headset </a:t>
            </a:r>
            <a:r>
              <a:rPr lang="en-US" sz="2400" i="1" dirty="0">
                <a:solidFill>
                  <a:schemeClr val="dk1"/>
                </a:solidFill>
              </a:rPr>
              <a:t>developed by HTC &amp; Valve Corporation to provide a </a:t>
            </a:r>
            <a:r>
              <a:rPr lang="en-US" sz="2400" b="1" i="1" dirty="0">
                <a:solidFill>
                  <a:schemeClr val="dk1"/>
                </a:solidFill>
              </a:rPr>
              <a:t>room-scale</a:t>
            </a:r>
            <a:r>
              <a:rPr lang="en-US" sz="2400" i="1" dirty="0">
                <a:solidFill>
                  <a:schemeClr val="dk1"/>
                </a:solidFill>
              </a:rPr>
              <a:t> </a:t>
            </a:r>
            <a:r>
              <a:rPr lang="en-US" sz="2400" b="1" i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immersive, interactive 3D user experience</a:t>
            </a:r>
            <a:r>
              <a:rPr lang="en-US" sz="2400" i="1" dirty="0">
                <a:solidFill>
                  <a:schemeClr val="dk1"/>
                </a:solidFill>
              </a:rPr>
              <a:t>. Explore the technology behind it’s working &amp; study potential improvements to the product to be added in future</a:t>
            </a:r>
            <a:endParaRPr sz="2400" i="1" dirty="0">
              <a:solidFill>
                <a:schemeClr val="dk1"/>
              </a:solidFill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t="11496" r="3316"/>
          <a:stretch/>
        </p:blipFill>
        <p:spPr>
          <a:xfrm>
            <a:off x="6529350" y="77863"/>
            <a:ext cx="4821900" cy="286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496250" y="4764100"/>
            <a:ext cx="97896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Presented by,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Anu Mary Abey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S5 CSE ALPHA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HOW DOES VIVE WORK?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685800" y="1924285"/>
            <a:ext cx="108204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IN" sz="3000" dirty="0" smtClean="0">
                <a:solidFill>
                  <a:srgbClr val="000000"/>
                </a:solidFill>
              </a:rPr>
              <a:t>A </a:t>
            </a:r>
            <a:r>
              <a:rPr lang="en-IN" sz="3000" b="1" dirty="0">
                <a:solidFill>
                  <a:srgbClr val="000000"/>
                </a:solidFill>
              </a:rPr>
              <a:t>Chaperone system</a:t>
            </a:r>
            <a:r>
              <a:rPr lang="en-IN" sz="3000" dirty="0">
                <a:solidFill>
                  <a:srgbClr val="000000"/>
                </a:solidFill>
              </a:rPr>
              <a:t> to detect any</a:t>
            </a:r>
            <a:r>
              <a:rPr lang="en-IN" sz="3000" b="1" dirty="0">
                <a:solidFill>
                  <a:srgbClr val="000000"/>
                </a:solidFill>
              </a:rPr>
              <a:t> obstacles</a:t>
            </a:r>
            <a:r>
              <a:rPr lang="en-IN" sz="3000" dirty="0">
                <a:solidFill>
                  <a:srgbClr val="000000"/>
                </a:solidFill>
              </a:rPr>
              <a:t> and notify the user along with </a:t>
            </a:r>
            <a:r>
              <a:rPr lang="en-IN" sz="3000" b="1" dirty="0">
                <a:solidFill>
                  <a:srgbClr val="000000"/>
                </a:solidFill>
              </a:rPr>
              <a:t>front facing cameras</a:t>
            </a:r>
            <a:r>
              <a:rPr lang="en-IN" sz="3000" dirty="0">
                <a:solidFill>
                  <a:srgbClr val="000000"/>
                </a:solidFill>
              </a:rPr>
              <a:t>  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750" y="997650"/>
            <a:ext cx="7743600" cy="53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00525"/>
            <a:ext cx="4341475" cy="24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2971800" y="381000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LIMITATION</a:t>
            </a:r>
            <a:r>
              <a:rPr lang="en-US" sz="4800" b="1" dirty="0">
                <a:solidFill>
                  <a:schemeClr val="dk1"/>
                </a:solidFill>
              </a:rPr>
              <a:t>S</a:t>
            </a:r>
            <a:endParaRPr sz="4800" b="1"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685800" y="13188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High cost of equipment</a:t>
            </a:r>
            <a:endParaRPr dirty="0">
              <a:solidFill>
                <a:schemeClr val="dk1"/>
              </a:solidFill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and heavy headset</a:t>
            </a:r>
            <a:endParaRPr sz="2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Limited field of view</a:t>
            </a:r>
            <a:endParaRPr dirty="0">
              <a:solidFill>
                <a:schemeClr val="dk1"/>
              </a:solidFill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Virtual space confined within a limited area</a:t>
            </a:r>
            <a:endParaRPr dirty="0">
              <a:solidFill>
                <a:schemeClr val="dk1"/>
              </a:solidFill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Hardware induced latency &amp; difficulty in position tracking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2133600" y="304800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800" b="1" dirty="0">
                <a:solidFill>
                  <a:schemeClr val="dk1"/>
                </a:solidFill>
              </a:rPr>
              <a:t>IMPACTS</a:t>
            </a:r>
            <a:endParaRPr sz="4800" b="1"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1082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Health &amp; Social Impacts </a:t>
            </a:r>
            <a:r>
              <a:rPr lang="en-US" sz="3000" dirty="0" smtClean="0">
                <a:solidFill>
                  <a:schemeClr val="dk1"/>
                </a:solidFill>
              </a:rPr>
              <a:t>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Poor resolution &amp; refresh rate causes </a:t>
            </a:r>
            <a:r>
              <a:rPr lang="en-US" sz="3000" b="1" dirty="0" err="1">
                <a:solidFill>
                  <a:schemeClr val="dk1"/>
                </a:solidFill>
              </a:rPr>
              <a:t>cybersickness</a:t>
            </a:r>
            <a:r>
              <a:rPr lang="en-US" sz="3000" b="1" dirty="0">
                <a:solidFill>
                  <a:schemeClr val="dk1"/>
                </a:solidFill>
              </a:rPr>
              <a:t>/VR sickness/motion sickness</a:t>
            </a:r>
            <a:r>
              <a:rPr lang="en-US" sz="3000" dirty="0">
                <a:solidFill>
                  <a:schemeClr val="dk1"/>
                </a:solidFill>
              </a:rPr>
              <a:t>, dizziness &amp; disorientation</a:t>
            </a:r>
            <a:endParaRPr sz="3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Element of risk for users with medical history of </a:t>
            </a:r>
            <a:r>
              <a:rPr lang="en-US" sz="3000" b="1" dirty="0">
                <a:solidFill>
                  <a:schemeClr val="dk1"/>
                </a:solidFill>
              </a:rPr>
              <a:t>seizures/epilepsy </a:t>
            </a:r>
            <a:endParaRPr sz="3000" b="1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Prolonged usage causes </a:t>
            </a:r>
            <a:r>
              <a:rPr lang="en-US" sz="3000" b="1" dirty="0">
                <a:solidFill>
                  <a:schemeClr val="dk1"/>
                </a:solidFill>
              </a:rPr>
              <a:t>irritation of eyes</a:t>
            </a:r>
            <a:endParaRPr sz="3000" b="1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Risk of </a:t>
            </a:r>
            <a:r>
              <a:rPr lang="en-US" sz="3000" b="1" dirty="0">
                <a:solidFill>
                  <a:schemeClr val="dk1"/>
                </a:solidFill>
              </a:rPr>
              <a:t>addiction</a:t>
            </a:r>
            <a:endParaRPr sz="3000" b="1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3000" dirty="0" smtClean="0">
                <a:solidFill>
                  <a:schemeClr val="dk1"/>
                </a:solidFill>
              </a:rPr>
              <a:t>Loss </a:t>
            </a:r>
            <a:r>
              <a:rPr lang="en-US" sz="3000" dirty="0">
                <a:solidFill>
                  <a:schemeClr val="dk1"/>
                </a:solidFill>
              </a:rPr>
              <a:t>of </a:t>
            </a:r>
            <a:r>
              <a:rPr lang="en-US" sz="3000" b="1" dirty="0">
                <a:solidFill>
                  <a:schemeClr val="dk1"/>
                </a:solidFill>
              </a:rPr>
              <a:t>spatial awareness</a:t>
            </a:r>
            <a:endParaRPr sz="3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IMPROVEMENTS</a:t>
            </a:r>
            <a:endParaRPr sz="4800" b="1"/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3000" dirty="0" smtClean="0">
                <a:solidFill>
                  <a:schemeClr val="dk1"/>
                </a:solidFill>
              </a:rPr>
              <a:t>Increased </a:t>
            </a:r>
            <a:r>
              <a:rPr lang="en-US" sz="3000" dirty="0">
                <a:solidFill>
                  <a:schemeClr val="dk1"/>
                </a:solidFill>
              </a:rPr>
              <a:t>field of </a:t>
            </a:r>
            <a:r>
              <a:rPr lang="en-US" sz="3000" dirty="0" smtClean="0">
                <a:solidFill>
                  <a:schemeClr val="dk1"/>
                </a:solidFill>
              </a:rPr>
              <a:t>vision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endParaRPr sz="3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3000" dirty="0" smtClean="0">
                <a:solidFill>
                  <a:schemeClr val="dk1"/>
                </a:solidFill>
              </a:rPr>
              <a:t>Hand </a:t>
            </a:r>
            <a:r>
              <a:rPr lang="en-US" sz="3000" dirty="0">
                <a:solidFill>
                  <a:schemeClr val="dk1"/>
                </a:solidFill>
              </a:rPr>
              <a:t>tracking without the use of </a:t>
            </a:r>
            <a:r>
              <a:rPr lang="en-US" sz="3000" dirty="0" smtClean="0">
                <a:solidFill>
                  <a:schemeClr val="dk1"/>
                </a:solidFill>
              </a:rPr>
              <a:t>controllers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endParaRPr sz="3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Scale up the virtual space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endParaRPr lang="en-US" sz="3000" dirty="0" smtClean="0">
              <a:solidFill>
                <a:schemeClr val="dk1"/>
              </a:solidFill>
            </a:endParaRPr>
          </a:p>
          <a:p>
            <a:pPr marL="228600" indent="-228600">
              <a:spcBef>
                <a:spcPts val="0"/>
              </a:spcBef>
              <a:buClr>
                <a:schemeClr val="dk1"/>
              </a:buClr>
            </a:pPr>
            <a:r>
              <a:rPr lang="en-IN" sz="3000" dirty="0">
                <a:solidFill>
                  <a:schemeClr val="dk1"/>
                </a:solidFill>
              </a:rPr>
              <a:t>Interconnected multiuser support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endParaRPr sz="3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IMPROVEMENTS</a:t>
            </a:r>
            <a:endParaRPr sz="4800" b="1"/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685800" y="1957389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3000" dirty="0" smtClean="0">
                <a:solidFill>
                  <a:schemeClr val="dk1"/>
                </a:solidFill>
              </a:rPr>
              <a:t>Reduce </a:t>
            </a:r>
            <a:r>
              <a:rPr lang="en-US" sz="3000" dirty="0">
                <a:solidFill>
                  <a:schemeClr val="dk1"/>
                </a:solidFill>
              </a:rPr>
              <a:t>the bulkiness and heavy weight of the </a:t>
            </a:r>
            <a:r>
              <a:rPr lang="en-US" sz="3000" dirty="0" smtClean="0">
                <a:solidFill>
                  <a:schemeClr val="dk1"/>
                </a:solidFill>
              </a:rPr>
              <a:t>headset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3000" dirty="0" smtClean="0">
                <a:solidFill>
                  <a:schemeClr val="dk1"/>
                </a:solidFill>
              </a:rPr>
              <a:t>Introduce parental control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endParaRPr sz="3000" dirty="0">
              <a:solidFill>
                <a:schemeClr val="dk1"/>
              </a:solidFill>
            </a:endParaRPr>
          </a:p>
          <a:p>
            <a:pPr marL="228600" lvl="0" indent="-228600">
              <a:spcBef>
                <a:spcPts val="0"/>
              </a:spcBef>
              <a:buClr>
                <a:schemeClr val="dk1"/>
              </a:buClr>
            </a:pPr>
            <a:r>
              <a:rPr lang="en-US" sz="3000" dirty="0">
                <a:solidFill>
                  <a:schemeClr val="dk1"/>
                </a:solidFill>
              </a:rPr>
              <a:t>Improve haptic </a:t>
            </a:r>
            <a:r>
              <a:rPr lang="en-US" sz="3000" dirty="0" smtClean="0">
                <a:solidFill>
                  <a:schemeClr val="dk1"/>
                </a:solidFill>
              </a:rPr>
              <a:t>feedback</a:t>
            </a:r>
          </a:p>
          <a:p>
            <a:pPr marL="228600" lvl="0" indent="-228600">
              <a:spcBef>
                <a:spcPts val="0"/>
              </a:spcBef>
              <a:buClr>
                <a:schemeClr val="dk1"/>
              </a:buClr>
            </a:pPr>
            <a:endParaRPr lang="en-US" sz="3000" dirty="0">
              <a:solidFill>
                <a:schemeClr val="dk1"/>
              </a:solidFill>
            </a:endParaRPr>
          </a:p>
          <a:p>
            <a:pPr marL="228600" lvl="0" indent="-228600">
              <a:spcBef>
                <a:spcPts val="0"/>
              </a:spcBef>
              <a:buClr>
                <a:schemeClr val="dk1"/>
              </a:buClr>
            </a:pPr>
            <a:r>
              <a:rPr lang="en-IN" sz="3000" dirty="0" smtClean="0">
                <a:solidFill>
                  <a:schemeClr val="dk1"/>
                </a:solidFill>
              </a:rPr>
              <a:t>Reduce </a:t>
            </a:r>
            <a:r>
              <a:rPr lang="en-IN" sz="3000" dirty="0">
                <a:solidFill>
                  <a:schemeClr val="dk1"/>
                </a:solidFill>
              </a:rPr>
              <a:t>cost</a:t>
            </a:r>
          </a:p>
          <a:p>
            <a:pPr marL="228600" lvl="0" indent="-228600">
              <a:spcBef>
                <a:spcPts val="0"/>
              </a:spcBef>
              <a:buClr>
                <a:schemeClr val="dk1"/>
              </a:buClr>
            </a:pPr>
            <a:endParaRPr lang="en-IN" sz="3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endParaRPr sz="3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2895600" y="733425"/>
            <a:ext cx="8610600" cy="12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BENCHMARKING</a:t>
            </a:r>
            <a:endParaRPr b="1">
              <a:solidFill>
                <a:srgbClr val="000000"/>
              </a:solidFill>
            </a:endParaRPr>
          </a:p>
        </p:txBody>
      </p:sp>
      <p:graphicFrame>
        <p:nvGraphicFramePr>
          <p:cNvPr id="222" name="Google Shape;222;p31"/>
          <p:cNvGraphicFramePr/>
          <p:nvPr>
            <p:extLst>
              <p:ext uri="{D42A27DB-BD31-4B8C-83A1-F6EECF244321}">
                <p14:modId xmlns:p14="http://schemas.microsoft.com/office/powerpoint/2010/main" val="3453944791"/>
              </p:ext>
            </p:extLst>
          </p:nvPr>
        </p:nvGraphicFramePr>
        <p:xfrm>
          <a:off x="-78" y="1752600"/>
          <a:ext cx="12192079" cy="510540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19250"/>
                <a:gridCol w="1321175"/>
                <a:gridCol w="1650653"/>
                <a:gridCol w="1227626"/>
                <a:gridCol w="1168875"/>
                <a:gridCol w="1236425"/>
                <a:gridCol w="1422250"/>
                <a:gridCol w="1185750"/>
                <a:gridCol w="1760075"/>
              </a:tblGrid>
              <a:tr h="1086128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NAME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CATEGORY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TRACKING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/>
                        <a:t>RESOLUTION(pixels per eye)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REFRESH RATE(Hz)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WEIGHT(g)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EQUIPMENTS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COST(</a:t>
                      </a:r>
                      <a:r>
                        <a:rPr lang="en-US" b="1" dirty="0" err="1"/>
                        <a:t>Rs</a:t>
                      </a:r>
                      <a:r>
                        <a:rPr lang="en-US" b="1" dirty="0"/>
                        <a:t>)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CONTROLLER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60889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Samsung Gear VR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Mobile VR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rot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1280x1440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345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HMD Case, Phone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11,990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Touchpad &amp; Back Button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</a:tr>
              <a:tr h="1086128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Playstation</a:t>
                      </a:r>
                      <a:r>
                        <a:rPr lang="en-US" b="1" dirty="0"/>
                        <a:t> VR 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Console VR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pos+rot (external camera)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960x1080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610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HMD, camera, controller,game console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25,990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DualShock</a:t>
                      </a:r>
                      <a:r>
                        <a:rPr lang="en-US" dirty="0"/>
                        <a:t> 4 controller, </a:t>
                      </a:r>
                      <a:r>
                        <a:rPr lang="en-US" dirty="0" err="1"/>
                        <a:t>Playstation</a:t>
                      </a:r>
                      <a:r>
                        <a:rPr lang="en-US" dirty="0"/>
                        <a:t> Aim, </a:t>
                      </a:r>
                      <a:r>
                        <a:rPr lang="en-US" dirty="0" err="1"/>
                        <a:t>Playstation</a:t>
                      </a:r>
                      <a:r>
                        <a:rPr lang="en-US" dirty="0"/>
                        <a:t> Move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1086128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Oculus Rift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High-end HMDs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pos+rot (external camera/lighthouse)</a:t>
                      </a:r>
                      <a:endParaRPr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1080x1200</a:t>
                      </a:r>
                      <a:endParaRPr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HMD, controller, high-end PC/laptop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28,695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Xbox One game controller, Oculus Touch motion tracked controllers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086128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HTC Vive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High-end HMDs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pos+rot</a:t>
                      </a: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(external camera/lighthouse)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1080x1200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HMD, controller, high-end PC/laptop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64,990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SteamVR</a:t>
                      </a: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wireless motion tracked controllers</a:t>
                      </a:r>
                      <a:endParaRPr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3581400" y="572273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SALES STATISTICS, PRESENT MARKET &amp; FUTURE BUSINESS OPPORTUNITIES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461125" y="1653974"/>
            <a:ext cx="7664100" cy="4899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Present Market</a:t>
            </a:r>
            <a:r>
              <a:rPr lang="en-US" sz="3000" b="1" dirty="0" smtClean="0">
                <a:solidFill>
                  <a:schemeClr val="dk1"/>
                </a:solidFill>
              </a:rPr>
              <a:t>:</a:t>
            </a:r>
          </a:p>
          <a:p>
            <a:pPr marL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  <a:p>
            <a:pPr marL="228600" lvl="0" indent="-31089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Gaming &amp; Theme parks</a:t>
            </a:r>
            <a:endParaRPr sz="3000">
              <a:solidFill>
                <a:schemeClr val="dk1"/>
              </a:solidFill>
            </a:endParaRPr>
          </a:p>
          <a:p>
            <a:pPr marL="228600" lvl="0" indent="-310896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Flight &amp; Driving simulators </a:t>
            </a:r>
            <a:endParaRPr sz="3000">
              <a:solidFill>
                <a:schemeClr val="dk1"/>
              </a:solidFill>
            </a:endParaRPr>
          </a:p>
          <a:p>
            <a:pPr marL="228600" lvl="0" indent="-27940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Scientific </a:t>
            </a:r>
            <a:r>
              <a:rPr lang="en-US" sz="3000" dirty="0" err="1">
                <a:solidFill>
                  <a:schemeClr val="dk1"/>
                </a:solidFill>
              </a:rPr>
              <a:t>visualisation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marL="228600" lvl="0" indent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Future Business Opportunities</a:t>
            </a:r>
            <a:r>
              <a:rPr lang="en-US" sz="3000" b="1" dirty="0" smtClean="0">
                <a:solidFill>
                  <a:schemeClr val="dk1"/>
                </a:solidFill>
              </a:rPr>
              <a:t>:</a:t>
            </a:r>
          </a:p>
          <a:p>
            <a:pPr marL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 u="sng" dirty="0" smtClean="0">
              <a:solidFill>
                <a:schemeClr val="dk1"/>
              </a:solidFill>
            </a:endParaRPr>
          </a:p>
          <a:p>
            <a:pPr marL="228600" lvl="0" indent="-27940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dirty="0" smtClean="0">
                <a:solidFill>
                  <a:schemeClr val="dk1"/>
                </a:solidFill>
              </a:rPr>
              <a:t>Medicine </a:t>
            </a:r>
            <a:r>
              <a:rPr lang="en-US" sz="3000" dirty="0">
                <a:solidFill>
                  <a:schemeClr val="dk1"/>
                </a:solidFill>
              </a:rPr>
              <a:t>&amp;  Surgery</a:t>
            </a:r>
            <a:endParaRPr sz="3000">
              <a:solidFill>
                <a:schemeClr val="dk1"/>
              </a:solidFill>
            </a:endParaRPr>
          </a:p>
          <a:p>
            <a:pPr marL="228600" lvl="0" indent="-27940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Education</a:t>
            </a:r>
            <a:endParaRPr sz="3000">
              <a:solidFill>
                <a:schemeClr val="dk1"/>
              </a:solidFill>
            </a:endParaRPr>
          </a:p>
          <a:p>
            <a:pPr marL="228600" lvl="0" indent="-27940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Shopping &amp; Tourism</a:t>
            </a:r>
            <a:endParaRPr sz="3000">
              <a:solidFill>
                <a:schemeClr val="dk1"/>
              </a:solidFill>
            </a:endParaRPr>
          </a:p>
          <a:p>
            <a:pPr marL="228600" lvl="0" indent="-27940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Architecture</a:t>
            </a: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l="7728" r="7812"/>
          <a:stretch/>
        </p:blipFill>
        <p:spPr>
          <a:xfrm>
            <a:off x="6050675" y="2344250"/>
            <a:ext cx="6141326" cy="37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PATENTS &amp; CUSTOMER REVIEWS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548" y="2743200"/>
            <a:ext cx="5727452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>
            <a:spLocks noGrp="1"/>
          </p:cNvSpPr>
          <p:nvPr>
            <p:ph type="body" idx="1"/>
          </p:nvPr>
        </p:nvSpPr>
        <p:spPr>
          <a:xfrm>
            <a:off x="207050" y="1490400"/>
            <a:ext cx="57894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CUSTOMER </a:t>
            </a:r>
            <a:r>
              <a:rPr lang="en-US" b="1" dirty="0">
                <a:solidFill>
                  <a:srgbClr val="000000"/>
                </a:solidFill>
              </a:rPr>
              <a:t>REVIEWS:</a:t>
            </a:r>
            <a:endParaRPr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12" y="2783400"/>
            <a:ext cx="6144287" cy="28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447800" y="533400"/>
            <a:ext cx="9448800" cy="1825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CONCLUSION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1371600" y="2286000"/>
            <a:ext cx="9448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i="1" dirty="0">
                <a:solidFill>
                  <a:srgbClr val="000000"/>
                </a:solidFill>
              </a:rPr>
              <a:t>HTC Vive is a high end HMD realizing the possibilities of tomorrow today. With future advancements in technology, the issues of providing a realistic &amp; immersive 3D experience can be solved and possible side effects </a:t>
            </a:r>
            <a:r>
              <a:rPr lang="en-US" sz="3000" i="1" dirty="0" smtClean="0">
                <a:solidFill>
                  <a:srgbClr val="000000"/>
                </a:solidFill>
              </a:rPr>
              <a:t>can be prevented</a:t>
            </a:r>
            <a:r>
              <a:rPr lang="en-US" sz="3000" i="1" dirty="0">
                <a:solidFill>
                  <a:srgbClr val="000000"/>
                </a:solidFill>
              </a:rPr>
              <a:t>.   </a:t>
            </a:r>
            <a:endParaRPr sz="3000" i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0000"/>
                </a:solidFill>
              </a:rPr>
              <a:t>INTRODUCTION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685800" y="1945924"/>
            <a:ext cx="8153400" cy="427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Why do we need Virtual Reality (VR) Head Mounted Displays (HMDs)?</a:t>
            </a:r>
            <a:endParaRPr sz="3000" dirty="0">
              <a:solidFill>
                <a:schemeClr val="dk1"/>
              </a:solidFill>
            </a:endParaRPr>
          </a:p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Provide the user a </a:t>
            </a:r>
            <a:r>
              <a:rPr lang="en-US" sz="3000" b="1" dirty="0">
                <a:solidFill>
                  <a:schemeClr val="dk1"/>
                </a:solidFill>
              </a:rPr>
              <a:t>realistic </a:t>
            </a:r>
            <a:r>
              <a:rPr lang="en-US" sz="3000" dirty="0">
                <a:solidFill>
                  <a:schemeClr val="dk1"/>
                </a:solidFill>
              </a:rPr>
              <a:t>&amp; </a:t>
            </a:r>
            <a:r>
              <a:rPr lang="en-US" sz="3000" b="1" dirty="0">
                <a:solidFill>
                  <a:schemeClr val="dk1"/>
                </a:solidFill>
              </a:rPr>
              <a:t>immersive</a:t>
            </a:r>
            <a:r>
              <a:rPr lang="en-US" sz="3000" dirty="0">
                <a:solidFill>
                  <a:schemeClr val="dk1"/>
                </a:solidFill>
              </a:rPr>
              <a:t> simulation of a </a:t>
            </a:r>
            <a:r>
              <a:rPr lang="en-US" sz="3000" b="1" dirty="0">
                <a:solidFill>
                  <a:schemeClr val="dk1"/>
                </a:solidFill>
              </a:rPr>
              <a:t>3D 360° environment </a:t>
            </a:r>
            <a:r>
              <a:rPr lang="en-US" sz="3000" dirty="0">
                <a:solidFill>
                  <a:schemeClr val="dk1"/>
                </a:solidFill>
              </a:rPr>
              <a:t>which can be experienced or controlled by the </a:t>
            </a:r>
            <a:r>
              <a:rPr lang="en-US" sz="3000" b="1" dirty="0">
                <a:solidFill>
                  <a:schemeClr val="dk1"/>
                </a:solidFill>
              </a:rPr>
              <a:t>movement of the body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839200" y="2253574"/>
            <a:ext cx="19812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0077450" y="2253574"/>
            <a:ext cx="19812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9458325" y="3245327"/>
            <a:ext cx="19812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8867775" y="-1905000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IMMERSION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882063" y="3052762"/>
            <a:ext cx="143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IMMERSION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965656" y="3076118"/>
            <a:ext cx="94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/>
              <a:t>3D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77412" y="4308453"/>
            <a:ext cx="137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INTERACTIVE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238185" y="3301032"/>
            <a:ext cx="582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VR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0000"/>
                </a:solidFill>
              </a:rPr>
              <a:t>BIBLIOGRAPHY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6686300" y="1829534"/>
            <a:ext cx="53340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000000"/>
                </a:solidFill>
              </a:rPr>
              <a:t>Websites:</a:t>
            </a:r>
            <a:endParaRPr sz="1200" i="1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3"/>
              </a:rPr>
              <a:t>www.gadgetdaily.xyz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4"/>
              </a:rPr>
              <a:t>www.gizmodo.com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5"/>
              </a:rPr>
              <a:t>www.vrheads.com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6"/>
              </a:rPr>
              <a:t>www.wikipedia.org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7"/>
              </a:rPr>
              <a:t>www.ieeexplore.org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8"/>
              </a:rPr>
              <a:t>www.trustedreviews.com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9"/>
              </a:rPr>
              <a:t>www.techradar.com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10"/>
              </a:rPr>
              <a:t>www.vive.com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11"/>
              </a:rPr>
              <a:t>www.amazon.in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12"/>
              </a:rPr>
              <a:t>www.gadgets.ndtv.com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13"/>
              </a:rPr>
              <a:t>www.howstuffworks.com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14"/>
              </a:rPr>
              <a:t>www.youtube.com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15"/>
              </a:rPr>
              <a:t>www.roadtovr.com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2"/>
          </p:nvPr>
        </p:nvSpPr>
        <p:spPr>
          <a:xfrm>
            <a:off x="754950" y="1829534"/>
            <a:ext cx="53340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</a:rPr>
              <a:t>IEEE Articles:</a:t>
            </a:r>
            <a:endParaRPr sz="1200" i="1">
              <a:solidFill>
                <a:schemeClr val="dk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Understanding Virtual Reality: Presence, Embodiment, &amp; Professional Practice</a:t>
            </a:r>
            <a:endParaRPr sz="1200">
              <a:solidFill>
                <a:schemeClr val="dk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Amplified Head Rotation in VR &amp; Effects on 3D Search, Training transfer and Spatial Orientation</a:t>
            </a:r>
            <a:endParaRPr sz="1200">
              <a:solidFill>
                <a:schemeClr val="dk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Performance and </a:t>
            </a:r>
            <a:r>
              <a:rPr lang="en-US" sz="1200" dirty="0" err="1">
                <a:solidFill>
                  <a:schemeClr val="dk1"/>
                </a:solidFill>
              </a:rPr>
              <a:t>QoE</a:t>
            </a:r>
            <a:r>
              <a:rPr lang="en-US" sz="1200" dirty="0">
                <a:solidFill>
                  <a:schemeClr val="dk1"/>
                </a:solidFill>
              </a:rPr>
              <a:t> Assessment of HTC Vive &amp; Oculus </a:t>
            </a:r>
            <a:endParaRPr sz="1200">
              <a:solidFill>
                <a:schemeClr val="dk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Rift for Pick and Place Tasks in VR  </a:t>
            </a:r>
            <a:endParaRPr sz="1200">
              <a:solidFill>
                <a:schemeClr val="dk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</a:rPr>
              <a:t>Online Course References:</a:t>
            </a:r>
            <a:endParaRPr sz="1200" i="1">
              <a:solidFill>
                <a:schemeClr val="dk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</a:rPr>
              <a:t>edX</a:t>
            </a:r>
            <a:r>
              <a:rPr lang="en-US" sz="1200" dirty="0">
                <a:solidFill>
                  <a:schemeClr val="dk1"/>
                </a:solidFill>
              </a:rPr>
              <a:t>: How Virtual Reality Works?</a:t>
            </a:r>
            <a:endParaRPr sz="1200">
              <a:solidFill>
                <a:schemeClr val="dk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</a:rPr>
              <a:t>cousera</a:t>
            </a:r>
            <a:r>
              <a:rPr lang="en-US" sz="1200" dirty="0">
                <a:solidFill>
                  <a:schemeClr val="dk1"/>
                </a:solidFill>
              </a:rPr>
              <a:t>: Introduction to Virtual Reality</a:t>
            </a: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</a:rPr>
              <a:t>Udemy</a:t>
            </a:r>
            <a:r>
              <a:rPr lang="en-US" sz="1200" dirty="0">
                <a:solidFill>
                  <a:schemeClr val="dk1"/>
                </a:solidFill>
              </a:rPr>
              <a:t>: Virtual Reality: A Quick Introduction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5" y="3081225"/>
            <a:ext cx="7254600" cy="37011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604900" y="2219100"/>
            <a:ext cx="5872800" cy="24198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075" y="304725"/>
            <a:ext cx="4246500" cy="2776500"/>
          </a:xfrm>
          <a:prstGeom prst="roundRect">
            <a:avLst>
              <a:gd name="adj" fmla="val 38740"/>
            </a:avLst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3976475" y="2428200"/>
            <a:ext cx="70692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Lighthouse Base Stations</a:t>
            </a:r>
            <a:endParaRPr sz="1800"/>
          </a:p>
        </p:txBody>
      </p:sp>
      <p:sp>
        <p:nvSpPr>
          <p:cNvPr id="204" name="Google Shape;204;p28"/>
          <p:cNvSpPr txBox="1"/>
          <p:nvPr/>
        </p:nvSpPr>
        <p:spPr>
          <a:xfrm>
            <a:off x="7006700" y="5289200"/>
            <a:ext cx="70692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Controller</a:t>
            </a:r>
            <a:endParaRPr sz="1800"/>
          </a:p>
        </p:txBody>
      </p:sp>
      <p:sp>
        <p:nvSpPr>
          <p:cNvPr id="205" name="Google Shape;205;p28"/>
          <p:cNvSpPr txBox="1"/>
          <p:nvPr/>
        </p:nvSpPr>
        <p:spPr>
          <a:xfrm>
            <a:off x="0" y="2620300"/>
            <a:ext cx="70692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Headset with stereoscopic view 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OF HT</a:t>
            </a:r>
            <a:r>
              <a:rPr lang="en-US" sz="4800" b="1" dirty="0">
                <a:solidFill>
                  <a:schemeClr val="dk1"/>
                </a:solidFill>
              </a:rPr>
              <a:t>C VIVE</a:t>
            </a:r>
            <a:endParaRPr sz="4800" b="1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704850" y="2057401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 i="1" dirty="0" smtClean="0">
                <a:solidFill>
                  <a:schemeClr val="dk1"/>
                </a:solidFill>
              </a:rPr>
              <a:t>Headset </a:t>
            </a:r>
            <a:r>
              <a:rPr lang="en-US" sz="3000" i="1" dirty="0">
                <a:solidFill>
                  <a:schemeClr val="dk1"/>
                </a:solidFill>
              </a:rPr>
              <a:t>Specifications</a:t>
            </a:r>
            <a:r>
              <a:rPr lang="en-US" sz="3000" i="1" dirty="0" smtClean="0">
                <a:solidFill>
                  <a:schemeClr val="dk1"/>
                </a:solidFill>
              </a:rPr>
              <a:t>:</a:t>
            </a: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endParaRPr sz="3000" i="1" dirty="0"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 dirty="0">
                <a:solidFill>
                  <a:schemeClr val="dk1"/>
                </a:solidFill>
              </a:rPr>
              <a:t>Screen: Dual AMOLED(Active Matrix Organic Light Emitting Diode) 3.6” </a:t>
            </a:r>
            <a:r>
              <a:rPr lang="en-US" sz="3000" dirty="0" smtClean="0">
                <a:solidFill>
                  <a:schemeClr val="dk1"/>
                </a:solidFill>
              </a:rPr>
              <a:t>diagonal</a:t>
            </a: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endParaRPr sz="3000" dirty="0"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 dirty="0">
                <a:solidFill>
                  <a:schemeClr val="dk1"/>
                </a:solidFill>
              </a:rPr>
              <a:t>Resolution: 1080x1200 pixels per eye(2160x1200 pixels combined</a:t>
            </a:r>
            <a:r>
              <a:rPr lang="en-US" sz="3000" dirty="0" smtClean="0">
                <a:solidFill>
                  <a:schemeClr val="dk1"/>
                </a:solidFill>
              </a:rPr>
              <a:t>)</a:t>
            </a: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endParaRPr sz="3000" dirty="0"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 dirty="0">
                <a:solidFill>
                  <a:schemeClr val="dk1"/>
                </a:solidFill>
              </a:rPr>
              <a:t>Refresh rate: </a:t>
            </a:r>
            <a:r>
              <a:rPr lang="en-US" sz="3000" dirty="0" smtClean="0">
                <a:solidFill>
                  <a:schemeClr val="dk1"/>
                </a:solidFill>
              </a:rPr>
              <a:t>90Hz</a:t>
            </a: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endParaRPr sz="3000" dirty="0"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 dirty="0">
                <a:solidFill>
                  <a:schemeClr val="dk1"/>
                </a:solidFill>
              </a:rPr>
              <a:t>Field of View: 110°</a:t>
            </a:r>
            <a:endParaRPr sz="3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OF HT</a:t>
            </a:r>
            <a:r>
              <a:rPr lang="en-US" sz="4800" b="1" dirty="0">
                <a:solidFill>
                  <a:schemeClr val="dk1"/>
                </a:solidFill>
              </a:rPr>
              <a:t>C VIVE</a:t>
            </a:r>
            <a:endParaRPr sz="4800" b="1"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685800" y="19300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 i="1" dirty="0">
                <a:solidFill>
                  <a:schemeClr val="dk1"/>
                </a:solidFill>
              </a:rPr>
              <a:t>Headset Specifications</a:t>
            </a:r>
            <a:r>
              <a:rPr lang="en-US" sz="3000" i="1" dirty="0" smtClean="0">
                <a:solidFill>
                  <a:schemeClr val="dk1"/>
                </a:solidFill>
              </a:rPr>
              <a:t>:</a:t>
            </a: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endParaRPr sz="3000" i="1" dirty="0"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 dirty="0">
                <a:solidFill>
                  <a:schemeClr val="dk1"/>
                </a:solidFill>
              </a:rPr>
              <a:t>Safety Features: Chaperone play area boundaries &amp; Front-facing </a:t>
            </a:r>
            <a:r>
              <a:rPr lang="en-US" sz="3000" dirty="0" smtClean="0">
                <a:solidFill>
                  <a:schemeClr val="dk1"/>
                </a:solidFill>
              </a:rPr>
              <a:t>camera</a:t>
            </a: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endParaRPr sz="3000" dirty="0"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 dirty="0">
                <a:solidFill>
                  <a:schemeClr val="dk1"/>
                </a:solidFill>
              </a:rPr>
              <a:t>Sensors: </a:t>
            </a:r>
            <a:r>
              <a:rPr lang="en-US" sz="3000" dirty="0" err="1">
                <a:solidFill>
                  <a:schemeClr val="dk1"/>
                </a:solidFill>
              </a:rPr>
              <a:t>SteamVR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smtClean="0">
                <a:solidFill>
                  <a:schemeClr val="dk1"/>
                </a:solidFill>
              </a:rPr>
              <a:t>Tracking, </a:t>
            </a:r>
            <a:r>
              <a:rPr lang="en-US" sz="3000" dirty="0">
                <a:solidFill>
                  <a:schemeClr val="dk1"/>
                </a:solidFill>
              </a:rPr>
              <a:t>gyroscope, </a:t>
            </a:r>
            <a:r>
              <a:rPr lang="en-US" sz="3000" dirty="0" smtClean="0">
                <a:solidFill>
                  <a:schemeClr val="dk1"/>
                </a:solidFill>
              </a:rPr>
              <a:t>proximity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OF HT</a:t>
            </a:r>
            <a:r>
              <a:rPr lang="en-US" sz="4800" b="1" dirty="0">
                <a:solidFill>
                  <a:schemeClr val="dk1"/>
                </a:solidFill>
              </a:rPr>
              <a:t>C VIVE</a:t>
            </a:r>
            <a:endParaRPr sz="4800" b="1"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685800" y="19300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 i="1" dirty="0">
                <a:solidFill>
                  <a:schemeClr val="dk1"/>
                </a:solidFill>
              </a:rPr>
              <a:t>Controller Specifications</a:t>
            </a:r>
            <a:r>
              <a:rPr lang="en-US" sz="3000" i="1" dirty="0" smtClean="0">
                <a:solidFill>
                  <a:schemeClr val="dk1"/>
                </a:solidFill>
              </a:rPr>
              <a:t>:</a:t>
            </a:r>
          </a:p>
          <a:p>
            <a:pPr marL="4953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 dirty="0">
                <a:solidFill>
                  <a:schemeClr val="dk1"/>
                </a:solidFill>
              </a:rPr>
              <a:t>Input: Multifunction </a:t>
            </a:r>
            <a:r>
              <a:rPr lang="en-US" sz="3000" dirty="0" err="1">
                <a:solidFill>
                  <a:schemeClr val="dk1"/>
                </a:solidFill>
              </a:rPr>
              <a:t>trackpad</a:t>
            </a:r>
            <a:r>
              <a:rPr lang="en-US" sz="3000" dirty="0">
                <a:solidFill>
                  <a:schemeClr val="dk1"/>
                </a:solidFill>
              </a:rPr>
              <a:t>, Grip buttons, Dual stage trigger, System button, Menu button</a:t>
            </a:r>
            <a:endParaRPr sz="3000" dirty="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 i="1" dirty="0">
                <a:solidFill>
                  <a:schemeClr val="dk1"/>
                </a:solidFill>
              </a:rPr>
              <a:t>Platform/Operating System: </a:t>
            </a:r>
            <a:endParaRPr lang="en-US" sz="3000" i="1" dirty="0" smtClean="0">
              <a:solidFill>
                <a:schemeClr val="dk1"/>
              </a:solidFill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endParaRPr lang="en-US" sz="3000" i="1" dirty="0">
              <a:solidFill>
                <a:schemeClr val="dk1"/>
              </a:solidFill>
            </a:endParaRPr>
          </a:p>
          <a:p>
            <a:pPr marL="381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dirty="0" err="1" smtClean="0">
                <a:solidFill>
                  <a:schemeClr val="dk1"/>
                </a:solidFill>
              </a:rPr>
              <a:t>SteamVR</a:t>
            </a:r>
            <a:r>
              <a:rPr lang="en-US" sz="3000" dirty="0" smtClean="0">
                <a:solidFill>
                  <a:schemeClr val="dk1"/>
                </a:solidFill>
              </a:rPr>
              <a:t> </a:t>
            </a:r>
            <a:r>
              <a:rPr lang="en-US" sz="3000" dirty="0">
                <a:solidFill>
                  <a:schemeClr val="dk1"/>
                </a:solidFill>
              </a:rPr>
              <a:t>running on MS Windows in addition to Linux &amp; </a:t>
            </a:r>
            <a:r>
              <a:rPr lang="en-US" sz="3000" dirty="0" err="1">
                <a:solidFill>
                  <a:schemeClr val="dk1"/>
                </a:solidFill>
              </a:rPr>
              <a:t>MacOS</a:t>
            </a:r>
            <a:r>
              <a:rPr lang="en-US" sz="3000" dirty="0">
                <a:solidFill>
                  <a:schemeClr val="dk1"/>
                </a:solidFill>
              </a:rPr>
              <a:t> support</a:t>
            </a:r>
            <a:endParaRPr sz="3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OF HT</a:t>
            </a:r>
            <a:r>
              <a:rPr lang="en-US" sz="4800" b="1" dirty="0">
                <a:solidFill>
                  <a:schemeClr val="dk1"/>
                </a:solidFill>
              </a:rPr>
              <a:t>C VIVE</a:t>
            </a:r>
            <a:endParaRPr sz="4800" b="1"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685800" y="19300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 dirty="0" smtClean="0">
                <a:solidFill>
                  <a:schemeClr val="dk1"/>
                </a:solidFill>
              </a:rPr>
              <a:t>Tracking </a:t>
            </a:r>
            <a:r>
              <a:rPr lang="en-US" sz="3000" dirty="0">
                <a:solidFill>
                  <a:schemeClr val="dk1"/>
                </a:solidFill>
              </a:rPr>
              <a:t>System: Lighthouse (Two base stations emitting pulsed IR lasers</a:t>
            </a:r>
            <a:r>
              <a:rPr lang="en-US" sz="3000" dirty="0" smtClean="0">
                <a:solidFill>
                  <a:schemeClr val="dk1"/>
                </a:solidFill>
              </a:rPr>
              <a:t>)</a:t>
            </a: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endParaRPr lang="en-US" sz="3000" dirty="0">
              <a:solidFill>
                <a:schemeClr val="dk1"/>
              </a:solidFill>
            </a:endParaRPr>
          </a:p>
          <a:p>
            <a:pPr lvl="0" indent="-419100">
              <a:spcBef>
                <a:spcPts val="0"/>
              </a:spcBef>
              <a:buClr>
                <a:schemeClr val="dk1"/>
              </a:buClr>
              <a:buSzPts val="3000"/>
              <a:buChar char="●"/>
            </a:pPr>
            <a:r>
              <a:rPr lang="en-IN" sz="3000" i="1" dirty="0">
                <a:solidFill>
                  <a:schemeClr val="dk1"/>
                </a:solidFill>
              </a:rPr>
              <a:t>Current Market Price: </a:t>
            </a:r>
            <a:r>
              <a:rPr lang="en-IN" sz="3000" dirty="0" err="1">
                <a:solidFill>
                  <a:schemeClr val="dk1"/>
                </a:solidFill>
              </a:rPr>
              <a:t>Rs</a:t>
            </a:r>
            <a:r>
              <a:rPr lang="en-IN" sz="3000" dirty="0">
                <a:solidFill>
                  <a:schemeClr val="dk1"/>
                </a:solidFill>
              </a:rPr>
              <a:t> 69,990</a:t>
            </a:r>
          </a:p>
          <a:p>
            <a:pPr lvl="0" indent="-419100">
              <a:spcBef>
                <a:spcPts val="0"/>
              </a:spcBef>
              <a:buClr>
                <a:schemeClr val="dk1"/>
              </a:buClr>
              <a:buSzPts val="3000"/>
              <a:buChar char="●"/>
            </a:pPr>
            <a:endParaRPr lang="en-IN" sz="3000" dirty="0">
              <a:solidFill>
                <a:schemeClr val="dk1"/>
              </a:solidFill>
            </a:endParaRPr>
          </a:p>
          <a:p>
            <a:pPr lvl="0" indent="-419100">
              <a:spcBef>
                <a:spcPts val="0"/>
              </a:spcBef>
              <a:buClr>
                <a:schemeClr val="dk1"/>
              </a:buClr>
              <a:buSzPts val="3000"/>
              <a:buChar char="●"/>
            </a:pPr>
            <a:r>
              <a:rPr lang="en-IN" sz="3000" i="1" dirty="0">
                <a:solidFill>
                  <a:schemeClr val="dk1"/>
                </a:solidFill>
              </a:rPr>
              <a:t>Weight: </a:t>
            </a:r>
            <a:r>
              <a:rPr lang="en-IN" sz="3000" dirty="0">
                <a:solidFill>
                  <a:schemeClr val="dk1"/>
                </a:solidFill>
              </a:rPr>
              <a:t>555g(</a:t>
            </a:r>
            <a:r>
              <a:rPr lang="en-IN" sz="3000" dirty="0" err="1">
                <a:solidFill>
                  <a:schemeClr val="dk1"/>
                </a:solidFill>
              </a:rPr>
              <a:t>approx</a:t>
            </a:r>
            <a:r>
              <a:rPr lang="en-IN" sz="3000" dirty="0">
                <a:solidFill>
                  <a:schemeClr val="dk1"/>
                </a:solidFill>
              </a:rPr>
              <a:t>)</a:t>
            </a: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endParaRPr sz="30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4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450" y="2819400"/>
            <a:ext cx="4502750" cy="34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068475" y="764373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HOW DOES VIVE WORK?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685800" y="1924285"/>
            <a:ext cx="108204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Head &amp; hand </a:t>
            </a:r>
            <a:r>
              <a:rPr lang="en-US" sz="3000" b="1" dirty="0">
                <a:solidFill>
                  <a:srgbClr val="000000"/>
                </a:solidFill>
              </a:rPr>
              <a:t>movements</a:t>
            </a:r>
            <a:r>
              <a:rPr lang="en-US" sz="3000" dirty="0">
                <a:solidFill>
                  <a:srgbClr val="000000"/>
                </a:solidFill>
              </a:rPr>
              <a:t>(translational &amp; rotational) are mapped in a </a:t>
            </a:r>
            <a:r>
              <a:rPr lang="en-US" sz="3000" b="1" dirty="0">
                <a:solidFill>
                  <a:srgbClr val="000000"/>
                </a:solidFill>
              </a:rPr>
              <a:t>360° virtual space </a:t>
            </a:r>
            <a:r>
              <a:rPr lang="en-US" sz="3000" dirty="0">
                <a:solidFill>
                  <a:srgbClr val="000000"/>
                </a:solidFill>
              </a:rPr>
              <a:t>using 37 sensors on the faceplates of the headset which is paired with </a:t>
            </a:r>
            <a:r>
              <a:rPr lang="en-US" sz="3000" b="1" dirty="0">
                <a:solidFill>
                  <a:srgbClr val="000000"/>
                </a:solidFill>
              </a:rPr>
              <a:t>Lighthouse base stations</a:t>
            </a:r>
            <a:r>
              <a:rPr lang="en-US" sz="3000" dirty="0">
                <a:solidFill>
                  <a:srgbClr val="000000"/>
                </a:solidFill>
              </a:rPr>
              <a:t> which emit </a:t>
            </a:r>
            <a:r>
              <a:rPr lang="en-US" sz="3000" b="1" dirty="0">
                <a:solidFill>
                  <a:srgbClr val="000000"/>
                </a:solidFill>
              </a:rPr>
              <a:t>infrared laser beams</a:t>
            </a:r>
            <a:r>
              <a:rPr lang="en-US" sz="3000" dirty="0">
                <a:solidFill>
                  <a:srgbClr val="000000"/>
                </a:solidFill>
              </a:rPr>
              <a:t>.</a:t>
            </a:r>
            <a:endParaRPr sz="3000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>
              <a:solidFill>
                <a:srgbClr val="000000"/>
              </a:solidFill>
            </a:endParaRPr>
          </a:p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The base stations are set up to form a triangle forming the play area to triangulate your position.</a:t>
            </a:r>
            <a:endParaRPr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HOW DOES VIVE WORK?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685800" y="1924285"/>
            <a:ext cx="108204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 dirty="0" smtClean="0">
                <a:solidFill>
                  <a:srgbClr val="000000"/>
                </a:solidFill>
              </a:rPr>
              <a:t>The </a:t>
            </a:r>
            <a:r>
              <a:rPr lang="en-US" sz="3000" b="1" dirty="0">
                <a:solidFill>
                  <a:srgbClr val="000000"/>
                </a:solidFill>
              </a:rPr>
              <a:t>laser</a:t>
            </a:r>
            <a:r>
              <a:rPr lang="en-US" sz="3000" dirty="0">
                <a:solidFill>
                  <a:srgbClr val="000000"/>
                </a:solidFill>
              </a:rPr>
              <a:t> from the base stations sweeps the room </a:t>
            </a:r>
            <a:r>
              <a:rPr lang="en-US" sz="3000" b="1" dirty="0">
                <a:solidFill>
                  <a:srgbClr val="000000"/>
                </a:solidFill>
              </a:rPr>
              <a:t>dotting all objects.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endParaRPr lang="en-US" sz="3000" dirty="0" smtClean="0">
              <a:solidFill>
                <a:srgbClr val="000000"/>
              </a:solidFill>
            </a:endParaRPr>
          </a:p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endParaRPr lang="en-US" sz="3000" dirty="0">
              <a:solidFill>
                <a:srgbClr val="000000"/>
              </a:solidFill>
            </a:endParaRPr>
          </a:p>
          <a:p>
            <a:pPr indent="-419100">
              <a:buClr>
                <a:srgbClr val="000000"/>
              </a:buClr>
              <a:buSzPts val="3000"/>
            </a:pPr>
            <a:r>
              <a:rPr lang="en-IN" sz="3000" dirty="0">
                <a:solidFill>
                  <a:srgbClr val="000000"/>
                </a:solidFill>
              </a:rPr>
              <a:t>The headset records the time when it was hit by the laser and determines where each </a:t>
            </a:r>
            <a:r>
              <a:rPr lang="en-IN" sz="3000" dirty="0" err="1">
                <a:solidFill>
                  <a:srgbClr val="000000"/>
                </a:solidFill>
              </a:rPr>
              <a:t>photosensor</a:t>
            </a:r>
            <a:r>
              <a:rPr lang="en-IN" sz="3000" dirty="0">
                <a:solidFill>
                  <a:srgbClr val="000000"/>
                </a:solidFill>
              </a:rPr>
              <a:t> was at that particular point of time and when the beam was in contact with the headset to </a:t>
            </a:r>
            <a:r>
              <a:rPr lang="en-IN" sz="3000" b="1" dirty="0">
                <a:solidFill>
                  <a:srgbClr val="000000"/>
                </a:solidFill>
              </a:rPr>
              <a:t>calculate the exact position relative to the base station  </a:t>
            </a:r>
          </a:p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endParaRPr sz="30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841</Words>
  <Application>Microsoft Office PowerPoint</Application>
  <PresentationFormat>Widescreen</PresentationFormat>
  <Paragraphs>189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Arial</vt:lpstr>
      <vt:lpstr>Vapor Trail</vt:lpstr>
      <vt:lpstr>HTC VIVE</vt:lpstr>
      <vt:lpstr>INTRODUCTION</vt:lpstr>
      <vt:lpstr>PowerPoint Presentation</vt:lpstr>
      <vt:lpstr>FEATURES OF HTC VIVE</vt:lpstr>
      <vt:lpstr>FEATURES OF HTC VIVE</vt:lpstr>
      <vt:lpstr>FEATURES OF HTC VIVE</vt:lpstr>
      <vt:lpstr>FEATURES OF HTC VIVE</vt:lpstr>
      <vt:lpstr>HOW DOES VIVE WORK?</vt:lpstr>
      <vt:lpstr>HOW DOES VIVE WORK?</vt:lpstr>
      <vt:lpstr>HOW DOES VIVE WORK?</vt:lpstr>
      <vt:lpstr>PowerPoint Presentation</vt:lpstr>
      <vt:lpstr>LIMITATIONS</vt:lpstr>
      <vt:lpstr>IMPACTS</vt:lpstr>
      <vt:lpstr>FUTURE IMPROVEMENTS</vt:lpstr>
      <vt:lpstr>FUTURE IMPROVEMENTS</vt:lpstr>
      <vt:lpstr>BENCHMARKING</vt:lpstr>
      <vt:lpstr>SALES STATISTICS, PRESENT MARKET &amp; FUTURE BUSINESS OPPORTUNITIES</vt:lpstr>
      <vt:lpstr>PATENTS &amp; CUSTOMER REVIEWS</vt:lpstr>
      <vt:lpstr>CONCLUSION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HTC VIVE</dc:title>
  <dc:creator>Mariamma Sunny</dc:creator>
  <cp:lastModifiedBy>Anu Abey</cp:lastModifiedBy>
  <cp:revision>24</cp:revision>
  <dcterms:modified xsi:type="dcterms:W3CDTF">2018-09-02T06:27:33Z</dcterms:modified>
</cp:coreProperties>
</file>