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embeddedFontLst>
    <p:embeddedFont>
      <p:font typeface="Caveat"/>
      <p:regular r:id="rId56"/>
      <p:bold r:id="rId57"/>
    </p:embeddedFont>
    <p:embeddedFont>
      <p:font typeface="Playfair Display"/>
      <p:regular r:id="rId58"/>
      <p:bold r:id="rId59"/>
      <p:italic r:id="rId60"/>
      <p:boldItalic r:id="rId61"/>
    </p:embeddedFont>
    <p:embeddedFont>
      <p:font typeface="PT Sans Narrow"/>
      <p:regular r:id="rId62"/>
      <p:bold r:id="rId63"/>
    </p:embeddedFont>
    <p:embeddedFont>
      <p:font typeface="Old Standard TT"/>
      <p:regular r:id="rId64"/>
      <p:bold r:id="rId65"/>
      <p:italic r:id="rId66"/>
    </p:embeddedFont>
    <p:embeddedFont>
      <p:font typeface="Open Sans"/>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OpenSans-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TSansNarrow-regular.fntdata"/><Relationship Id="rId61" Type="http://schemas.openxmlformats.org/officeDocument/2006/relationships/font" Target="fonts/PlayfairDisplay-boldItalic.fntdata"/><Relationship Id="rId20" Type="http://schemas.openxmlformats.org/officeDocument/2006/relationships/slide" Target="slides/slide14.xml"/><Relationship Id="rId64" Type="http://schemas.openxmlformats.org/officeDocument/2006/relationships/font" Target="fonts/OldStandardTT-regular.fntdata"/><Relationship Id="rId63" Type="http://schemas.openxmlformats.org/officeDocument/2006/relationships/font" Target="fonts/PTSansNarrow-bold.fntdata"/><Relationship Id="rId22" Type="http://schemas.openxmlformats.org/officeDocument/2006/relationships/slide" Target="slides/slide16.xml"/><Relationship Id="rId66" Type="http://schemas.openxmlformats.org/officeDocument/2006/relationships/font" Target="fonts/OldStandardTT-italic.fntdata"/><Relationship Id="rId21" Type="http://schemas.openxmlformats.org/officeDocument/2006/relationships/slide" Target="slides/slide15.xml"/><Relationship Id="rId65" Type="http://schemas.openxmlformats.org/officeDocument/2006/relationships/font" Target="fonts/OldStandardTT-bold.fntdata"/><Relationship Id="rId24" Type="http://schemas.openxmlformats.org/officeDocument/2006/relationships/slide" Target="slides/slide18.xml"/><Relationship Id="rId68" Type="http://schemas.openxmlformats.org/officeDocument/2006/relationships/font" Target="fonts/OpenSans-bold.fntdata"/><Relationship Id="rId23" Type="http://schemas.openxmlformats.org/officeDocument/2006/relationships/slide" Target="slides/slide17.xml"/><Relationship Id="rId67" Type="http://schemas.openxmlformats.org/officeDocument/2006/relationships/font" Target="fonts/OpenSans-regular.fntdata"/><Relationship Id="rId60" Type="http://schemas.openxmlformats.org/officeDocument/2006/relationships/font" Target="fonts/PlayfairDisplay-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penSans-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Caveat-bold.fntdata"/><Relationship Id="rId12" Type="http://schemas.openxmlformats.org/officeDocument/2006/relationships/slide" Target="slides/slide6.xml"/><Relationship Id="rId56" Type="http://schemas.openxmlformats.org/officeDocument/2006/relationships/font" Target="fonts/Caveat-regular.fntdata"/><Relationship Id="rId15" Type="http://schemas.openxmlformats.org/officeDocument/2006/relationships/slide" Target="slides/slide9.xml"/><Relationship Id="rId59" Type="http://schemas.openxmlformats.org/officeDocument/2006/relationships/font" Target="fonts/PlayfairDisplay-bold.fntdata"/><Relationship Id="rId14" Type="http://schemas.openxmlformats.org/officeDocument/2006/relationships/slide" Target="slides/slide8.xml"/><Relationship Id="rId58" Type="http://schemas.openxmlformats.org/officeDocument/2006/relationships/font" Target="fonts/PlayfairDisplay-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a25413ea6_12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a25413ea6_12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a25413ea6_12_1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a25413ea6_12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a25413ea6_12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a25413ea6_12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a25413ea6_8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a25413ea6_8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a25413ea6_8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a25413ea6_8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a25413ea6_8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a25413ea6_8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a25413ea6_8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a25413ea6_8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a25413ea6_8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a25413ea6_8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a25413ea6_8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a25413ea6_8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8a25413ea6_8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a25413ea6_8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a25413ea6_8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a25413ea6_8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a25413ea6_12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a25413ea6_1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3ce66552169f92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ce66552169f92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8a25413ea6_8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a25413ea6_8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8a25413ea6_8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a25413ea6_8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8a25413ea6_8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8a25413ea6_8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8a25413ea6_8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a25413ea6_8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8a25413ea6_8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8a25413ea6_8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8a25413ea6_8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a25413ea6_8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8a25413ea6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a25413ea6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8a25413ea6_18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a25413ea6_18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8a3cf39c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a3cf39c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a25413ea6_12_1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a25413ea6_1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8a25413ea6_18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8a25413ea6_18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8a25413ea6_18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8a25413ea6_18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8a25413ea6_18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8a25413ea6_18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8a25413ea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a25413ea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8a25413ea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a25413ea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8a25413ea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8a25413ea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8a25413ea6_7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a25413ea6_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8a25413ea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a25413ea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8a25413ea6_1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8a25413ea6_1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a25413ea6_12_1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a25413ea6_1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8a25413ea6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8a25413ea6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8a25413ea6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8a25413ea6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8a25413ea6_1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8a25413ea6_1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8a25413ea6_1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8a25413ea6_1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8a25413ea6_1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8a25413ea6_1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8a25413ea6_1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8a25413ea6_1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8a25413ea6_1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8a25413ea6_1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8a25413ea6_1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8a25413ea6_1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8a25413ea6_1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8a25413ea6_1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8a25413ea6_1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8a25413ea6_1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a25413ea6_12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a25413ea6_1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a25413ea6_12_1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a25413ea6_1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a25413ea6_12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a25413ea6_1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a25413ea6_12_1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a25413ea6_12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a25413ea6_12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a25413ea6_1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66" name="Shape 66"/>
        <p:cNvGrpSpPr/>
        <p:nvPr/>
      </p:nvGrpSpPr>
      <p:grpSpPr>
        <a:xfrm>
          <a:off x="0" y="0"/>
          <a:ext cx="0" cy="0"/>
          <a:chOff x="0" y="0"/>
          <a:chExt cx="0" cy="0"/>
        </a:xfrm>
      </p:grpSpPr>
      <p:sp>
        <p:nvSpPr>
          <p:cNvPr id="67" name="Google Shape;67;p14"/>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 name="Google Shape;68;p14"/>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69" name="Google Shape;69;p14"/>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70" name="Google Shape;70;p14"/>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72" name="Shape 72"/>
        <p:cNvGrpSpPr/>
        <p:nvPr/>
      </p:nvGrpSpPr>
      <p:grpSpPr>
        <a:xfrm>
          <a:off x="0" y="0"/>
          <a:ext cx="0" cy="0"/>
          <a:chOff x="0" y="0"/>
          <a:chExt cx="0" cy="0"/>
        </a:xfrm>
      </p:grpSpPr>
      <p:cxnSp>
        <p:nvCxnSpPr>
          <p:cNvPr id="73" name="Google Shape;73;p15"/>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74" name="Google Shape;74;p1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6" name="Shape 76"/>
        <p:cNvGrpSpPr/>
        <p:nvPr/>
      </p:nvGrpSpPr>
      <p:grpSpPr>
        <a:xfrm>
          <a:off x="0" y="0"/>
          <a:ext cx="0" cy="0"/>
          <a:chOff x="0" y="0"/>
          <a:chExt cx="0" cy="0"/>
        </a:xfrm>
      </p:grpSpPr>
      <p:sp>
        <p:nvSpPr>
          <p:cNvPr id="77" name="Google Shape;77;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9" name="Google Shape;79;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17"/>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4" name="Google Shape;84;p17"/>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8" name="Google Shape;8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9" name="Shape 89"/>
        <p:cNvGrpSpPr/>
        <p:nvPr/>
      </p:nvGrpSpPr>
      <p:grpSpPr>
        <a:xfrm>
          <a:off x="0" y="0"/>
          <a:ext cx="0" cy="0"/>
          <a:chOff x="0" y="0"/>
          <a:chExt cx="0" cy="0"/>
        </a:xfrm>
      </p:grpSpPr>
      <p:sp>
        <p:nvSpPr>
          <p:cNvPr id="90" name="Google Shape;90;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2" name="Google Shape;9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93" name="Shape 93"/>
        <p:cNvGrpSpPr/>
        <p:nvPr/>
      </p:nvGrpSpPr>
      <p:grpSpPr>
        <a:xfrm>
          <a:off x="0" y="0"/>
          <a:ext cx="0" cy="0"/>
          <a:chOff x="0" y="0"/>
          <a:chExt cx="0" cy="0"/>
        </a:xfrm>
      </p:grpSpPr>
      <p:sp>
        <p:nvSpPr>
          <p:cNvPr id="94" name="Google Shape;94;p20"/>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95" name="Google Shape;9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6" name="Shape 96"/>
        <p:cNvGrpSpPr/>
        <p:nvPr/>
      </p:nvGrpSpPr>
      <p:grpSpPr>
        <a:xfrm>
          <a:off x="0" y="0"/>
          <a:ext cx="0" cy="0"/>
          <a:chOff x="0" y="0"/>
          <a:chExt cx="0" cy="0"/>
        </a:xfrm>
      </p:grpSpPr>
      <p:sp>
        <p:nvSpPr>
          <p:cNvPr id="97" name="Google Shape;97;p2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 name="Google Shape;98;p21"/>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99" name="Google Shape;99;p21"/>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100" name="Google Shape;100;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1" name="Google Shape;10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102" name="Google Shape;10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3" name="Shape 103"/>
        <p:cNvGrpSpPr/>
        <p:nvPr/>
      </p:nvGrpSpPr>
      <p:grpSpPr>
        <a:xfrm>
          <a:off x="0" y="0"/>
          <a:ext cx="0" cy="0"/>
          <a:chOff x="0" y="0"/>
          <a:chExt cx="0" cy="0"/>
        </a:xfrm>
      </p:grpSpPr>
      <p:sp>
        <p:nvSpPr>
          <p:cNvPr id="104" name="Google Shape;10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05" name="Google Shape;10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6" name="Shape 106"/>
        <p:cNvGrpSpPr/>
        <p:nvPr/>
      </p:nvGrpSpPr>
      <p:grpSpPr>
        <a:xfrm>
          <a:off x="0" y="0"/>
          <a:ext cx="0" cy="0"/>
          <a:chOff x="0" y="0"/>
          <a:chExt cx="0" cy="0"/>
        </a:xfrm>
      </p:grpSpPr>
      <p:sp>
        <p:nvSpPr>
          <p:cNvPr id="107" name="Google Shape;107;p23"/>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108" name="Google Shape;108;p23"/>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9" name="Google Shape;10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0" name="Shape 110"/>
        <p:cNvGrpSpPr/>
        <p:nvPr/>
      </p:nvGrpSpPr>
      <p:grpSpPr>
        <a:xfrm>
          <a:off x="0" y="0"/>
          <a:ext cx="0" cy="0"/>
          <a:chOff x="0" y="0"/>
          <a:chExt cx="0" cy="0"/>
        </a:xfrm>
      </p:grpSpPr>
      <p:sp>
        <p:nvSpPr>
          <p:cNvPr id="111" name="Google Shape;11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62" name="Shape 62"/>
        <p:cNvGrpSpPr/>
        <p:nvPr/>
      </p:nvGrpSpPr>
      <p:grpSpPr>
        <a:xfrm>
          <a:off x="0" y="0"/>
          <a:ext cx="0" cy="0"/>
          <a:chOff x="0" y="0"/>
          <a:chExt cx="0" cy="0"/>
        </a:xfrm>
      </p:grpSpPr>
      <p:sp>
        <p:nvSpPr>
          <p:cNvPr id="63" name="Google Shape;63;p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64" name="Google Shape;64;p1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65" name="Google Shape;6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6.png"/><Relationship Id="rId4" Type="http://schemas.openxmlformats.org/officeDocument/2006/relationships/image" Target="../media/image11.pn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42.png"/><Relationship Id="rId5"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9.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7.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2.pn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4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8.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9.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hyperlink" Target="http://drive.google.com/file/d/1EEUfEVZNd3qEpUvzFoaXHLrSqcjrxR6m/view" TargetMode="External"/><Relationship Id="rId4" Type="http://schemas.openxmlformats.org/officeDocument/2006/relationships/image" Target="../media/image3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5"/>
          <p:cNvSpPr txBox="1"/>
          <p:nvPr>
            <p:ph type="title"/>
          </p:nvPr>
        </p:nvSpPr>
        <p:spPr>
          <a:xfrm>
            <a:off x="286350" y="1062675"/>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4200">
                <a:solidFill>
                  <a:srgbClr val="000000"/>
                </a:solidFill>
                <a:highlight>
                  <a:srgbClr val="EFEFEF"/>
                </a:highlight>
                <a:latin typeface="Caveat"/>
                <a:ea typeface="Caveat"/>
                <a:cs typeface="Caveat"/>
                <a:sym typeface="Caveat"/>
              </a:rPr>
              <a:t>Modelling CoVid-19 Epidemic Spread on Social</a:t>
            </a:r>
            <a:endParaRPr b="0" sz="4200">
              <a:solidFill>
                <a:srgbClr val="000000"/>
              </a:solidFill>
              <a:highlight>
                <a:srgbClr val="EFEFEF"/>
              </a:highlight>
              <a:latin typeface="Caveat"/>
              <a:ea typeface="Caveat"/>
              <a:cs typeface="Caveat"/>
              <a:sym typeface="Caveat"/>
            </a:endParaRPr>
          </a:p>
          <a:p>
            <a:pPr indent="0" lvl="0" marL="0" rtl="0" algn="ctr">
              <a:spcBef>
                <a:spcPts val="0"/>
              </a:spcBef>
              <a:spcAft>
                <a:spcPts val="0"/>
              </a:spcAft>
              <a:buNone/>
            </a:pPr>
            <a:r>
              <a:rPr b="0" lang="en" sz="4200">
                <a:solidFill>
                  <a:srgbClr val="000000"/>
                </a:solidFill>
                <a:highlight>
                  <a:srgbClr val="EFEFEF"/>
                </a:highlight>
                <a:latin typeface="Caveat"/>
                <a:ea typeface="Caveat"/>
                <a:cs typeface="Caveat"/>
                <a:sym typeface="Caveat"/>
              </a:rPr>
              <a:t>Networks</a:t>
            </a:r>
            <a:endParaRPr b="0" sz="4200">
              <a:solidFill>
                <a:srgbClr val="000000"/>
              </a:solidFill>
              <a:highlight>
                <a:srgbClr val="EFEFEF"/>
              </a:highlight>
              <a:latin typeface="Caveat"/>
              <a:ea typeface="Caveat"/>
              <a:cs typeface="Caveat"/>
              <a:sym typeface="Caveat"/>
            </a:endParaRPr>
          </a:p>
          <a:p>
            <a:pPr indent="0" lvl="0" marL="0" rtl="0" algn="ctr">
              <a:spcBef>
                <a:spcPts val="0"/>
              </a:spcBef>
              <a:spcAft>
                <a:spcPts val="0"/>
              </a:spcAft>
              <a:buNone/>
            </a:pPr>
            <a:r>
              <a:t/>
            </a:r>
            <a:endParaRPr/>
          </a:p>
        </p:txBody>
      </p:sp>
      <p:sp>
        <p:nvSpPr>
          <p:cNvPr id="117" name="Google Shape;117;p25"/>
          <p:cNvSpPr txBox="1"/>
          <p:nvPr/>
        </p:nvSpPr>
        <p:spPr>
          <a:xfrm>
            <a:off x="2305275" y="3705800"/>
            <a:ext cx="6680400" cy="13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CC4125"/>
                </a:solidFill>
                <a:latin typeface="Comic Sans MS"/>
                <a:ea typeface="Comic Sans MS"/>
                <a:cs typeface="Comic Sans MS"/>
                <a:sym typeface="Comic Sans MS"/>
              </a:rPr>
              <a:t>Anuran Pal, Anirban Dey, Abhinav Patra and Anubhab Sur</a:t>
            </a:r>
            <a:endParaRPr sz="1900">
              <a:solidFill>
                <a:srgbClr val="CC4125"/>
              </a:solidFill>
              <a:latin typeface="Comic Sans MS"/>
              <a:ea typeface="Comic Sans MS"/>
              <a:cs typeface="Comic Sans MS"/>
              <a:sym typeface="Comic Sans MS"/>
            </a:endParaRPr>
          </a:p>
          <a:p>
            <a:pPr indent="0" lvl="0" marL="0" rtl="0" algn="l">
              <a:spcBef>
                <a:spcPts val="0"/>
              </a:spcBef>
              <a:spcAft>
                <a:spcPts val="0"/>
              </a:spcAft>
              <a:buNone/>
            </a:pPr>
            <a:r>
              <a:t/>
            </a:r>
            <a:endParaRPr sz="1900">
              <a:solidFill>
                <a:srgbClr val="CC4125"/>
              </a:solidFill>
              <a:latin typeface="Comic Sans MS"/>
              <a:ea typeface="Comic Sans MS"/>
              <a:cs typeface="Comic Sans MS"/>
              <a:sym typeface="Comic Sans MS"/>
            </a:endParaRPr>
          </a:p>
          <a:p>
            <a:pPr indent="0" lvl="0" marL="0" rtl="0" algn="l">
              <a:spcBef>
                <a:spcPts val="0"/>
              </a:spcBef>
              <a:spcAft>
                <a:spcPts val="0"/>
              </a:spcAft>
              <a:buNone/>
            </a:pPr>
            <a:r>
              <a:rPr lang="en" sz="1900">
                <a:solidFill>
                  <a:srgbClr val="CC4125"/>
                </a:solidFill>
                <a:latin typeface="Comic Sans MS"/>
                <a:ea typeface="Comic Sans MS"/>
                <a:cs typeface="Comic Sans MS"/>
                <a:sym typeface="Comic Sans MS"/>
              </a:rPr>
              <a:t>THE A TEAM</a:t>
            </a:r>
            <a:endParaRPr sz="1900">
              <a:solidFill>
                <a:srgbClr val="CC4125"/>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4"/>
          <p:cNvSpPr txBox="1"/>
          <p:nvPr/>
        </p:nvSpPr>
        <p:spPr>
          <a:xfrm>
            <a:off x="688625" y="1236675"/>
            <a:ext cx="2838900" cy="12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100">
                <a:solidFill>
                  <a:srgbClr val="F3F3F3"/>
                </a:solidFill>
                <a:latin typeface="Caveat"/>
                <a:ea typeface="Caveat"/>
                <a:cs typeface="Caveat"/>
                <a:sym typeface="Caveat"/>
              </a:rPr>
              <a:t>Flow-Chart:</a:t>
            </a:r>
            <a:endParaRPr b="1" sz="4100">
              <a:solidFill>
                <a:srgbClr val="F3F3F3"/>
              </a:solidFill>
              <a:latin typeface="Caveat"/>
              <a:ea typeface="Caveat"/>
              <a:cs typeface="Caveat"/>
              <a:sym typeface="Caveat"/>
            </a:endParaRPr>
          </a:p>
        </p:txBody>
      </p:sp>
      <p:pic>
        <p:nvPicPr>
          <p:cNvPr id="183" name="Google Shape;183;p34"/>
          <p:cNvPicPr preferRelativeResize="0"/>
          <p:nvPr/>
        </p:nvPicPr>
        <p:blipFill>
          <a:blip r:embed="rId3">
            <a:alphaModFix/>
          </a:blip>
          <a:stretch>
            <a:fillRect/>
          </a:stretch>
        </p:blipFill>
        <p:spPr>
          <a:xfrm>
            <a:off x="3719550" y="323225"/>
            <a:ext cx="5161276" cy="4252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56225" y="105850"/>
            <a:ext cx="45720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Some Observations:</a:t>
            </a:r>
            <a:endParaRPr/>
          </a:p>
        </p:txBody>
      </p:sp>
      <p:sp>
        <p:nvSpPr>
          <p:cNvPr id="189" name="Google Shape;189;p35"/>
          <p:cNvSpPr txBox="1"/>
          <p:nvPr>
            <p:ph idx="1" type="subTitle"/>
          </p:nvPr>
        </p:nvSpPr>
        <p:spPr>
          <a:xfrm>
            <a:off x="279550" y="2037725"/>
            <a:ext cx="4045200" cy="2684100"/>
          </a:xfrm>
          <a:prstGeom prst="rect">
            <a:avLst/>
          </a:prstGeom>
        </p:spPr>
        <p:txBody>
          <a:bodyPr anchorCtr="0" anchor="t" bIns="91425" lIns="91425" spcFirstLastPara="1" rIns="91425" wrap="square" tIns="91425">
            <a:noAutofit/>
          </a:bodyPr>
          <a:lstStyle/>
          <a:p>
            <a:pPr indent="-361950" lvl="0" marL="457200" rtl="0" algn="ctr">
              <a:spcBef>
                <a:spcPts val="0"/>
              </a:spcBef>
              <a:spcAft>
                <a:spcPts val="0"/>
              </a:spcAft>
              <a:buSzPts val="2100"/>
              <a:buChar char="❏"/>
            </a:pPr>
            <a:r>
              <a:rPr lang="en"/>
              <a:t>Class “A” has a much higher potential of infecting class “S” than that of class “I”</a:t>
            </a:r>
            <a:br>
              <a:rPr lang="en"/>
            </a:br>
            <a:endParaRPr/>
          </a:p>
          <a:p>
            <a:pPr indent="-361950" lvl="0" marL="457200" rtl="0" algn="ctr">
              <a:spcBef>
                <a:spcPts val="0"/>
              </a:spcBef>
              <a:spcAft>
                <a:spcPts val="0"/>
              </a:spcAft>
              <a:buSzPts val="2100"/>
              <a:buChar char="❏"/>
            </a:pPr>
            <a:r>
              <a:rPr lang="en"/>
              <a:t>Rate of persons dying should be lesser than rate of people recovering from “I”</a:t>
            </a:r>
            <a:br>
              <a:rPr lang="en"/>
            </a:br>
            <a:endParaRPr/>
          </a:p>
        </p:txBody>
      </p:sp>
      <p:pic>
        <p:nvPicPr>
          <p:cNvPr id="190" name="Google Shape;190;p35"/>
          <p:cNvPicPr preferRelativeResize="0"/>
          <p:nvPr/>
        </p:nvPicPr>
        <p:blipFill rotWithShape="1">
          <a:blip r:embed="rId3">
            <a:alphaModFix/>
          </a:blip>
          <a:srcRect b="-787512" l="-1173230" r="1151159" t="765441"/>
          <a:stretch/>
        </p:blipFill>
        <p:spPr>
          <a:xfrm>
            <a:off x="2190750" y="4419300"/>
            <a:ext cx="533700" cy="533700"/>
          </a:xfrm>
          <a:prstGeom prst="rect">
            <a:avLst/>
          </a:prstGeom>
          <a:noFill/>
          <a:ln>
            <a:noFill/>
          </a:ln>
        </p:spPr>
      </p:pic>
      <p:pic>
        <p:nvPicPr>
          <p:cNvPr id="191" name="Google Shape;191;p35"/>
          <p:cNvPicPr preferRelativeResize="0"/>
          <p:nvPr/>
        </p:nvPicPr>
        <p:blipFill>
          <a:blip r:embed="rId4">
            <a:alphaModFix/>
          </a:blip>
          <a:stretch>
            <a:fillRect/>
          </a:stretch>
        </p:blipFill>
        <p:spPr>
          <a:xfrm>
            <a:off x="4832902" y="385075"/>
            <a:ext cx="4016882" cy="370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445025"/>
            <a:ext cx="8520600" cy="7074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Let us consider the SAIRD model again</a:t>
            </a:r>
            <a:endParaRPr sz="2400">
              <a:solidFill>
                <a:srgbClr val="000000"/>
              </a:solidFill>
            </a:endParaRPr>
          </a:p>
        </p:txBody>
      </p:sp>
      <p:sp>
        <p:nvSpPr>
          <p:cNvPr id="197" name="Google Shape;197;p36"/>
          <p:cNvSpPr txBox="1"/>
          <p:nvPr/>
        </p:nvSpPr>
        <p:spPr>
          <a:xfrm>
            <a:off x="5767850" y="2277450"/>
            <a:ext cx="3225900" cy="11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Consider the following initial condition: I(t=0)=1 and A(t=0)=0</a:t>
            </a:r>
            <a:endParaRPr sz="1800">
              <a:latin typeface="Open Sans"/>
              <a:ea typeface="Open Sans"/>
              <a:cs typeface="Open Sans"/>
              <a:sym typeface="Open Sans"/>
            </a:endParaRPr>
          </a:p>
        </p:txBody>
      </p:sp>
      <p:pic>
        <p:nvPicPr>
          <p:cNvPr id="198" name="Google Shape;198;p36"/>
          <p:cNvPicPr preferRelativeResize="0"/>
          <p:nvPr/>
        </p:nvPicPr>
        <p:blipFill>
          <a:blip r:embed="rId3">
            <a:alphaModFix/>
          </a:blip>
          <a:stretch>
            <a:fillRect/>
          </a:stretch>
        </p:blipFill>
        <p:spPr>
          <a:xfrm>
            <a:off x="311700" y="1090824"/>
            <a:ext cx="4790275" cy="3764625"/>
          </a:xfrm>
          <a:prstGeom prst="rect">
            <a:avLst/>
          </a:prstGeom>
          <a:noFill/>
          <a:ln>
            <a:noFill/>
          </a:ln>
        </p:spPr>
      </p:pic>
      <p:sp>
        <p:nvSpPr>
          <p:cNvPr id="199" name="Google Shape;199;p36"/>
          <p:cNvSpPr/>
          <p:nvPr/>
        </p:nvSpPr>
        <p:spPr>
          <a:xfrm>
            <a:off x="1406290" y="1043698"/>
            <a:ext cx="1885800" cy="1897175"/>
          </a:xfrm>
          <a:custGeom>
            <a:rect b="b" l="l" r="r" t="t"/>
            <a:pathLst>
              <a:path extrusionOk="0" h="75887" w="75432">
                <a:moveTo>
                  <a:pt x="8323" y="2616"/>
                </a:moveTo>
                <a:cubicBezTo>
                  <a:pt x="-2439" y="7628"/>
                  <a:pt x="-57" y="29481"/>
                  <a:pt x="1422" y="35643"/>
                </a:cubicBezTo>
                <a:cubicBezTo>
                  <a:pt x="2901" y="41805"/>
                  <a:pt x="14321" y="33343"/>
                  <a:pt x="17196" y="39587"/>
                </a:cubicBezTo>
                <a:cubicBezTo>
                  <a:pt x="20072" y="45831"/>
                  <a:pt x="9227" y="68178"/>
                  <a:pt x="18675" y="73107"/>
                </a:cubicBezTo>
                <a:cubicBezTo>
                  <a:pt x="28123" y="78036"/>
                  <a:pt x="66983" y="75818"/>
                  <a:pt x="73884" y="69163"/>
                </a:cubicBezTo>
                <a:cubicBezTo>
                  <a:pt x="80785" y="62508"/>
                  <a:pt x="61067" y="39669"/>
                  <a:pt x="60081" y="33179"/>
                </a:cubicBezTo>
                <a:cubicBezTo>
                  <a:pt x="59095" y="26689"/>
                  <a:pt x="66982" y="34822"/>
                  <a:pt x="67968" y="30221"/>
                </a:cubicBezTo>
                <a:cubicBezTo>
                  <a:pt x="68954" y="25620"/>
                  <a:pt x="75938" y="10175"/>
                  <a:pt x="65997" y="5574"/>
                </a:cubicBezTo>
                <a:cubicBezTo>
                  <a:pt x="56056" y="973"/>
                  <a:pt x="19086" y="-2395"/>
                  <a:pt x="8323" y="2616"/>
                </a:cubicBezTo>
                <a:close/>
              </a:path>
            </a:pathLst>
          </a:custGeom>
          <a:noFill/>
          <a:ln cap="flat" cmpd="sng" w="9525">
            <a:solidFill>
              <a:schemeClr val="dk2"/>
            </a:solidFill>
            <a:prstDash val="solid"/>
            <a:round/>
            <a:headEnd len="med" w="med" type="none"/>
            <a:tailEnd len="med" w="med" type="none"/>
          </a:ln>
        </p:spPr>
      </p:sp>
      <p:sp>
        <p:nvSpPr>
          <p:cNvPr id="200" name="Google Shape;200;p36"/>
          <p:cNvSpPr/>
          <p:nvPr/>
        </p:nvSpPr>
        <p:spPr>
          <a:xfrm>
            <a:off x="3140427" y="965153"/>
            <a:ext cx="1837075" cy="2669375"/>
          </a:xfrm>
          <a:custGeom>
            <a:rect b="b" l="l" r="r" t="t"/>
            <a:pathLst>
              <a:path extrusionOk="0" h="106775" w="73483">
                <a:moveTo>
                  <a:pt x="18814" y="9209"/>
                </a:moveTo>
                <a:cubicBezTo>
                  <a:pt x="8380" y="11099"/>
                  <a:pt x="4272" y="12660"/>
                  <a:pt x="1561" y="17589"/>
                </a:cubicBezTo>
                <a:cubicBezTo>
                  <a:pt x="-1150" y="22518"/>
                  <a:pt x="165" y="34102"/>
                  <a:pt x="2547" y="38785"/>
                </a:cubicBezTo>
                <a:cubicBezTo>
                  <a:pt x="4930" y="43468"/>
                  <a:pt x="7230" y="44372"/>
                  <a:pt x="15856" y="45686"/>
                </a:cubicBezTo>
                <a:cubicBezTo>
                  <a:pt x="24482" y="47001"/>
                  <a:pt x="48636" y="43468"/>
                  <a:pt x="54305" y="46672"/>
                </a:cubicBezTo>
                <a:cubicBezTo>
                  <a:pt x="59974" y="49876"/>
                  <a:pt x="56524" y="60721"/>
                  <a:pt x="49869" y="64911"/>
                </a:cubicBezTo>
                <a:cubicBezTo>
                  <a:pt x="43214" y="69101"/>
                  <a:pt x="18731" y="65733"/>
                  <a:pt x="14377" y="71812"/>
                </a:cubicBezTo>
                <a:cubicBezTo>
                  <a:pt x="10023" y="77892"/>
                  <a:pt x="14459" y="97198"/>
                  <a:pt x="23743" y="101388"/>
                </a:cubicBezTo>
                <a:cubicBezTo>
                  <a:pt x="33027" y="105578"/>
                  <a:pt x="63342" y="112808"/>
                  <a:pt x="70079" y="96952"/>
                </a:cubicBezTo>
                <a:cubicBezTo>
                  <a:pt x="76816" y="81096"/>
                  <a:pt x="72708" y="20875"/>
                  <a:pt x="64164" y="6251"/>
                </a:cubicBezTo>
                <a:cubicBezTo>
                  <a:pt x="55620" y="-8373"/>
                  <a:pt x="29248" y="7319"/>
                  <a:pt x="18814" y="9209"/>
                </a:cubicBezTo>
                <a:close/>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8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There should be a stage where the individuals affected by the virus have different probabilities to branch out into either A or I.</a:t>
            </a:r>
            <a:endParaRPr sz="2400">
              <a:solidFill>
                <a:srgbClr val="000000"/>
              </a:solidFill>
            </a:endParaRPr>
          </a:p>
        </p:txBody>
      </p:sp>
      <p:pic>
        <p:nvPicPr>
          <p:cNvPr id="206" name="Google Shape;206;p37"/>
          <p:cNvPicPr preferRelativeResize="0"/>
          <p:nvPr/>
        </p:nvPicPr>
        <p:blipFill>
          <a:blip r:embed="rId3">
            <a:alphaModFix/>
          </a:blip>
          <a:stretch>
            <a:fillRect/>
          </a:stretch>
        </p:blipFill>
        <p:spPr>
          <a:xfrm>
            <a:off x="2267300" y="1530950"/>
            <a:ext cx="4609401" cy="3256775"/>
          </a:xfrm>
          <a:prstGeom prst="rect">
            <a:avLst/>
          </a:prstGeom>
          <a:noFill/>
          <a:ln>
            <a:noFill/>
          </a:ln>
        </p:spPr>
      </p:pic>
      <p:cxnSp>
        <p:nvCxnSpPr>
          <p:cNvPr id="207" name="Google Shape;207;p37"/>
          <p:cNvCxnSpPr/>
          <p:nvPr/>
        </p:nvCxnSpPr>
        <p:spPr>
          <a:xfrm rot="10800000">
            <a:off x="1798450" y="2791825"/>
            <a:ext cx="1496400" cy="0"/>
          </a:xfrm>
          <a:prstGeom prst="straightConnector1">
            <a:avLst/>
          </a:prstGeom>
          <a:noFill/>
          <a:ln cap="flat" cmpd="sng" w="9525">
            <a:solidFill>
              <a:schemeClr val="dk2"/>
            </a:solidFill>
            <a:prstDash val="solid"/>
            <a:round/>
            <a:headEnd len="med" w="med" type="none"/>
            <a:tailEnd len="med" w="med" type="none"/>
          </a:ln>
        </p:spPr>
      </p:cxnSp>
      <p:sp>
        <p:nvSpPr>
          <p:cNvPr id="208" name="Google Shape;208;p37"/>
          <p:cNvSpPr txBox="1"/>
          <p:nvPr/>
        </p:nvSpPr>
        <p:spPr>
          <a:xfrm>
            <a:off x="213775" y="2578075"/>
            <a:ext cx="1496400" cy="7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Transient state</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Latent (L) </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We propose the following set of modified differential equation</a:t>
            </a:r>
            <a:endParaRPr sz="2400">
              <a:solidFill>
                <a:srgbClr val="000000"/>
              </a:solidFill>
            </a:endParaRPr>
          </a:p>
        </p:txBody>
      </p:sp>
      <p:pic>
        <p:nvPicPr>
          <p:cNvPr id="214" name="Google Shape;214;p38"/>
          <p:cNvPicPr preferRelativeResize="0"/>
          <p:nvPr/>
        </p:nvPicPr>
        <p:blipFill>
          <a:blip r:embed="rId3">
            <a:alphaModFix/>
          </a:blip>
          <a:stretch>
            <a:fillRect/>
          </a:stretch>
        </p:blipFill>
        <p:spPr>
          <a:xfrm>
            <a:off x="2630050" y="1152425"/>
            <a:ext cx="3883890" cy="3686275"/>
          </a:xfrm>
          <a:prstGeom prst="rect">
            <a:avLst/>
          </a:prstGeom>
          <a:noFill/>
          <a:ln>
            <a:noFill/>
          </a:ln>
        </p:spPr>
      </p:pic>
      <p:cxnSp>
        <p:nvCxnSpPr>
          <p:cNvPr id="215" name="Google Shape;215;p38"/>
          <p:cNvCxnSpPr/>
          <p:nvPr/>
        </p:nvCxnSpPr>
        <p:spPr>
          <a:xfrm rot="10800000">
            <a:off x="1893700" y="2175500"/>
            <a:ext cx="886200" cy="13500"/>
          </a:xfrm>
          <a:prstGeom prst="straightConnector1">
            <a:avLst/>
          </a:prstGeom>
          <a:noFill/>
          <a:ln cap="flat" cmpd="sng" w="9525">
            <a:solidFill>
              <a:schemeClr val="dk2"/>
            </a:solidFill>
            <a:prstDash val="solid"/>
            <a:round/>
            <a:headEnd len="med" w="med" type="none"/>
            <a:tailEnd len="med" w="med" type="none"/>
          </a:ln>
        </p:spPr>
      </p:cxnSp>
      <p:sp>
        <p:nvSpPr>
          <p:cNvPr id="216" name="Google Shape;216;p38"/>
          <p:cNvSpPr txBox="1"/>
          <p:nvPr/>
        </p:nvSpPr>
        <p:spPr>
          <a:xfrm>
            <a:off x="147750" y="1920350"/>
            <a:ext cx="2269500" cy="5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Latent (L) equation</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2838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Determining the constants</a:t>
            </a:r>
            <a:endParaRPr>
              <a:solidFill>
                <a:srgbClr val="000000"/>
              </a:solidFill>
            </a:endParaRPr>
          </a:p>
        </p:txBody>
      </p:sp>
      <p:sp>
        <p:nvSpPr>
          <p:cNvPr id="222" name="Google Shape;222;p39"/>
          <p:cNvSpPr txBox="1"/>
          <p:nvPr>
            <p:ph idx="1" type="body"/>
          </p:nvPr>
        </p:nvSpPr>
        <p:spPr>
          <a:xfrm>
            <a:off x="311700" y="1486550"/>
            <a:ext cx="8520600" cy="265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Accumulation of individuals in the states of I and A. This accumulation will play the role of spreading the virus</a:t>
            </a:r>
            <a:endParaRPr/>
          </a:p>
          <a:p>
            <a:pPr indent="-342900" lvl="0" marL="457200" rtl="0" algn="l">
              <a:spcBef>
                <a:spcPts val="0"/>
              </a:spcBef>
              <a:spcAft>
                <a:spcPts val="0"/>
              </a:spcAft>
              <a:buSzPts val="1800"/>
              <a:buChar char="●"/>
            </a:pPr>
            <a:r>
              <a:rPr lang="en"/>
              <a:t>Number of A is greater than the number of I in the population</a:t>
            </a:r>
            <a:endParaRPr/>
          </a:p>
          <a:p>
            <a:pPr indent="-342900" lvl="0" marL="457200" rtl="0" algn="l">
              <a:spcBef>
                <a:spcPts val="0"/>
              </a:spcBef>
              <a:spcAft>
                <a:spcPts val="0"/>
              </a:spcAft>
              <a:buSzPts val="1800"/>
              <a:buChar char="●"/>
            </a:pPr>
            <a:r>
              <a:rPr lang="en"/>
              <a:t>L state is responsible for just the coupling(?) of  I and A. So the incoming and outgoing rates are more or less same. ~5 days the person doesn’t show an symptoms</a:t>
            </a:r>
            <a:endParaRPr/>
          </a:p>
          <a:p>
            <a:pPr indent="-342900" lvl="0" marL="457200" rtl="0" algn="l">
              <a:spcBef>
                <a:spcPts val="0"/>
              </a:spcBef>
              <a:spcAft>
                <a:spcPts val="0"/>
              </a:spcAft>
              <a:buSzPts val="1800"/>
              <a:buChar char="●"/>
            </a:pPr>
            <a:r>
              <a:rPr lang="en"/>
              <a:t>Death ratio observed for the Corona virus is around 3%-4%.</a:t>
            </a:r>
            <a:endParaRPr/>
          </a:p>
        </p:txBody>
      </p:sp>
      <p:pic>
        <p:nvPicPr>
          <p:cNvPr id="223" name="Google Shape;223;p39"/>
          <p:cNvPicPr preferRelativeResize="0"/>
          <p:nvPr/>
        </p:nvPicPr>
        <p:blipFill>
          <a:blip r:embed="rId3">
            <a:alphaModFix/>
          </a:blip>
          <a:stretch>
            <a:fillRect/>
          </a:stretch>
        </p:blipFill>
        <p:spPr>
          <a:xfrm>
            <a:off x="232050" y="4198125"/>
            <a:ext cx="8679900" cy="5786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193150"/>
            <a:ext cx="8520600" cy="6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Simulation of the modified differential equation</a:t>
            </a:r>
            <a:endParaRPr>
              <a:solidFill>
                <a:srgbClr val="000000"/>
              </a:solidFill>
            </a:endParaRPr>
          </a:p>
        </p:txBody>
      </p:sp>
      <p:pic>
        <p:nvPicPr>
          <p:cNvPr id="229" name="Google Shape;229;p40"/>
          <p:cNvPicPr preferRelativeResize="0"/>
          <p:nvPr/>
        </p:nvPicPr>
        <p:blipFill>
          <a:blip r:embed="rId3">
            <a:alphaModFix/>
          </a:blip>
          <a:stretch>
            <a:fillRect/>
          </a:stretch>
        </p:blipFill>
        <p:spPr>
          <a:xfrm>
            <a:off x="497513" y="802750"/>
            <a:ext cx="8148974" cy="4266425"/>
          </a:xfrm>
          <a:prstGeom prst="rect">
            <a:avLst/>
          </a:prstGeom>
          <a:noFill/>
          <a:ln>
            <a:noFill/>
          </a:ln>
        </p:spPr>
      </p:pic>
      <p:sp>
        <p:nvSpPr>
          <p:cNvPr id="230" name="Google Shape;230;p40"/>
          <p:cNvSpPr txBox="1"/>
          <p:nvPr/>
        </p:nvSpPr>
        <p:spPr>
          <a:xfrm>
            <a:off x="497525" y="4730775"/>
            <a:ext cx="11718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Mortaility rate 4.08%</a:t>
            </a:r>
            <a:endParaRPr sz="8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Network Structure</a:t>
            </a:r>
            <a:endParaRPr>
              <a:solidFill>
                <a:srgbClr val="000000"/>
              </a:solidFill>
            </a:endParaRPr>
          </a:p>
        </p:txBody>
      </p:sp>
      <p:sp>
        <p:nvSpPr>
          <p:cNvPr id="236" name="Google Shape;236;p41"/>
          <p:cNvSpPr txBox="1"/>
          <p:nvPr>
            <p:ph idx="1" type="body"/>
          </p:nvPr>
        </p:nvSpPr>
        <p:spPr>
          <a:xfrm>
            <a:off x="311700" y="1827450"/>
            <a:ext cx="8520600" cy="217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Model network which captures the physical interactions and proximity between individuals in a community</a:t>
            </a:r>
            <a:endParaRPr/>
          </a:p>
          <a:p>
            <a:pPr indent="-342900" lvl="0" marL="457200" rtl="0" algn="l">
              <a:spcBef>
                <a:spcPts val="0"/>
              </a:spcBef>
              <a:spcAft>
                <a:spcPts val="0"/>
              </a:spcAft>
              <a:buSzPts val="1800"/>
              <a:buChar char="●"/>
            </a:pPr>
            <a:r>
              <a:rPr lang="en"/>
              <a:t>Categorizing these physical interactions into different levels</a:t>
            </a:r>
            <a:endParaRPr/>
          </a:p>
          <a:p>
            <a:pPr indent="-342900" lvl="0" marL="457200" rtl="0" algn="l">
              <a:spcBef>
                <a:spcPts val="0"/>
              </a:spcBef>
              <a:spcAft>
                <a:spcPts val="0"/>
              </a:spcAft>
              <a:buSzPts val="1800"/>
              <a:buChar char="●"/>
            </a:pPr>
            <a:r>
              <a:rPr lang="en"/>
              <a:t>Grouping of nodes to form different community levels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Network Structure</a:t>
            </a:r>
            <a:endParaRPr>
              <a:solidFill>
                <a:srgbClr val="000000"/>
              </a:solidFill>
            </a:endParaRPr>
          </a:p>
        </p:txBody>
      </p:sp>
      <p:pic>
        <p:nvPicPr>
          <p:cNvPr id="242" name="Google Shape;242;p42"/>
          <p:cNvPicPr preferRelativeResize="0"/>
          <p:nvPr/>
        </p:nvPicPr>
        <p:blipFill>
          <a:blip r:embed="rId3">
            <a:alphaModFix/>
          </a:blip>
          <a:stretch>
            <a:fillRect/>
          </a:stretch>
        </p:blipFill>
        <p:spPr>
          <a:xfrm>
            <a:off x="5653225" y="1152425"/>
            <a:ext cx="3312880" cy="3686275"/>
          </a:xfrm>
          <a:prstGeom prst="rect">
            <a:avLst/>
          </a:prstGeom>
          <a:noFill/>
          <a:ln>
            <a:noFill/>
          </a:ln>
        </p:spPr>
      </p:pic>
      <p:sp>
        <p:nvSpPr>
          <p:cNvPr id="243" name="Google Shape;243;p42"/>
          <p:cNvSpPr txBox="1"/>
          <p:nvPr/>
        </p:nvSpPr>
        <p:spPr>
          <a:xfrm>
            <a:off x="311700" y="2567463"/>
            <a:ext cx="48474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Adjacency matrix corresponds to </a:t>
            </a:r>
            <a:endParaRPr sz="2400">
              <a:latin typeface="Open Sans"/>
              <a:ea typeface="Open Sans"/>
              <a:cs typeface="Open Sans"/>
              <a:sym typeface="Open Sans"/>
            </a:endParaRPr>
          </a:p>
          <a:p>
            <a:pPr indent="0" lvl="0" marL="0" rtl="0" algn="l">
              <a:spcBef>
                <a:spcPts val="0"/>
              </a:spcBef>
              <a:spcAft>
                <a:spcPts val="0"/>
              </a:spcAft>
              <a:buNone/>
            </a:pPr>
            <a:r>
              <a:rPr lang="en" sz="2400">
                <a:latin typeface="Open Sans"/>
                <a:ea typeface="Open Sans"/>
                <a:cs typeface="Open Sans"/>
                <a:sym typeface="Open Sans"/>
              </a:rPr>
              <a:t>a </a:t>
            </a:r>
            <a:r>
              <a:rPr lang="en" sz="2400">
                <a:latin typeface="Open Sans"/>
                <a:ea typeface="Open Sans"/>
                <a:cs typeface="Open Sans"/>
                <a:sym typeface="Open Sans"/>
              </a:rPr>
              <a:t>community structure of (2,3,4)</a:t>
            </a:r>
            <a:endParaRPr sz="2400">
              <a:latin typeface="Open Sans"/>
              <a:ea typeface="Open Sans"/>
              <a:cs typeface="Open Sans"/>
              <a:sym typeface="Open Sans"/>
            </a:endParaRPr>
          </a:p>
        </p:txBody>
      </p:sp>
      <p:sp>
        <p:nvSpPr>
          <p:cNvPr id="244" name="Google Shape;244;p42"/>
          <p:cNvSpPr txBox="1"/>
          <p:nvPr/>
        </p:nvSpPr>
        <p:spPr>
          <a:xfrm>
            <a:off x="311700" y="1233600"/>
            <a:ext cx="4640400" cy="8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Shades represent the weights </a:t>
            </a:r>
            <a:endParaRPr sz="2400">
              <a:latin typeface="Open Sans"/>
              <a:ea typeface="Open Sans"/>
              <a:cs typeface="Open Sans"/>
              <a:sym typeface="Open Sans"/>
            </a:endParaRPr>
          </a:p>
          <a:p>
            <a:pPr indent="0" lvl="0" marL="0" rtl="0" algn="l">
              <a:spcBef>
                <a:spcPts val="0"/>
              </a:spcBef>
              <a:spcAft>
                <a:spcPts val="0"/>
              </a:spcAft>
              <a:buNone/>
            </a:pPr>
            <a:r>
              <a:rPr lang="en" sz="2400">
                <a:latin typeface="Open Sans"/>
                <a:ea typeface="Open Sans"/>
                <a:cs typeface="Open Sans"/>
                <a:sym typeface="Open Sans"/>
              </a:rPr>
              <a:t>of the connection</a:t>
            </a:r>
            <a:endParaRPr sz="2400">
              <a:latin typeface="Open Sans"/>
              <a:ea typeface="Open Sans"/>
              <a:cs typeface="Open Sans"/>
              <a:sym typeface="Open Sans"/>
            </a:endParaRPr>
          </a:p>
        </p:txBody>
      </p:sp>
      <p:sp>
        <p:nvSpPr>
          <p:cNvPr id="245" name="Google Shape;245;p42"/>
          <p:cNvSpPr txBox="1"/>
          <p:nvPr/>
        </p:nvSpPr>
        <p:spPr>
          <a:xfrm>
            <a:off x="339450" y="3912450"/>
            <a:ext cx="47919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Function has to contain the level/class of interaction(c)</a:t>
            </a:r>
            <a:endParaRPr sz="240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Determining the entries</a:t>
            </a:r>
            <a:endParaRPr>
              <a:solidFill>
                <a:srgbClr val="000000"/>
              </a:solidFill>
            </a:endParaRPr>
          </a:p>
        </p:txBody>
      </p:sp>
      <p:pic>
        <p:nvPicPr>
          <p:cNvPr id="251" name="Google Shape;251;p43"/>
          <p:cNvPicPr preferRelativeResize="0"/>
          <p:nvPr/>
        </p:nvPicPr>
        <p:blipFill>
          <a:blip r:embed="rId3">
            <a:alphaModFix/>
          </a:blip>
          <a:stretch>
            <a:fillRect/>
          </a:stretch>
        </p:blipFill>
        <p:spPr>
          <a:xfrm>
            <a:off x="5519425" y="1241625"/>
            <a:ext cx="3312880" cy="3686275"/>
          </a:xfrm>
          <a:prstGeom prst="rect">
            <a:avLst/>
          </a:prstGeom>
          <a:noFill/>
          <a:ln>
            <a:noFill/>
          </a:ln>
        </p:spPr>
      </p:pic>
      <p:pic>
        <p:nvPicPr>
          <p:cNvPr id="252" name="Google Shape;252;p43"/>
          <p:cNvPicPr preferRelativeResize="0"/>
          <p:nvPr/>
        </p:nvPicPr>
        <p:blipFill>
          <a:blip r:embed="rId4">
            <a:alphaModFix/>
          </a:blip>
          <a:stretch>
            <a:fillRect/>
          </a:stretch>
        </p:blipFill>
        <p:spPr>
          <a:xfrm>
            <a:off x="152400" y="1241625"/>
            <a:ext cx="4915026" cy="3749474"/>
          </a:xfrm>
          <a:prstGeom prst="rect">
            <a:avLst/>
          </a:prstGeom>
          <a:noFill/>
          <a:ln>
            <a:noFill/>
          </a:ln>
        </p:spPr>
      </p:pic>
      <p:sp>
        <p:nvSpPr>
          <p:cNvPr id="253" name="Google Shape;253;p43"/>
          <p:cNvSpPr/>
          <p:nvPr/>
        </p:nvSpPr>
        <p:spPr>
          <a:xfrm>
            <a:off x="5623529" y="1366394"/>
            <a:ext cx="254575" cy="267575"/>
          </a:xfrm>
          <a:custGeom>
            <a:rect b="b" l="l" r="r" t="t"/>
            <a:pathLst>
              <a:path extrusionOk="0" h="10703" w="10183">
                <a:moveTo>
                  <a:pt x="1016" y="644"/>
                </a:moveTo>
                <a:cubicBezTo>
                  <a:pt x="-371" y="1734"/>
                  <a:pt x="-272" y="6788"/>
                  <a:pt x="1016" y="8374"/>
                </a:cubicBezTo>
                <a:cubicBezTo>
                  <a:pt x="2304" y="9960"/>
                  <a:pt x="7359" y="11248"/>
                  <a:pt x="8746" y="10158"/>
                </a:cubicBezTo>
                <a:cubicBezTo>
                  <a:pt x="10134" y="9068"/>
                  <a:pt x="10629" y="3419"/>
                  <a:pt x="9341" y="1833"/>
                </a:cubicBezTo>
                <a:cubicBezTo>
                  <a:pt x="8053" y="247"/>
                  <a:pt x="2404" y="-446"/>
                  <a:pt x="1016" y="644"/>
                </a:cubicBezTo>
                <a:close/>
              </a:path>
            </a:pathLst>
          </a:custGeom>
          <a:solidFill>
            <a:srgbClr val="4A86E8"/>
          </a:solidFill>
          <a:ln cap="flat" cmpd="sng" w="9525">
            <a:solidFill>
              <a:schemeClr val="dk2"/>
            </a:solidFill>
            <a:prstDash val="solid"/>
            <a:round/>
            <a:headEnd len="med" w="med" type="none"/>
            <a:tailEnd len="med" w="med" type="none"/>
          </a:ln>
        </p:spPr>
      </p:sp>
      <p:sp>
        <p:nvSpPr>
          <p:cNvPr id="254" name="Google Shape;254;p43"/>
          <p:cNvSpPr/>
          <p:nvPr/>
        </p:nvSpPr>
        <p:spPr>
          <a:xfrm>
            <a:off x="5202950" y="1427100"/>
            <a:ext cx="520300" cy="14875"/>
          </a:xfrm>
          <a:custGeom>
            <a:rect b="b" l="l" r="r" t="t"/>
            <a:pathLst>
              <a:path extrusionOk="0" h="595" w="20812">
                <a:moveTo>
                  <a:pt x="20812" y="0"/>
                </a:moveTo>
                <a:cubicBezTo>
                  <a:pt x="17343" y="99"/>
                  <a:pt x="3469" y="496"/>
                  <a:pt x="0" y="595"/>
                </a:cubicBezTo>
              </a:path>
            </a:pathLst>
          </a:custGeom>
          <a:noFill/>
          <a:ln cap="flat" cmpd="sng" w="9525">
            <a:solidFill>
              <a:schemeClr val="dk2"/>
            </a:solidFill>
            <a:prstDash val="solid"/>
            <a:round/>
            <a:headEnd len="med" w="med" type="none"/>
            <a:tailEnd len="med" w="med" type="none"/>
          </a:ln>
        </p:spPr>
      </p:sp>
      <p:sp>
        <p:nvSpPr>
          <p:cNvPr id="255" name="Google Shape;255;p43"/>
          <p:cNvSpPr txBox="1"/>
          <p:nvPr/>
        </p:nvSpPr>
        <p:spPr>
          <a:xfrm>
            <a:off x="4652925" y="1245800"/>
            <a:ext cx="9705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 = 1</a:t>
            </a:r>
            <a:endParaRPr>
              <a:latin typeface="Open Sans"/>
              <a:ea typeface="Open Sans"/>
              <a:cs typeface="Open Sans"/>
              <a:sym typeface="Open Sans"/>
            </a:endParaRPr>
          </a:p>
        </p:txBody>
      </p:sp>
      <p:sp>
        <p:nvSpPr>
          <p:cNvPr id="256" name="Google Shape;256;p43"/>
          <p:cNvSpPr/>
          <p:nvPr/>
        </p:nvSpPr>
        <p:spPr>
          <a:xfrm>
            <a:off x="6407693" y="2493094"/>
            <a:ext cx="555150" cy="602525"/>
          </a:xfrm>
          <a:custGeom>
            <a:rect b="b" l="l" r="r" t="t"/>
            <a:pathLst>
              <a:path extrusionOk="0" h="24101" w="22206">
                <a:moveTo>
                  <a:pt x="10084" y="1957"/>
                </a:moveTo>
                <a:cubicBezTo>
                  <a:pt x="8498" y="272"/>
                  <a:pt x="2452" y="-1313"/>
                  <a:pt x="1164" y="1957"/>
                </a:cubicBezTo>
                <a:cubicBezTo>
                  <a:pt x="-124" y="5227"/>
                  <a:pt x="-916" y="18110"/>
                  <a:pt x="2354" y="21579"/>
                </a:cubicBezTo>
                <a:cubicBezTo>
                  <a:pt x="5625" y="25048"/>
                  <a:pt x="17913" y="24355"/>
                  <a:pt x="20787" y="22769"/>
                </a:cubicBezTo>
                <a:cubicBezTo>
                  <a:pt x="23661" y="21183"/>
                  <a:pt x="21283" y="13849"/>
                  <a:pt x="19598" y="12065"/>
                </a:cubicBezTo>
                <a:cubicBezTo>
                  <a:pt x="17913" y="10281"/>
                  <a:pt x="12264" y="13750"/>
                  <a:pt x="10678" y="12065"/>
                </a:cubicBezTo>
                <a:cubicBezTo>
                  <a:pt x="9092" y="10380"/>
                  <a:pt x="11670" y="3642"/>
                  <a:pt x="10084" y="1957"/>
                </a:cubicBezTo>
                <a:close/>
              </a:path>
            </a:pathLst>
          </a:custGeom>
          <a:solidFill>
            <a:srgbClr val="FF9900"/>
          </a:solidFill>
          <a:ln cap="flat" cmpd="sng" w="9525">
            <a:solidFill>
              <a:schemeClr val="dk2"/>
            </a:solidFill>
            <a:prstDash val="solid"/>
            <a:round/>
            <a:headEnd len="med" w="med" type="none"/>
            <a:tailEnd len="med" w="med" type="none"/>
          </a:ln>
        </p:spPr>
      </p:sp>
      <p:sp>
        <p:nvSpPr>
          <p:cNvPr id="257" name="Google Shape;257;p43"/>
          <p:cNvSpPr txBox="1"/>
          <p:nvPr/>
        </p:nvSpPr>
        <p:spPr>
          <a:xfrm>
            <a:off x="4652925" y="2471288"/>
            <a:ext cx="8577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 = 2</a:t>
            </a:r>
            <a:endParaRPr>
              <a:latin typeface="Open Sans"/>
              <a:ea typeface="Open Sans"/>
              <a:cs typeface="Open Sans"/>
              <a:sym typeface="Open Sans"/>
            </a:endParaRPr>
          </a:p>
        </p:txBody>
      </p:sp>
      <p:sp>
        <p:nvSpPr>
          <p:cNvPr id="258" name="Google Shape;258;p43"/>
          <p:cNvSpPr/>
          <p:nvPr/>
        </p:nvSpPr>
        <p:spPr>
          <a:xfrm>
            <a:off x="5637159" y="3231936"/>
            <a:ext cx="1387775" cy="1557750"/>
          </a:xfrm>
          <a:custGeom>
            <a:rect b="b" l="l" r="r" t="t"/>
            <a:pathLst>
              <a:path extrusionOk="0" h="62310" w="55511">
                <a:moveTo>
                  <a:pt x="47447" y="5108"/>
                </a:moveTo>
                <a:cubicBezTo>
                  <a:pt x="39717" y="-3514"/>
                  <a:pt x="12165" y="-45"/>
                  <a:pt x="5228" y="7487"/>
                </a:cubicBezTo>
                <a:cubicBezTo>
                  <a:pt x="-1709" y="15019"/>
                  <a:pt x="-1907" y="41678"/>
                  <a:pt x="5823" y="50300"/>
                </a:cubicBezTo>
                <a:cubicBezTo>
                  <a:pt x="13553" y="58922"/>
                  <a:pt x="44672" y="66751"/>
                  <a:pt x="51609" y="59219"/>
                </a:cubicBezTo>
                <a:cubicBezTo>
                  <a:pt x="58546" y="51687"/>
                  <a:pt x="55177" y="13730"/>
                  <a:pt x="47447" y="5108"/>
                </a:cubicBezTo>
                <a:close/>
              </a:path>
            </a:pathLst>
          </a:custGeom>
          <a:solidFill>
            <a:schemeClr val="lt2"/>
          </a:solidFill>
          <a:ln cap="flat" cmpd="sng" w="9525">
            <a:solidFill>
              <a:schemeClr val="dk2"/>
            </a:solidFill>
            <a:prstDash val="solid"/>
            <a:round/>
            <a:headEnd len="med" w="med" type="none"/>
            <a:tailEnd len="med" w="med" type="none"/>
          </a:ln>
        </p:spPr>
      </p:sp>
      <p:cxnSp>
        <p:nvCxnSpPr>
          <p:cNvPr id="259" name="Google Shape;259;p43"/>
          <p:cNvCxnSpPr/>
          <p:nvPr/>
        </p:nvCxnSpPr>
        <p:spPr>
          <a:xfrm flipH="1">
            <a:off x="5247475" y="4192100"/>
            <a:ext cx="1070400" cy="15000"/>
          </a:xfrm>
          <a:prstGeom prst="straightConnector1">
            <a:avLst/>
          </a:prstGeom>
          <a:noFill/>
          <a:ln cap="flat" cmpd="sng" w="9525">
            <a:solidFill>
              <a:schemeClr val="dk2"/>
            </a:solidFill>
            <a:prstDash val="solid"/>
            <a:round/>
            <a:headEnd len="med" w="med" type="none"/>
            <a:tailEnd len="med" w="med" type="none"/>
          </a:ln>
        </p:spPr>
      </p:cxnSp>
      <p:sp>
        <p:nvSpPr>
          <p:cNvPr id="260" name="Google Shape;260;p43"/>
          <p:cNvSpPr txBox="1"/>
          <p:nvPr/>
        </p:nvSpPr>
        <p:spPr>
          <a:xfrm>
            <a:off x="4709275" y="4009400"/>
            <a:ext cx="857700" cy="3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 = 3</a:t>
            </a:r>
            <a:endParaRPr>
              <a:latin typeface="Open Sans"/>
              <a:ea typeface="Open Sans"/>
              <a:cs typeface="Open Sans"/>
              <a:sym typeface="Open Sans"/>
            </a:endParaRPr>
          </a:p>
        </p:txBody>
      </p:sp>
      <p:cxnSp>
        <p:nvCxnSpPr>
          <p:cNvPr id="261" name="Google Shape;261;p43"/>
          <p:cNvCxnSpPr/>
          <p:nvPr/>
        </p:nvCxnSpPr>
        <p:spPr>
          <a:xfrm>
            <a:off x="1735450" y="2012125"/>
            <a:ext cx="50400" cy="2817000"/>
          </a:xfrm>
          <a:prstGeom prst="straightConnector1">
            <a:avLst/>
          </a:prstGeom>
          <a:noFill/>
          <a:ln cap="flat" cmpd="sng" w="9525">
            <a:solidFill>
              <a:schemeClr val="dk2"/>
            </a:solidFill>
            <a:prstDash val="solid"/>
            <a:round/>
            <a:headEnd len="med" w="med" type="none"/>
            <a:tailEnd len="med" w="med" type="none"/>
          </a:ln>
        </p:spPr>
      </p:cxnSp>
      <p:cxnSp>
        <p:nvCxnSpPr>
          <p:cNvPr id="262" name="Google Shape;262;p43"/>
          <p:cNvCxnSpPr/>
          <p:nvPr/>
        </p:nvCxnSpPr>
        <p:spPr>
          <a:xfrm>
            <a:off x="5273725" y="2656400"/>
            <a:ext cx="1185000" cy="12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6"/>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SAIRD Model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Lock-down in the Network</a:t>
            </a:r>
            <a:endParaRPr>
              <a:solidFill>
                <a:srgbClr val="000000"/>
              </a:solidFill>
            </a:endParaRPr>
          </a:p>
        </p:txBody>
      </p:sp>
      <p:sp>
        <p:nvSpPr>
          <p:cNvPr id="268" name="Google Shape;268;p44"/>
          <p:cNvSpPr txBox="1"/>
          <p:nvPr>
            <p:ph idx="1" type="body"/>
          </p:nvPr>
        </p:nvSpPr>
        <p:spPr>
          <a:xfrm>
            <a:off x="311700" y="1836050"/>
            <a:ext cx="8520600" cy="211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the real world we see that the level 1 connections become stronger under a lock-down as we spend more time with our closest contacts</a:t>
            </a:r>
            <a:endParaRPr/>
          </a:p>
          <a:p>
            <a:pPr indent="-342900" lvl="0" marL="457200" rtl="0" algn="l">
              <a:spcBef>
                <a:spcPts val="0"/>
              </a:spcBef>
              <a:spcAft>
                <a:spcPts val="0"/>
              </a:spcAft>
              <a:buSzPts val="1800"/>
              <a:buChar char="●"/>
            </a:pPr>
            <a:r>
              <a:rPr lang="en"/>
              <a:t>Higher the level of connection, the more hampered it is</a:t>
            </a:r>
            <a:endParaRPr/>
          </a:p>
          <a:p>
            <a:pPr indent="-342900" lvl="0" marL="457200" rtl="0" algn="l">
              <a:spcBef>
                <a:spcPts val="0"/>
              </a:spcBef>
              <a:spcAft>
                <a:spcPts val="0"/>
              </a:spcAft>
              <a:buSzPts val="1800"/>
              <a:buChar char="●"/>
            </a:pPr>
            <a:r>
              <a:rPr lang="en"/>
              <a:t>Lock-down has to effect the contribution of the c factor in our exponential such that higher levels are hampered at a greater strength.</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Lock-down in the network</a:t>
            </a:r>
            <a:endParaRPr>
              <a:solidFill>
                <a:srgbClr val="000000"/>
              </a:solidFill>
            </a:endParaRPr>
          </a:p>
        </p:txBody>
      </p:sp>
      <p:pic>
        <p:nvPicPr>
          <p:cNvPr id="274" name="Google Shape;274;p45"/>
          <p:cNvPicPr preferRelativeResize="0"/>
          <p:nvPr/>
        </p:nvPicPr>
        <p:blipFill>
          <a:blip r:embed="rId3">
            <a:alphaModFix/>
          </a:blip>
          <a:stretch>
            <a:fillRect/>
          </a:stretch>
        </p:blipFill>
        <p:spPr>
          <a:xfrm>
            <a:off x="0" y="1087300"/>
            <a:ext cx="7372550" cy="3838675"/>
          </a:xfrm>
          <a:prstGeom prst="rect">
            <a:avLst/>
          </a:prstGeom>
          <a:noFill/>
          <a:ln>
            <a:noFill/>
          </a:ln>
        </p:spPr>
      </p:pic>
      <p:pic>
        <p:nvPicPr>
          <p:cNvPr id="275" name="Google Shape;275;p45"/>
          <p:cNvPicPr preferRelativeResize="0"/>
          <p:nvPr/>
        </p:nvPicPr>
        <p:blipFill rotWithShape="1">
          <a:blip r:embed="rId4">
            <a:alphaModFix/>
          </a:blip>
          <a:srcRect b="-270889" l="6539" r="-6540" t="270889"/>
          <a:stretch/>
        </p:blipFill>
        <p:spPr>
          <a:xfrm>
            <a:off x="5131513" y="2884275"/>
            <a:ext cx="4581525" cy="1028700"/>
          </a:xfrm>
          <a:prstGeom prst="rect">
            <a:avLst/>
          </a:prstGeom>
          <a:noFill/>
          <a:ln>
            <a:noFill/>
          </a:ln>
        </p:spPr>
      </p:pic>
      <p:pic>
        <p:nvPicPr>
          <p:cNvPr id="276" name="Google Shape;276;p45"/>
          <p:cNvPicPr preferRelativeResize="0"/>
          <p:nvPr/>
        </p:nvPicPr>
        <p:blipFill>
          <a:blip r:embed="rId5">
            <a:alphaModFix/>
          </a:blip>
          <a:stretch>
            <a:fillRect/>
          </a:stretch>
        </p:blipFill>
        <p:spPr>
          <a:xfrm>
            <a:off x="5306085" y="411275"/>
            <a:ext cx="3451100" cy="77488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networks under LD in physical space</a:t>
            </a:r>
            <a:endParaRPr>
              <a:solidFill>
                <a:srgbClr val="000000"/>
              </a:solidFill>
            </a:endParaRPr>
          </a:p>
        </p:txBody>
      </p:sp>
      <p:pic>
        <p:nvPicPr>
          <p:cNvPr id="282" name="Google Shape;282;p46"/>
          <p:cNvPicPr preferRelativeResize="0"/>
          <p:nvPr/>
        </p:nvPicPr>
        <p:blipFill>
          <a:blip r:embed="rId3">
            <a:alphaModFix/>
          </a:blip>
          <a:stretch>
            <a:fillRect/>
          </a:stretch>
        </p:blipFill>
        <p:spPr>
          <a:xfrm>
            <a:off x="5924650" y="1152425"/>
            <a:ext cx="2907650" cy="2180737"/>
          </a:xfrm>
          <a:prstGeom prst="rect">
            <a:avLst/>
          </a:prstGeom>
          <a:noFill/>
          <a:ln>
            <a:noFill/>
          </a:ln>
        </p:spPr>
      </p:pic>
      <p:pic>
        <p:nvPicPr>
          <p:cNvPr id="283" name="Google Shape;283;p46"/>
          <p:cNvPicPr preferRelativeResize="0"/>
          <p:nvPr/>
        </p:nvPicPr>
        <p:blipFill>
          <a:blip r:embed="rId4">
            <a:alphaModFix/>
          </a:blip>
          <a:stretch>
            <a:fillRect/>
          </a:stretch>
        </p:blipFill>
        <p:spPr>
          <a:xfrm>
            <a:off x="3017017" y="1152425"/>
            <a:ext cx="2907634" cy="2180725"/>
          </a:xfrm>
          <a:prstGeom prst="rect">
            <a:avLst/>
          </a:prstGeom>
          <a:noFill/>
          <a:ln>
            <a:noFill/>
          </a:ln>
        </p:spPr>
      </p:pic>
      <p:pic>
        <p:nvPicPr>
          <p:cNvPr id="284" name="Google Shape;284;p46"/>
          <p:cNvPicPr preferRelativeResize="0"/>
          <p:nvPr/>
        </p:nvPicPr>
        <p:blipFill>
          <a:blip r:embed="rId5">
            <a:alphaModFix/>
          </a:blip>
          <a:stretch>
            <a:fillRect/>
          </a:stretch>
        </p:blipFill>
        <p:spPr>
          <a:xfrm>
            <a:off x="152400" y="1304825"/>
            <a:ext cx="2712218" cy="2034163"/>
          </a:xfrm>
          <a:prstGeom prst="rect">
            <a:avLst/>
          </a:prstGeom>
          <a:noFill/>
          <a:ln>
            <a:noFill/>
          </a:ln>
        </p:spPr>
      </p:pic>
      <p:sp>
        <p:nvSpPr>
          <p:cNvPr id="285" name="Google Shape;285;p46"/>
          <p:cNvSpPr txBox="1"/>
          <p:nvPr/>
        </p:nvSpPr>
        <p:spPr>
          <a:xfrm>
            <a:off x="811450" y="3491400"/>
            <a:ext cx="13941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ld=2</a:t>
            </a:r>
            <a:endParaRPr sz="2400">
              <a:latin typeface="Open Sans"/>
              <a:ea typeface="Open Sans"/>
              <a:cs typeface="Open Sans"/>
              <a:sym typeface="Open Sans"/>
            </a:endParaRPr>
          </a:p>
        </p:txBody>
      </p:sp>
      <p:sp>
        <p:nvSpPr>
          <p:cNvPr id="286" name="Google Shape;286;p46"/>
          <p:cNvSpPr txBox="1"/>
          <p:nvPr/>
        </p:nvSpPr>
        <p:spPr>
          <a:xfrm>
            <a:off x="3940075" y="3491400"/>
            <a:ext cx="13941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ld=4</a:t>
            </a:r>
            <a:endParaRPr sz="2400">
              <a:latin typeface="Open Sans"/>
              <a:ea typeface="Open Sans"/>
              <a:cs typeface="Open Sans"/>
              <a:sym typeface="Open Sans"/>
            </a:endParaRPr>
          </a:p>
        </p:txBody>
      </p:sp>
      <p:sp>
        <p:nvSpPr>
          <p:cNvPr id="287" name="Google Shape;287;p46"/>
          <p:cNvSpPr txBox="1"/>
          <p:nvPr/>
        </p:nvSpPr>
        <p:spPr>
          <a:xfrm>
            <a:off x="6571175" y="3491400"/>
            <a:ext cx="16146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ld=6</a:t>
            </a:r>
            <a:endParaRPr sz="2400">
              <a:latin typeface="Open Sans"/>
              <a:ea typeface="Open Sans"/>
              <a:cs typeface="Open Sans"/>
              <a:sym typeface="Open Sans"/>
            </a:endParaRPr>
          </a:p>
        </p:txBody>
      </p:sp>
      <p:sp>
        <p:nvSpPr>
          <p:cNvPr id="288" name="Google Shape;288;p46"/>
          <p:cNvSpPr txBox="1"/>
          <p:nvPr/>
        </p:nvSpPr>
        <p:spPr>
          <a:xfrm>
            <a:off x="2934251" y="4192900"/>
            <a:ext cx="36369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Community structure (15,10,2)</a:t>
            </a:r>
            <a:endParaRPr sz="18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Differential Equation on Networks</a:t>
            </a:r>
            <a:endParaRPr>
              <a:solidFill>
                <a:srgbClr val="000000"/>
              </a:solidFill>
            </a:endParaRPr>
          </a:p>
        </p:txBody>
      </p:sp>
      <p:sp>
        <p:nvSpPr>
          <p:cNvPr id="294" name="Google Shape;294;p47"/>
          <p:cNvSpPr txBox="1"/>
          <p:nvPr>
            <p:ph idx="1" type="body"/>
          </p:nvPr>
        </p:nvSpPr>
        <p:spPr>
          <a:xfrm>
            <a:off x="374575" y="2084375"/>
            <a:ext cx="8520600" cy="219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Adjacency matrix captures the connection between nodes</a:t>
            </a:r>
            <a:endParaRPr/>
          </a:p>
          <a:p>
            <a:pPr indent="-342900" lvl="0" marL="457200" rtl="0" algn="l">
              <a:spcBef>
                <a:spcPts val="0"/>
              </a:spcBef>
              <a:spcAft>
                <a:spcPts val="0"/>
              </a:spcAft>
              <a:buSzPts val="1800"/>
              <a:buChar char="●"/>
            </a:pPr>
            <a:r>
              <a:rPr lang="en"/>
              <a:t>The terms of the form SI and SA captures the node to node interaction</a:t>
            </a:r>
            <a:endParaRPr/>
          </a:p>
          <a:p>
            <a:pPr indent="-342900" lvl="0" marL="457200" rtl="0" algn="l">
              <a:spcBef>
                <a:spcPts val="0"/>
              </a:spcBef>
              <a:spcAft>
                <a:spcPts val="0"/>
              </a:spcAft>
              <a:buSzPts val="1800"/>
              <a:buChar char="●"/>
            </a:pPr>
            <a:r>
              <a:rPr lang="en"/>
              <a:t>Rest of the terms are independent of node-node interactions and depend on just their own characters</a:t>
            </a:r>
            <a:endParaRPr/>
          </a:p>
          <a:p>
            <a:pPr indent="-342900" lvl="0" marL="457200" rtl="0" algn="l">
              <a:spcBef>
                <a:spcPts val="0"/>
              </a:spcBef>
              <a:spcAft>
                <a:spcPts val="0"/>
              </a:spcAft>
              <a:buSzPts val="1800"/>
              <a:buChar char="●"/>
            </a:pPr>
            <a:r>
              <a:rPr lang="en"/>
              <a:t>How does the adjacency matrix of a complete network with edges having 1/N weight look?</a:t>
            </a:r>
            <a:endParaRPr/>
          </a:p>
          <a:p>
            <a:pPr indent="0" lvl="0" marL="45720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Differential Equation on Networks</a:t>
            </a:r>
            <a:endParaRPr>
              <a:solidFill>
                <a:srgbClr val="000000"/>
              </a:solidFill>
            </a:endParaRPr>
          </a:p>
        </p:txBody>
      </p:sp>
      <p:pic>
        <p:nvPicPr>
          <p:cNvPr id="300" name="Google Shape;300;p48"/>
          <p:cNvPicPr preferRelativeResize="0"/>
          <p:nvPr/>
        </p:nvPicPr>
        <p:blipFill>
          <a:blip r:embed="rId3">
            <a:alphaModFix/>
          </a:blip>
          <a:stretch>
            <a:fillRect/>
          </a:stretch>
        </p:blipFill>
        <p:spPr>
          <a:xfrm>
            <a:off x="962025" y="1552575"/>
            <a:ext cx="7219950" cy="2038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Caveats</a:t>
            </a:r>
            <a:endParaRPr>
              <a:solidFill>
                <a:srgbClr val="000000"/>
              </a:solidFill>
            </a:endParaRPr>
          </a:p>
        </p:txBody>
      </p:sp>
      <p:sp>
        <p:nvSpPr>
          <p:cNvPr id="306" name="Google Shape;306;p49"/>
          <p:cNvSpPr txBox="1"/>
          <p:nvPr>
            <p:ph idx="1" type="body"/>
          </p:nvPr>
        </p:nvSpPr>
        <p:spPr>
          <a:xfrm>
            <a:off x="311700" y="2148550"/>
            <a:ext cx="8520600" cy="242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Diagonal entries of the adjacency matrix are 0</a:t>
            </a:r>
            <a:endParaRPr/>
          </a:p>
          <a:p>
            <a:pPr indent="-342900" lvl="0" marL="457200" rtl="0" algn="l">
              <a:spcBef>
                <a:spcPts val="0"/>
              </a:spcBef>
              <a:spcAft>
                <a:spcPts val="0"/>
              </a:spcAft>
              <a:buSzPts val="1800"/>
              <a:buChar char="●"/>
            </a:pPr>
            <a:r>
              <a:rPr lang="en"/>
              <a:t>Positive feedback loop of the virus in lower level communities i.e. low c connections</a:t>
            </a:r>
            <a:endParaRPr/>
          </a:p>
          <a:p>
            <a:pPr indent="-342900" lvl="0" marL="457200" rtl="0" algn="l">
              <a:spcBef>
                <a:spcPts val="0"/>
              </a:spcBef>
              <a:spcAft>
                <a:spcPts val="0"/>
              </a:spcAft>
              <a:buSzPts val="1800"/>
              <a:buChar char="●"/>
            </a:pPr>
            <a:r>
              <a:rPr lang="en"/>
              <a:t>Negligible values of L accumulated in otherwise unaffected families will become fully affected after a few time steps.</a:t>
            </a:r>
            <a:endParaRPr/>
          </a:p>
          <a:p>
            <a:pPr indent="-342900" lvl="0" marL="457200" rtl="0" algn="l">
              <a:spcBef>
                <a:spcPts val="0"/>
              </a:spcBef>
              <a:spcAft>
                <a:spcPts val="0"/>
              </a:spcAft>
              <a:buSzPts val="1800"/>
              <a:buChar char="●"/>
            </a:pPr>
            <a:r>
              <a:rPr lang="en"/>
              <a:t>Somewhat equivalent to the real scenario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Differences b/w structured and unstructured:</a:t>
            </a:r>
            <a:endParaRPr>
              <a:solidFill>
                <a:srgbClr val="000000"/>
              </a:solidFill>
            </a:endParaRPr>
          </a:p>
        </p:txBody>
      </p:sp>
      <p:pic>
        <p:nvPicPr>
          <p:cNvPr id="312" name="Google Shape;312;p50"/>
          <p:cNvPicPr preferRelativeResize="0"/>
          <p:nvPr/>
        </p:nvPicPr>
        <p:blipFill>
          <a:blip r:embed="rId3">
            <a:alphaModFix/>
          </a:blip>
          <a:stretch>
            <a:fillRect/>
          </a:stretch>
        </p:blipFill>
        <p:spPr>
          <a:xfrm>
            <a:off x="311700" y="1388600"/>
            <a:ext cx="4541725" cy="3206550"/>
          </a:xfrm>
          <a:prstGeom prst="rect">
            <a:avLst/>
          </a:prstGeom>
          <a:noFill/>
          <a:ln>
            <a:noFill/>
          </a:ln>
        </p:spPr>
      </p:pic>
      <p:pic>
        <p:nvPicPr>
          <p:cNvPr id="313" name="Google Shape;313;p50"/>
          <p:cNvPicPr preferRelativeResize="0"/>
          <p:nvPr/>
        </p:nvPicPr>
        <p:blipFill>
          <a:blip r:embed="rId4">
            <a:alphaModFix/>
          </a:blip>
          <a:stretch>
            <a:fillRect/>
          </a:stretch>
        </p:blipFill>
        <p:spPr>
          <a:xfrm>
            <a:off x="4476350" y="1388600"/>
            <a:ext cx="4355950" cy="3206550"/>
          </a:xfrm>
          <a:prstGeom prst="rect">
            <a:avLst/>
          </a:prstGeom>
          <a:noFill/>
          <a:ln>
            <a:noFill/>
          </a:ln>
        </p:spPr>
      </p:pic>
      <p:sp>
        <p:nvSpPr>
          <p:cNvPr id="314" name="Google Shape;314;p50"/>
          <p:cNvSpPr txBox="1"/>
          <p:nvPr/>
        </p:nvSpPr>
        <p:spPr>
          <a:xfrm>
            <a:off x="849650" y="1388600"/>
            <a:ext cx="43698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No network</a:t>
            </a:r>
            <a:endParaRPr>
              <a:latin typeface="Open Sans"/>
              <a:ea typeface="Open Sans"/>
              <a:cs typeface="Open Sans"/>
              <a:sym typeface="Open Sans"/>
            </a:endParaRPr>
          </a:p>
        </p:txBody>
      </p:sp>
      <p:sp>
        <p:nvSpPr>
          <p:cNvPr id="315" name="Google Shape;315;p50"/>
          <p:cNvSpPr txBox="1"/>
          <p:nvPr/>
        </p:nvSpPr>
        <p:spPr>
          <a:xfrm>
            <a:off x="4952050" y="1388600"/>
            <a:ext cx="43698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Network</a:t>
            </a:r>
            <a:endParaRPr>
              <a:latin typeface="Open Sans"/>
              <a:ea typeface="Open Sans"/>
              <a:cs typeface="Open Sans"/>
              <a:sym typeface="Open Sans"/>
            </a:endParaRPr>
          </a:p>
        </p:txBody>
      </p:sp>
      <p:sp>
        <p:nvSpPr>
          <p:cNvPr id="316" name="Google Shape;316;p50"/>
          <p:cNvSpPr txBox="1"/>
          <p:nvPr/>
        </p:nvSpPr>
        <p:spPr>
          <a:xfrm>
            <a:off x="6193600" y="4525225"/>
            <a:ext cx="299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Open Sans"/>
                <a:ea typeface="Open Sans"/>
                <a:cs typeface="Open Sans"/>
                <a:sym typeface="Open Sans"/>
              </a:rPr>
              <a:t>Community structure=(3,4,5,6,2,2)</a:t>
            </a:r>
            <a:endParaRPr sz="900">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pic>
        <p:nvPicPr>
          <p:cNvPr id="321" name="Google Shape;321;p51"/>
          <p:cNvPicPr preferRelativeResize="0"/>
          <p:nvPr/>
        </p:nvPicPr>
        <p:blipFill>
          <a:blip r:embed="rId3">
            <a:alphaModFix/>
          </a:blip>
          <a:stretch>
            <a:fillRect/>
          </a:stretch>
        </p:blipFill>
        <p:spPr>
          <a:xfrm>
            <a:off x="4957831" y="2014500"/>
            <a:ext cx="4186168" cy="2976600"/>
          </a:xfrm>
          <a:prstGeom prst="rect">
            <a:avLst/>
          </a:prstGeom>
          <a:noFill/>
          <a:ln>
            <a:noFill/>
          </a:ln>
        </p:spPr>
      </p:pic>
      <p:pic>
        <p:nvPicPr>
          <p:cNvPr id="322" name="Google Shape;322;p51"/>
          <p:cNvPicPr preferRelativeResize="0"/>
          <p:nvPr/>
        </p:nvPicPr>
        <p:blipFill rotWithShape="1">
          <a:blip r:embed="rId4">
            <a:alphaModFix/>
          </a:blip>
          <a:srcRect b="0" l="0" r="0" t="0"/>
          <a:stretch/>
        </p:blipFill>
        <p:spPr>
          <a:xfrm>
            <a:off x="169850" y="2014498"/>
            <a:ext cx="4028400" cy="2796952"/>
          </a:xfrm>
          <a:prstGeom prst="rect">
            <a:avLst/>
          </a:prstGeom>
          <a:noFill/>
          <a:ln>
            <a:noFill/>
          </a:ln>
        </p:spPr>
      </p:pic>
      <p:sp>
        <p:nvSpPr>
          <p:cNvPr id="323" name="Google Shape;323;p51"/>
          <p:cNvSpPr txBox="1"/>
          <p:nvPr/>
        </p:nvSpPr>
        <p:spPr>
          <a:xfrm>
            <a:off x="3080250" y="4591325"/>
            <a:ext cx="2278800" cy="5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ld=5</a:t>
            </a:r>
            <a:endParaRPr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Community Structure (3452)</a:t>
            </a:r>
            <a:endParaRPr sz="800">
              <a:latin typeface="Open Sans"/>
              <a:ea typeface="Open Sans"/>
              <a:cs typeface="Open Sans"/>
              <a:sym typeface="Open Sans"/>
            </a:endParaRPr>
          </a:p>
        </p:txBody>
      </p:sp>
      <p:sp>
        <p:nvSpPr>
          <p:cNvPr id="324" name="Google Shape;324;p51"/>
          <p:cNvSpPr txBox="1"/>
          <p:nvPr/>
        </p:nvSpPr>
        <p:spPr>
          <a:xfrm>
            <a:off x="7031625" y="4481325"/>
            <a:ext cx="1627800" cy="4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ld=5 </a:t>
            </a:r>
            <a:endParaRPr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Community Structure (654)</a:t>
            </a:r>
            <a:endParaRPr sz="800">
              <a:latin typeface="Open Sans"/>
              <a:ea typeface="Open Sans"/>
              <a:cs typeface="Open Sans"/>
              <a:sym typeface="Open Sans"/>
            </a:endParaRPr>
          </a:p>
        </p:txBody>
      </p:sp>
      <p:sp>
        <p:nvSpPr>
          <p:cNvPr id="325" name="Google Shape;325;p51"/>
          <p:cNvSpPr txBox="1"/>
          <p:nvPr/>
        </p:nvSpPr>
        <p:spPr>
          <a:xfrm>
            <a:off x="0" y="0"/>
            <a:ext cx="3565500" cy="12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Parameters that dictate the  evolution:</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260350" lvl="0" marL="285750" rtl="0" algn="l">
              <a:spcBef>
                <a:spcPts val="0"/>
              </a:spcBef>
              <a:spcAft>
                <a:spcPts val="0"/>
              </a:spcAft>
              <a:buSzPts val="1400"/>
              <a:buFont typeface="Open Sans"/>
              <a:buChar char="●"/>
            </a:pPr>
            <a:r>
              <a:rPr lang="en" sz="1200"/>
              <a:t>Strength of LockDown</a:t>
            </a:r>
            <a:endParaRPr sz="1200"/>
          </a:p>
          <a:p>
            <a:pPr indent="-247650" lvl="0" marL="285750" rtl="0" algn="l">
              <a:spcBef>
                <a:spcPts val="0"/>
              </a:spcBef>
              <a:spcAft>
                <a:spcPts val="0"/>
              </a:spcAft>
              <a:buSzPts val="1200"/>
              <a:buChar char="●"/>
            </a:pPr>
            <a:r>
              <a:rPr lang="en" sz="1200"/>
              <a:t>Restructuring  time  period</a:t>
            </a:r>
            <a:endParaRPr sz="1200"/>
          </a:p>
          <a:p>
            <a:pPr indent="-247650" lvl="0" marL="285750" rtl="0" algn="l">
              <a:spcBef>
                <a:spcPts val="0"/>
              </a:spcBef>
              <a:spcAft>
                <a:spcPts val="0"/>
              </a:spcAft>
              <a:buSzPts val="1200"/>
              <a:buChar char="●"/>
            </a:pPr>
            <a:r>
              <a:rPr lang="en" sz="1200">
                <a:highlight>
                  <a:srgbClr val="E4E8EE"/>
                </a:highlight>
              </a:rPr>
              <a:t>Community Structure</a:t>
            </a:r>
            <a:endParaRPr sz="1200"/>
          </a:p>
          <a:p>
            <a:pPr indent="0" lvl="0" marL="0" rtl="0" algn="l">
              <a:spcBef>
                <a:spcPts val="0"/>
              </a:spcBef>
              <a:spcAft>
                <a:spcPts val="0"/>
              </a:spcAft>
              <a:buNone/>
            </a:pPr>
            <a:r>
              <a:t/>
            </a:r>
            <a:endParaRPr sz="1200">
              <a:highlight>
                <a:srgbClr val="E4E8EE"/>
              </a:highlight>
            </a:endParaRPr>
          </a:p>
          <a:p>
            <a:pPr indent="0" lvl="0" marL="0" rtl="0" algn="l">
              <a:spcBef>
                <a:spcPts val="0"/>
              </a:spcBef>
              <a:spcAft>
                <a:spcPts val="0"/>
              </a:spcAft>
              <a:buNone/>
            </a:pPr>
            <a:r>
              <a:t/>
            </a:r>
            <a:endParaRPr sz="1200">
              <a:highlight>
                <a:srgbClr val="E4E8EE"/>
              </a:highlight>
            </a:endParaRPr>
          </a:p>
        </p:txBody>
      </p:sp>
      <p:sp>
        <p:nvSpPr>
          <p:cNvPr id="326" name="Google Shape;326;p51"/>
          <p:cNvSpPr txBox="1"/>
          <p:nvPr/>
        </p:nvSpPr>
        <p:spPr>
          <a:xfrm>
            <a:off x="2784150" y="1288825"/>
            <a:ext cx="4028400" cy="5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The effects of the Community structure parameter on the network structure that is generated.</a:t>
            </a:r>
            <a:endParaRPr sz="1000">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2"/>
          <p:cNvSpPr txBox="1"/>
          <p:nvPr/>
        </p:nvSpPr>
        <p:spPr>
          <a:xfrm>
            <a:off x="432400" y="697075"/>
            <a:ext cx="56517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Evolution of the disease with different networks.</a:t>
            </a:r>
            <a:endParaRPr>
              <a:latin typeface="Open Sans"/>
              <a:ea typeface="Open Sans"/>
              <a:cs typeface="Open Sans"/>
              <a:sym typeface="Open Sans"/>
            </a:endParaRPr>
          </a:p>
        </p:txBody>
      </p:sp>
      <p:pic>
        <p:nvPicPr>
          <p:cNvPr id="332" name="Google Shape;332;p52"/>
          <p:cNvPicPr preferRelativeResize="0"/>
          <p:nvPr/>
        </p:nvPicPr>
        <p:blipFill>
          <a:blip r:embed="rId3">
            <a:alphaModFix/>
          </a:blip>
          <a:stretch>
            <a:fillRect/>
          </a:stretch>
        </p:blipFill>
        <p:spPr>
          <a:xfrm>
            <a:off x="98988" y="1062075"/>
            <a:ext cx="4338475" cy="3253850"/>
          </a:xfrm>
          <a:prstGeom prst="rect">
            <a:avLst/>
          </a:prstGeom>
          <a:noFill/>
          <a:ln>
            <a:noFill/>
          </a:ln>
        </p:spPr>
      </p:pic>
      <p:pic>
        <p:nvPicPr>
          <p:cNvPr id="333" name="Google Shape;333;p52"/>
          <p:cNvPicPr preferRelativeResize="0"/>
          <p:nvPr/>
        </p:nvPicPr>
        <p:blipFill>
          <a:blip r:embed="rId4">
            <a:alphaModFix/>
          </a:blip>
          <a:stretch>
            <a:fillRect/>
          </a:stretch>
        </p:blipFill>
        <p:spPr>
          <a:xfrm>
            <a:off x="4521588" y="1038350"/>
            <a:ext cx="4401738" cy="3301303"/>
          </a:xfrm>
          <a:prstGeom prst="rect">
            <a:avLst/>
          </a:prstGeom>
          <a:noFill/>
          <a:ln>
            <a:noFill/>
          </a:ln>
        </p:spPr>
      </p:pic>
      <p:sp>
        <p:nvSpPr>
          <p:cNvPr id="334" name="Google Shape;334;p52"/>
          <p:cNvSpPr txBox="1"/>
          <p:nvPr/>
        </p:nvSpPr>
        <p:spPr>
          <a:xfrm>
            <a:off x="576550" y="4315925"/>
            <a:ext cx="43698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pen Sans"/>
                <a:ea typeface="Open Sans"/>
                <a:cs typeface="Open Sans"/>
                <a:sym typeface="Open Sans"/>
              </a:rPr>
              <a:t>Community Structure = (3,4,5,4,4)</a:t>
            </a:r>
            <a:endParaRPr sz="1100">
              <a:latin typeface="Open Sans"/>
              <a:ea typeface="Open Sans"/>
              <a:cs typeface="Open Sans"/>
              <a:sym typeface="Open Sans"/>
            </a:endParaRPr>
          </a:p>
        </p:txBody>
      </p:sp>
      <p:sp>
        <p:nvSpPr>
          <p:cNvPr id="335" name="Google Shape;335;p52"/>
          <p:cNvSpPr txBox="1"/>
          <p:nvPr/>
        </p:nvSpPr>
        <p:spPr>
          <a:xfrm>
            <a:off x="4774200" y="4339650"/>
            <a:ext cx="43698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Community Structure = (8,7,6,3)</a:t>
            </a:r>
            <a:endParaRPr/>
          </a:p>
        </p:txBody>
      </p:sp>
      <p:sp>
        <p:nvSpPr>
          <p:cNvPr id="336" name="Google Shape;336;p52"/>
          <p:cNvSpPr txBox="1"/>
          <p:nvPr/>
        </p:nvSpPr>
        <p:spPr>
          <a:xfrm>
            <a:off x="6377550" y="1001900"/>
            <a:ext cx="299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Open Sans"/>
                <a:ea typeface="Open Sans"/>
                <a:cs typeface="Open Sans"/>
                <a:sym typeface="Open Sans"/>
              </a:rPr>
              <a:t>Other parameters ld=25, Restructuring Time Period=25</a:t>
            </a:r>
            <a:endParaRPr sz="900">
              <a:latin typeface="Open Sans"/>
              <a:ea typeface="Open Sans"/>
              <a:cs typeface="Open Sans"/>
              <a:sym typeface="Open Sans"/>
            </a:endParaRPr>
          </a:p>
        </p:txBody>
      </p:sp>
      <p:sp>
        <p:nvSpPr>
          <p:cNvPr id="337" name="Google Shape;337;p52"/>
          <p:cNvSpPr txBox="1"/>
          <p:nvPr/>
        </p:nvSpPr>
        <p:spPr>
          <a:xfrm>
            <a:off x="6183275" y="4677625"/>
            <a:ext cx="299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Open Sans"/>
                <a:ea typeface="Open Sans"/>
                <a:cs typeface="Open Sans"/>
                <a:sym typeface="Open Sans"/>
              </a:rPr>
              <a:t>The average degree of the (8,7,6,3) network is higher than the (3,4,5,4,4) network</a:t>
            </a:r>
            <a:endParaRPr sz="900">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pic>
        <p:nvPicPr>
          <p:cNvPr id="342" name="Google Shape;342;p53"/>
          <p:cNvPicPr preferRelativeResize="0"/>
          <p:nvPr/>
        </p:nvPicPr>
        <p:blipFill>
          <a:blip r:embed="rId3">
            <a:alphaModFix/>
          </a:blip>
          <a:stretch>
            <a:fillRect/>
          </a:stretch>
        </p:blipFill>
        <p:spPr>
          <a:xfrm>
            <a:off x="78075" y="1346775"/>
            <a:ext cx="4419600" cy="3314700"/>
          </a:xfrm>
          <a:prstGeom prst="rect">
            <a:avLst/>
          </a:prstGeom>
          <a:noFill/>
          <a:ln>
            <a:noFill/>
          </a:ln>
        </p:spPr>
      </p:pic>
      <p:pic>
        <p:nvPicPr>
          <p:cNvPr id="343" name="Google Shape;343;p53"/>
          <p:cNvPicPr preferRelativeResize="0"/>
          <p:nvPr/>
        </p:nvPicPr>
        <p:blipFill>
          <a:blip r:embed="rId4">
            <a:alphaModFix/>
          </a:blip>
          <a:stretch>
            <a:fillRect/>
          </a:stretch>
        </p:blipFill>
        <p:spPr>
          <a:xfrm>
            <a:off x="4724400" y="1346775"/>
            <a:ext cx="4419600" cy="3314700"/>
          </a:xfrm>
          <a:prstGeom prst="rect">
            <a:avLst/>
          </a:prstGeom>
          <a:noFill/>
          <a:ln>
            <a:noFill/>
          </a:ln>
        </p:spPr>
      </p:pic>
      <p:sp>
        <p:nvSpPr>
          <p:cNvPr id="344" name="Google Shape;344;p53"/>
          <p:cNvSpPr txBox="1"/>
          <p:nvPr/>
        </p:nvSpPr>
        <p:spPr>
          <a:xfrm>
            <a:off x="267575" y="781875"/>
            <a:ext cx="7337700" cy="5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Evolution of the disease with different restructuring time period before lock-down</a:t>
            </a:r>
            <a:endParaRPr>
              <a:latin typeface="Open Sans"/>
              <a:ea typeface="Open Sans"/>
              <a:cs typeface="Open Sans"/>
              <a:sym typeface="Open Sans"/>
            </a:endParaRPr>
          </a:p>
        </p:txBody>
      </p:sp>
      <p:sp>
        <p:nvSpPr>
          <p:cNvPr id="345" name="Google Shape;345;p53"/>
          <p:cNvSpPr txBox="1"/>
          <p:nvPr/>
        </p:nvSpPr>
        <p:spPr>
          <a:xfrm>
            <a:off x="356700" y="4489400"/>
            <a:ext cx="4215300" cy="5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(3,4,5,4,2), ld=100, Restructuring time period before lockdown = 50 time steps</a:t>
            </a:r>
            <a:endParaRPr>
              <a:latin typeface="Open Sans"/>
              <a:ea typeface="Open Sans"/>
              <a:cs typeface="Open Sans"/>
              <a:sym typeface="Open Sans"/>
            </a:endParaRPr>
          </a:p>
        </p:txBody>
      </p:sp>
      <p:sp>
        <p:nvSpPr>
          <p:cNvPr id="346" name="Google Shape;346;p53"/>
          <p:cNvSpPr txBox="1"/>
          <p:nvPr/>
        </p:nvSpPr>
        <p:spPr>
          <a:xfrm>
            <a:off x="4724400" y="4489400"/>
            <a:ext cx="4311000" cy="5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(3,4,5,4,2), ld=100, Restructuring time period before lockdown = 250 time steps</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7"/>
          <p:cNvSpPr txBox="1"/>
          <p:nvPr>
            <p:ph type="title"/>
          </p:nvPr>
        </p:nvSpPr>
        <p:spPr>
          <a:xfrm>
            <a:off x="265500" y="72420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Five Classes:</a:t>
            </a:r>
            <a:endParaRPr/>
          </a:p>
        </p:txBody>
      </p:sp>
      <p:sp>
        <p:nvSpPr>
          <p:cNvPr id="128" name="Google Shape;128;p27"/>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entire population can be classified into 5 mutually exclusive classes, at any given instant of time.</a:t>
            </a:r>
            <a:endParaRPr/>
          </a:p>
        </p:txBody>
      </p:sp>
      <p:sp>
        <p:nvSpPr>
          <p:cNvPr id="129" name="Google Shape;129;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9250" lvl="0" marL="457200" rtl="0" algn="l">
              <a:spcBef>
                <a:spcPts val="0"/>
              </a:spcBef>
              <a:spcAft>
                <a:spcPts val="0"/>
              </a:spcAft>
              <a:buSzPts val="1900"/>
              <a:buChar char="●"/>
            </a:pPr>
            <a:r>
              <a:rPr b="1" lang="en" sz="1900">
                <a:latin typeface="Playfair Display"/>
                <a:ea typeface="Playfair Display"/>
                <a:cs typeface="Playfair Display"/>
                <a:sym typeface="Playfair Display"/>
              </a:rPr>
              <a:t>S - </a:t>
            </a:r>
            <a:r>
              <a:rPr lang="en" sz="1900">
                <a:latin typeface="Playfair Display"/>
                <a:ea typeface="Playfair Display"/>
                <a:cs typeface="Playfair Display"/>
                <a:sym typeface="Playfair Display"/>
              </a:rPr>
              <a:t>Susceptible</a:t>
            </a:r>
            <a:endParaRPr sz="1900">
              <a:latin typeface="Playfair Display"/>
              <a:ea typeface="Playfair Display"/>
              <a:cs typeface="Playfair Display"/>
              <a:sym typeface="Playfair Display"/>
            </a:endParaRPr>
          </a:p>
          <a:p>
            <a:pPr indent="-349250" lvl="0" marL="457200" rtl="0" algn="l">
              <a:spcBef>
                <a:spcPts val="1600"/>
              </a:spcBef>
              <a:spcAft>
                <a:spcPts val="0"/>
              </a:spcAft>
              <a:buSzPts val="1900"/>
              <a:buChar char="●"/>
            </a:pPr>
            <a:r>
              <a:rPr b="1" lang="en" sz="1900">
                <a:latin typeface="Playfair Display"/>
                <a:ea typeface="Playfair Display"/>
                <a:cs typeface="Playfair Display"/>
                <a:sym typeface="Playfair Display"/>
              </a:rPr>
              <a:t>A - </a:t>
            </a:r>
            <a:r>
              <a:rPr lang="en" sz="1900">
                <a:latin typeface="Playfair Display"/>
                <a:ea typeface="Playfair Display"/>
                <a:cs typeface="Playfair Display"/>
                <a:sym typeface="Playfair Display"/>
              </a:rPr>
              <a:t>Asymptomatic</a:t>
            </a:r>
            <a:endParaRPr sz="1900">
              <a:latin typeface="Playfair Display"/>
              <a:ea typeface="Playfair Display"/>
              <a:cs typeface="Playfair Display"/>
              <a:sym typeface="Playfair Display"/>
            </a:endParaRPr>
          </a:p>
          <a:p>
            <a:pPr indent="-349250" lvl="0" marL="457200" rtl="0" algn="l">
              <a:spcBef>
                <a:spcPts val="1600"/>
              </a:spcBef>
              <a:spcAft>
                <a:spcPts val="0"/>
              </a:spcAft>
              <a:buSzPts val="1900"/>
              <a:buChar char="●"/>
            </a:pPr>
            <a:r>
              <a:rPr b="1" lang="en" sz="1900">
                <a:latin typeface="Playfair Display"/>
                <a:ea typeface="Playfair Display"/>
                <a:cs typeface="Playfair Display"/>
                <a:sym typeface="Playfair Display"/>
              </a:rPr>
              <a:t>I - </a:t>
            </a:r>
            <a:r>
              <a:rPr lang="en" sz="1900">
                <a:latin typeface="Playfair Display"/>
                <a:ea typeface="Playfair Display"/>
                <a:cs typeface="Playfair Display"/>
                <a:sym typeface="Playfair Display"/>
              </a:rPr>
              <a:t>Infected</a:t>
            </a:r>
            <a:endParaRPr sz="1900">
              <a:latin typeface="Playfair Display"/>
              <a:ea typeface="Playfair Display"/>
              <a:cs typeface="Playfair Display"/>
              <a:sym typeface="Playfair Display"/>
            </a:endParaRPr>
          </a:p>
          <a:p>
            <a:pPr indent="-349250" lvl="0" marL="457200" rtl="0" algn="l">
              <a:spcBef>
                <a:spcPts val="1600"/>
              </a:spcBef>
              <a:spcAft>
                <a:spcPts val="0"/>
              </a:spcAft>
              <a:buSzPts val="1900"/>
              <a:buChar char="●"/>
            </a:pPr>
            <a:r>
              <a:rPr b="1" lang="en" sz="1900">
                <a:latin typeface="Playfair Display"/>
                <a:ea typeface="Playfair Display"/>
                <a:cs typeface="Playfair Display"/>
                <a:sym typeface="Playfair Display"/>
              </a:rPr>
              <a:t>R - </a:t>
            </a:r>
            <a:r>
              <a:rPr lang="en" sz="1900">
                <a:latin typeface="Playfair Display"/>
                <a:ea typeface="Playfair Display"/>
                <a:cs typeface="Playfair Display"/>
                <a:sym typeface="Playfair Display"/>
              </a:rPr>
              <a:t>Recovered</a:t>
            </a:r>
            <a:endParaRPr sz="1900">
              <a:latin typeface="Playfair Display"/>
              <a:ea typeface="Playfair Display"/>
              <a:cs typeface="Playfair Display"/>
              <a:sym typeface="Playfair Display"/>
            </a:endParaRPr>
          </a:p>
          <a:p>
            <a:pPr indent="-349250" lvl="0" marL="457200" rtl="0" algn="l">
              <a:spcBef>
                <a:spcPts val="1600"/>
              </a:spcBef>
              <a:spcAft>
                <a:spcPts val="1600"/>
              </a:spcAft>
              <a:buSzPts val="1900"/>
              <a:buChar char="●"/>
            </a:pPr>
            <a:r>
              <a:rPr b="1" lang="en" sz="1900">
                <a:latin typeface="Playfair Display"/>
                <a:ea typeface="Playfair Display"/>
                <a:cs typeface="Playfair Display"/>
                <a:sym typeface="Playfair Display"/>
              </a:rPr>
              <a:t>D - </a:t>
            </a:r>
            <a:r>
              <a:rPr lang="en" sz="1900">
                <a:latin typeface="Playfair Display"/>
                <a:ea typeface="Playfair Display"/>
                <a:cs typeface="Playfair Display"/>
                <a:sym typeface="Playfair Display"/>
              </a:rPr>
              <a:t>Dead</a:t>
            </a:r>
            <a:endParaRPr sz="1900">
              <a:latin typeface="Playfair Display"/>
              <a:ea typeface="Playfair Display"/>
              <a:cs typeface="Playfair Display"/>
              <a:sym typeface="Playfair Display"/>
            </a:endParaRPr>
          </a:p>
        </p:txBody>
      </p:sp>
      <p:pic>
        <p:nvPicPr>
          <p:cNvPr id="130" name="Google Shape;130;p27"/>
          <p:cNvPicPr preferRelativeResize="0"/>
          <p:nvPr/>
        </p:nvPicPr>
        <p:blipFill rotWithShape="1">
          <a:blip r:embed="rId3">
            <a:alphaModFix/>
          </a:blip>
          <a:srcRect b="-787512" l="-1173230" r="1151159" t="765441"/>
          <a:stretch/>
        </p:blipFill>
        <p:spPr>
          <a:xfrm>
            <a:off x="2190750" y="4419300"/>
            <a:ext cx="533700" cy="533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pic>
        <p:nvPicPr>
          <p:cNvPr id="351" name="Google Shape;351;p54"/>
          <p:cNvPicPr preferRelativeResize="0"/>
          <p:nvPr/>
        </p:nvPicPr>
        <p:blipFill>
          <a:blip r:embed="rId3">
            <a:alphaModFix/>
          </a:blip>
          <a:stretch>
            <a:fillRect/>
          </a:stretch>
        </p:blipFill>
        <p:spPr>
          <a:xfrm>
            <a:off x="285700" y="957225"/>
            <a:ext cx="4286301" cy="3214726"/>
          </a:xfrm>
          <a:prstGeom prst="rect">
            <a:avLst/>
          </a:prstGeom>
          <a:noFill/>
          <a:ln>
            <a:noFill/>
          </a:ln>
        </p:spPr>
      </p:pic>
      <p:pic>
        <p:nvPicPr>
          <p:cNvPr id="352" name="Google Shape;352;p54"/>
          <p:cNvPicPr preferRelativeResize="0"/>
          <p:nvPr/>
        </p:nvPicPr>
        <p:blipFill>
          <a:blip r:embed="rId4">
            <a:alphaModFix/>
          </a:blip>
          <a:stretch>
            <a:fillRect/>
          </a:stretch>
        </p:blipFill>
        <p:spPr>
          <a:xfrm>
            <a:off x="4504401" y="971550"/>
            <a:ext cx="4267200" cy="3200400"/>
          </a:xfrm>
          <a:prstGeom prst="rect">
            <a:avLst/>
          </a:prstGeom>
          <a:noFill/>
          <a:ln>
            <a:noFill/>
          </a:ln>
        </p:spPr>
      </p:pic>
      <p:sp>
        <p:nvSpPr>
          <p:cNvPr id="353" name="Google Shape;353;p54"/>
          <p:cNvSpPr txBox="1"/>
          <p:nvPr/>
        </p:nvSpPr>
        <p:spPr>
          <a:xfrm>
            <a:off x="432400" y="697075"/>
            <a:ext cx="68073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Evolution of the disease with different Restructuring Time after Lock-down</a:t>
            </a:r>
            <a:endParaRPr>
              <a:latin typeface="Open Sans"/>
              <a:ea typeface="Open Sans"/>
              <a:cs typeface="Open Sans"/>
              <a:sym typeface="Open Sans"/>
            </a:endParaRPr>
          </a:p>
        </p:txBody>
      </p:sp>
      <p:sp>
        <p:nvSpPr>
          <p:cNvPr id="354" name="Google Shape;354;p54"/>
          <p:cNvSpPr txBox="1"/>
          <p:nvPr/>
        </p:nvSpPr>
        <p:spPr>
          <a:xfrm>
            <a:off x="432400" y="4058675"/>
            <a:ext cx="43698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pen Sans"/>
                <a:ea typeface="Open Sans"/>
                <a:cs typeface="Open Sans"/>
                <a:sym typeface="Open Sans"/>
              </a:rPr>
              <a:t>Restructuring Time Period=5</a:t>
            </a:r>
            <a:endParaRPr sz="1100">
              <a:latin typeface="Open Sans"/>
              <a:ea typeface="Open Sans"/>
              <a:cs typeface="Open Sans"/>
              <a:sym typeface="Open Sans"/>
            </a:endParaRPr>
          </a:p>
        </p:txBody>
      </p:sp>
      <p:sp>
        <p:nvSpPr>
          <p:cNvPr id="355" name="Google Shape;355;p54"/>
          <p:cNvSpPr txBox="1"/>
          <p:nvPr/>
        </p:nvSpPr>
        <p:spPr>
          <a:xfrm>
            <a:off x="4572000" y="4058675"/>
            <a:ext cx="43698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pen Sans"/>
                <a:ea typeface="Open Sans"/>
                <a:cs typeface="Open Sans"/>
                <a:sym typeface="Open Sans"/>
              </a:rPr>
              <a:t>Restructuring Time Period = 150</a:t>
            </a:r>
            <a:endParaRPr sz="1100">
              <a:latin typeface="Open Sans"/>
              <a:ea typeface="Open Sans"/>
              <a:cs typeface="Open Sans"/>
              <a:sym typeface="Open Sans"/>
            </a:endParaRPr>
          </a:p>
        </p:txBody>
      </p:sp>
      <p:sp>
        <p:nvSpPr>
          <p:cNvPr id="356" name="Google Shape;356;p54"/>
          <p:cNvSpPr txBox="1"/>
          <p:nvPr/>
        </p:nvSpPr>
        <p:spPr>
          <a:xfrm>
            <a:off x="6448300" y="4631350"/>
            <a:ext cx="29985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Open Sans"/>
                <a:ea typeface="Open Sans"/>
                <a:cs typeface="Open Sans"/>
                <a:sym typeface="Open Sans"/>
              </a:rPr>
              <a:t>Other parameters </a:t>
            </a:r>
            <a:r>
              <a:rPr lang="en" sz="900">
                <a:latin typeface="Open Sans"/>
                <a:ea typeface="Open Sans"/>
                <a:cs typeface="Open Sans"/>
                <a:sym typeface="Open Sans"/>
              </a:rPr>
              <a:t>ld=100, Community Structure=(3,4,5,4,4)</a:t>
            </a:r>
            <a:endParaRPr sz="900">
              <a:latin typeface="Open Sans"/>
              <a:ea typeface="Open Sans"/>
              <a:cs typeface="Open Sans"/>
              <a:sym typeface="Open Sans"/>
            </a:endParaRPr>
          </a:p>
        </p:txBody>
      </p:sp>
      <p:sp>
        <p:nvSpPr>
          <p:cNvPr id="357" name="Google Shape;357;p54"/>
          <p:cNvSpPr txBox="1"/>
          <p:nvPr/>
        </p:nvSpPr>
        <p:spPr>
          <a:xfrm>
            <a:off x="4236700" y="4680000"/>
            <a:ext cx="23637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pen Sans"/>
                <a:ea typeface="Open Sans"/>
                <a:cs typeface="Open Sans"/>
                <a:sym typeface="Open Sans"/>
              </a:rPr>
              <a:t>Lower ld values will increase the contribution </a:t>
            </a:r>
            <a:endParaRPr sz="800">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5"/>
          <p:cNvSpPr txBox="1"/>
          <p:nvPr/>
        </p:nvSpPr>
        <p:spPr>
          <a:xfrm>
            <a:off x="432400" y="697075"/>
            <a:ext cx="56517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Comparison of actual and simulated data:</a:t>
            </a:r>
            <a:endParaRPr>
              <a:latin typeface="Open Sans"/>
              <a:ea typeface="Open Sans"/>
              <a:cs typeface="Open Sans"/>
              <a:sym typeface="Open Sans"/>
            </a:endParaRPr>
          </a:p>
        </p:txBody>
      </p:sp>
      <p:sp>
        <p:nvSpPr>
          <p:cNvPr id="363" name="Google Shape;363;p55"/>
          <p:cNvSpPr txBox="1"/>
          <p:nvPr/>
        </p:nvSpPr>
        <p:spPr>
          <a:xfrm>
            <a:off x="5087625" y="2119250"/>
            <a:ext cx="2998500" cy="5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Open Sans"/>
                <a:ea typeface="Open Sans"/>
                <a:cs typeface="Open Sans"/>
                <a:sym typeface="Open Sans"/>
              </a:rPr>
              <a:t>P</a:t>
            </a:r>
            <a:r>
              <a:rPr lang="en" sz="900">
                <a:latin typeface="Open Sans"/>
                <a:ea typeface="Open Sans"/>
                <a:cs typeface="Open Sans"/>
                <a:sym typeface="Open Sans"/>
              </a:rPr>
              <a:t>arameters being use ld=</a:t>
            </a:r>
            <a:r>
              <a:rPr lang="en" sz="900">
                <a:latin typeface="Open Sans"/>
                <a:ea typeface="Open Sans"/>
                <a:cs typeface="Open Sans"/>
                <a:sym typeface="Open Sans"/>
              </a:rPr>
              <a:t>1.25</a:t>
            </a:r>
            <a:r>
              <a:rPr lang="en" sz="900">
                <a:latin typeface="Open Sans"/>
                <a:ea typeface="Open Sans"/>
                <a:cs typeface="Open Sans"/>
                <a:sym typeface="Open Sans"/>
              </a:rPr>
              <a:t>, Restructuring Time Period=25, </a:t>
            </a:r>
            <a:r>
              <a:rPr lang="en" sz="900">
                <a:latin typeface="Open Sans"/>
                <a:ea typeface="Open Sans"/>
                <a:cs typeface="Open Sans"/>
                <a:sym typeface="Open Sans"/>
              </a:rPr>
              <a:t>Community Structure</a:t>
            </a:r>
            <a:r>
              <a:rPr lang="en" sz="900">
                <a:latin typeface="Open Sans"/>
                <a:ea typeface="Open Sans"/>
                <a:cs typeface="Open Sans"/>
                <a:sym typeface="Open Sans"/>
              </a:rPr>
              <a:t> = (3,4,4,5,3,2)</a:t>
            </a:r>
            <a:endParaRPr sz="900">
              <a:latin typeface="Open Sans"/>
              <a:ea typeface="Open Sans"/>
              <a:cs typeface="Open Sans"/>
              <a:sym typeface="Open Sans"/>
            </a:endParaRPr>
          </a:p>
        </p:txBody>
      </p:sp>
      <p:pic>
        <p:nvPicPr>
          <p:cNvPr id="364" name="Google Shape;364;p55"/>
          <p:cNvPicPr preferRelativeResize="0"/>
          <p:nvPr/>
        </p:nvPicPr>
        <p:blipFill rotWithShape="1">
          <a:blip r:embed="rId3">
            <a:alphaModFix/>
          </a:blip>
          <a:srcRect b="-3560" l="-12660" r="12660" t="3560"/>
          <a:stretch/>
        </p:blipFill>
        <p:spPr>
          <a:xfrm>
            <a:off x="152400" y="1312975"/>
            <a:ext cx="4935225" cy="3290158"/>
          </a:xfrm>
          <a:prstGeom prst="rect">
            <a:avLst/>
          </a:prstGeom>
          <a:noFill/>
          <a:ln>
            <a:noFill/>
          </a:ln>
        </p:spPr>
      </p:pic>
      <p:sp>
        <p:nvSpPr>
          <p:cNvPr id="365" name="Google Shape;365;p55"/>
          <p:cNvSpPr txBox="1"/>
          <p:nvPr/>
        </p:nvSpPr>
        <p:spPr>
          <a:xfrm>
            <a:off x="5087625" y="2691200"/>
            <a:ext cx="2998500" cy="5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Open Sans"/>
                <a:ea typeface="Open Sans"/>
                <a:cs typeface="Open Sans"/>
                <a:sym typeface="Open Sans"/>
              </a:rPr>
              <a:t>New Zealand’s data of active cases is used here,</a:t>
            </a:r>
            <a:endParaRPr sz="900">
              <a:latin typeface="Open Sans"/>
              <a:ea typeface="Open Sans"/>
              <a:cs typeface="Open Sans"/>
              <a:sym typeface="Open Sans"/>
            </a:endParaRPr>
          </a:p>
          <a:p>
            <a:pPr indent="0" lvl="0" marL="0" rtl="0" algn="l">
              <a:spcBef>
                <a:spcPts val="0"/>
              </a:spcBef>
              <a:spcAft>
                <a:spcPts val="0"/>
              </a:spcAft>
              <a:buNone/>
            </a:pPr>
            <a:r>
              <a:rPr lang="en" sz="900">
                <a:latin typeface="Open Sans"/>
                <a:ea typeface="Open Sans"/>
                <a:cs typeface="Open Sans"/>
                <a:sym typeface="Open Sans"/>
              </a:rPr>
              <a:t>Day 0 is Feb 15,2020.</a:t>
            </a:r>
            <a:endParaRPr sz="900">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56"/>
          <p:cNvSpPr txBox="1"/>
          <p:nvPr/>
        </p:nvSpPr>
        <p:spPr>
          <a:xfrm>
            <a:off x="432400" y="697075"/>
            <a:ext cx="56517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Comparison of actual and simulated data:</a:t>
            </a:r>
            <a:endParaRPr>
              <a:latin typeface="Open Sans"/>
              <a:ea typeface="Open Sans"/>
              <a:cs typeface="Open Sans"/>
              <a:sym typeface="Open Sans"/>
            </a:endParaRPr>
          </a:p>
        </p:txBody>
      </p:sp>
      <p:pic>
        <p:nvPicPr>
          <p:cNvPr id="371" name="Google Shape;371;p56"/>
          <p:cNvPicPr preferRelativeResize="0"/>
          <p:nvPr/>
        </p:nvPicPr>
        <p:blipFill>
          <a:blip r:embed="rId3">
            <a:alphaModFix/>
          </a:blip>
          <a:stretch>
            <a:fillRect/>
          </a:stretch>
        </p:blipFill>
        <p:spPr>
          <a:xfrm>
            <a:off x="167575" y="986775"/>
            <a:ext cx="4904166" cy="3678125"/>
          </a:xfrm>
          <a:prstGeom prst="rect">
            <a:avLst/>
          </a:prstGeom>
          <a:noFill/>
          <a:ln>
            <a:noFill/>
          </a:ln>
        </p:spPr>
      </p:pic>
      <p:sp>
        <p:nvSpPr>
          <p:cNvPr id="372" name="Google Shape;372;p56"/>
          <p:cNvSpPr txBox="1"/>
          <p:nvPr/>
        </p:nvSpPr>
        <p:spPr>
          <a:xfrm>
            <a:off x="5071750" y="1320000"/>
            <a:ext cx="3816000" cy="19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pen Sans"/>
                <a:ea typeface="Open Sans"/>
                <a:cs typeface="Open Sans"/>
                <a:sym typeface="Open Sans"/>
              </a:rPr>
              <a:t>The expected recurring spread of infection can be modelled in the simulation by controlling the network restructuring.  We assumed a constant threshold value (chosen  to  be  8) of infected individuals that will trigger if a Lock-Down is imposed or removed.  The following  plot  was  obtained  on  a  (3,4,5,6,2)  network  with  network  restructuring  every  30 time steps for no LD and 150 time steps during LD.</a:t>
            </a:r>
            <a:endParaRPr sz="1100">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57"/>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STOCHASTIC APPROACH</a:t>
            </a:r>
            <a:endParaRPr/>
          </a:p>
        </p:txBody>
      </p:sp>
      <p:sp>
        <p:nvSpPr>
          <p:cNvPr id="378" name="Google Shape;378;p57"/>
          <p:cNvSpPr txBox="1"/>
          <p:nvPr>
            <p:ph idx="4294967295"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Why do we need Stochastic modelling?</a:t>
            </a:r>
            <a:endParaRPr>
              <a:solidFill>
                <a:srgbClr val="000000"/>
              </a:solidFill>
            </a:endParaRPr>
          </a:p>
        </p:txBody>
      </p:sp>
      <p:sp>
        <p:nvSpPr>
          <p:cNvPr id="384" name="Google Shape;384;p58"/>
          <p:cNvSpPr txBox="1"/>
          <p:nvPr>
            <p:ph idx="1" type="body"/>
          </p:nvPr>
        </p:nvSpPr>
        <p:spPr>
          <a:xfrm>
            <a:off x="163350" y="1298750"/>
            <a:ext cx="89133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In a deterministic model, evolution of population categories is captured by a set of differential equations involving S,A,I,R,D.  However, in recent years, there has been considerable work in the field of stochastic modelling of epidemics.</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rgbClr val="000000"/>
                </a:solidFill>
                <a:latin typeface="Times New Roman"/>
                <a:ea typeface="Times New Roman"/>
                <a:cs typeface="Times New Roman"/>
                <a:sym typeface="Times New Roman"/>
              </a:rPr>
              <a:t>We feel that though deterministic equations are easy to formulate and provide </a:t>
            </a:r>
            <a:r>
              <a:rPr lang="en">
                <a:solidFill>
                  <a:srgbClr val="000000"/>
                </a:solidFill>
                <a:latin typeface="Times New Roman"/>
                <a:ea typeface="Times New Roman"/>
                <a:cs typeface="Times New Roman"/>
                <a:sym typeface="Times New Roman"/>
              </a:rPr>
              <a:t>remarkable</a:t>
            </a:r>
            <a:r>
              <a:rPr lang="en">
                <a:solidFill>
                  <a:srgbClr val="000000"/>
                </a:solidFill>
                <a:latin typeface="Times New Roman"/>
                <a:ea typeface="Times New Roman"/>
                <a:cs typeface="Times New Roman"/>
                <a:sym typeface="Times New Roman"/>
              </a:rPr>
              <a:t> insights into disease spread dynamics, but they do not capture the </a:t>
            </a:r>
            <a:r>
              <a:rPr lang="en" u="sng">
                <a:solidFill>
                  <a:srgbClr val="000000"/>
                </a:solidFill>
                <a:latin typeface="Times New Roman"/>
                <a:ea typeface="Times New Roman"/>
                <a:cs typeface="Times New Roman"/>
                <a:sym typeface="Times New Roman"/>
              </a:rPr>
              <a:t>variability</a:t>
            </a:r>
            <a:r>
              <a:rPr lang="en">
                <a:solidFill>
                  <a:srgbClr val="000000"/>
                </a:solidFill>
                <a:latin typeface="Times New Roman"/>
                <a:ea typeface="Times New Roman"/>
                <a:cs typeface="Times New Roman"/>
                <a:sym typeface="Times New Roman"/>
              </a:rPr>
              <a:t> and </a:t>
            </a:r>
            <a:r>
              <a:rPr lang="en" u="sng">
                <a:solidFill>
                  <a:srgbClr val="000000"/>
                </a:solidFill>
                <a:latin typeface="Times New Roman"/>
                <a:ea typeface="Times New Roman"/>
                <a:cs typeface="Times New Roman"/>
                <a:sym typeface="Times New Roman"/>
              </a:rPr>
              <a:t>uncertainty</a:t>
            </a:r>
            <a:r>
              <a:rPr lang="en">
                <a:solidFill>
                  <a:srgbClr val="000000"/>
                </a:solidFill>
                <a:latin typeface="Times New Roman"/>
                <a:ea typeface="Times New Roman"/>
                <a:cs typeface="Times New Roman"/>
                <a:sym typeface="Times New Roman"/>
              </a:rPr>
              <a:t> inherent in human behaviour and social interactions.</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000000"/>
                </a:solidFill>
                <a:latin typeface="Times New Roman"/>
                <a:ea typeface="Times New Roman"/>
                <a:cs typeface="Times New Roman"/>
                <a:sym typeface="Times New Roman"/>
              </a:rPr>
              <a:t>We will see how results from this approach compare against what we have obtained so far</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9"/>
          <p:cNvSpPr txBox="1"/>
          <p:nvPr>
            <p:ph type="title"/>
          </p:nvPr>
        </p:nvSpPr>
        <p:spPr>
          <a:xfrm>
            <a:off x="311700" y="1208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 few basics...</a:t>
            </a:r>
            <a:endParaRPr>
              <a:solidFill>
                <a:srgbClr val="000000"/>
              </a:solidFill>
            </a:endParaRPr>
          </a:p>
        </p:txBody>
      </p:sp>
      <p:sp>
        <p:nvSpPr>
          <p:cNvPr id="390" name="Google Shape;390;p59"/>
          <p:cNvSpPr txBox="1"/>
          <p:nvPr>
            <p:ph idx="1" type="body"/>
          </p:nvPr>
        </p:nvSpPr>
        <p:spPr>
          <a:xfrm>
            <a:off x="311700" y="828250"/>
            <a:ext cx="4713000" cy="374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91" name="Google Shape;391;p59"/>
          <p:cNvSpPr txBox="1"/>
          <p:nvPr>
            <p:ph idx="2" type="body"/>
          </p:nvPr>
        </p:nvSpPr>
        <p:spPr>
          <a:xfrm>
            <a:off x="5167075" y="431850"/>
            <a:ext cx="3852000" cy="19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P(exposure to virus)=1-(1-</a:t>
            </a:r>
            <a:r>
              <a:rPr b="1" lang="en" sz="1700">
                <a:solidFill>
                  <a:srgbClr val="000000"/>
                </a:solidFill>
                <a:latin typeface="Times New Roman"/>
                <a:ea typeface="Times New Roman"/>
                <a:cs typeface="Times New Roman"/>
                <a:sym typeface="Times New Roman"/>
              </a:rPr>
              <a:t>𝛃)</a:t>
            </a:r>
            <a:r>
              <a:rPr b="1" baseline="30000" lang="en" sz="1700">
                <a:solidFill>
                  <a:srgbClr val="000000"/>
                </a:solidFill>
                <a:latin typeface="Times New Roman"/>
                <a:ea typeface="Times New Roman"/>
                <a:cs typeface="Times New Roman"/>
                <a:sym typeface="Times New Roman"/>
              </a:rPr>
              <a:t>n</a:t>
            </a:r>
            <a:endParaRPr b="1" baseline="30000" sz="17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700">
                <a:solidFill>
                  <a:srgbClr val="000000"/>
                </a:solidFill>
                <a:latin typeface="Times New Roman"/>
                <a:ea typeface="Times New Roman"/>
                <a:cs typeface="Times New Roman"/>
                <a:sym typeface="Times New Roman"/>
              </a:rPr>
              <a:t>In case the edges are weighted with weights reflecting social ‘distance’:</a:t>
            </a:r>
            <a:endParaRPr sz="1700">
              <a:solidFill>
                <a:srgbClr val="000000"/>
              </a:solidFill>
              <a:latin typeface="Times New Roman"/>
              <a:ea typeface="Times New Roman"/>
              <a:cs typeface="Times New Roman"/>
              <a:sym typeface="Times New Roman"/>
            </a:endParaRPr>
          </a:p>
          <a:p>
            <a:pPr indent="0" lvl="0" marL="0" rtl="0" algn="l">
              <a:lnSpc>
                <a:spcPct val="100000"/>
              </a:lnSpc>
              <a:spcBef>
                <a:spcPts val="1300"/>
              </a:spcBef>
              <a:spcAft>
                <a:spcPts val="0"/>
              </a:spcAft>
              <a:buNone/>
            </a:pPr>
            <a:r>
              <a:rPr b="1" lang="en" sz="1700">
                <a:solidFill>
                  <a:srgbClr val="000000"/>
                </a:solidFill>
                <a:latin typeface="Times New Roman"/>
                <a:ea typeface="Times New Roman"/>
                <a:cs typeface="Times New Roman"/>
                <a:sym typeface="Times New Roman"/>
              </a:rPr>
              <a:t>P(exposure to virus)=1-Π(1-w</a:t>
            </a:r>
            <a:r>
              <a:rPr b="1" baseline="-25000" lang="en" sz="1700">
                <a:solidFill>
                  <a:srgbClr val="000000"/>
                </a:solidFill>
                <a:latin typeface="Times New Roman"/>
                <a:ea typeface="Times New Roman"/>
                <a:cs typeface="Times New Roman"/>
                <a:sym typeface="Times New Roman"/>
              </a:rPr>
              <a:t>i</a:t>
            </a:r>
            <a:r>
              <a:rPr b="1" lang="en" sz="1700">
                <a:solidFill>
                  <a:srgbClr val="000000"/>
                </a:solidFill>
                <a:latin typeface="Times New Roman"/>
                <a:ea typeface="Times New Roman"/>
                <a:cs typeface="Times New Roman"/>
                <a:sym typeface="Times New Roman"/>
              </a:rPr>
              <a:t>*𝛃), </a:t>
            </a:r>
            <a:r>
              <a:rPr lang="en" sz="1700">
                <a:solidFill>
                  <a:srgbClr val="000000"/>
                </a:solidFill>
                <a:latin typeface="Times New Roman"/>
                <a:ea typeface="Times New Roman"/>
                <a:cs typeface="Times New Roman"/>
                <a:sym typeface="Times New Roman"/>
              </a:rPr>
              <a:t>where the product runs from i=1,2,...n</a:t>
            </a:r>
            <a:endParaRPr baseline="30000" sz="1700">
              <a:solidFill>
                <a:srgbClr val="000000"/>
              </a:solidFill>
              <a:latin typeface="Times New Roman"/>
              <a:ea typeface="Times New Roman"/>
              <a:cs typeface="Times New Roman"/>
              <a:sym typeface="Times New Roman"/>
            </a:endParaRPr>
          </a:p>
          <a:p>
            <a:pPr indent="0" lvl="0" marL="0" rtl="0" algn="l">
              <a:spcBef>
                <a:spcPts val="130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000000"/>
              </a:solidFill>
            </a:endParaRPr>
          </a:p>
        </p:txBody>
      </p:sp>
      <p:sp>
        <p:nvSpPr>
          <p:cNvPr id="392" name="Google Shape;392;p59"/>
          <p:cNvSpPr/>
          <p:nvPr/>
        </p:nvSpPr>
        <p:spPr>
          <a:xfrm>
            <a:off x="691575" y="1296675"/>
            <a:ext cx="518700" cy="518700"/>
          </a:xfrm>
          <a:prstGeom prst="flowChartConnector">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9"/>
          <p:cNvSpPr/>
          <p:nvPr/>
        </p:nvSpPr>
        <p:spPr>
          <a:xfrm>
            <a:off x="3101225" y="940100"/>
            <a:ext cx="518700" cy="518700"/>
          </a:xfrm>
          <a:prstGeom prst="flowChartConnector">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9"/>
          <p:cNvSpPr/>
          <p:nvPr/>
        </p:nvSpPr>
        <p:spPr>
          <a:xfrm>
            <a:off x="2290800" y="3295725"/>
            <a:ext cx="518700" cy="518700"/>
          </a:xfrm>
          <a:prstGeom prst="flowChartConnector">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9"/>
          <p:cNvSpPr/>
          <p:nvPr/>
        </p:nvSpPr>
        <p:spPr>
          <a:xfrm>
            <a:off x="3912775" y="2097425"/>
            <a:ext cx="518700" cy="518700"/>
          </a:xfrm>
          <a:prstGeom prst="flowChartConnector">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9"/>
          <p:cNvSpPr/>
          <p:nvPr/>
        </p:nvSpPr>
        <p:spPr>
          <a:xfrm>
            <a:off x="780250" y="3514075"/>
            <a:ext cx="518700" cy="518700"/>
          </a:xfrm>
          <a:prstGeom prst="flowChartConnector">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9"/>
          <p:cNvSpPr/>
          <p:nvPr/>
        </p:nvSpPr>
        <p:spPr>
          <a:xfrm>
            <a:off x="4312650" y="3885300"/>
            <a:ext cx="518700" cy="518700"/>
          </a:xfrm>
          <a:prstGeom prst="flowChartConnector">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9"/>
          <p:cNvSpPr/>
          <p:nvPr/>
        </p:nvSpPr>
        <p:spPr>
          <a:xfrm>
            <a:off x="5104750" y="2889600"/>
            <a:ext cx="518700" cy="518700"/>
          </a:xfrm>
          <a:prstGeom prst="flowChartConnector">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59"/>
          <p:cNvCxnSpPr>
            <a:stCxn id="392" idx="5"/>
            <a:endCxn id="394" idx="1"/>
          </p:cNvCxnSpPr>
          <p:nvPr/>
        </p:nvCxnSpPr>
        <p:spPr>
          <a:xfrm>
            <a:off x="1134313" y="1739413"/>
            <a:ext cx="1232400" cy="1632300"/>
          </a:xfrm>
          <a:prstGeom prst="straightConnector1">
            <a:avLst/>
          </a:prstGeom>
          <a:noFill/>
          <a:ln cap="flat" cmpd="sng" w="19050">
            <a:solidFill>
              <a:schemeClr val="dk2"/>
            </a:solidFill>
            <a:prstDash val="solid"/>
            <a:round/>
            <a:headEnd len="med" w="med" type="none"/>
            <a:tailEnd len="med" w="med" type="none"/>
          </a:ln>
        </p:spPr>
      </p:cxnSp>
      <p:cxnSp>
        <p:nvCxnSpPr>
          <p:cNvPr id="400" name="Google Shape;400;p59"/>
          <p:cNvCxnSpPr>
            <a:stCxn id="396" idx="6"/>
            <a:endCxn id="394" idx="2"/>
          </p:cNvCxnSpPr>
          <p:nvPr/>
        </p:nvCxnSpPr>
        <p:spPr>
          <a:xfrm flipH="1" rot="10800000">
            <a:off x="1298950" y="3555025"/>
            <a:ext cx="991800" cy="218400"/>
          </a:xfrm>
          <a:prstGeom prst="straightConnector1">
            <a:avLst/>
          </a:prstGeom>
          <a:noFill/>
          <a:ln cap="flat" cmpd="sng" w="19050">
            <a:solidFill>
              <a:schemeClr val="dk2"/>
            </a:solidFill>
            <a:prstDash val="solid"/>
            <a:round/>
            <a:headEnd len="med" w="med" type="none"/>
            <a:tailEnd len="med" w="med" type="none"/>
          </a:ln>
        </p:spPr>
      </p:cxnSp>
      <p:cxnSp>
        <p:nvCxnSpPr>
          <p:cNvPr id="401" name="Google Shape;401;p59"/>
          <p:cNvCxnSpPr>
            <a:stCxn id="394" idx="5"/>
            <a:endCxn id="397" idx="2"/>
          </p:cNvCxnSpPr>
          <p:nvPr/>
        </p:nvCxnSpPr>
        <p:spPr>
          <a:xfrm>
            <a:off x="2733538" y="3738463"/>
            <a:ext cx="1579200" cy="406200"/>
          </a:xfrm>
          <a:prstGeom prst="straightConnector1">
            <a:avLst/>
          </a:prstGeom>
          <a:noFill/>
          <a:ln cap="flat" cmpd="sng" w="19050">
            <a:solidFill>
              <a:schemeClr val="dk2"/>
            </a:solidFill>
            <a:prstDash val="solid"/>
            <a:round/>
            <a:headEnd len="med" w="med" type="none"/>
            <a:tailEnd len="med" w="med" type="none"/>
          </a:ln>
        </p:spPr>
      </p:cxnSp>
      <p:cxnSp>
        <p:nvCxnSpPr>
          <p:cNvPr id="402" name="Google Shape;402;p59"/>
          <p:cNvCxnSpPr>
            <a:stCxn id="394" idx="6"/>
            <a:endCxn id="398" idx="2"/>
          </p:cNvCxnSpPr>
          <p:nvPr/>
        </p:nvCxnSpPr>
        <p:spPr>
          <a:xfrm flipH="1" rot="10800000">
            <a:off x="2809500" y="3148875"/>
            <a:ext cx="2295300" cy="406200"/>
          </a:xfrm>
          <a:prstGeom prst="straightConnector1">
            <a:avLst/>
          </a:prstGeom>
          <a:noFill/>
          <a:ln cap="flat" cmpd="sng" w="19050">
            <a:solidFill>
              <a:schemeClr val="dk2"/>
            </a:solidFill>
            <a:prstDash val="solid"/>
            <a:round/>
            <a:headEnd len="med" w="med" type="none"/>
            <a:tailEnd len="med" w="med" type="none"/>
          </a:ln>
        </p:spPr>
      </p:cxnSp>
      <p:cxnSp>
        <p:nvCxnSpPr>
          <p:cNvPr id="403" name="Google Shape;403;p59"/>
          <p:cNvCxnSpPr>
            <a:stCxn id="394" idx="7"/>
            <a:endCxn id="395" idx="3"/>
          </p:cNvCxnSpPr>
          <p:nvPr/>
        </p:nvCxnSpPr>
        <p:spPr>
          <a:xfrm flipH="1" rot="10800000">
            <a:off x="2733538" y="2540087"/>
            <a:ext cx="1255200" cy="831600"/>
          </a:xfrm>
          <a:prstGeom prst="straightConnector1">
            <a:avLst/>
          </a:prstGeom>
          <a:noFill/>
          <a:ln cap="flat" cmpd="sng" w="19050">
            <a:solidFill>
              <a:schemeClr val="dk2"/>
            </a:solidFill>
            <a:prstDash val="solid"/>
            <a:round/>
            <a:headEnd len="med" w="med" type="none"/>
            <a:tailEnd len="med" w="med" type="none"/>
          </a:ln>
        </p:spPr>
      </p:cxnSp>
      <p:cxnSp>
        <p:nvCxnSpPr>
          <p:cNvPr id="404" name="Google Shape;404;p59"/>
          <p:cNvCxnSpPr>
            <a:stCxn id="393" idx="3"/>
            <a:endCxn id="394" idx="0"/>
          </p:cNvCxnSpPr>
          <p:nvPr/>
        </p:nvCxnSpPr>
        <p:spPr>
          <a:xfrm flipH="1">
            <a:off x="2550187" y="1382838"/>
            <a:ext cx="627000" cy="1912800"/>
          </a:xfrm>
          <a:prstGeom prst="straightConnector1">
            <a:avLst/>
          </a:prstGeom>
          <a:noFill/>
          <a:ln cap="flat" cmpd="sng" w="19050">
            <a:solidFill>
              <a:schemeClr val="dk2"/>
            </a:solidFill>
            <a:prstDash val="solid"/>
            <a:round/>
            <a:headEnd len="med" w="med" type="none"/>
            <a:tailEnd len="med" w="med" type="none"/>
          </a:ln>
        </p:spPr>
      </p:cxnSp>
      <p:sp>
        <p:nvSpPr>
          <p:cNvPr id="405" name="Google Shape;405;p59"/>
          <p:cNvSpPr txBox="1"/>
          <p:nvPr/>
        </p:nvSpPr>
        <p:spPr>
          <a:xfrm>
            <a:off x="2636575" y="1696375"/>
            <a:ext cx="291600" cy="40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latin typeface="Open Sans"/>
                <a:ea typeface="Open Sans"/>
                <a:cs typeface="Open Sans"/>
                <a:sym typeface="Open Sans"/>
              </a:rPr>
              <a:t>𝛃</a:t>
            </a:r>
            <a:endParaRPr>
              <a:latin typeface="Open Sans"/>
              <a:ea typeface="Open Sans"/>
              <a:cs typeface="Open Sans"/>
              <a:sym typeface="Open Sans"/>
            </a:endParaRPr>
          </a:p>
        </p:txBody>
      </p:sp>
      <p:sp>
        <p:nvSpPr>
          <p:cNvPr id="406" name="Google Shape;406;p59"/>
          <p:cNvSpPr txBox="1"/>
          <p:nvPr/>
        </p:nvSpPr>
        <p:spPr>
          <a:xfrm>
            <a:off x="1437150" y="3209275"/>
            <a:ext cx="367500" cy="40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latin typeface="Open Sans"/>
                <a:ea typeface="Open Sans"/>
                <a:cs typeface="Open Sans"/>
                <a:sym typeface="Open Sans"/>
              </a:rPr>
              <a:t>𝛃</a:t>
            </a:r>
            <a:endParaRPr>
              <a:latin typeface="Open Sans"/>
              <a:ea typeface="Open Sans"/>
              <a:cs typeface="Open Sans"/>
              <a:sym typeface="Open Sans"/>
            </a:endParaRPr>
          </a:p>
        </p:txBody>
      </p:sp>
      <p:sp>
        <p:nvSpPr>
          <p:cNvPr id="407" name="Google Shape;407;p59"/>
          <p:cNvSpPr txBox="1"/>
          <p:nvPr/>
        </p:nvSpPr>
        <p:spPr>
          <a:xfrm>
            <a:off x="1588425" y="1977450"/>
            <a:ext cx="291600" cy="44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Open Sans"/>
                <a:ea typeface="Open Sans"/>
                <a:cs typeface="Open Sans"/>
                <a:sym typeface="Open Sans"/>
              </a:rPr>
              <a:t>𝛃</a:t>
            </a:r>
            <a:endParaRPr>
              <a:latin typeface="Open Sans"/>
              <a:ea typeface="Open Sans"/>
              <a:cs typeface="Open Sans"/>
              <a:sym typeface="Open Sans"/>
            </a:endParaRPr>
          </a:p>
          <a:p>
            <a:pPr indent="0" lvl="0" marL="0" rtl="0" algn="l">
              <a:spcBef>
                <a:spcPts val="1600"/>
              </a:spcBef>
              <a:spcAft>
                <a:spcPts val="0"/>
              </a:spcAft>
              <a:buNone/>
            </a:pPr>
            <a:r>
              <a:t/>
            </a:r>
            <a:endParaRPr>
              <a:latin typeface="Open Sans"/>
              <a:ea typeface="Open Sans"/>
              <a:cs typeface="Open Sans"/>
              <a:sym typeface="Open Sans"/>
            </a:endParaRPr>
          </a:p>
        </p:txBody>
      </p:sp>
      <p:sp>
        <p:nvSpPr>
          <p:cNvPr id="408" name="Google Shape;408;p59"/>
          <p:cNvSpPr txBox="1"/>
          <p:nvPr/>
        </p:nvSpPr>
        <p:spPr>
          <a:xfrm>
            <a:off x="841175" y="4663125"/>
            <a:ext cx="46464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n=n1+n2=</a:t>
            </a:r>
            <a:r>
              <a:rPr b="1" lang="en" sz="1600">
                <a:latin typeface="Times New Roman"/>
                <a:ea typeface="Times New Roman"/>
                <a:cs typeface="Times New Roman"/>
                <a:sym typeface="Times New Roman"/>
              </a:rPr>
              <a:t>Asymptotes</a:t>
            </a:r>
            <a:r>
              <a:rPr b="1" lang="en" sz="1600">
                <a:latin typeface="Times New Roman"/>
                <a:ea typeface="Times New Roman"/>
                <a:cs typeface="Times New Roman"/>
                <a:sym typeface="Times New Roman"/>
              </a:rPr>
              <a:t>(A)+Infected(I)</a:t>
            </a:r>
            <a:endParaRPr b="1" sz="1600">
              <a:latin typeface="Times New Roman"/>
              <a:ea typeface="Times New Roman"/>
              <a:cs typeface="Times New Roman"/>
              <a:sym typeface="Times New Roman"/>
            </a:endParaRPr>
          </a:p>
        </p:txBody>
      </p:sp>
      <p:sp>
        <p:nvSpPr>
          <p:cNvPr id="409" name="Google Shape;409;p59"/>
          <p:cNvSpPr txBox="1"/>
          <p:nvPr/>
        </p:nvSpPr>
        <p:spPr>
          <a:xfrm>
            <a:off x="5921500" y="3101225"/>
            <a:ext cx="864300" cy="1467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Open Sans"/>
              <a:buChar char="●"/>
            </a:pPr>
            <a:r>
              <a:rPr b="1" lang="en" sz="1600">
                <a:latin typeface="Open Sans"/>
                <a:ea typeface="Open Sans"/>
                <a:cs typeface="Open Sans"/>
                <a:sym typeface="Open Sans"/>
              </a:rPr>
              <a:t>S</a:t>
            </a:r>
            <a:endParaRPr b="1" sz="1600">
              <a:latin typeface="Open Sans"/>
              <a:ea typeface="Open Sans"/>
              <a:cs typeface="Open Sans"/>
              <a:sym typeface="Open Sans"/>
            </a:endParaRPr>
          </a:p>
          <a:p>
            <a:pPr indent="0" lvl="0" marL="457200" rtl="0" algn="l">
              <a:spcBef>
                <a:spcPts val="0"/>
              </a:spcBef>
              <a:spcAft>
                <a:spcPts val="0"/>
              </a:spcAft>
              <a:buNone/>
            </a:pPr>
            <a:r>
              <a:t/>
            </a:r>
            <a:endParaRPr b="1"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b="1" lang="en" sz="1600">
                <a:latin typeface="Open Sans"/>
                <a:ea typeface="Open Sans"/>
                <a:cs typeface="Open Sans"/>
                <a:sym typeface="Open Sans"/>
              </a:rPr>
              <a:t>I</a:t>
            </a:r>
            <a:endParaRPr b="1" sz="1600">
              <a:latin typeface="Open Sans"/>
              <a:ea typeface="Open Sans"/>
              <a:cs typeface="Open Sans"/>
              <a:sym typeface="Open Sans"/>
            </a:endParaRPr>
          </a:p>
          <a:p>
            <a:pPr indent="0" lvl="0" marL="0" rtl="0" algn="l">
              <a:spcBef>
                <a:spcPts val="0"/>
              </a:spcBef>
              <a:spcAft>
                <a:spcPts val="0"/>
              </a:spcAft>
              <a:buNone/>
            </a:pPr>
            <a:r>
              <a:t/>
            </a:r>
            <a:endParaRPr b="1"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b="1" lang="en" sz="1600">
                <a:latin typeface="Open Sans"/>
                <a:ea typeface="Open Sans"/>
                <a:cs typeface="Open Sans"/>
                <a:sym typeface="Open Sans"/>
              </a:rPr>
              <a:t>A</a:t>
            </a:r>
            <a:endParaRPr b="1" sz="1600">
              <a:latin typeface="Open Sans"/>
              <a:ea typeface="Open Sans"/>
              <a:cs typeface="Open Sans"/>
              <a:sym typeface="Open Sans"/>
            </a:endParaRPr>
          </a:p>
          <a:p>
            <a:pPr indent="0" lvl="0" marL="0" rtl="0" algn="l">
              <a:spcBef>
                <a:spcPts val="0"/>
              </a:spcBef>
              <a:spcAft>
                <a:spcPts val="0"/>
              </a:spcAft>
              <a:buNone/>
            </a:pPr>
            <a:r>
              <a:t/>
            </a:r>
            <a:endParaRPr b="1" sz="16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410" name="Google Shape;410;p59"/>
          <p:cNvSpPr/>
          <p:nvPr/>
        </p:nvSpPr>
        <p:spPr>
          <a:xfrm>
            <a:off x="6083600" y="3209275"/>
            <a:ext cx="172800" cy="218400"/>
          </a:xfrm>
          <a:prstGeom prst="flowChartConnector">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9"/>
          <p:cNvSpPr/>
          <p:nvPr/>
        </p:nvSpPr>
        <p:spPr>
          <a:xfrm>
            <a:off x="6062000" y="3664225"/>
            <a:ext cx="216000" cy="218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9"/>
          <p:cNvSpPr/>
          <p:nvPr/>
        </p:nvSpPr>
        <p:spPr>
          <a:xfrm>
            <a:off x="6040400" y="3209275"/>
            <a:ext cx="216000" cy="2184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9"/>
          <p:cNvSpPr/>
          <p:nvPr/>
        </p:nvSpPr>
        <p:spPr>
          <a:xfrm>
            <a:off x="6062000" y="4213100"/>
            <a:ext cx="216000" cy="2184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60"/>
          <p:cNvSpPr txBox="1"/>
          <p:nvPr>
            <p:ph idx="1" type="body"/>
          </p:nvPr>
        </p:nvSpPr>
        <p:spPr>
          <a:xfrm>
            <a:off x="311700" y="140475"/>
            <a:ext cx="8520600" cy="44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u="sng">
                <a:latin typeface="PT Sans Narrow"/>
                <a:ea typeface="PT Sans Narrow"/>
                <a:cs typeface="PT Sans Narrow"/>
                <a:sym typeface="PT Sans Narrow"/>
              </a:rPr>
              <a:t>Assumptions on the recovery/removal time and death rates</a:t>
            </a:r>
            <a:r>
              <a:rPr lang="en" sz="2800" u="sng">
                <a:latin typeface="PT Sans Narrow"/>
                <a:ea typeface="PT Sans Narrow"/>
                <a:cs typeface="PT Sans Narrow"/>
                <a:sym typeface="PT Sans Narrow"/>
              </a:rPr>
              <a:t> </a:t>
            </a:r>
            <a:endParaRPr sz="2800" u="sng">
              <a:latin typeface="PT Sans Narrow"/>
              <a:ea typeface="PT Sans Narrow"/>
              <a:cs typeface="PT Sans Narrow"/>
              <a:sym typeface="PT Sans Narrow"/>
            </a:endParaRPr>
          </a:p>
          <a:p>
            <a:pPr indent="0" lvl="0" marL="0" rtl="0" algn="l">
              <a:spcBef>
                <a:spcPts val="1600"/>
              </a:spcBef>
              <a:spcAft>
                <a:spcPts val="0"/>
              </a:spcAft>
              <a:buNone/>
            </a:pPr>
            <a:r>
              <a:t/>
            </a:r>
            <a:endParaRPr sz="2800" u="sng">
              <a:latin typeface="PT Sans Narrow"/>
              <a:ea typeface="PT Sans Narrow"/>
              <a:cs typeface="PT Sans Narrow"/>
              <a:sym typeface="PT Sans Narrow"/>
            </a:endParaRPr>
          </a:p>
          <a:p>
            <a:pPr indent="0" lvl="0" marL="0" rtl="0" algn="l">
              <a:spcBef>
                <a:spcPts val="1600"/>
              </a:spcBef>
              <a:spcAft>
                <a:spcPts val="0"/>
              </a:spcAft>
              <a:buNone/>
            </a:pPr>
            <a:r>
              <a:t/>
            </a:r>
            <a:endParaRPr sz="2800" u="sng">
              <a:latin typeface="PT Sans Narrow"/>
              <a:ea typeface="PT Sans Narrow"/>
              <a:cs typeface="PT Sans Narrow"/>
              <a:sym typeface="PT Sans Narrow"/>
            </a:endParaRPr>
          </a:p>
          <a:p>
            <a:pPr indent="0" lvl="0" marL="0" rtl="0" algn="l">
              <a:spcBef>
                <a:spcPts val="1600"/>
              </a:spcBef>
              <a:spcAft>
                <a:spcPts val="0"/>
              </a:spcAft>
              <a:buNone/>
            </a:pPr>
            <a:r>
              <a:t/>
            </a:r>
            <a:endParaRPr sz="2800" u="sng">
              <a:latin typeface="PT Sans Narrow"/>
              <a:ea typeface="PT Sans Narrow"/>
              <a:cs typeface="PT Sans Narrow"/>
              <a:sym typeface="PT Sans Narrow"/>
            </a:endParaRPr>
          </a:p>
          <a:p>
            <a:pPr indent="0" lvl="0" marL="0" rtl="0" algn="l">
              <a:spcBef>
                <a:spcPts val="1600"/>
              </a:spcBef>
              <a:spcAft>
                <a:spcPts val="0"/>
              </a:spcAft>
              <a:buNone/>
            </a:pPr>
            <a:r>
              <a:t/>
            </a:r>
            <a:endParaRPr sz="2800" u="sng">
              <a:latin typeface="PT Sans Narrow"/>
              <a:ea typeface="PT Sans Narrow"/>
              <a:cs typeface="PT Sans Narrow"/>
              <a:sym typeface="PT Sans Narrow"/>
            </a:endParaRPr>
          </a:p>
          <a:p>
            <a:pPr indent="0" lvl="0" marL="0" rtl="0" algn="l">
              <a:spcBef>
                <a:spcPts val="1600"/>
              </a:spcBef>
              <a:spcAft>
                <a:spcPts val="1600"/>
              </a:spcAft>
              <a:buNone/>
            </a:pPr>
            <a:r>
              <a:rPr lang="en" sz="2300">
                <a:solidFill>
                  <a:srgbClr val="000000"/>
                </a:solidFill>
                <a:latin typeface="Times New Roman"/>
                <a:ea typeface="Times New Roman"/>
                <a:cs typeface="Times New Roman"/>
                <a:sym typeface="Times New Roman"/>
              </a:rPr>
              <a:t>Drawing inspiration from this report, we have modelled the recovery/removal time of A or I with a gamma distribution of mean=14 days and shape parameter,k=4.</a:t>
            </a:r>
            <a:endParaRPr sz="2300">
              <a:solidFill>
                <a:srgbClr val="000000"/>
              </a:solidFill>
              <a:latin typeface="Times New Roman"/>
              <a:ea typeface="Times New Roman"/>
              <a:cs typeface="Times New Roman"/>
              <a:sym typeface="Times New Roman"/>
            </a:endParaRPr>
          </a:p>
        </p:txBody>
      </p:sp>
      <p:pic>
        <p:nvPicPr>
          <p:cNvPr id="419" name="Google Shape;419;p60"/>
          <p:cNvPicPr preferRelativeResize="0"/>
          <p:nvPr/>
        </p:nvPicPr>
        <p:blipFill>
          <a:blip r:embed="rId3">
            <a:alphaModFix/>
          </a:blip>
          <a:stretch>
            <a:fillRect/>
          </a:stretch>
        </p:blipFill>
        <p:spPr>
          <a:xfrm>
            <a:off x="177975" y="886550"/>
            <a:ext cx="8729875" cy="1137750"/>
          </a:xfrm>
          <a:prstGeom prst="rect">
            <a:avLst/>
          </a:prstGeom>
          <a:noFill/>
          <a:ln>
            <a:noFill/>
          </a:ln>
          <a:effectLst>
            <a:outerShdw blurRad="485775" rotWithShape="0" algn="bl" dir="5400000" dist="19050">
              <a:srgbClr val="000000">
                <a:alpha val="50000"/>
              </a:srgbClr>
            </a:outerShdw>
          </a:effectLst>
        </p:spPr>
      </p:pic>
      <p:pic>
        <p:nvPicPr>
          <p:cNvPr id="420" name="Google Shape;420;p60"/>
          <p:cNvPicPr preferRelativeResize="0"/>
          <p:nvPr/>
        </p:nvPicPr>
        <p:blipFill rotWithShape="1">
          <a:blip r:embed="rId4">
            <a:alphaModFix/>
          </a:blip>
          <a:srcRect b="14088" l="0" r="8273" t="12689"/>
          <a:stretch/>
        </p:blipFill>
        <p:spPr>
          <a:xfrm>
            <a:off x="349463" y="2024288"/>
            <a:ext cx="8386876" cy="673800"/>
          </a:xfrm>
          <a:prstGeom prst="rect">
            <a:avLst/>
          </a:prstGeom>
          <a:noFill/>
          <a:ln>
            <a:noFill/>
          </a:ln>
          <a:effectLst>
            <a:outerShdw blurRad="471488" rotWithShape="0" algn="bl" dir="4860000" dist="19050">
              <a:srgbClr val="000000">
                <a:alpha val="76000"/>
              </a:srgbClr>
            </a:outerShdw>
          </a:effectLst>
        </p:spPr>
      </p:pic>
      <p:sp>
        <p:nvSpPr>
          <p:cNvPr id="421" name="Google Shape;421;p60"/>
          <p:cNvSpPr txBox="1"/>
          <p:nvPr/>
        </p:nvSpPr>
        <p:spPr>
          <a:xfrm>
            <a:off x="444500" y="2825750"/>
            <a:ext cx="8386800" cy="2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Source:rapid scoping review and analysis of available evidence for SARS-Cov2, Byrne et al.</a:t>
            </a:r>
            <a:endParaRPr sz="1600">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61"/>
          <p:cNvSpPr txBox="1"/>
          <p:nvPr>
            <p:ph idx="1" type="body"/>
          </p:nvPr>
        </p:nvSpPr>
        <p:spPr>
          <a:xfrm>
            <a:off x="311700" y="203200"/>
            <a:ext cx="8520600" cy="436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27" name="Google Shape;427;p61"/>
          <p:cNvPicPr preferRelativeResize="0"/>
          <p:nvPr/>
        </p:nvPicPr>
        <p:blipFill rotWithShape="1">
          <a:blip r:embed="rId3">
            <a:alphaModFix/>
          </a:blip>
          <a:srcRect b="6153" l="19162" r="3414" t="56051"/>
          <a:stretch/>
        </p:blipFill>
        <p:spPr>
          <a:xfrm>
            <a:off x="711200" y="457200"/>
            <a:ext cx="7079701" cy="1943100"/>
          </a:xfrm>
          <a:prstGeom prst="rect">
            <a:avLst/>
          </a:prstGeom>
          <a:noFill/>
          <a:ln>
            <a:noFill/>
          </a:ln>
        </p:spPr>
      </p:pic>
      <p:sp>
        <p:nvSpPr>
          <p:cNvPr id="428" name="Google Shape;428;p61"/>
          <p:cNvSpPr txBox="1"/>
          <p:nvPr/>
        </p:nvSpPr>
        <p:spPr>
          <a:xfrm>
            <a:off x="825500" y="2400300"/>
            <a:ext cx="7861200" cy="19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500">
                <a:solidFill>
                  <a:srgbClr val="FF0000"/>
                </a:solidFill>
                <a:latin typeface="Times New Roman"/>
                <a:ea typeface="Times New Roman"/>
                <a:cs typeface="Times New Roman"/>
                <a:sym typeface="Times New Roman"/>
              </a:rPr>
              <a:t>Gamma distribution with shape parameter=4 and scale parameter=14/4</a:t>
            </a:r>
            <a:endParaRPr i="1" sz="15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Since the gamma distribution carries infinite mass in its tail, we have appropriately truncated it by arguing that most As recover within 20 days while for I, we have considered 26 days.</a:t>
            </a:r>
            <a:endParaRPr sz="18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62"/>
          <p:cNvSpPr txBox="1"/>
          <p:nvPr>
            <p:ph type="title"/>
          </p:nvPr>
        </p:nvSpPr>
        <p:spPr>
          <a:xfrm>
            <a:off x="248213" y="2291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t>
            </a:r>
            <a:r>
              <a:rPr lang="en">
                <a:solidFill>
                  <a:srgbClr val="000000"/>
                </a:solidFill>
              </a:rPr>
              <a:t>Death’ Function</a:t>
            </a:r>
            <a:endParaRPr>
              <a:solidFill>
                <a:srgbClr val="000000"/>
              </a:solidFill>
            </a:endParaRPr>
          </a:p>
        </p:txBody>
      </p:sp>
      <p:sp>
        <p:nvSpPr>
          <p:cNvPr id="434" name="Google Shape;434;p6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35" name="Google Shape;435;p62"/>
          <p:cNvPicPr preferRelativeResize="0"/>
          <p:nvPr/>
        </p:nvPicPr>
        <p:blipFill>
          <a:blip r:embed="rId3">
            <a:alphaModFix/>
          </a:blip>
          <a:stretch>
            <a:fillRect/>
          </a:stretch>
        </p:blipFill>
        <p:spPr>
          <a:xfrm>
            <a:off x="3019425" y="936525"/>
            <a:ext cx="2763272" cy="898625"/>
          </a:xfrm>
          <a:prstGeom prst="rect">
            <a:avLst/>
          </a:prstGeom>
          <a:noFill/>
          <a:ln>
            <a:noFill/>
          </a:ln>
        </p:spPr>
      </p:pic>
      <p:pic>
        <p:nvPicPr>
          <p:cNvPr id="436" name="Google Shape;436;p62"/>
          <p:cNvPicPr preferRelativeResize="0"/>
          <p:nvPr/>
        </p:nvPicPr>
        <p:blipFill>
          <a:blip r:embed="rId4">
            <a:alphaModFix/>
          </a:blip>
          <a:stretch>
            <a:fillRect/>
          </a:stretch>
        </p:blipFill>
        <p:spPr>
          <a:xfrm>
            <a:off x="1042975" y="1670050"/>
            <a:ext cx="7058025" cy="2457450"/>
          </a:xfrm>
          <a:prstGeom prst="rect">
            <a:avLst/>
          </a:prstGeom>
          <a:noFill/>
          <a:ln>
            <a:noFill/>
          </a:ln>
        </p:spPr>
      </p:pic>
      <p:sp>
        <p:nvSpPr>
          <p:cNvPr id="437" name="Google Shape;437;p62"/>
          <p:cNvSpPr txBox="1"/>
          <p:nvPr/>
        </p:nvSpPr>
        <p:spPr>
          <a:xfrm>
            <a:off x="241300" y="4368800"/>
            <a:ext cx="8826600" cy="6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The value of c is decided after fitting with actual data to best match the observed death rates.</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The above graph is plotted for  c=18 which is obtained after simulation.</a:t>
            </a:r>
            <a:endParaRPr sz="160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6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t>
            </a:r>
            <a:r>
              <a:rPr lang="en">
                <a:solidFill>
                  <a:srgbClr val="000000"/>
                </a:solidFill>
              </a:rPr>
              <a:t>Why New Zealand?</a:t>
            </a:r>
            <a:endParaRPr>
              <a:solidFill>
                <a:srgbClr val="000000"/>
              </a:solidFill>
            </a:endParaRPr>
          </a:p>
        </p:txBody>
      </p:sp>
      <p:sp>
        <p:nvSpPr>
          <p:cNvPr id="443" name="Google Shape;443;p63"/>
          <p:cNvSpPr txBox="1"/>
          <p:nvPr>
            <p:ph idx="1" type="body"/>
          </p:nvPr>
        </p:nvSpPr>
        <p:spPr>
          <a:xfrm>
            <a:off x="311700" y="1266325"/>
            <a:ext cx="8520600" cy="3458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A very sparsely populated country.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Advantage of geographical location. No rapid influx of cases through land borders, few international airports.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Strict administrative control measures and tracking systems kept the cases in check.</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An interesting statistic: nearly 70% of infections were concentrated in 5 major cities.[*] This helped us in designing an reasonable social structure.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Stabilisation of the ‘Covid graph’, Equiibrium reached, represents a solved system.</a:t>
            </a:r>
            <a:endParaRPr>
              <a:solidFill>
                <a:srgbClr val="000000"/>
              </a:solidFill>
            </a:endParaRPr>
          </a:p>
          <a:p>
            <a:pPr indent="0" lvl="0" marL="0" rtl="0" algn="l">
              <a:spcBef>
                <a:spcPts val="1600"/>
              </a:spcBef>
              <a:spcAft>
                <a:spcPts val="0"/>
              </a:spcAft>
              <a:buNone/>
            </a:pPr>
            <a:r>
              <a:rPr lang="en"/>
              <a:t>[*]https://stats.gov.nz</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8"/>
          <p:cNvSpPr txBox="1"/>
          <p:nvPr>
            <p:ph type="title"/>
          </p:nvPr>
        </p:nvSpPr>
        <p:spPr>
          <a:xfrm>
            <a:off x="237375" y="19017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u="sng"/>
              <a:t>S </a:t>
            </a:r>
            <a:r>
              <a:rPr lang="en" u="sng"/>
              <a:t>- Susceptible</a:t>
            </a:r>
            <a:endParaRPr u="sng"/>
          </a:p>
        </p:txBody>
      </p:sp>
      <p:sp>
        <p:nvSpPr>
          <p:cNvPr id="136" name="Google Shape;136;p28"/>
          <p:cNvSpPr txBox="1"/>
          <p:nvPr>
            <p:ph idx="1" type="subTitle"/>
          </p:nvPr>
        </p:nvSpPr>
        <p:spPr>
          <a:xfrm>
            <a:off x="4835400" y="604300"/>
            <a:ext cx="4045200" cy="368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A Susceptible individual is a person, who is at risk of having the disease, once (s)he comes in contact with an infected individual. Any individual who has not been infected in the past, and does not have the disease at that particular instant of time, is basically susceptible.</a:t>
            </a:r>
            <a:endParaRPr>
              <a:solidFill>
                <a:srgbClr val="EFEFEF"/>
              </a:solidFill>
            </a:endParaRPr>
          </a:p>
        </p:txBody>
      </p:sp>
      <p:pic>
        <p:nvPicPr>
          <p:cNvPr id="137" name="Google Shape;137;p28"/>
          <p:cNvPicPr preferRelativeResize="0"/>
          <p:nvPr/>
        </p:nvPicPr>
        <p:blipFill rotWithShape="1">
          <a:blip r:embed="rId3">
            <a:alphaModFix/>
          </a:blip>
          <a:srcRect b="-787512" l="-1173230" r="1151159" t="765441"/>
          <a:stretch/>
        </p:blipFill>
        <p:spPr>
          <a:xfrm>
            <a:off x="2190750" y="4419300"/>
            <a:ext cx="533700" cy="533700"/>
          </a:xfrm>
          <a:prstGeom prst="rect">
            <a:avLst/>
          </a:prstGeom>
          <a:noFill/>
          <a:ln>
            <a:noFill/>
          </a:ln>
        </p:spPr>
      </p:pic>
      <p:pic>
        <p:nvPicPr>
          <p:cNvPr id="138" name="Google Shape;138;p28"/>
          <p:cNvPicPr preferRelativeResize="0"/>
          <p:nvPr/>
        </p:nvPicPr>
        <p:blipFill>
          <a:blip r:embed="rId4">
            <a:alphaModFix/>
          </a:blip>
          <a:stretch>
            <a:fillRect/>
          </a:stretch>
        </p:blipFill>
        <p:spPr>
          <a:xfrm>
            <a:off x="1150200" y="2431225"/>
            <a:ext cx="2057101" cy="205710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64"/>
          <p:cNvSpPr txBox="1"/>
          <p:nvPr>
            <p:ph type="title"/>
          </p:nvPr>
        </p:nvSpPr>
        <p:spPr>
          <a:xfrm>
            <a:off x="72450" y="49625"/>
            <a:ext cx="4189800" cy="55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3900" u="sng">
                <a:solidFill>
                  <a:srgbClr val="000000"/>
                </a:solidFill>
              </a:rPr>
              <a:t>The Simulation Code</a:t>
            </a:r>
            <a:endParaRPr b="0" sz="3900" u="sng">
              <a:solidFill>
                <a:srgbClr val="000000"/>
              </a:solidFill>
            </a:endParaRPr>
          </a:p>
        </p:txBody>
      </p:sp>
      <p:sp>
        <p:nvSpPr>
          <p:cNvPr id="449" name="Google Shape;449;p64"/>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450" name="Google Shape;450;p6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451" name="Google Shape;451;p64"/>
          <p:cNvPicPr preferRelativeResize="0"/>
          <p:nvPr/>
        </p:nvPicPr>
        <p:blipFill rotWithShape="1">
          <a:blip r:embed="rId3">
            <a:alphaModFix/>
          </a:blip>
          <a:srcRect b="6542" l="19781" r="0" t="27767"/>
          <a:stretch/>
        </p:blipFill>
        <p:spPr>
          <a:xfrm>
            <a:off x="72450" y="531250"/>
            <a:ext cx="8785026" cy="4612251"/>
          </a:xfrm>
          <a:prstGeom prst="rect">
            <a:avLst/>
          </a:prstGeom>
          <a:noFill/>
          <a:ln cap="flat" cmpd="sng" w="9525">
            <a:solidFill>
              <a:srgbClr val="000000"/>
            </a:solidFill>
            <a:prstDash val="solid"/>
            <a:round/>
            <a:headEnd len="sm" w="sm" type="none"/>
            <a:tailEnd len="sm" w="sm" type="none"/>
          </a:ln>
        </p:spPr>
      </p:pic>
      <p:cxnSp>
        <p:nvCxnSpPr>
          <p:cNvPr id="452" name="Google Shape;452;p64"/>
          <p:cNvCxnSpPr/>
          <p:nvPr/>
        </p:nvCxnSpPr>
        <p:spPr>
          <a:xfrm>
            <a:off x="3779150" y="1038350"/>
            <a:ext cx="1497300" cy="301800"/>
          </a:xfrm>
          <a:prstGeom prst="straightConnector1">
            <a:avLst/>
          </a:prstGeom>
          <a:noFill/>
          <a:ln cap="flat" cmpd="sng" w="19050">
            <a:solidFill>
              <a:schemeClr val="dk2"/>
            </a:solidFill>
            <a:prstDash val="solid"/>
            <a:round/>
            <a:headEnd len="med" w="med" type="none"/>
            <a:tailEnd len="med" w="med" type="none"/>
          </a:ln>
        </p:spPr>
      </p:cxnSp>
      <p:cxnSp>
        <p:nvCxnSpPr>
          <p:cNvPr id="453" name="Google Shape;453;p64"/>
          <p:cNvCxnSpPr/>
          <p:nvPr/>
        </p:nvCxnSpPr>
        <p:spPr>
          <a:xfrm flipH="1">
            <a:off x="4467275" y="1364350"/>
            <a:ext cx="821100" cy="603900"/>
          </a:xfrm>
          <a:prstGeom prst="straightConnector1">
            <a:avLst/>
          </a:prstGeom>
          <a:noFill/>
          <a:ln cap="flat" cmpd="sng" w="19050">
            <a:solidFill>
              <a:schemeClr val="dk2"/>
            </a:solidFill>
            <a:prstDash val="solid"/>
            <a:round/>
            <a:headEnd len="med" w="med" type="none"/>
            <a:tailEnd len="med" w="med" type="none"/>
          </a:ln>
        </p:spPr>
      </p:cxnSp>
      <p:cxnSp>
        <p:nvCxnSpPr>
          <p:cNvPr id="454" name="Google Shape;454;p64"/>
          <p:cNvCxnSpPr/>
          <p:nvPr/>
        </p:nvCxnSpPr>
        <p:spPr>
          <a:xfrm flipH="1" rot="10800000">
            <a:off x="5300450" y="1340275"/>
            <a:ext cx="784800" cy="12000"/>
          </a:xfrm>
          <a:prstGeom prst="straightConnector1">
            <a:avLst/>
          </a:prstGeom>
          <a:noFill/>
          <a:ln cap="flat" cmpd="sng" w="19050">
            <a:solidFill>
              <a:schemeClr val="dk2"/>
            </a:solidFill>
            <a:prstDash val="solid"/>
            <a:round/>
            <a:headEnd len="med" w="med" type="none"/>
            <a:tailEnd len="med" w="med" type="none"/>
          </a:ln>
        </p:spPr>
      </p:cxnSp>
      <p:sp>
        <p:nvSpPr>
          <p:cNvPr id="455" name="Google Shape;455;p64"/>
          <p:cNvSpPr txBox="1"/>
          <p:nvPr/>
        </p:nvSpPr>
        <p:spPr>
          <a:xfrm>
            <a:off x="6145625" y="1183250"/>
            <a:ext cx="2233800" cy="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0000"/>
                </a:solidFill>
                <a:latin typeface="Times New Roman"/>
                <a:ea typeface="Times New Roman"/>
                <a:cs typeface="Times New Roman"/>
                <a:sym typeface="Times New Roman"/>
              </a:rPr>
              <a:t>Initial conditions</a:t>
            </a:r>
            <a:endParaRPr b="1" sz="1500">
              <a:solidFill>
                <a:srgbClr val="FF0000"/>
              </a:solidFill>
              <a:latin typeface="Times New Roman"/>
              <a:ea typeface="Times New Roman"/>
              <a:cs typeface="Times New Roman"/>
              <a:sym typeface="Times New Roman"/>
            </a:endParaRPr>
          </a:p>
        </p:txBody>
      </p:sp>
      <p:cxnSp>
        <p:nvCxnSpPr>
          <p:cNvPr id="456" name="Google Shape;456;p64"/>
          <p:cNvCxnSpPr/>
          <p:nvPr/>
        </p:nvCxnSpPr>
        <p:spPr>
          <a:xfrm>
            <a:off x="579550" y="3151300"/>
            <a:ext cx="0" cy="446700"/>
          </a:xfrm>
          <a:prstGeom prst="straightConnector1">
            <a:avLst/>
          </a:prstGeom>
          <a:noFill/>
          <a:ln cap="flat" cmpd="sng" w="19050">
            <a:solidFill>
              <a:srgbClr val="FF0000"/>
            </a:solidFill>
            <a:prstDash val="solid"/>
            <a:round/>
            <a:headEnd len="med" w="med" type="none"/>
            <a:tailEnd len="med" w="med" type="none"/>
          </a:ln>
        </p:spPr>
      </p:cxnSp>
      <p:cxnSp>
        <p:nvCxnSpPr>
          <p:cNvPr id="457" name="Google Shape;457;p64"/>
          <p:cNvCxnSpPr/>
          <p:nvPr/>
        </p:nvCxnSpPr>
        <p:spPr>
          <a:xfrm>
            <a:off x="6073200" y="3151300"/>
            <a:ext cx="0" cy="362100"/>
          </a:xfrm>
          <a:prstGeom prst="straightConnector1">
            <a:avLst/>
          </a:prstGeom>
          <a:noFill/>
          <a:ln cap="flat" cmpd="sng" w="19050">
            <a:solidFill>
              <a:srgbClr val="FF0000"/>
            </a:solidFill>
            <a:prstDash val="solid"/>
            <a:round/>
            <a:headEnd len="med" w="med" type="none"/>
            <a:tailEnd len="med" w="med" type="none"/>
          </a:ln>
        </p:spPr>
      </p:cxnSp>
      <p:cxnSp>
        <p:nvCxnSpPr>
          <p:cNvPr id="458" name="Google Shape;458;p64"/>
          <p:cNvCxnSpPr/>
          <p:nvPr/>
        </p:nvCxnSpPr>
        <p:spPr>
          <a:xfrm>
            <a:off x="660400" y="4724400"/>
            <a:ext cx="4724400" cy="0"/>
          </a:xfrm>
          <a:prstGeom prst="straightConnector1">
            <a:avLst/>
          </a:prstGeom>
          <a:noFill/>
          <a:ln cap="flat" cmpd="sng" w="28575">
            <a:solidFill>
              <a:srgbClr val="FF0000"/>
            </a:solidFill>
            <a:prstDash val="solid"/>
            <a:round/>
            <a:headEnd len="med" w="med" type="none"/>
            <a:tailEnd len="med" w="med" type="none"/>
          </a:ln>
        </p:spPr>
      </p:cxnSp>
      <p:sp>
        <p:nvSpPr>
          <p:cNvPr id="459" name="Google Shape;459;p64"/>
          <p:cNvSpPr txBox="1"/>
          <p:nvPr/>
        </p:nvSpPr>
        <p:spPr>
          <a:xfrm>
            <a:off x="6145625" y="3103800"/>
            <a:ext cx="2298600" cy="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0000"/>
                </a:solidFill>
                <a:latin typeface="Times New Roman"/>
                <a:ea typeface="Times New Roman"/>
                <a:cs typeface="Times New Roman"/>
                <a:sym typeface="Times New Roman"/>
              </a:rPr>
              <a:t>Infection event recorder</a:t>
            </a:r>
            <a:endParaRPr b="1" sz="1500">
              <a:solidFill>
                <a:srgbClr val="FF0000"/>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pic>
        <p:nvPicPr>
          <p:cNvPr id="464" name="Google Shape;464;p65"/>
          <p:cNvPicPr preferRelativeResize="0"/>
          <p:nvPr/>
        </p:nvPicPr>
        <p:blipFill rotWithShape="1">
          <a:blip r:embed="rId3">
            <a:alphaModFix/>
          </a:blip>
          <a:srcRect b="5777" l="19186" r="14261" t="26245"/>
          <a:stretch/>
        </p:blipFill>
        <p:spPr>
          <a:xfrm>
            <a:off x="114300" y="88900"/>
            <a:ext cx="8445500" cy="4850076"/>
          </a:xfrm>
          <a:prstGeom prst="rect">
            <a:avLst/>
          </a:prstGeom>
          <a:noFill/>
          <a:ln cap="flat" cmpd="sng" w="9525">
            <a:solidFill>
              <a:srgbClr val="FF0000"/>
            </a:solidFill>
            <a:prstDash val="solid"/>
            <a:round/>
            <a:headEnd len="sm" w="sm" type="none"/>
            <a:tailEnd len="sm" w="sm" type="none"/>
          </a:ln>
        </p:spPr>
      </p:pic>
      <p:cxnSp>
        <p:nvCxnSpPr>
          <p:cNvPr id="465" name="Google Shape;465;p65"/>
          <p:cNvCxnSpPr/>
          <p:nvPr/>
        </p:nvCxnSpPr>
        <p:spPr>
          <a:xfrm rot="10800000">
            <a:off x="990700" y="749300"/>
            <a:ext cx="584100" cy="0"/>
          </a:xfrm>
          <a:prstGeom prst="straightConnector1">
            <a:avLst/>
          </a:prstGeom>
          <a:noFill/>
          <a:ln cap="flat" cmpd="sng" w="19050">
            <a:solidFill>
              <a:srgbClr val="FF0000"/>
            </a:solidFill>
            <a:prstDash val="solid"/>
            <a:round/>
            <a:headEnd len="med" w="med" type="none"/>
            <a:tailEnd len="med" w="med" type="none"/>
          </a:ln>
        </p:spPr>
      </p:cxnSp>
      <p:cxnSp>
        <p:nvCxnSpPr>
          <p:cNvPr id="466" name="Google Shape;466;p65"/>
          <p:cNvCxnSpPr/>
          <p:nvPr/>
        </p:nvCxnSpPr>
        <p:spPr>
          <a:xfrm>
            <a:off x="990600" y="762000"/>
            <a:ext cx="12600" cy="3886200"/>
          </a:xfrm>
          <a:prstGeom prst="straightConnector1">
            <a:avLst/>
          </a:prstGeom>
          <a:noFill/>
          <a:ln cap="flat" cmpd="sng" w="19050">
            <a:solidFill>
              <a:srgbClr val="FF0000"/>
            </a:solidFill>
            <a:prstDash val="solid"/>
            <a:round/>
            <a:headEnd len="med" w="med" type="none"/>
            <a:tailEnd len="med" w="med" type="none"/>
          </a:ln>
        </p:spPr>
      </p:cxnSp>
      <p:sp>
        <p:nvSpPr>
          <p:cNvPr id="467" name="Google Shape;467;p65"/>
          <p:cNvSpPr txBox="1"/>
          <p:nvPr/>
        </p:nvSpPr>
        <p:spPr>
          <a:xfrm>
            <a:off x="990600" y="2895600"/>
            <a:ext cx="13971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latin typeface="Times New Roman"/>
                <a:ea typeface="Times New Roman"/>
                <a:cs typeface="Times New Roman"/>
                <a:sym typeface="Times New Roman"/>
              </a:rPr>
              <a:t>S evolution</a:t>
            </a:r>
            <a:endParaRPr b="1" sz="1600">
              <a:solidFill>
                <a:srgbClr val="FF0000"/>
              </a:solidFill>
              <a:latin typeface="Times New Roman"/>
              <a:ea typeface="Times New Roman"/>
              <a:cs typeface="Times New Roman"/>
              <a:sym typeface="Times New Roman"/>
            </a:endParaRPr>
          </a:p>
        </p:txBody>
      </p:sp>
      <p:cxnSp>
        <p:nvCxnSpPr>
          <p:cNvPr id="468" name="Google Shape;468;p65"/>
          <p:cNvCxnSpPr/>
          <p:nvPr/>
        </p:nvCxnSpPr>
        <p:spPr>
          <a:xfrm flipH="1" rot="10800000">
            <a:off x="1714500" y="1613000"/>
            <a:ext cx="2654400" cy="12600"/>
          </a:xfrm>
          <a:prstGeom prst="straightConnector1">
            <a:avLst/>
          </a:prstGeom>
          <a:noFill/>
          <a:ln cap="flat" cmpd="sng" w="19050">
            <a:solidFill>
              <a:srgbClr val="FF0000"/>
            </a:solidFill>
            <a:prstDash val="solid"/>
            <a:round/>
            <a:headEnd len="med" w="med" type="none"/>
            <a:tailEnd len="med" w="med" type="none"/>
          </a:ln>
        </p:spPr>
      </p:cxnSp>
      <p:cxnSp>
        <p:nvCxnSpPr>
          <p:cNvPr id="469" name="Google Shape;469;p65"/>
          <p:cNvCxnSpPr/>
          <p:nvPr/>
        </p:nvCxnSpPr>
        <p:spPr>
          <a:xfrm>
            <a:off x="1739900" y="1816100"/>
            <a:ext cx="4826100" cy="0"/>
          </a:xfrm>
          <a:prstGeom prst="straightConnector1">
            <a:avLst/>
          </a:prstGeom>
          <a:noFill/>
          <a:ln cap="flat" cmpd="sng" w="19050">
            <a:solidFill>
              <a:srgbClr val="FF0000"/>
            </a:solidFill>
            <a:prstDash val="solid"/>
            <a:round/>
            <a:headEnd len="med" w="med" type="none"/>
            <a:tailEnd len="med" w="med" type="none"/>
          </a:ln>
        </p:spPr>
      </p:cxnSp>
      <p:cxnSp>
        <p:nvCxnSpPr>
          <p:cNvPr id="470" name="Google Shape;470;p65"/>
          <p:cNvCxnSpPr/>
          <p:nvPr/>
        </p:nvCxnSpPr>
        <p:spPr>
          <a:xfrm>
            <a:off x="3073400" y="2908300"/>
            <a:ext cx="2209800" cy="114300"/>
          </a:xfrm>
          <a:prstGeom prst="straightConnector1">
            <a:avLst/>
          </a:prstGeom>
          <a:noFill/>
          <a:ln cap="flat" cmpd="sng" w="19050">
            <a:solidFill>
              <a:srgbClr val="FF0000"/>
            </a:solidFill>
            <a:prstDash val="solid"/>
            <a:round/>
            <a:headEnd len="med" w="med" type="none"/>
            <a:tailEnd len="med" w="med" type="none"/>
          </a:ln>
        </p:spPr>
      </p:cxnSp>
      <p:sp>
        <p:nvSpPr>
          <p:cNvPr id="471" name="Google Shape;471;p65"/>
          <p:cNvSpPr txBox="1"/>
          <p:nvPr/>
        </p:nvSpPr>
        <p:spPr>
          <a:xfrm>
            <a:off x="5359400" y="2863900"/>
            <a:ext cx="3543300" cy="2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Times New Roman"/>
                <a:ea typeface="Times New Roman"/>
                <a:cs typeface="Times New Roman"/>
                <a:sym typeface="Times New Roman"/>
              </a:rPr>
              <a:t>Probability of being asymptomatic</a:t>
            </a:r>
            <a:endParaRPr b="1">
              <a:solidFill>
                <a:srgbClr val="FF0000"/>
              </a:solidFill>
              <a:latin typeface="Times New Roman"/>
              <a:ea typeface="Times New Roman"/>
              <a:cs typeface="Times New Roman"/>
              <a:sym typeface="Times New Roman"/>
            </a:endParaRPr>
          </a:p>
        </p:txBody>
      </p:sp>
      <p:cxnSp>
        <p:nvCxnSpPr>
          <p:cNvPr id="472" name="Google Shape;472;p65"/>
          <p:cNvCxnSpPr/>
          <p:nvPr/>
        </p:nvCxnSpPr>
        <p:spPr>
          <a:xfrm>
            <a:off x="2019300" y="2540000"/>
            <a:ext cx="5041800" cy="25500"/>
          </a:xfrm>
          <a:prstGeom prst="straightConnector1">
            <a:avLst/>
          </a:prstGeom>
          <a:noFill/>
          <a:ln cap="flat" cmpd="sng" w="19050">
            <a:solidFill>
              <a:srgbClr val="FF0000"/>
            </a:solidFill>
            <a:prstDash val="solid"/>
            <a:round/>
            <a:headEnd len="med" w="med" type="none"/>
            <a:tailEnd len="med" w="med" type="none"/>
          </a:ln>
        </p:spPr>
      </p:cxnSp>
      <p:sp>
        <p:nvSpPr>
          <p:cNvPr id="473" name="Google Shape;473;p65"/>
          <p:cNvSpPr txBox="1"/>
          <p:nvPr/>
        </p:nvSpPr>
        <p:spPr>
          <a:xfrm>
            <a:off x="6007000" y="2451150"/>
            <a:ext cx="2692500" cy="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0000"/>
                </a:solidFill>
                <a:latin typeface="Times New Roman"/>
                <a:ea typeface="Times New Roman"/>
                <a:cs typeface="Times New Roman"/>
                <a:sym typeface="Times New Roman"/>
              </a:rPr>
              <a:t>Chance of exposure</a:t>
            </a:r>
            <a:endParaRPr b="1" sz="1500">
              <a:solidFill>
                <a:srgbClr val="FF0000"/>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pic>
        <p:nvPicPr>
          <p:cNvPr id="478" name="Google Shape;478;p66"/>
          <p:cNvPicPr preferRelativeResize="0"/>
          <p:nvPr/>
        </p:nvPicPr>
        <p:blipFill rotWithShape="1">
          <a:blip r:embed="rId3">
            <a:alphaModFix/>
          </a:blip>
          <a:srcRect b="15605" l="19330" r="30937" t="22394"/>
          <a:stretch/>
        </p:blipFill>
        <p:spPr>
          <a:xfrm>
            <a:off x="114300" y="0"/>
            <a:ext cx="5587999" cy="4445000"/>
          </a:xfrm>
          <a:prstGeom prst="rect">
            <a:avLst/>
          </a:prstGeom>
          <a:noFill/>
          <a:ln>
            <a:noFill/>
          </a:ln>
        </p:spPr>
      </p:pic>
      <p:cxnSp>
        <p:nvCxnSpPr>
          <p:cNvPr id="479" name="Google Shape;479;p66"/>
          <p:cNvCxnSpPr/>
          <p:nvPr/>
        </p:nvCxnSpPr>
        <p:spPr>
          <a:xfrm rot="10800000">
            <a:off x="1155700" y="3962300"/>
            <a:ext cx="0" cy="368400"/>
          </a:xfrm>
          <a:prstGeom prst="straightConnector1">
            <a:avLst/>
          </a:prstGeom>
          <a:noFill/>
          <a:ln cap="flat" cmpd="sng" w="19050">
            <a:solidFill>
              <a:srgbClr val="FF0000"/>
            </a:solidFill>
            <a:prstDash val="solid"/>
            <a:round/>
            <a:headEnd len="med" w="med" type="none"/>
            <a:tailEnd len="med" w="med" type="none"/>
          </a:ln>
        </p:spPr>
      </p:cxnSp>
      <p:cxnSp>
        <p:nvCxnSpPr>
          <p:cNvPr id="480" name="Google Shape;480;p66"/>
          <p:cNvCxnSpPr/>
          <p:nvPr/>
        </p:nvCxnSpPr>
        <p:spPr>
          <a:xfrm>
            <a:off x="1524000" y="2362200"/>
            <a:ext cx="3797400" cy="12600"/>
          </a:xfrm>
          <a:prstGeom prst="straightConnector1">
            <a:avLst/>
          </a:prstGeom>
          <a:noFill/>
          <a:ln cap="flat" cmpd="sng" w="19050">
            <a:solidFill>
              <a:srgbClr val="FF0000"/>
            </a:solidFill>
            <a:prstDash val="solid"/>
            <a:round/>
            <a:headEnd len="med" w="med" type="none"/>
            <a:tailEnd len="med" w="med" type="none"/>
          </a:ln>
        </p:spPr>
      </p:cxnSp>
      <p:cxnSp>
        <p:nvCxnSpPr>
          <p:cNvPr id="481" name="Google Shape;481;p66"/>
          <p:cNvCxnSpPr/>
          <p:nvPr/>
        </p:nvCxnSpPr>
        <p:spPr>
          <a:xfrm>
            <a:off x="1498600" y="952500"/>
            <a:ext cx="3683100" cy="0"/>
          </a:xfrm>
          <a:prstGeom prst="straightConnector1">
            <a:avLst/>
          </a:prstGeom>
          <a:noFill/>
          <a:ln cap="flat" cmpd="sng" w="19050">
            <a:solidFill>
              <a:srgbClr val="FF0000"/>
            </a:solidFill>
            <a:prstDash val="solid"/>
            <a:round/>
            <a:headEnd len="med" w="med" type="none"/>
            <a:tailEnd len="med" w="med" type="none"/>
          </a:ln>
        </p:spPr>
      </p:cxnSp>
      <p:cxnSp>
        <p:nvCxnSpPr>
          <p:cNvPr id="482" name="Google Shape;482;p66"/>
          <p:cNvCxnSpPr/>
          <p:nvPr/>
        </p:nvCxnSpPr>
        <p:spPr>
          <a:xfrm>
            <a:off x="1714500" y="2692400"/>
            <a:ext cx="0" cy="469800"/>
          </a:xfrm>
          <a:prstGeom prst="straightConnector1">
            <a:avLst/>
          </a:prstGeom>
          <a:noFill/>
          <a:ln cap="flat" cmpd="sng" w="19050">
            <a:solidFill>
              <a:srgbClr val="FF0000"/>
            </a:solidFill>
            <a:prstDash val="solid"/>
            <a:round/>
            <a:headEnd len="med" w="med" type="none"/>
            <a:tailEnd len="med" w="med" type="none"/>
          </a:ln>
        </p:spPr>
      </p:cxnSp>
      <p:sp>
        <p:nvSpPr>
          <p:cNvPr id="483" name="Google Shape;483;p66"/>
          <p:cNvSpPr txBox="1"/>
          <p:nvPr/>
        </p:nvSpPr>
        <p:spPr>
          <a:xfrm>
            <a:off x="3073400" y="2806700"/>
            <a:ext cx="23496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latin typeface="Times New Roman"/>
                <a:ea typeface="Times New Roman"/>
                <a:cs typeface="Times New Roman"/>
                <a:sym typeface="Times New Roman"/>
              </a:rPr>
              <a:t>evolving prob. of death</a:t>
            </a:r>
            <a:endParaRPr b="1" sz="1600">
              <a:solidFill>
                <a:srgbClr val="FF0000"/>
              </a:solidFill>
              <a:latin typeface="Times New Roman"/>
              <a:ea typeface="Times New Roman"/>
              <a:cs typeface="Times New Roman"/>
              <a:sym typeface="Times New Roman"/>
            </a:endParaRPr>
          </a:p>
        </p:txBody>
      </p:sp>
      <p:sp>
        <p:nvSpPr>
          <p:cNvPr id="484" name="Google Shape;484;p66"/>
          <p:cNvSpPr txBox="1"/>
          <p:nvPr/>
        </p:nvSpPr>
        <p:spPr>
          <a:xfrm>
            <a:off x="5829300" y="330200"/>
            <a:ext cx="3200400" cy="45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This code, being stochastic in nature was run over several iterations and the average values were plotted to investigate trends in data.</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Some of the lockdown scenarios that we incorporated are:</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No Lockdown</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Strict Lockdown</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Multiple Lockdown cycles</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67"/>
          <p:cNvSpPr txBox="1"/>
          <p:nvPr>
            <p:ph type="title"/>
          </p:nvPr>
        </p:nvSpPr>
        <p:spPr>
          <a:xfrm>
            <a:off x="311700" y="513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 look at some results...</a:t>
            </a:r>
            <a:endParaRPr>
              <a:solidFill>
                <a:srgbClr val="000000"/>
              </a:solidFill>
            </a:endParaRPr>
          </a:p>
        </p:txBody>
      </p:sp>
      <p:pic>
        <p:nvPicPr>
          <p:cNvPr id="490" name="Google Shape;490;p67"/>
          <p:cNvPicPr preferRelativeResize="0"/>
          <p:nvPr/>
        </p:nvPicPr>
        <p:blipFill>
          <a:blip r:embed="rId3">
            <a:alphaModFix/>
          </a:blip>
          <a:stretch>
            <a:fillRect/>
          </a:stretch>
        </p:blipFill>
        <p:spPr>
          <a:xfrm>
            <a:off x="393700" y="698500"/>
            <a:ext cx="5334000" cy="4000500"/>
          </a:xfrm>
          <a:prstGeom prst="rect">
            <a:avLst/>
          </a:prstGeom>
          <a:noFill/>
          <a:ln cap="flat" cmpd="sng" w="19050">
            <a:solidFill>
              <a:srgbClr val="980000"/>
            </a:solidFill>
            <a:prstDash val="solid"/>
            <a:round/>
            <a:headEnd len="sm" w="sm" type="none"/>
            <a:tailEnd len="sm" w="sm" type="none"/>
          </a:ln>
        </p:spPr>
      </p:pic>
      <p:sp>
        <p:nvSpPr>
          <p:cNvPr id="491" name="Google Shape;491;p67"/>
          <p:cNvSpPr txBox="1"/>
          <p:nvPr/>
        </p:nvSpPr>
        <p:spPr>
          <a:xfrm>
            <a:off x="5981700" y="3746500"/>
            <a:ext cx="28506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Fig.: No lockdown scenario</a:t>
            </a:r>
            <a:endParaRPr sz="1500">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pic>
        <p:nvPicPr>
          <p:cNvPr id="496" name="Google Shape;496;p68"/>
          <p:cNvPicPr preferRelativeResize="0"/>
          <p:nvPr/>
        </p:nvPicPr>
        <p:blipFill>
          <a:blip r:embed="rId3">
            <a:alphaModFix/>
          </a:blip>
          <a:stretch>
            <a:fillRect/>
          </a:stretch>
        </p:blipFill>
        <p:spPr>
          <a:xfrm>
            <a:off x="1234438" y="88900"/>
            <a:ext cx="6141724" cy="4606300"/>
          </a:xfrm>
          <a:prstGeom prst="rect">
            <a:avLst/>
          </a:prstGeom>
          <a:noFill/>
          <a:ln cap="flat" cmpd="sng" w="19050">
            <a:solidFill>
              <a:srgbClr val="980000"/>
            </a:solidFill>
            <a:prstDash val="solid"/>
            <a:round/>
            <a:headEnd len="sm" w="sm" type="none"/>
            <a:tailEnd len="sm" w="sm" type="none"/>
          </a:ln>
        </p:spPr>
      </p:pic>
      <p:sp>
        <p:nvSpPr>
          <p:cNvPr id="497" name="Google Shape;497;p68"/>
          <p:cNvSpPr txBox="1"/>
          <p:nvPr/>
        </p:nvSpPr>
        <p:spPr>
          <a:xfrm>
            <a:off x="1701800" y="4695200"/>
            <a:ext cx="5334000" cy="2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                      Fig.: Multiple failed  Lockdowns</a:t>
            </a:r>
            <a:endParaRPr sz="1500">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pic>
        <p:nvPicPr>
          <p:cNvPr id="502" name="Google Shape;502;p69"/>
          <p:cNvPicPr preferRelativeResize="0"/>
          <p:nvPr/>
        </p:nvPicPr>
        <p:blipFill>
          <a:blip r:embed="rId3">
            <a:alphaModFix/>
          </a:blip>
          <a:stretch>
            <a:fillRect/>
          </a:stretch>
        </p:blipFill>
        <p:spPr>
          <a:xfrm>
            <a:off x="1562100" y="88900"/>
            <a:ext cx="6028275" cy="4521200"/>
          </a:xfrm>
          <a:prstGeom prst="rect">
            <a:avLst/>
          </a:prstGeom>
          <a:noFill/>
          <a:ln cap="flat" cmpd="sng" w="19050">
            <a:solidFill>
              <a:srgbClr val="980000"/>
            </a:solidFill>
            <a:prstDash val="solid"/>
            <a:round/>
            <a:headEnd len="sm" w="sm" type="none"/>
            <a:tailEnd len="sm" w="sm" type="none"/>
          </a:ln>
        </p:spPr>
      </p:pic>
      <p:sp>
        <p:nvSpPr>
          <p:cNvPr id="503" name="Google Shape;503;p69"/>
          <p:cNvSpPr txBox="1"/>
          <p:nvPr/>
        </p:nvSpPr>
        <p:spPr>
          <a:xfrm>
            <a:off x="2717800" y="4610100"/>
            <a:ext cx="40641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         </a:t>
            </a:r>
            <a:r>
              <a:rPr lang="en" sz="1600">
                <a:latin typeface="Times New Roman"/>
                <a:ea typeface="Times New Roman"/>
                <a:cs typeface="Times New Roman"/>
                <a:sym typeface="Times New Roman"/>
              </a:rPr>
              <a:t>Fig.: A successful lockdown</a:t>
            </a:r>
            <a:endParaRPr sz="1500">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pic>
        <p:nvPicPr>
          <p:cNvPr id="508" name="Google Shape;508;p70"/>
          <p:cNvPicPr preferRelativeResize="0"/>
          <p:nvPr/>
        </p:nvPicPr>
        <p:blipFill rotWithShape="1">
          <a:blip r:embed="rId3">
            <a:alphaModFix/>
          </a:blip>
          <a:srcRect b="2515" l="8751" r="6112" t="0"/>
          <a:stretch/>
        </p:blipFill>
        <p:spPr>
          <a:xfrm>
            <a:off x="679450" y="0"/>
            <a:ext cx="7785099" cy="4467300"/>
          </a:xfrm>
          <a:prstGeom prst="rect">
            <a:avLst/>
          </a:prstGeom>
          <a:noFill/>
          <a:ln cap="flat" cmpd="sng" w="19050">
            <a:solidFill>
              <a:srgbClr val="980000"/>
            </a:solidFill>
            <a:prstDash val="solid"/>
            <a:round/>
            <a:headEnd len="sm" w="sm" type="none"/>
            <a:tailEnd len="sm" w="sm" type="none"/>
          </a:ln>
        </p:spPr>
      </p:pic>
      <p:sp>
        <p:nvSpPr>
          <p:cNvPr id="509" name="Google Shape;509;p70"/>
          <p:cNvSpPr txBox="1"/>
          <p:nvPr/>
        </p:nvSpPr>
        <p:spPr>
          <a:xfrm>
            <a:off x="139700" y="4467300"/>
            <a:ext cx="86742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Since New Zealand imposed a strict lockdown, they kept their Covid tally to a minimum. The simulated results from the </a:t>
            </a:r>
            <a:r>
              <a:rPr b="1" lang="en">
                <a:solidFill>
                  <a:srgbClr val="980000"/>
                </a:solidFill>
                <a:latin typeface="Times New Roman"/>
                <a:ea typeface="Times New Roman"/>
                <a:cs typeface="Times New Roman"/>
                <a:sym typeface="Times New Roman"/>
              </a:rPr>
              <a:t>SAIRDsuccesLD.m</a:t>
            </a:r>
            <a:r>
              <a:rPr b="1" lang="en">
                <a:latin typeface="Times New Roman"/>
                <a:ea typeface="Times New Roman"/>
                <a:cs typeface="Times New Roman"/>
                <a:sym typeface="Times New Roman"/>
              </a:rPr>
              <a:t> code fit quite well after suitable variation of the parameters.</a:t>
            </a:r>
            <a:endParaRPr b="1">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71"/>
          <p:cNvSpPr txBox="1"/>
          <p:nvPr>
            <p:ph type="title"/>
          </p:nvPr>
        </p:nvSpPr>
        <p:spPr>
          <a:xfrm>
            <a:off x="311700" y="767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        </a:t>
            </a:r>
            <a:r>
              <a:rPr lang="en">
                <a:solidFill>
                  <a:srgbClr val="000000"/>
                </a:solidFill>
              </a:rPr>
              <a:t>Strict Lockdown scenario</a:t>
            </a:r>
            <a:endParaRPr>
              <a:solidFill>
                <a:srgbClr val="000000"/>
              </a:solidFill>
            </a:endParaRPr>
          </a:p>
        </p:txBody>
      </p:sp>
      <p:pic>
        <p:nvPicPr>
          <p:cNvPr id="515" name="Google Shape;515;p71" title="success_EDIT.mp4">
            <a:hlinkClick r:id="rId3"/>
          </p:cNvPr>
          <p:cNvPicPr preferRelativeResize="0"/>
          <p:nvPr/>
        </p:nvPicPr>
        <p:blipFill>
          <a:blip r:embed="rId4">
            <a:alphaModFix/>
          </a:blip>
          <a:stretch>
            <a:fillRect/>
          </a:stretch>
        </p:blipFill>
        <p:spPr>
          <a:xfrm>
            <a:off x="482600" y="784125"/>
            <a:ext cx="7246715" cy="42323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72"/>
          <p:cNvSpPr txBox="1"/>
          <p:nvPr>
            <p:ph type="title"/>
          </p:nvPr>
        </p:nvSpPr>
        <p:spPr>
          <a:xfrm>
            <a:off x="375200" y="89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rgbClr val="000000"/>
                </a:solidFill>
              </a:rPr>
              <a:t>Conclusions:</a:t>
            </a:r>
            <a:endParaRPr>
              <a:solidFill>
                <a:srgbClr val="000000"/>
              </a:solidFill>
            </a:endParaRPr>
          </a:p>
        </p:txBody>
      </p:sp>
      <p:sp>
        <p:nvSpPr>
          <p:cNvPr id="521" name="Google Shape;521;p72"/>
          <p:cNvSpPr txBox="1"/>
          <p:nvPr>
            <p:ph idx="1" type="body"/>
          </p:nvPr>
        </p:nvSpPr>
        <p:spPr>
          <a:xfrm>
            <a:off x="311700" y="850900"/>
            <a:ext cx="8520600" cy="39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Thus, we see that the stochastic approach, under certain assumptions, is equally well-suited to epidemic modelling. The fit with real data justify our assumptions about the various probability distributions.</a:t>
            </a:r>
            <a:endParaRPr>
              <a:solidFill>
                <a:srgbClr val="434343"/>
              </a:solidFill>
            </a:endParaRPr>
          </a:p>
          <a:p>
            <a:pPr indent="0" lvl="0" marL="0" rtl="0" algn="l">
              <a:spcBef>
                <a:spcPts val="1600"/>
              </a:spcBef>
              <a:spcAft>
                <a:spcPts val="0"/>
              </a:spcAft>
              <a:buNone/>
            </a:pPr>
            <a:r>
              <a:rPr lang="en">
                <a:solidFill>
                  <a:srgbClr val="434343"/>
                </a:solidFill>
              </a:rPr>
              <a:t>We see that the stochastic simulation broadly exhibits similar behaviour as the numerical solution of the differential equations.</a:t>
            </a:r>
            <a:endParaRPr>
              <a:solidFill>
                <a:srgbClr val="434343"/>
              </a:solidFill>
            </a:endParaRPr>
          </a:p>
          <a:p>
            <a:pPr indent="0" lvl="0" marL="0" rtl="0" algn="l">
              <a:spcBef>
                <a:spcPts val="1600"/>
              </a:spcBef>
              <a:spcAft>
                <a:spcPts val="0"/>
              </a:spcAft>
              <a:buNone/>
            </a:pPr>
            <a:r>
              <a:rPr lang="en">
                <a:solidFill>
                  <a:srgbClr val="980000"/>
                </a:solidFill>
              </a:rPr>
              <a:t>It is also observed that the best fit to the data occurs when exposure probability=0.5 and asymptotic probability=0.8 are considered.</a:t>
            </a:r>
            <a:endParaRPr>
              <a:solidFill>
                <a:srgbClr val="980000"/>
              </a:solidFill>
            </a:endParaRPr>
          </a:p>
          <a:p>
            <a:pPr indent="0" lvl="0" marL="0" rtl="0" algn="l">
              <a:spcBef>
                <a:spcPts val="1600"/>
              </a:spcBef>
              <a:spcAft>
                <a:spcPts val="1600"/>
              </a:spcAft>
              <a:buNone/>
            </a:pPr>
            <a:r>
              <a:rPr lang="en">
                <a:solidFill>
                  <a:srgbClr val="434343"/>
                </a:solidFill>
              </a:rPr>
              <a:t>Needless to say, NZ with its nominal population and strict lockdown measures was easy to simulate numerically. We look forward to apply our model to larger countries with diverse population groups to understand its limitations.</a:t>
            </a:r>
            <a:endParaRPr>
              <a:solidFill>
                <a:srgbClr val="434343"/>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73"/>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527" name="Google Shape;527;p73"/>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9"/>
          <p:cNvSpPr txBox="1"/>
          <p:nvPr>
            <p:ph type="title"/>
          </p:nvPr>
        </p:nvSpPr>
        <p:spPr>
          <a:xfrm>
            <a:off x="84325" y="190175"/>
            <a:ext cx="44127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u="sng"/>
              <a:t>A </a:t>
            </a:r>
            <a:r>
              <a:rPr lang="en" u="sng"/>
              <a:t>- Asymptomatic</a:t>
            </a:r>
            <a:endParaRPr u="sng"/>
          </a:p>
        </p:txBody>
      </p:sp>
      <p:sp>
        <p:nvSpPr>
          <p:cNvPr id="144" name="Google Shape;144;p29"/>
          <p:cNvSpPr txBox="1"/>
          <p:nvPr>
            <p:ph idx="1" type="subTitle"/>
          </p:nvPr>
        </p:nvSpPr>
        <p:spPr>
          <a:xfrm>
            <a:off x="4835400" y="604300"/>
            <a:ext cx="4045200" cy="368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Such an individual has already contracted the disease. However (s)he does not show any symptoms externally (or very mild symptoms). (S)he is most likely to recover without hospitalization or intensive treatment. However, the disease can very easily spread to others via such an individual.</a:t>
            </a:r>
            <a:endParaRPr>
              <a:solidFill>
                <a:srgbClr val="EFEFEF"/>
              </a:solidFill>
            </a:endParaRPr>
          </a:p>
        </p:txBody>
      </p:sp>
      <p:pic>
        <p:nvPicPr>
          <p:cNvPr id="145" name="Google Shape;145;p29"/>
          <p:cNvPicPr preferRelativeResize="0"/>
          <p:nvPr/>
        </p:nvPicPr>
        <p:blipFill rotWithShape="1">
          <a:blip r:embed="rId3">
            <a:alphaModFix/>
          </a:blip>
          <a:srcRect b="-787512" l="-1173230" r="1151159" t="765441"/>
          <a:stretch/>
        </p:blipFill>
        <p:spPr>
          <a:xfrm>
            <a:off x="2190750" y="4419300"/>
            <a:ext cx="533700" cy="533700"/>
          </a:xfrm>
          <a:prstGeom prst="rect">
            <a:avLst/>
          </a:prstGeom>
          <a:noFill/>
          <a:ln>
            <a:noFill/>
          </a:ln>
        </p:spPr>
      </p:pic>
      <p:pic>
        <p:nvPicPr>
          <p:cNvPr id="146" name="Google Shape;146;p29"/>
          <p:cNvPicPr preferRelativeResize="0"/>
          <p:nvPr/>
        </p:nvPicPr>
        <p:blipFill>
          <a:blip r:embed="rId4">
            <a:alphaModFix/>
          </a:blip>
          <a:stretch>
            <a:fillRect/>
          </a:stretch>
        </p:blipFill>
        <p:spPr>
          <a:xfrm>
            <a:off x="1239325" y="2316600"/>
            <a:ext cx="2102699" cy="2102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30"/>
          <p:cNvSpPr txBox="1"/>
          <p:nvPr>
            <p:ph type="title"/>
          </p:nvPr>
        </p:nvSpPr>
        <p:spPr>
          <a:xfrm>
            <a:off x="237375" y="19017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u="sng"/>
              <a:t>I </a:t>
            </a:r>
            <a:r>
              <a:rPr lang="en" u="sng"/>
              <a:t>- Infected</a:t>
            </a:r>
            <a:endParaRPr u="sng"/>
          </a:p>
        </p:txBody>
      </p:sp>
      <p:sp>
        <p:nvSpPr>
          <p:cNvPr id="152" name="Google Shape;152;p30"/>
          <p:cNvSpPr txBox="1"/>
          <p:nvPr>
            <p:ph idx="1" type="subTitle"/>
          </p:nvPr>
        </p:nvSpPr>
        <p:spPr>
          <a:xfrm>
            <a:off x="4835400" y="604300"/>
            <a:ext cx="4045200" cy="368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An individual who belongs to this class, has not only contracted the disease, but also shows severe symptoms and will need intensive medical treatment.</a:t>
            </a:r>
            <a:br>
              <a:rPr lang="en">
                <a:solidFill>
                  <a:srgbClr val="EFEFEF"/>
                </a:solidFill>
              </a:rPr>
            </a:br>
            <a:r>
              <a:rPr lang="en">
                <a:solidFill>
                  <a:srgbClr val="EFEFEF"/>
                </a:solidFill>
              </a:rPr>
              <a:t>Such a person can spread the disease for sure, but the probability of such occurrence is low, since he’ll likely be isolated/quarantined.</a:t>
            </a:r>
            <a:endParaRPr>
              <a:solidFill>
                <a:srgbClr val="EFEFEF"/>
              </a:solidFill>
            </a:endParaRPr>
          </a:p>
        </p:txBody>
      </p:sp>
      <p:pic>
        <p:nvPicPr>
          <p:cNvPr id="153" name="Google Shape;153;p30"/>
          <p:cNvPicPr preferRelativeResize="0"/>
          <p:nvPr/>
        </p:nvPicPr>
        <p:blipFill rotWithShape="1">
          <a:blip r:embed="rId3">
            <a:alphaModFix/>
          </a:blip>
          <a:srcRect b="-787512" l="-1173230" r="1151159" t="765441"/>
          <a:stretch/>
        </p:blipFill>
        <p:spPr>
          <a:xfrm>
            <a:off x="2190750" y="4419300"/>
            <a:ext cx="533700" cy="533700"/>
          </a:xfrm>
          <a:prstGeom prst="rect">
            <a:avLst/>
          </a:prstGeom>
          <a:noFill/>
          <a:ln>
            <a:noFill/>
          </a:ln>
        </p:spPr>
      </p:pic>
      <p:pic>
        <p:nvPicPr>
          <p:cNvPr id="154" name="Google Shape;154;p30"/>
          <p:cNvPicPr preferRelativeResize="0"/>
          <p:nvPr/>
        </p:nvPicPr>
        <p:blipFill>
          <a:blip r:embed="rId4">
            <a:alphaModFix/>
          </a:blip>
          <a:stretch>
            <a:fillRect/>
          </a:stretch>
        </p:blipFill>
        <p:spPr>
          <a:xfrm>
            <a:off x="1299331" y="2136100"/>
            <a:ext cx="1921283" cy="2283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237375" y="19017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u="sng"/>
              <a:t>R </a:t>
            </a:r>
            <a:r>
              <a:rPr lang="en" u="sng"/>
              <a:t>- Recovered</a:t>
            </a:r>
            <a:endParaRPr u="sng"/>
          </a:p>
        </p:txBody>
      </p:sp>
      <p:sp>
        <p:nvSpPr>
          <p:cNvPr id="160" name="Google Shape;160;p31"/>
          <p:cNvSpPr txBox="1"/>
          <p:nvPr>
            <p:ph idx="1" type="subTitle"/>
          </p:nvPr>
        </p:nvSpPr>
        <p:spPr>
          <a:xfrm>
            <a:off x="4835400" y="604300"/>
            <a:ext cx="4045200" cy="368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A person, who has recovered after being infected.</a:t>
            </a:r>
            <a:endParaRPr>
              <a:solidFill>
                <a:srgbClr val="EFEFEF"/>
              </a:solidFill>
            </a:endParaRPr>
          </a:p>
          <a:p>
            <a:pPr indent="0" lvl="0" marL="0" rtl="0" algn="ctr">
              <a:spcBef>
                <a:spcPts val="0"/>
              </a:spcBef>
              <a:spcAft>
                <a:spcPts val="0"/>
              </a:spcAft>
              <a:buNone/>
            </a:pPr>
            <a:r>
              <a:rPr lang="en">
                <a:solidFill>
                  <a:srgbClr val="EFEFEF"/>
                </a:solidFill>
              </a:rPr>
              <a:t>(S)he will have developed antibodies, thus preventing him/her from being susceptible to the disease once again.</a:t>
            </a:r>
            <a:br>
              <a:rPr lang="en">
                <a:solidFill>
                  <a:srgbClr val="EFEFEF"/>
                </a:solidFill>
              </a:rPr>
            </a:br>
            <a:r>
              <a:rPr lang="en">
                <a:solidFill>
                  <a:srgbClr val="EFEFEF"/>
                </a:solidFill>
              </a:rPr>
              <a:t>Naively speaking, (s)he is out of the game now, and healthy. </a:t>
            </a:r>
            <a:endParaRPr>
              <a:solidFill>
                <a:srgbClr val="EFEFEF"/>
              </a:solidFill>
            </a:endParaRPr>
          </a:p>
        </p:txBody>
      </p:sp>
      <p:pic>
        <p:nvPicPr>
          <p:cNvPr id="161" name="Google Shape;161;p31"/>
          <p:cNvPicPr preferRelativeResize="0"/>
          <p:nvPr/>
        </p:nvPicPr>
        <p:blipFill rotWithShape="1">
          <a:blip r:embed="rId3">
            <a:alphaModFix/>
          </a:blip>
          <a:srcRect b="-787512" l="-1173230" r="1151159" t="765441"/>
          <a:stretch/>
        </p:blipFill>
        <p:spPr>
          <a:xfrm>
            <a:off x="2190750" y="4419300"/>
            <a:ext cx="533700" cy="533700"/>
          </a:xfrm>
          <a:prstGeom prst="rect">
            <a:avLst/>
          </a:prstGeom>
          <a:noFill/>
          <a:ln>
            <a:noFill/>
          </a:ln>
        </p:spPr>
      </p:pic>
      <p:pic>
        <p:nvPicPr>
          <p:cNvPr id="162" name="Google Shape;162;p31"/>
          <p:cNvPicPr preferRelativeResize="0"/>
          <p:nvPr/>
        </p:nvPicPr>
        <p:blipFill>
          <a:blip r:embed="rId4">
            <a:alphaModFix/>
          </a:blip>
          <a:stretch>
            <a:fillRect/>
          </a:stretch>
        </p:blipFill>
        <p:spPr>
          <a:xfrm>
            <a:off x="1124300" y="2262575"/>
            <a:ext cx="2271350" cy="2271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237375" y="190175"/>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u="sng"/>
              <a:t>D </a:t>
            </a:r>
            <a:r>
              <a:rPr lang="en" u="sng"/>
              <a:t>- Dead</a:t>
            </a:r>
            <a:endParaRPr u="sng"/>
          </a:p>
        </p:txBody>
      </p:sp>
      <p:sp>
        <p:nvSpPr>
          <p:cNvPr id="168" name="Google Shape;168;p32"/>
          <p:cNvSpPr txBox="1"/>
          <p:nvPr>
            <p:ph idx="1" type="subTitle"/>
          </p:nvPr>
        </p:nvSpPr>
        <p:spPr>
          <a:xfrm>
            <a:off x="4891600" y="1523375"/>
            <a:ext cx="4045200" cy="189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A person who dies after being infected.</a:t>
            </a:r>
            <a:endParaRPr>
              <a:solidFill>
                <a:srgbClr val="EFEFEF"/>
              </a:solidFill>
            </a:endParaRPr>
          </a:p>
        </p:txBody>
      </p:sp>
      <p:pic>
        <p:nvPicPr>
          <p:cNvPr id="169" name="Google Shape;169;p32"/>
          <p:cNvPicPr preferRelativeResize="0"/>
          <p:nvPr/>
        </p:nvPicPr>
        <p:blipFill rotWithShape="1">
          <a:blip r:embed="rId3">
            <a:alphaModFix/>
          </a:blip>
          <a:srcRect b="-787512" l="-1173230" r="1151159" t="765441"/>
          <a:stretch/>
        </p:blipFill>
        <p:spPr>
          <a:xfrm>
            <a:off x="2190750" y="4419300"/>
            <a:ext cx="533700" cy="533700"/>
          </a:xfrm>
          <a:prstGeom prst="rect">
            <a:avLst/>
          </a:prstGeom>
          <a:noFill/>
          <a:ln>
            <a:noFill/>
          </a:ln>
        </p:spPr>
      </p:pic>
      <p:pic>
        <p:nvPicPr>
          <p:cNvPr id="170" name="Google Shape;170;p32"/>
          <p:cNvPicPr preferRelativeResize="0"/>
          <p:nvPr/>
        </p:nvPicPr>
        <p:blipFill>
          <a:blip r:embed="rId4">
            <a:alphaModFix/>
          </a:blip>
          <a:stretch>
            <a:fillRect/>
          </a:stretch>
        </p:blipFill>
        <p:spPr>
          <a:xfrm>
            <a:off x="926687" y="2164850"/>
            <a:ext cx="2666576" cy="2121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171600" y="632400"/>
            <a:ext cx="4572000" cy="312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Differential Equations governing this model:</a:t>
            </a:r>
            <a:endParaRPr/>
          </a:p>
        </p:txBody>
      </p:sp>
      <p:pic>
        <p:nvPicPr>
          <p:cNvPr id="176" name="Google Shape;176;p33"/>
          <p:cNvPicPr preferRelativeResize="0"/>
          <p:nvPr/>
        </p:nvPicPr>
        <p:blipFill rotWithShape="1">
          <a:blip r:embed="rId3">
            <a:alphaModFix/>
          </a:blip>
          <a:srcRect b="-787512" l="-1173230" r="1151159" t="765441"/>
          <a:stretch/>
        </p:blipFill>
        <p:spPr>
          <a:xfrm>
            <a:off x="2190750" y="4419300"/>
            <a:ext cx="533700" cy="533700"/>
          </a:xfrm>
          <a:prstGeom prst="rect">
            <a:avLst/>
          </a:prstGeom>
          <a:noFill/>
          <a:ln>
            <a:noFill/>
          </a:ln>
        </p:spPr>
      </p:pic>
      <p:pic>
        <p:nvPicPr>
          <p:cNvPr id="177" name="Google Shape;177;p33"/>
          <p:cNvPicPr preferRelativeResize="0"/>
          <p:nvPr/>
        </p:nvPicPr>
        <p:blipFill>
          <a:blip r:embed="rId4">
            <a:alphaModFix/>
          </a:blip>
          <a:stretch>
            <a:fillRect/>
          </a:stretch>
        </p:blipFill>
        <p:spPr>
          <a:xfrm>
            <a:off x="4665700" y="59000"/>
            <a:ext cx="4398676" cy="4272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