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pSB/6D7qu6wS7n0L+T29zFmx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e86e0227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4e86e0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8dce8fd8a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98dce8fd8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Группы пользователей закопаны где то в логике. Легко сломать, что то пропустить и трудно рефакторить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dce8fd8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8dce8fd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Так уже на много лучше.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Нет возможности нарушения инвариантов авторизованного пользователя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Давайте попробуем разобраться, что у нас тут за структура выстраивается…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06562d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806562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моделирования/структурирования доменной области с соблюдением инвариантов (кейс классы и объекты отлично подходят под эту задачу)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Лучше разносить данные и работу с ними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?Какая мощность множества значений слева и справа?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Можно выделить два класса...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801e96fd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8801e96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Product - почти декартово произведение. Sum - сумма типов или </a:t>
            </a:r>
            <a:r>
              <a:rPr lang="ru"/>
              <a:t>альтернатива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могут быть рекурсивными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8801e96fd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98801e96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деконструкция и перечисление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4e86e0227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94e86e02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Лучше разносить данные и работу с ними.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Данные должны быть максимально удобны в </a:t>
            </a:r>
            <a:r>
              <a:rPr lang="ru"/>
              <a:t>работе с ними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Алгебраический смысл в определении множества данных и множества операций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=&gt; livecoding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e86e0227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94e86e022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Свойства определяющие возможности рефакторинга(перестроения) структуры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Порядок полей не несет структурной информации(те же данные, отражаются так же)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dce8fd8a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98dce8fd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dce8fd8a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98dce8fd8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=&gt; livecoding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4e86e022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94e86e02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8dce8fd8a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98dce8fd8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? Знаете ОО языки где до недавнего времени не было понятия класса? (Javascript)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0495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2a1049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Scala pattern matching обычно еще сопряжен с деконструкцией проверяемого значение на составляющие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Сам инструмент очень мощный и гибкий.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Давайте сравним с подходом в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7315309c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97315309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? Как думаете для чего предназначен этот фрагмент кода?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Вложенные условия зачастую хуже читаются, потому что необходимо держать контекст в голове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 еще тут не хорошо увидим дальше по лекции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801e96f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98801e96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Не забыть объяснить что происходит на слайде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=&gt; livecoding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dce8fd8a_1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98dce8fd8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Тоже является функцией, т.е. наследует класс 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=&gt; livecoding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4e86e0227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94e86e02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Проблема: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Свобода представления данных (сложные системы, где можно менять представления не затрагивая потребителей)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работа с “чужими” данными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dce8fd8a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8dce8fd8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Проблема: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Свобода представления данных (сложные системы, где можно менять представления не затрагивая потребителей)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работа с “чужими” данными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2" type="subTitle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Заголовок+текст">
  <p:cSld name="TITLE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TITLE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Только заголовок">
  <p:cSld name="TITLE_2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Только текст">
  <p:cSld name="TITLE_2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70675" y="4839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ойной фон. Заголовок+дополнение+текст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4554850" y="0"/>
            <a:ext cx="45909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4554850" y="0"/>
            <a:ext cx="4591200" cy="4645200"/>
          </a:xfrm>
          <a:prstGeom prst="rect">
            <a:avLst/>
          </a:prstGeom>
          <a:solidFill>
            <a:srgbClr val="E7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261150" y="283850"/>
            <a:ext cx="406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293550" y="3854700"/>
            <a:ext cx="4004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890550" y="481100"/>
            <a:ext cx="38781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rPr>
              <a:t>Tinkoff.ru</a:t>
            </a:r>
            <a:endParaRPr b="0" i="0" sz="13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-109509" l="0" r="-19288" t="0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249550" y="832475"/>
            <a:ext cx="7372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tfs.Scala 2020</a:t>
            </a:r>
            <a:br>
              <a:rPr lang="ru"/>
            </a:br>
            <a:r>
              <a:rPr lang="ru"/>
              <a:t>Pattern matching &amp; ADT</a:t>
            </a:r>
            <a:endParaRPr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278125" y="287277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"/>
              <a:t>3-я лекция курса</a:t>
            </a:r>
            <a:endParaRPr sz="2200"/>
          </a:p>
        </p:txBody>
      </p:sp>
      <p:sp>
        <p:nvSpPr>
          <p:cNvPr id="37" name="Google Shape;37;p1"/>
          <p:cNvSpPr txBox="1"/>
          <p:nvPr>
            <p:ph idx="2" type="subTitle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Баранов Александр, Архитектор, Tinkoff Business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e86e0227_0_97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Algebraic Data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dce8fd8a_1_75"/>
          <p:cNvSpPr txBox="1"/>
          <p:nvPr/>
        </p:nvSpPr>
        <p:spPr>
          <a:xfrm>
            <a:off x="375450" y="7075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98dce8fd8a_1_75"/>
          <p:cNvSpPr txBox="1"/>
          <p:nvPr>
            <p:ph type="title"/>
          </p:nvPr>
        </p:nvSpPr>
        <p:spPr>
          <a:xfrm>
            <a:off x="261150" y="552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Можно лучше</a:t>
            </a:r>
            <a:endParaRPr/>
          </a:p>
        </p:txBody>
      </p:sp>
      <p:sp>
        <p:nvSpPr>
          <p:cNvPr id="112" name="Google Shape;112;g98dce8fd8a_1_75"/>
          <p:cNvSpPr/>
          <p:nvPr/>
        </p:nvSpPr>
        <p:spPr>
          <a:xfrm>
            <a:off x="220900" y="1205850"/>
            <a:ext cx="7182600" cy="274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98dce8fd8a_1_75"/>
          <p:cNvSpPr txBox="1"/>
          <p:nvPr/>
        </p:nvSpPr>
        <p:spPr>
          <a:xfrm>
            <a:off x="261150" y="1205850"/>
            <a:ext cx="8075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match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"admin"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_) |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AuhtorizedUser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"manager"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`project`)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"/dashboard"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"manager"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_)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"/home"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UnexpectedUserGroupException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anon @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!anon.isRegistered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"signup"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"401 Unauthorised"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"500 Cannot check user redirect page"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dce8fd8a_1_0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98dce8fd8a_1_0"/>
          <p:cNvSpPr txBox="1"/>
          <p:nvPr>
            <p:ph type="title"/>
          </p:nvPr>
        </p:nvSpPr>
        <p:spPr>
          <a:xfrm>
            <a:off x="261150" y="552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Switch case в Scala</a:t>
            </a:r>
            <a:endParaRPr/>
          </a:p>
        </p:txBody>
      </p:sp>
      <p:sp>
        <p:nvSpPr>
          <p:cNvPr id="120" name="Google Shape;120;g98dce8fd8a_1_0"/>
          <p:cNvSpPr/>
          <p:nvPr/>
        </p:nvSpPr>
        <p:spPr>
          <a:xfrm>
            <a:off x="220900" y="748650"/>
            <a:ext cx="7182600" cy="3809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98dce8fd8a_1_0"/>
          <p:cNvSpPr txBox="1"/>
          <p:nvPr/>
        </p:nvSpPr>
        <p:spPr>
          <a:xfrm>
            <a:off x="261150" y="748650"/>
            <a:ext cx="8075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AuhtorizedUser(group: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project: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AnonymousUser(isRegistered: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Role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Admin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Role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Manager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Role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Role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AuthorizedUser(Admin, _) | AuhtorizedUser(Manager, `project`)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"/dashboard"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AuthorizedUser(Manager | User, _)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"/home"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AuthorizedUser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UnexpectedUserGroupException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anon @ AnonymousUser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!anon.isRegistered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"signup"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AnonymousUser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"401 Unauthorised"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"500 Cannot check user redirect page"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06562d54_0_0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806562d54_0_0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Algebraic Data Type (ADT)</a:t>
            </a:r>
            <a:endParaRPr/>
          </a:p>
        </p:txBody>
      </p:sp>
      <p:sp>
        <p:nvSpPr>
          <p:cNvPr id="128" name="Google Shape;128;g9806562d54_0_0"/>
          <p:cNvSpPr txBox="1"/>
          <p:nvPr>
            <p:ph idx="1" type="body"/>
          </p:nvPr>
        </p:nvSpPr>
        <p:spPr>
          <a:xfrm>
            <a:off x="299225" y="6821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Два класса составный типов</a:t>
            </a:r>
            <a:endParaRPr/>
          </a:p>
        </p:txBody>
      </p:sp>
      <p:sp>
        <p:nvSpPr>
          <p:cNvPr id="129" name="Google Shape;129;g9806562d54_0_0"/>
          <p:cNvSpPr/>
          <p:nvPr/>
        </p:nvSpPr>
        <p:spPr>
          <a:xfrm>
            <a:off x="299225" y="2549625"/>
            <a:ext cx="3147600" cy="159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806562d54_0_0"/>
          <p:cNvSpPr txBox="1"/>
          <p:nvPr/>
        </p:nvSpPr>
        <p:spPr>
          <a:xfrm>
            <a:off x="345125" y="2566875"/>
            <a:ext cx="39327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Product: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Point(x: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y: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show: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g9806562d54_0_0"/>
          <p:cNvSpPr/>
          <p:nvPr/>
        </p:nvSpPr>
        <p:spPr>
          <a:xfrm>
            <a:off x="4477700" y="2532375"/>
            <a:ext cx="4240500" cy="161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9806562d54_0_0"/>
          <p:cNvSpPr txBox="1"/>
          <p:nvPr/>
        </p:nvSpPr>
        <p:spPr>
          <a:xfrm>
            <a:off x="4523600" y="2549625"/>
            <a:ext cx="4240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Dollar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Ruble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Other(name: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g9806562d54_0_0"/>
          <p:cNvSpPr/>
          <p:nvPr/>
        </p:nvSpPr>
        <p:spPr>
          <a:xfrm>
            <a:off x="3443200" y="1281425"/>
            <a:ext cx="1167900" cy="46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9806562d54_0_0"/>
          <p:cNvSpPr txBox="1"/>
          <p:nvPr/>
        </p:nvSpPr>
        <p:spPr>
          <a:xfrm>
            <a:off x="3762150" y="1342925"/>
            <a:ext cx="48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ADT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5" name="Google Shape;135;g9806562d54_0_0"/>
          <p:cNvCxnSpPr>
            <a:stCxn id="134" idx="2"/>
          </p:cNvCxnSpPr>
          <p:nvPr/>
        </p:nvCxnSpPr>
        <p:spPr>
          <a:xfrm flipH="1">
            <a:off x="1797150" y="1750925"/>
            <a:ext cx="22092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9806562d54_0_0"/>
          <p:cNvCxnSpPr>
            <a:stCxn id="134" idx="2"/>
            <a:endCxn id="132" idx="0"/>
          </p:cNvCxnSpPr>
          <p:nvPr/>
        </p:nvCxnSpPr>
        <p:spPr>
          <a:xfrm>
            <a:off x="4006350" y="1750925"/>
            <a:ext cx="26376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801e96fd_0_26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98801e96fd_0_26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Algebraic Data Type (ADT)</a:t>
            </a:r>
            <a:endParaRPr/>
          </a:p>
        </p:txBody>
      </p:sp>
      <p:sp>
        <p:nvSpPr>
          <p:cNvPr id="143" name="Google Shape;143;g98801e96fd_0_26"/>
          <p:cNvSpPr txBox="1"/>
          <p:nvPr>
            <p:ph idx="1" type="body"/>
          </p:nvPr>
        </p:nvSpPr>
        <p:spPr>
          <a:xfrm>
            <a:off x="299225" y="6821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Два класса составный типов</a:t>
            </a:r>
            <a:endParaRPr/>
          </a:p>
        </p:txBody>
      </p:sp>
      <p:sp>
        <p:nvSpPr>
          <p:cNvPr id="144" name="Google Shape;144;g98801e96fd_0_26"/>
          <p:cNvSpPr/>
          <p:nvPr/>
        </p:nvSpPr>
        <p:spPr>
          <a:xfrm>
            <a:off x="299225" y="2549625"/>
            <a:ext cx="3147600" cy="159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98801e96fd_0_26"/>
          <p:cNvSpPr txBox="1"/>
          <p:nvPr/>
        </p:nvSpPr>
        <p:spPr>
          <a:xfrm>
            <a:off x="345125" y="2566875"/>
            <a:ext cx="39327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Product: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Point(x: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y: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show: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g98801e96fd_0_26"/>
          <p:cNvSpPr/>
          <p:nvPr/>
        </p:nvSpPr>
        <p:spPr>
          <a:xfrm>
            <a:off x="4477700" y="2532375"/>
            <a:ext cx="4240500" cy="161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98801e96fd_0_26"/>
          <p:cNvSpPr txBox="1"/>
          <p:nvPr/>
        </p:nvSpPr>
        <p:spPr>
          <a:xfrm>
            <a:off x="4523600" y="2549625"/>
            <a:ext cx="4240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Dollar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Ruble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Other(id: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Currency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g98801e96fd_0_26"/>
          <p:cNvSpPr/>
          <p:nvPr/>
        </p:nvSpPr>
        <p:spPr>
          <a:xfrm>
            <a:off x="3443200" y="1281425"/>
            <a:ext cx="1167900" cy="46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98801e96fd_0_26"/>
          <p:cNvSpPr txBox="1"/>
          <p:nvPr/>
        </p:nvSpPr>
        <p:spPr>
          <a:xfrm>
            <a:off x="3762150" y="1342925"/>
            <a:ext cx="48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ADT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0" name="Google Shape;150;g98801e96fd_0_26"/>
          <p:cNvCxnSpPr>
            <a:stCxn id="149" idx="2"/>
          </p:cNvCxnSpPr>
          <p:nvPr/>
        </p:nvCxnSpPr>
        <p:spPr>
          <a:xfrm flipH="1">
            <a:off x="1797150" y="1750925"/>
            <a:ext cx="22092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98801e96fd_0_26"/>
          <p:cNvCxnSpPr>
            <a:stCxn id="149" idx="2"/>
            <a:endCxn id="147" idx="0"/>
          </p:cNvCxnSpPr>
          <p:nvPr/>
        </p:nvCxnSpPr>
        <p:spPr>
          <a:xfrm>
            <a:off x="4006350" y="1750925"/>
            <a:ext cx="26376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98801e96fd_0_26"/>
          <p:cNvSpPr txBox="1"/>
          <p:nvPr>
            <p:ph idx="1" type="body"/>
          </p:nvPr>
        </p:nvSpPr>
        <p:spPr>
          <a:xfrm>
            <a:off x="598500" y="4065000"/>
            <a:ext cx="2637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2^32 * 2^32 * 2 значений</a:t>
            </a:r>
            <a:endParaRPr/>
          </a:p>
        </p:txBody>
      </p:sp>
      <p:sp>
        <p:nvSpPr>
          <p:cNvPr id="153" name="Google Shape;153;g98801e96fd_0_26"/>
          <p:cNvSpPr txBox="1"/>
          <p:nvPr>
            <p:ph idx="1" type="body"/>
          </p:nvPr>
        </p:nvSpPr>
        <p:spPr>
          <a:xfrm>
            <a:off x="5718175" y="4065000"/>
            <a:ext cx="2637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1 + 1 + 2^32 значений</a:t>
            </a:r>
            <a:endParaRPr/>
          </a:p>
        </p:txBody>
      </p:sp>
      <p:sp>
        <p:nvSpPr>
          <p:cNvPr id="154" name="Google Shape;154;g98801e96fd_0_26"/>
          <p:cNvSpPr txBox="1"/>
          <p:nvPr>
            <p:ph idx="1" type="body"/>
          </p:nvPr>
        </p:nvSpPr>
        <p:spPr>
          <a:xfrm>
            <a:off x="841300" y="1930575"/>
            <a:ext cx="1127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Int X Int </a:t>
            </a:r>
            <a:endParaRPr/>
          </a:p>
        </p:txBody>
      </p:sp>
      <p:sp>
        <p:nvSpPr>
          <p:cNvPr id="155" name="Google Shape;155;g98801e96fd_0_26"/>
          <p:cNvSpPr txBox="1"/>
          <p:nvPr>
            <p:ph idx="1" type="body"/>
          </p:nvPr>
        </p:nvSpPr>
        <p:spPr>
          <a:xfrm>
            <a:off x="6542700" y="1930575"/>
            <a:ext cx="2580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Dollar | Ruble | Other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801e96fd_0_44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98801e96fd_0_44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"/>
              <a:t>Pattern matching ADT</a:t>
            </a:r>
            <a:endParaRPr/>
          </a:p>
        </p:txBody>
      </p:sp>
      <p:sp>
        <p:nvSpPr>
          <p:cNvPr id="162" name="Google Shape;162;g98801e96fd_0_44"/>
          <p:cNvSpPr txBox="1"/>
          <p:nvPr>
            <p:ph idx="1" type="body"/>
          </p:nvPr>
        </p:nvSpPr>
        <p:spPr>
          <a:xfrm>
            <a:off x="299225" y="6821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Два класса составный типов</a:t>
            </a:r>
            <a:endParaRPr/>
          </a:p>
        </p:txBody>
      </p:sp>
      <p:sp>
        <p:nvSpPr>
          <p:cNvPr id="163" name="Google Shape;163;g98801e96fd_0_44"/>
          <p:cNvSpPr/>
          <p:nvPr/>
        </p:nvSpPr>
        <p:spPr>
          <a:xfrm>
            <a:off x="299225" y="2549625"/>
            <a:ext cx="3248100" cy="159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98801e96fd_0_44"/>
          <p:cNvSpPr txBox="1"/>
          <p:nvPr/>
        </p:nvSpPr>
        <p:spPr>
          <a:xfrm>
            <a:off x="345125" y="2566875"/>
            <a:ext cx="39327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point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Point(_, _,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Point(</a:t>
            </a:r>
            <a:r>
              <a:rPr lang="ru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Point(x, y,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&gt; </a:t>
            </a:r>
            <a:r>
              <a:rPr lang="ru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g98801e96fd_0_44"/>
          <p:cNvSpPr/>
          <p:nvPr/>
        </p:nvSpPr>
        <p:spPr>
          <a:xfrm>
            <a:off x="4477700" y="2532375"/>
            <a:ext cx="4240500" cy="161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98801e96fd_0_44"/>
          <p:cNvSpPr txBox="1"/>
          <p:nvPr/>
        </p:nvSpPr>
        <p:spPr>
          <a:xfrm>
            <a:off x="4523600" y="2549625"/>
            <a:ext cx="42405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currency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Dollar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Ruble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Other(name)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g98801e96fd_0_44"/>
          <p:cNvSpPr/>
          <p:nvPr/>
        </p:nvSpPr>
        <p:spPr>
          <a:xfrm>
            <a:off x="3443200" y="1281425"/>
            <a:ext cx="1167900" cy="469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8801e96fd_0_44"/>
          <p:cNvSpPr txBox="1"/>
          <p:nvPr/>
        </p:nvSpPr>
        <p:spPr>
          <a:xfrm>
            <a:off x="3762150" y="1342925"/>
            <a:ext cx="48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ADT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" name="Google Shape;169;g98801e96fd_0_44"/>
          <p:cNvCxnSpPr>
            <a:stCxn id="168" idx="2"/>
          </p:cNvCxnSpPr>
          <p:nvPr/>
        </p:nvCxnSpPr>
        <p:spPr>
          <a:xfrm flipH="1">
            <a:off x="1797150" y="1750925"/>
            <a:ext cx="22092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98801e96fd_0_44"/>
          <p:cNvCxnSpPr>
            <a:stCxn id="168" idx="2"/>
            <a:endCxn id="166" idx="0"/>
          </p:cNvCxnSpPr>
          <p:nvPr/>
        </p:nvCxnSpPr>
        <p:spPr>
          <a:xfrm>
            <a:off x="4006350" y="1750925"/>
            <a:ext cx="26376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e86e0227_0_186"/>
          <p:cNvSpPr txBox="1"/>
          <p:nvPr/>
        </p:nvSpPr>
        <p:spPr>
          <a:xfrm>
            <a:off x="2230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94e86e0227_0_186"/>
          <p:cNvSpPr txBox="1"/>
          <p:nvPr>
            <p:ph type="title"/>
          </p:nvPr>
        </p:nvSpPr>
        <p:spPr>
          <a:xfrm>
            <a:off x="1087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Data type vs Classes</a:t>
            </a:r>
            <a:endParaRPr/>
          </a:p>
        </p:txBody>
      </p:sp>
      <p:pic>
        <p:nvPicPr>
          <p:cNvPr id="177" name="Google Shape;177;g94e86e0227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8" y="1055450"/>
            <a:ext cx="4117033" cy="3087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76200">
              <a:srgbClr val="000000">
                <a:alpha val="50000"/>
              </a:srgbClr>
            </a:outerShdw>
          </a:effectLst>
        </p:spPr>
      </p:pic>
      <p:sp>
        <p:nvSpPr>
          <p:cNvPr id="178" name="Google Shape;178;g94e86e0227_0_186"/>
          <p:cNvSpPr/>
          <p:nvPr/>
        </p:nvSpPr>
        <p:spPr>
          <a:xfrm>
            <a:off x="4385525" y="1055450"/>
            <a:ext cx="4606200" cy="3087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sealed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Coin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Heads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Coin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Tails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Coin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getGoldCard(coin: Coin): Option[Card] = coin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Heads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GoldCard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Tails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None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toBeOrNotToBe(coin: Coin):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coin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Heads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Tails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e86e0227_0_173"/>
          <p:cNvSpPr/>
          <p:nvPr/>
        </p:nvSpPr>
        <p:spPr>
          <a:xfrm>
            <a:off x="299225" y="2616100"/>
            <a:ext cx="4941900" cy="681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94e86e0227_0_173"/>
          <p:cNvSpPr txBox="1"/>
          <p:nvPr/>
        </p:nvSpPr>
        <p:spPr>
          <a:xfrm>
            <a:off x="375450" y="10123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4e86e0227_0_173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Свойства ADT</a:t>
            </a:r>
            <a:endParaRPr/>
          </a:p>
        </p:txBody>
      </p:sp>
      <p:sp>
        <p:nvSpPr>
          <p:cNvPr id="186" name="Google Shape;186;g94e86e0227_0_173"/>
          <p:cNvSpPr txBox="1"/>
          <p:nvPr>
            <p:ph idx="1" type="body"/>
          </p:nvPr>
        </p:nvSpPr>
        <p:spPr>
          <a:xfrm>
            <a:off x="230700" y="1028625"/>
            <a:ext cx="8393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X | Y &lt;=&gt; Y | X - Sum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X * Y &lt;=&gt; Y * X - 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7" name="Google Shape;187;g94e86e0227_0_173"/>
          <p:cNvSpPr txBox="1"/>
          <p:nvPr>
            <p:ph idx="1" type="body"/>
          </p:nvPr>
        </p:nvSpPr>
        <p:spPr>
          <a:xfrm>
            <a:off x="299225" y="4535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Коммутативность</a:t>
            </a:r>
            <a:endParaRPr/>
          </a:p>
        </p:txBody>
      </p:sp>
      <p:sp>
        <p:nvSpPr>
          <p:cNvPr id="188" name="Google Shape;188;g94e86e0227_0_173"/>
          <p:cNvSpPr txBox="1"/>
          <p:nvPr/>
        </p:nvSpPr>
        <p:spPr>
          <a:xfrm>
            <a:off x="299225" y="2753100"/>
            <a:ext cx="50040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int(x: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&lt;=&gt; Point(y: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x: </a:t>
            </a:r>
            <a:r>
              <a:rPr lang="ru" sz="1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8dce8fd8a_1_25"/>
          <p:cNvSpPr/>
          <p:nvPr/>
        </p:nvSpPr>
        <p:spPr>
          <a:xfrm>
            <a:off x="365550" y="2832450"/>
            <a:ext cx="5469600" cy="821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98dce8fd8a_1_25"/>
          <p:cNvSpPr/>
          <p:nvPr/>
        </p:nvSpPr>
        <p:spPr>
          <a:xfrm>
            <a:off x="365550" y="1569675"/>
            <a:ext cx="5469600" cy="681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98dce8fd8a_1_25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98dce8fd8a_1_25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Свойства ADT</a:t>
            </a:r>
            <a:endParaRPr/>
          </a:p>
        </p:txBody>
      </p:sp>
      <p:sp>
        <p:nvSpPr>
          <p:cNvPr id="197" name="Google Shape;197;g98dce8fd8a_1_25"/>
          <p:cNvSpPr txBox="1"/>
          <p:nvPr>
            <p:ph idx="1" type="body"/>
          </p:nvPr>
        </p:nvSpPr>
        <p:spPr>
          <a:xfrm>
            <a:off x="230700" y="952425"/>
            <a:ext cx="8393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X *(Y | Z) &lt;=&gt; X * Y | X * Z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8" name="Google Shape;198;g98dce8fd8a_1_25"/>
          <p:cNvSpPr txBox="1"/>
          <p:nvPr>
            <p:ph idx="1" type="body"/>
          </p:nvPr>
        </p:nvSpPr>
        <p:spPr>
          <a:xfrm>
            <a:off x="299225" y="4535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Дистрибутивность</a:t>
            </a:r>
            <a:endParaRPr/>
          </a:p>
        </p:txBody>
      </p:sp>
      <p:sp>
        <p:nvSpPr>
          <p:cNvPr id="199" name="Google Shape;199;g98dce8fd8a_1_25"/>
          <p:cNvSpPr txBox="1"/>
          <p:nvPr/>
        </p:nvSpPr>
        <p:spPr>
          <a:xfrm>
            <a:off x="365550" y="1649450"/>
            <a:ext cx="5922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ManagerLogEntry(timestamp: Instant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department: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AdminLogEntry(timestamp: Instant, name: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tel: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g98dce8fd8a_1_25"/>
          <p:cNvSpPr txBox="1"/>
          <p:nvPr/>
        </p:nvSpPr>
        <p:spPr>
          <a:xfrm>
            <a:off x="365550" y="2837675"/>
            <a:ext cx="5922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Manager(depratment: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Admin(tel: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LogEntry(timestamp: Instant, user: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position: Admin | Manager)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dce8fd8a_1_45"/>
          <p:cNvSpPr/>
          <p:nvPr/>
        </p:nvSpPr>
        <p:spPr>
          <a:xfrm>
            <a:off x="299225" y="2073688"/>
            <a:ext cx="3775800" cy="681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98dce8fd8a_1_45"/>
          <p:cNvSpPr/>
          <p:nvPr/>
        </p:nvSpPr>
        <p:spPr>
          <a:xfrm>
            <a:off x="5145450" y="2042063"/>
            <a:ext cx="3775800" cy="681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98dce8fd8a_1_45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98dce8fd8a_1_45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Свойства ADT</a:t>
            </a:r>
            <a:endParaRPr/>
          </a:p>
        </p:txBody>
      </p:sp>
      <p:sp>
        <p:nvSpPr>
          <p:cNvPr id="209" name="Google Shape;209;g98dce8fd8a_1_45"/>
          <p:cNvSpPr txBox="1"/>
          <p:nvPr>
            <p:ph idx="1" type="body"/>
          </p:nvPr>
        </p:nvSpPr>
        <p:spPr>
          <a:xfrm>
            <a:off x="230700" y="952425"/>
            <a:ext cx="8393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X *(Y *Z) &lt;=&gt; (X * Y) * Z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0" name="Google Shape;210;g98dce8fd8a_1_45"/>
          <p:cNvSpPr txBox="1"/>
          <p:nvPr>
            <p:ph idx="1" type="body"/>
          </p:nvPr>
        </p:nvSpPr>
        <p:spPr>
          <a:xfrm>
            <a:off x="299225" y="453550"/>
            <a:ext cx="8393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ru"/>
              <a:t>Ассоциативность</a:t>
            </a:r>
            <a:endParaRPr/>
          </a:p>
        </p:txBody>
      </p:sp>
      <p:sp>
        <p:nvSpPr>
          <p:cNvPr id="211" name="Google Shape;211;g98dce8fd8a_1_45"/>
          <p:cNvSpPr txBox="1"/>
          <p:nvPr/>
        </p:nvSpPr>
        <p:spPr>
          <a:xfrm>
            <a:off x="5145450" y="2121838"/>
            <a:ext cx="3616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Request(timestamp: Instant, path: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LogEntry(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request: Request, callerIp: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g98dce8fd8a_1_45"/>
          <p:cNvSpPr txBox="1"/>
          <p:nvPr/>
        </p:nvSpPr>
        <p:spPr>
          <a:xfrm>
            <a:off x="299225" y="2155113"/>
            <a:ext cx="5922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Request(path: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callerIp: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LogEntry(timestamp: Instant, request: Request)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g98dce8fd8a_1_45"/>
          <p:cNvSpPr txBox="1"/>
          <p:nvPr>
            <p:ph idx="1" type="body"/>
          </p:nvPr>
        </p:nvSpPr>
        <p:spPr>
          <a:xfrm>
            <a:off x="4296288" y="2183950"/>
            <a:ext cx="627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&lt;=&gt;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4e86e0227_0_13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94e86e0227_0_13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Что вы узнаете из этой лекции</a:t>
            </a:r>
            <a:endParaRPr/>
          </a:p>
        </p:txBody>
      </p:sp>
      <p:sp>
        <p:nvSpPr>
          <p:cNvPr id="44" name="Google Shape;44;g94e86e0227_0_13"/>
          <p:cNvSpPr txBox="1"/>
          <p:nvPr>
            <p:ph idx="1" type="body"/>
          </p:nvPr>
        </p:nvSpPr>
        <p:spPr>
          <a:xfrm>
            <a:off x="261150" y="941150"/>
            <a:ext cx="83931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Что такое паттерн матчинг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Как в других языках(Java)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look and feel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case classes, objects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Extractors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Частично определенные функции (Partial Functions)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Algebraic Data Types (ADT)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8dce8fd8a_1_15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98dce8fd8a_1_15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Important takeaways</a:t>
            </a:r>
            <a:endParaRPr/>
          </a:p>
        </p:txBody>
      </p:sp>
      <p:sp>
        <p:nvSpPr>
          <p:cNvPr id="220" name="Google Shape;220;g98dce8fd8a_1_15"/>
          <p:cNvSpPr txBox="1"/>
          <p:nvPr>
            <p:ph idx="1" type="body"/>
          </p:nvPr>
        </p:nvSpPr>
        <p:spPr>
          <a:xfrm>
            <a:off x="230700" y="1485825"/>
            <a:ext cx="8393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Pattern matching мощнейший инструмент деконструкции и преобразования данных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ADT удобный способ структурирования данных без нарушения инвариантов. Для работы с ADT pattern matching незаменим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Паттерн матчинг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2a1049518_0_0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Определение</a:t>
            </a:r>
            <a:endParaRPr/>
          </a:p>
        </p:txBody>
      </p:sp>
      <p:grpSp>
        <p:nvGrpSpPr>
          <p:cNvPr id="55" name="Google Shape;55;g92a1049518_0_0"/>
          <p:cNvGrpSpPr/>
          <p:nvPr/>
        </p:nvGrpSpPr>
        <p:grpSpPr>
          <a:xfrm>
            <a:off x="4217550" y="1189750"/>
            <a:ext cx="4071000" cy="1202400"/>
            <a:chOff x="146863" y="1734450"/>
            <a:chExt cx="4071000" cy="1202400"/>
          </a:xfrm>
        </p:grpSpPr>
        <p:sp>
          <p:nvSpPr>
            <p:cNvPr id="56" name="Google Shape;56;g92a1049518_0_0"/>
            <p:cNvSpPr/>
            <p:nvPr/>
          </p:nvSpPr>
          <p:spPr>
            <a:xfrm>
              <a:off x="146863" y="1734450"/>
              <a:ext cx="4071000" cy="12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rotWithShape="0" algn="bl">
                <a:srgbClr val="B7B7B7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2a1049518_0_0"/>
            <p:cNvSpPr txBox="1"/>
            <p:nvPr/>
          </p:nvSpPr>
          <p:spPr>
            <a:xfrm>
              <a:off x="395988" y="1797575"/>
              <a:ext cx="2608500" cy="10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ru" sz="1200">
                  <a:solidFill>
                    <a:srgbClr val="333333"/>
                  </a:solidFill>
                </a:rPr>
                <a:t>Механизм проверки значения на соответствие некоторому паттерну</a:t>
              </a:r>
              <a:endParaRPr b="1" i="0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" name="Google Shape;58;g92a10495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5" y="1121375"/>
            <a:ext cx="2881751" cy="2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315309c4_1_0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97315309c4_1_0"/>
          <p:cNvSpPr txBox="1"/>
          <p:nvPr>
            <p:ph type="title"/>
          </p:nvPr>
        </p:nvSpPr>
        <p:spPr>
          <a:xfrm>
            <a:off x="261150" y="552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Switch case в Java</a:t>
            </a:r>
            <a:endParaRPr/>
          </a:p>
        </p:txBody>
      </p:sp>
      <p:sp>
        <p:nvSpPr>
          <p:cNvPr id="65" name="Google Shape;65;g97315309c4_1_0"/>
          <p:cNvSpPr/>
          <p:nvPr/>
        </p:nvSpPr>
        <p:spPr>
          <a:xfrm>
            <a:off x="220900" y="672450"/>
            <a:ext cx="4171500" cy="3907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97315309c4_1_0"/>
          <p:cNvSpPr txBox="1"/>
          <p:nvPr/>
        </p:nvSpPr>
        <p:spPr>
          <a:xfrm>
            <a:off x="261150" y="672450"/>
            <a:ext cx="80754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(user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instanceof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AuhtorizedUser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(user.group())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"admin"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"/dashboard"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"manager"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(user.project == request.project)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"/dashboard"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"/home"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"/home"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UnexpectedUserGroupException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(user instance of </a:t>
            </a:r>
            <a:r>
              <a:rPr lang="ru" sz="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(!user.isRegistered)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"signup"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"401 Unauthorized"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"500 Cannot check user redirect page"</a:t>
            </a: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8801e96fd_0_3"/>
          <p:cNvSpPr txBox="1"/>
          <p:nvPr/>
        </p:nvSpPr>
        <p:spPr>
          <a:xfrm>
            <a:off x="375450" y="783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98801e96fd_0_3"/>
          <p:cNvSpPr txBox="1"/>
          <p:nvPr>
            <p:ph type="title"/>
          </p:nvPr>
        </p:nvSpPr>
        <p:spPr>
          <a:xfrm>
            <a:off x="261150" y="552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Switch case в Scala</a:t>
            </a:r>
            <a:endParaRPr/>
          </a:p>
        </p:txBody>
      </p:sp>
      <p:sp>
        <p:nvSpPr>
          <p:cNvPr id="73" name="Google Shape;73;g98801e96fd_0_3"/>
          <p:cNvSpPr/>
          <p:nvPr/>
        </p:nvSpPr>
        <p:spPr>
          <a:xfrm>
            <a:off x="220900" y="1282050"/>
            <a:ext cx="7182600" cy="274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98801e96fd_0_3"/>
          <p:cNvSpPr txBox="1"/>
          <p:nvPr/>
        </p:nvSpPr>
        <p:spPr>
          <a:xfrm>
            <a:off x="261150" y="1282050"/>
            <a:ext cx="8075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match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"admin"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_) |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AuhtorizedUser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"manager"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`project`)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"/dashboard"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"manager"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"user"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_)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"/home"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AuthorizedUser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UnexpectedUserGroupException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anon @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!anon.isRegistered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"signup"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"401 Unauthorised"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"500 Cannot check user redirect page"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dce8fd8a_1_68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8dce8fd8a_1_68"/>
          <p:cNvSpPr txBox="1"/>
          <p:nvPr>
            <p:ph type="title"/>
          </p:nvPr>
        </p:nvSpPr>
        <p:spPr>
          <a:xfrm>
            <a:off x="261150" y="552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Частично определенные функции</a:t>
            </a:r>
            <a:endParaRPr/>
          </a:p>
        </p:txBody>
      </p:sp>
      <p:sp>
        <p:nvSpPr>
          <p:cNvPr id="81" name="Google Shape;81;g98dce8fd8a_1_68"/>
          <p:cNvSpPr/>
          <p:nvPr/>
        </p:nvSpPr>
        <p:spPr>
          <a:xfrm>
            <a:off x="220900" y="901050"/>
            <a:ext cx="7182600" cy="117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8dce8fd8a_1_68"/>
          <p:cNvSpPr txBox="1"/>
          <p:nvPr/>
        </p:nvSpPr>
        <p:spPr>
          <a:xfrm>
            <a:off x="261150" y="901050"/>
            <a:ext cx="8075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match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AnonymousUser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=&gt; </a:t>
            </a: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"401 Unauthorised"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e86e0227_0_109"/>
          <p:cNvSpPr/>
          <p:nvPr/>
        </p:nvSpPr>
        <p:spPr>
          <a:xfrm>
            <a:off x="462700" y="1869500"/>
            <a:ext cx="5706900" cy="210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4e86e0227_0_109"/>
          <p:cNvSpPr txBox="1"/>
          <p:nvPr/>
        </p:nvSpPr>
        <p:spPr>
          <a:xfrm>
            <a:off x="375450" y="13171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94e86e0227_0_109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Extractors</a:t>
            </a:r>
            <a:endParaRPr/>
          </a:p>
        </p:txBody>
      </p:sp>
      <p:sp>
        <p:nvSpPr>
          <p:cNvPr id="90" name="Google Shape;90;g94e86e0227_0_109"/>
          <p:cNvSpPr txBox="1"/>
          <p:nvPr/>
        </p:nvSpPr>
        <p:spPr>
          <a:xfrm>
            <a:off x="538900" y="1922200"/>
            <a:ext cx="50205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Integer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unapply(integer: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Option[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Try(integer.toInt).toOption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match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Integer(num)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g94e86e0227_0_109"/>
          <p:cNvSpPr txBox="1"/>
          <p:nvPr>
            <p:ph idx="1" type="body"/>
          </p:nvPr>
        </p:nvSpPr>
        <p:spPr>
          <a:xfrm>
            <a:off x="518025" y="1285263"/>
            <a:ext cx="8393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ru"/>
              <a:t>Предназначены для извлечения информации из объекта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8dce8fd8a_1_60"/>
          <p:cNvSpPr/>
          <p:nvPr/>
        </p:nvSpPr>
        <p:spPr>
          <a:xfrm>
            <a:off x="462700" y="2250500"/>
            <a:ext cx="5706900" cy="1624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98dce8fd8a_1_60"/>
          <p:cNvSpPr txBox="1"/>
          <p:nvPr/>
        </p:nvSpPr>
        <p:spPr>
          <a:xfrm>
            <a:off x="375450" y="16981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8dce8fd8a_1_60"/>
          <p:cNvSpPr txBox="1"/>
          <p:nvPr>
            <p:ph type="title"/>
          </p:nvPr>
        </p:nvSpPr>
        <p:spPr>
          <a:xfrm>
            <a:off x="261150" y="104625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Extractors</a:t>
            </a:r>
            <a:endParaRPr/>
          </a:p>
        </p:txBody>
      </p:sp>
      <p:sp>
        <p:nvSpPr>
          <p:cNvPr id="99" name="Google Shape;99;g98dce8fd8a_1_60"/>
          <p:cNvSpPr txBox="1"/>
          <p:nvPr/>
        </p:nvSpPr>
        <p:spPr>
          <a:xfrm>
            <a:off x="538900" y="2303200"/>
            <a:ext cx="50205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Extractor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unapply(toCheck: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Option[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???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unapply(toExtract: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Option[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???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unapply(toExtract: 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Option[(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V1,...,Vn)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???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unapplySeq(toExtract: Seq[</a:t>
            </a:r>
            <a:r>
              <a:rPr lang="ru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T]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Option[Seq[V]] = ???</a:t>
            </a: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g98dce8fd8a_1_60"/>
          <p:cNvSpPr txBox="1"/>
          <p:nvPr>
            <p:ph idx="1" type="body"/>
          </p:nvPr>
        </p:nvSpPr>
        <p:spPr>
          <a:xfrm>
            <a:off x="462700" y="919712"/>
            <a:ext cx="83931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ru"/>
              <a:t>Что можно сделать с экстракторами?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Протестировать на соответствие паттерну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/>
              <a:t>Достать набор полей (даже произвольной длины)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Buryleva Ol'ga Borisovna</dc:creator>
</cp:coreProperties>
</file>