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6858000" cx="12192000"/>
  <p:notesSz cx="6858000" cy="9144000"/>
  <p:embeddedFontLst>
    <p:embeddedFont>
      <p:font typeface="Dosi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Dosis-regular.fntdata"/><Relationship Id="rId8" Type="http://schemas.openxmlformats.org/officeDocument/2006/relationships/font" Target="fonts/Dosi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2c88d537d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c2c88d537d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p13"/>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p13"/>
          <p:cNvGrpSpPr/>
          <p:nvPr/>
        </p:nvGrpSpPr>
        <p:grpSpPr>
          <a:xfrm>
            <a:off x="591850" y="-328527"/>
            <a:ext cx="1386593" cy="1594062"/>
            <a:chOff x="726653" y="-517614"/>
            <a:chExt cx="2170621" cy="2495400"/>
          </a:xfrm>
        </p:grpSpPr>
        <p:sp>
          <p:nvSpPr>
            <p:cNvPr id="90" name="Google Shape;90;p13"/>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p13"/>
            <p:cNvPicPr preferRelativeResize="0"/>
            <p:nvPr/>
          </p:nvPicPr>
          <p:blipFill rotWithShape="1">
            <a:blip r:embed="rId5">
              <a:alphaModFix/>
            </a:blip>
            <a:srcRect b="32683" l="2416" r="76119" t="34766"/>
            <a:stretch/>
          </p:blipFill>
          <p:spPr>
            <a:xfrm>
              <a:off x="726653" y="443679"/>
              <a:ext cx="2170621" cy="1369427"/>
            </a:xfrm>
            <a:prstGeom prst="rect">
              <a:avLst/>
            </a:prstGeom>
            <a:noFill/>
            <a:ln>
              <a:noFill/>
            </a:ln>
          </p:spPr>
        </p:pic>
      </p:grpSp>
      <p:sp>
        <p:nvSpPr>
          <p:cNvPr id="92" name="Google Shape;92;p13"/>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0198A3"/>
                </a:solidFill>
                <a:latin typeface="Dosis"/>
                <a:ea typeface="Dosis"/>
                <a:cs typeface="Dosis"/>
                <a:sym typeface="Dosis"/>
              </a:rPr>
              <a:t>Kelompok:</a:t>
            </a:r>
            <a:r>
              <a:rPr b="1" lang="en-US" sz="1800">
                <a:solidFill>
                  <a:srgbClr val="0198A3"/>
                </a:solidFill>
                <a:latin typeface="Dosis"/>
                <a:ea typeface="Dosis"/>
                <a:cs typeface="Dosis"/>
                <a:sym typeface="Dosis"/>
              </a:rPr>
              <a:t> Grup 5 - Going Fast </a:t>
            </a:r>
            <a:endParaRPr/>
          </a:p>
          <a:p>
            <a:pPr indent="0" lvl="0" marL="0" marR="0" rtl="0" algn="l">
              <a:spcBef>
                <a:spcPts val="0"/>
              </a:spcBef>
              <a:spcAft>
                <a:spcPts val="0"/>
              </a:spcAft>
              <a:buNone/>
            </a:pPr>
            <a:r>
              <a:rPr b="1" i="0" lang="en-US" sz="1800" u="none" cap="none" strike="noStrike">
                <a:solidFill>
                  <a:srgbClr val="0198A3"/>
                </a:solidFill>
                <a:latin typeface="Dosis"/>
                <a:ea typeface="Dosis"/>
                <a:cs typeface="Dosis"/>
                <a:sym typeface="Dosis"/>
              </a:rPr>
              <a:t>Stage: 1</a:t>
            </a:r>
            <a:endParaRPr/>
          </a:p>
          <a:p>
            <a:pPr indent="0" lvl="0" marL="0" marR="0" rtl="0" algn="l">
              <a:spcBef>
                <a:spcPts val="0"/>
              </a:spcBef>
              <a:spcAft>
                <a:spcPts val="0"/>
              </a:spcAft>
              <a:buNone/>
            </a:pPr>
            <a:r>
              <a:rPr b="1" i="0" lang="en-US" sz="1800" u="none" cap="none" strike="noStrike">
                <a:solidFill>
                  <a:srgbClr val="0198A3"/>
                </a:solidFill>
                <a:latin typeface="Dosis"/>
                <a:ea typeface="Dosis"/>
                <a:cs typeface="Dosis"/>
                <a:sym typeface="Dosis"/>
              </a:rPr>
              <a:t>Mentor: Kevin wu </a:t>
            </a:r>
            <a:endParaRPr b="1" i="0" sz="1800" u="none" cap="none" strike="noStrike">
              <a:solidFill>
                <a:srgbClr val="0198A3"/>
              </a:solidFill>
              <a:latin typeface="Dosis"/>
              <a:ea typeface="Dosis"/>
              <a:cs typeface="Dosis"/>
              <a:sym typeface="Dosis"/>
            </a:endParaRPr>
          </a:p>
          <a:p>
            <a:pPr indent="0" lvl="0" marL="0" marR="0" rtl="0" algn="l">
              <a:spcBef>
                <a:spcPts val="0"/>
              </a:spcBef>
              <a:spcAft>
                <a:spcPts val="0"/>
              </a:spcAft>
              <a:buNone/>
            </a:pPr>
            <a:r>
              <a:rPr b="1" lang="en-US" sz="1800">
                <a:solidFill>
                  <a:srgbClr val="0198A3"/>
                </a:solidFill>
                <a:latin typeface="Dosis"/>
                <a:ea typeface="Dosis"/>
                <a:cs typeface="Dosis"/>
                <a:sym typeface="Dosis"/>
              </a:rPr>
              <a:t>Pukul/ Tanggal: 19.00 / 14 Maret 2024</a:t>
            </a:r>
            <a:endParaRPr b="1" sz="1800">
              <a:solidFill>
                <a:srgbClr val="0198A3"/>
              </a:solidFill>
              <a:highlight>
                <a:srgbClr val="FFFF00"/>
              </a:highlight>
              <a:latin typeface="Dosis"/>
              <a:ea typeface="Dosis"/>
              <a:cs typeface="Dosis"/>
              <a:sym typeface="Dosis"/>
            </a:endParaRPr>
          </a:p>
        </p:txBody>
      </p:sp>
      <p:sp>
        <p:nvSpPr>
          <p:cNvPr id="93" name="Google Shape;93;p13"/>
          <p:cNvSpPr/>
          <p:nvPr/>
        </p:nvSpPr>
        <p:spPr>
          <a:xfrm>
            <a:off x="228600" y="1385276"/>
            <a:ext cx="11768400" cy="1734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3"/>
          <p:cNvSpPr txBox="1"/>
          <p:nvPr/>
        </p:nvSpPr>
        <p:spPr>
          <a:xfrm>
            <a:off x="211700" y="1385275"/>
            <a:ext cx="11734800" cy="1470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Pembagian tugas di stage ini: </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semua anggota kelompok terlibat dalam diskusi eksplorasi data dan insight nya</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Nama: </a:t>
            </a:r>
            <a:r>
              <a:rPr lang="en-US" sz="1100">
                <a:solidFill>
                  <a:srgbClr val="2A2E3A"/>
                </a:solidFill>
              </a:rPr>
              <a:t>Muhammad Gilang Mahardika</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Nama: </a:t>
            </a:r>
            <a:r>
              <a:rPr lang="en-US" sz="1100">
                <a:solidFill>
                  <a:srgbClr val="2A2E3A"/>
                </a:solidFill>
              </a:rPr>
              <a:t>Muhammad Farhan Al Hafizh</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Nama: </a:t>
            </a:r>
            <a:r>
              <a:rPr lang="en-US" sz="1100">
                <a:solidFill>
                  <a:srgbClr val="2A2E3A"/>
                </a:solidFill>
              </a:rPr>
              <a:t>Suny Guinesya Ardiansyah</a:t>
            </a:r>
            <a:endParaRPr sz="1100">
              <a:solidFill>
                <a:srgbClr val="2A2E3A"/>
              </a:solidFil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Nama: </a:t>
            </a:r>
            <a:r>
              <a:rPr lang="en-US" sz="1100">
                <a:solidFill>
                  <a:srgbClr val="2A2E3A"/>
                </a:solidFill>
              </a:rPr>
              <a:t>Aldi Pajar Romadon</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Nama: </a:t>
            </a:r>
            <a:r>
              <a:rPr lang="en-US" sz="1100">
                <a:solidFill>
                  <a:srgbClr val="2A2E3A"/>
                </a:solidFill>
              </a:rPr>
              <a:t>Anuar Ali Syabana</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Nama: </a:t>
            </a:r>
            <a:r>
              <a:rPr lang="en-US" sz="1100">
                <a:solidFill>
                  <a:srgbClr val="2A2E3A"/>
                </a:solidFill>
              </a:rPr>
              <a:t>Agus Setiana</a:t>
            </a:r>
            <a:endParaRPr b="1" sz="1200">
              <a:solidFill>
                <a:schemeClr val="dk1"/>
              </a:solidFill>
              <a:latin typeface="Dosis"/>
              <a:ea typeface="Dosis"/>
              <a:cs typeface="Dosis"/>
              <a:sym typeface="Dosis"/>
            </a:endParaRPr>
          </a:p>
        </p:txBody>
      </p:sp>
      <p:sp>
        <p:nvSpPr>
          <p:cNvPr id="95" name="Google Shape;95;p13"/>
          <p:cNvSpPr/>
          <p:nvPr/>
        </p:nvSpPr>
        <p:spPr>
          <a:xfrm>
            <a:off x="211800" y="3367479"/>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3"/>
          <p:cNvSpPr txBox="1"/>
          <p:nvPr/>
        </p:nvSpPr>
        <p:spPr>
          <a:xfrm>
            <a:off x="228600" y="3387822"/>
            <a:ext cx="11734800" cy="866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Poin pembahasan:</a:t>
            </a:r>
            <a:endParaRPr b="1"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Tipe data bebrapa kolom apakah harus diubah atau tidak</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Crosscheck tindakan yang diambil pada stage 1 </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Teknis laporan stage 1</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Eksplorasi data dilakukan sejauh apa</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Dosis"/>
              <a:ea typeface="Dosis"/>
              <a:cs typeface="Dosis"/>
              <a:sym typeface="Dosis"/>
            </a:endParaRPr>
          </a:p>
          <a:p>
            <a:pPr indent="0" lvl="0" marL="0" rtl="0" algn="l">
              <a:spcBef>
                <a:spcPts val="0"/>
              </a:spcBef>
              <a:spcAft>
                <a:spcPts val="0"/>
              </a:spcAft>
              <a:buSzPts val="1100"/>
              <a:buNone/>
            </a:pPr>
            <a:r>
              <a:t/>
            </a:r>
            <a:endParaRPr b="1" sz="1500">
              <a:latin typeface="Comic Sans MS"/>
              <a:ea typeface="Comic Sans MS"/>
              <a:cs typeface="Comic Sans MS"/>
              <a:sym typeface="Comic Sans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pic>
        <p:nvPicPr>
          <p:cNvPr descr="A close up of a logo&#10;&#10;Description automatically generated" id="101" name="Google Shape;101;p14"/>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102" name="Google Shape;102;p14"/>
          <p:cNvGrpSpPr/>
          <p:nvPr/>
        </p:nvGrpSpPr>
        <p:grpSpPr>
          <a:xfrm>
            <a:off x="591850" y="-328527"/>
            <a:ext cx="1386593" cy="1594062"/>
            <a:chOff x="726653" y="-517614"/>
            <a:chExt cx="2170621" cy="2495400"/>
          </a:xfrm>
        </p:grpSpPr>
        <p:sp>
          <p:nvSpPr>
            <p:cNvPr id="103" name="Google Shape;103;p14"/>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4" name="Google Shape;104;p14"/>
            <p:cNvPicPr preferRelativeResize="0"/>
            <p:nvPr/>
          </p:nvPicPr>
          <p:blipFill rotWithShape="1">
            <a:blip r:embed="rId5">
              <a:alphaModFix/>
            </a:blip>
            <a:srcRect b="32683" l="2416" r="76119" t="34766"/>
            <a:stretch/>
          </p:blipFill>
          <p:spPr>
            <a:xfrm>
              <a:off x="726653" y="443679"/>
              <a:ext cx="2170621" cy="1369427"/>
            </a:xfrm>
            <a:prstGeom prst="rect">
              <a:avLst/>
            </a:prstGeom>
            <a:noFill/>
            <a:ln>
              <a:noFill/>
            </a:ln>
          </p:spPr>
        </p:pic>
      </p:grpSp>
      <p:sp>
        <p:nvSpPr>
          <p:cNvPr id="105" name="Google Shape;105;p14"/>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0198A3"/>
                </a:solidFill>
                <a:latin typeface="Dosis"/>
                <a:ea typeface="Dosis"/>
                <a:cs typeface="Dosis"/>
                <a:sym typeface="Dosis"/>
              </a:rPr>
              <a:t>Kelompok:</a:t>
            </a:r>
            <a:r>
              <a:rPr b="1" lang="en-US" sz="1800">
                <a:solidFill>
                  <a:srgbClr val="0198A3"/>
                </a:solidFill>
                <a:latin typeface="Dosis"/>
                <a:ea typeface="Dosis"/>
                <a:cs typeface="Dosis"/>
                <a:sym typeface="Dosis"/>
              </a:rPr>
              <a:t> Grup 5 - Going Fast </a:t>
            </a:r>
            <a:endParaRPr/>
          </a:p>
          <a:p>
            <a:pPr indent="0" lvl="0" marL="0" marR="0" rtl="0" algn="l">
              <a:spcBef>
                <a:spcPts val="0"/>
              </a:spcBef>
              <a:spcAft>
                <a:spcPts val="0"/>
              </a:spcAft>
              <a:buNone/>
            </a:pPr>
            <a:r>
              <a:rPr b="1" i="0" lang="en-US" sz="1800" u="none" cap="none" strike="noStrike">
                <a:solidFill>
                  <a:srgbClr val="0198A3"/>
                </a:solidFill>
                <a:latin typeface="Dosis"/>
                <a:ea typeface="Dosis"/>
                <a:cs typeface="Dosis"/>
                <a:sym typeface="Dosis"/>
              </a:rPr>
              <a:t>Stage: 1</a:t>
            </a:r>
            <a:endParaRPr/>
          </a:p>
          <a:p>
            <a:pPr indent="0" lvl="0" marL="0" marR="0" rtl="0" algn="l">
              <a:spcBef>
                <a:spcPts val="0"/>
              </a:spcBef>
              <a:spcAft>
                <a:spcPts val="0"/>
              </a:spcAft>
              <a:buNone/>
            </a:pPr>
            <a:r>
              <a:rPr b="1" i="0" lang="en-US" sz="1800" u="none" cap="none" strike="noStrike">
                <a:solidFill>
                  <a:srgbClr val="0198A3"/>
                </a:solidFill>
                <a:latin typeface="Dosis"/>
                <a:ea typeface="Dosis"/>
                <a:cs typeface="Dosis"/>
                <a:sym typeface="Dosis"/>
              </a:rPr>
              <a:t>Mentor: Kevin wu </a:t>
            </a:r>
            <a:endParaRPr b="1" i="0" sz="1800" u="none" cap="none" strike="noStrike">
              <a:solidFill>
                <a:srgbClr val="0198A3"/>
              </a:solidFill>
              <a:latin typeface="Dosis"/>
              <a:ea typeface="Dosis"/>
              <a:cs typeface="Dosis"/>
              <a:sym typeface="Dosis"/>
            </a:endParaRPr>
          </a:p>
          <a:p>
            <a:pPr indent="0" lvl="0" marL="0" marR="0" rtl="0" algn="l">
              <a:spcBef>
                <a:spcPts val="0"/>
              </a:spcBef>
              <a:spcAft>
                <a:spcPts val="0"/>
              </a:spcAft>
              <a:buNone/>
            </a:pPr>
            <a:r>
              <a:rPr b="1" lang="en-US" sz="1800">
                <a:solidFill>
                  <a:srgbClr val="0198A3"/>
                </a:solidFill>
                <a:latin typeface="Dosis"/>
                <a:ea typeface="Dosis"/>
                <a:cs typeface="Dosis"/>
                <a:sym typeface="Dosis"/>
              </a:rPr>
              <a:t>Pukul/ Tanggal: 19.00 / 14 Maret 2024</a:t>
            </a:r>
            <a:endParaRPr b="1" sz="1800">
              <a:solidFill>
                <a:srgbClr val="0198A3"/>
              </a:solidFill>
              <a:highlight>
                <a:srgbClr val="FFFF00"/>
              </a:highlight>
              <a:latin typeface="Dosis"/>
              <a:ea typeface="Dosis"/>
              <a:cs typeface="Dosis"/>
              <a:sym typeface="Dosis"/>
            </a:endParaRPr>
          </a:p>
        </p:txBody>
      </p:sp>
      <p:sp>
        <p:nvSpPr>
          <p:cNvPr id="106" name="Google Shape;106;p14"/>
          <p:cNvSpPr/>
          <p:nvPr/>
        </p:nvSpPr>
        <p:spPr>
          <a:xfrm>
            <a:off x="194900" y="4114525"/>
            <a:ext cx="11768400" cy="26658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4"/>
          <p:cNvSpPr txBox="1"/>
          <p:nvPr/>
        </p:nvSpPr>
        <p:spPr>
          <a:xfrm>
            <a:off x="211700" y="4241180"/>
            <a:ext cx="11734800" cy="1805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Tindak Lanjut:</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secara garis besar sudah dijelskan pada poin hasil diskusi di atas, adapun poin-poin tambahan yang akan dilakukan pada stage 2 nanti adalah sebagai berikut:</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Dosis"/>
              <a:ea typeface="Dosis"/>
              <a:cs typeface="Dosis"/>
              <a:sym typeface="Dosis"/>
            </a:endParaRPr>
          </a:p>
          <a:p>
            <a:pPr indent="0" lvl="0" marL="0" rtl="0" algn="l">
              <a:spcBef>
                <a:spcPts val="0"/>
              </a:spcBef>
              <a:spcAft>
                <a:spcPts val="0"/>
              </a:spcAft>
              <a:buSzPts val="1100"/>
              <a:buNone/>
            </a:pPr>
            <a:r>
              <a:rPr lang="en-US" sz="1100">
                <a:latin typeface="Comic Sans MS"/>
                <a:ea typeface="Comic Sans MS"/>
                <a:cs typeface="Comic Sans MS"/>
                <a:sym typeface="Comic Sans MS"/>
              </a:rPr>
              <a:t>kami perlu meutuskan cara untuk menghandle proses cleansing data serta menyepakati feature engineering (feature extraction, pengelompokkan, dll) tetapi jangan terlalu banyak (hindari pembuatan fitur yang tidak ada dasarnya) lalu pastikan pembuatan fitur baru dengan melihat nilai korelasi nya</a:t>
            </a:r>
            <a:endParaRPr sz="1100">
              <a:latin typeface="Comic Sans MS"/>
              <a:ea typeface="Comic Sans MS"/>
              <a:cs typeface="Comic Sans MS"/>
              <a:sym typeface="Comic Sans MS"/>
            </a:endParaRPr>
          </a:p>
          <a:p>
            <a:pPr indent="0" lvl="0" marL="0" rtl="0" algn="l">
              <a:spcBef>
                <a:spcPts val="0"/>
              </a:spcBef>
              <a:spcAft>
                <a:spcPts val="0"/>
              </a:spcAft>
              <a:buClr>
                <a:srgbClr val="000000"/>
              </a:buClr>
              <a:buSzPts val="1100"/>
              <a:buFont typeface="Arial"/>
              <a:buNone/>
            </a:pPr>
            <a:r>
              <a:t/>
            </a:r>
            <a:endParaRPr b="1" sz="1500">
              <a:latin typeface="Comic Sans MS"/>
              <a:ea typeface="Comic Sans MS"/>
              <a:cs typeface="Comic Sans MS"/>
              <a:sym typeface="Comic Sans MS"/>
            </a:endParaRPr>
          </a:p>
        </p:txBody>
      </p:sp>
      <p:sp>
        <p:nvSpPr>
          <p:cNvPr id="108" name="Google Shape;108;p14"/>
          <p:cNvSpPr/>
          <p:nvPr/>
        </p:nvSpPr>
        <p:spPr>
          <a:xfrm>
            <a:off x="194900" y="1358279"/>
            <a:ext cx="11768400" cy="25353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4"/>
          <p:cNvSpPr txBox="1"/>
          <p:nvPr/>
        </p:nvSpPr>
        <p:spPr>
          <a:xfrm>
            <a:off x="211700" y="1473687"/>
            <a:ext cx="11734800" cy="107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Hasil Diskusi:</a:t>
            </a:r>
            <a:endParaRPr b="1"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tipe data yang tidak sesuai boleh diubah ketika ingin melakukan visualisasi, tapi pada laporan tentang dataset tetap harus ditulis seperti awal (tipe datanya) agar dapat menjadi catatan insight dataset</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Pada stage 1 tidak boleh melakukan processing data, jadi data akan dipresentasikan apa adanya </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Untuk kolom-kolom yang memiliki nilai null disertakan persentase pada tiap kolomnya </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Tambahkan visualisasi distribution plot untuk melihat persebaran data pada tiap kolom</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Tampilkan nilai korelasi tiap kolom</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Explore lebih dalam dan buat perbandingan data yang numerik vs kategorikal</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lakukan minimal 1 visualisasi menggunakan 2 fitur dan 1 target</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Untuk numerikal vs kategorikal dibuatkan juga distribusi plot nya </a:t>
            </a:r>
            <a:endParaRPr sz="1200">
              <a:solidFill>
                <a:schemeClr val="dk1"/>
              </a:solidFill>
              <a:latin typeface="Dosis"/>
              <a:ea typeface="Dosis"/>
              <a:cs typeface="Dosis"/>
              <a:sym typeface="Dosis"/>
            </a:endParaRPr>
          </a:p>
          <a:p>
            <a:pPr indent="0" lvl="0" marL="0" rtl="0" algn="l">
              <a:spcBef>
                <a:spcPts val="0"/>
              </a:spcBef>
              <a:spcAft>
                <a:spcPts val="0"/>
              </a:spcAft>
              <a:buSzPts val="1100"/>
              <a:buNone/>
            </a:pPr>
            <a:r>
              <a:t/>
            </a:r>
            <a:endParaRPr sz="1500">
              <a:latin typeface="Comic Sans MS"/>
              <a:ea typeface="Comic Sans MS"/>
              <a:cs typeface="Comic Sans MS"/>
              <a:sym typeface="Comic Sans MS"/>
            </a:endParaRPr>
          </a:p>
          <a:p>
            <a:pPr indent="0" lvl="0" marL="0" rtl="0" algn="l">
              <a:spcBef>
                <a:spcPts val="0"/>
              </a:spcBef>
              <a:spcAft>
                <a:spcPts val="0"/>
              </a:spcAft>
              <a:buSzPts val="1100"/>
              <a:buNone/>
            </a:pPr>
            <a:r>
              <a:t/>
            </a:r>
            <a:endParaRPr sz="1500">
              <a:latin typeface="Comic Sans MS"/>
              <a:ea typeface="Comic Sans MS"/>
              <a:cs typeface="Comic Sans MS"/>
              <a:sym typeface="Comic Sans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