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.png" ContentType="image/png"/>
  <Override PartName="/ppt/media/image25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223C8C-E9C8-43AB-8CFD-C8102D976B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770F05-1DD2-470F-89E5-D5CD3BD39F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0A8E7-1A1D-4659-8A4B-CA56A141B4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DC3DB-31E7-4636-918B-19D3655692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1E332E-539A-4345-96F9-7E884133B8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F6C0D5-7789-4EEE-916B-DF7A3BDEBF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F9B25-AA00-41ED-883E-00F576C41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C4F044-CEDD-4AD0-AB17-E697B8575C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90E9AC-90EC-49B2-A661-75EBFE5AD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723513-23DE-4579-8BEC-96800BCA06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C8EDAE-7C1E-401F-BBA6-794BF3BE92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2C33C-7038-49FE-9E1D-9F3E0C7A5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09BCD-92B9-4C39-A749-8D7AD2D77C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73F44-DAFE-42BA-A14E-116F3D863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D6749D-0A84-43F8-9A6A-94856745C5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9E1500-AE34-4733-A0A6-C1BF5E9E99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127CE9-DDA7-4F65-85E6-1EAD669762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0B3F90-8359-4A9A-AEB6-96641C3158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2349E2-08DF-45CE-86D6-8F0C14657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14474A-F190-4719-9D7A-A80A4A3F0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3BD6C2-A36B-4F17-8877-819A9637B1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C9E28F-1236-483C-AD5D-AC273EB5AE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AE9631-72D0-44E2-8878-2135401316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D4E237-6EF5-421E-B287-160FB79917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500403-C42F-4084-8E76-1570B1FB06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E2FFC8-AD63-43EE-A58B-EDD603AF2F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1962EB-13BD-4A0A-BC50-50014FDBBB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37B79-960C-4B11-809E-659FAD6A0D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3D835E-6642-463A-89A1-C8DA40F2B0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9C61F2-A578-4C48-A5CD-093CD9911B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3362F6-6148-488E-9038-BFD693A44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3D675F-E932-4C7E-8C7C-8A246AFA44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BBEC72-7C3F-4380-85D7-04ECCA9B8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271C2-61B6-4647-B193-4303E8B00A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956815-D676-4B34-B750-EAAFEE8BB4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F1C8FB-F178-40FC-AF5F-CF1BBE9A69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4282D0-CD30-43E9-932C-0922CEB98E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B57654E-853C-4633-A155-D0BD524E87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21BDAB-C89A-4858-A3F5-4A3C432FD1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81B605-BDD6-4A6A-84AA-FF3A110DA7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99056A-882E-4758-8EBC-375405E606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3E80B4-B79B-4FF0-A140-9D168B8787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0709B0-9002-4370-9986-41C42599A8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E7BBB8-F302-4D28-9BC5-A6F78908D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6C3BC-EC7C-43EF-AAF3-91144A8366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CE23F6-6724-4B39-836F-5A15544FFC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696E63-1E62-4842-BA59-8BFCC73A3C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0E0D89F-7952-4382-A564-C44CF84860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87BB175-08FC-4148-A0A3-92D69EA09C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410D4F-B2D5-4E68-B734-B8F273D6B5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0396B0-78E3-46CB-B55D-0FC72A087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F202CB9-47F0-475E-98E4-2718BC9E1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1C5E7E-84B8-4949-866B-BFA87ED1E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CB0211-2D0D-4F1A-8188-0CE6C788A6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261F30-8FA3-4B33-AAAC-C739004D451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07B2ED-8B00-4E74-BF08-5B5367750D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A0233F8-7C60-4509-B3E7-57C3066DB3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29C82-E755-4158-A834-E1893B163D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CFAFF8-9235-49DB-A077-3A8B423C1E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CA2798-41D3-44C9-A6B9-F693A35711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Rectangle 9" hidden="1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78000" y="1750320"/>
            <a:ext cx="11432520" cy="2320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ctangle 8"/>
          <p:cNvSpPr/>
          <p:nvPr/>
        </p:nvSpPr>
        <p:spPr>
          <a:xfrm>
            <a:off x="8381880" y="4155840"/>
            <a:ext cx="342864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Rectangle 9"/>
          <p:cNvSpPr/>
          <p:nvPr/>
        </p:nvSpPr>
        <p:spPr>
          <a:xfrm>
            <a:off x="378000" y="4155840"/>
            <a:ext cx="791568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7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5840" cy="10710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30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644A7C-570F-4492-8976-534061DA0BA6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 hidden="1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Rectangle 8" hidden="1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Rectangle 9" hidden="1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6"/>
          <p:cNvSpPr/>
          <p:nvPr/>
        </p:nvSpPr>
        <p:spPr>
          <a:xfrm>
            <a:off x="564480" y="599760"/>
            <a:ext cx="2903400" cy="581364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4" name="图片 13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14240" y="75924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9"/>
          <p:cNvSpPr/>
          <p:nvPr/>
        </p:nvSpPr>
        <p:spPr>
          <a:xfrm rot="5400000">
            <a:off x="2682000" y="5475240"/>
            <a:ext cx="17967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Rectangle 8"/>
          <p:cNvSpPr/>
          <p:nvPr/>
        </p:nvSpPr>
        <p:spPr>
          <a:xfrm rot="5400000">
            <a:off x="1598760" y="2538360"/>
            <a:ext cx="39567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72422F-5DEA-414F-BA74-44CD95FCA489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Rectangle 8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Rectangle 9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01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CEBFC7-A15F-4B09-B593-43E70D7F9481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6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Rectangle 8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" name="Rectangle 9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6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60C908-A050-420F-AC60-E0CC78460FE8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Rectangle 8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0" name="Rectangle 9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dist="25560" dir="5400000" blurRad="381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91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ftr" idx="13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4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48346-298F-45FC-A84E-E9B708ED6754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15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440" cy="19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k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y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440" cy="13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Batbot hovering by means of evolutionary algorithm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 cap="all">
                <a:solidFill>
                  <a:srgbClr val="5c2f7d"/>
                </a:solidFill>
                <a:latin typeface="Gill Sans MT"/>
              </a:rPr>
              <a:t>安武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2023/04/17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PlaceHolder 15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Calibration Experiments Conclusion: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3d3d3d"/>
                </a:solidFill>
                <a:uFillTx/>
                <a:latin typeface="Gill Sans MT"/>
                <a:ea typeface="DejaVu Sans"/>
              </a:rPr>
              <a:t>Drift Analysis: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We can see that for a minute-long experiment (which is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significantly longer than the 5-15 second experiments I plan to do)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drift is in the 10⁻³ range. Which means that the drift can be neglected.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3d3d3d"/>
                </a:solidFill>
                <a:uFillTx/>
                <a:latin typeface="Gill Sans MT"/>
                <a:ea typeface="DejaVu Sans"/>
              </a:rPr>
              <a:t>Hysteresis Analysis: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Relative hysteresis error for sensors 1, 4, 5 and 6 is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not larger than 3% (acceptable). Nonetheless, sensors 2 and 3 have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errors of 16% and 14% respectively. This is due to the small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measurement range of this sensors. </a:t>
            </a:r>
            <a:endParaRPr b="0" lang="en-US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Solution: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Reposition Batbot in more central position with respect to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sensors to obtain a more equal force distribution through the sensors.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865160" y="0"/>
            <a:ext cx="9107640" cy="6857640"/>
          </a:xfrm>
          <a:prstGeom prst="rect">
            <a:avLst/>
          </a:prstGeom>
          <a:ln w="0">
            <a:noFill/>
          </a:ln>
        </p:spPr>
      </p:pic>
      <p:sp>
        <p:nvSpPr>
          <p:cNvPr id="309" name=""/>
          <p:cNvSpPr txBox="1"/>
          <p:nvPr/>
        </p:nvSpPr>
        <p:spPr>
          <a:xfrm>
            <a:off x="3200400" y="5812560"/>
            <a:ext cx="1145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Sensor 3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3429000" y="5029200"/>
            <a:ext cx="685800" cy="685800"/>
          </a:xfrm>
          <a:prstGeom prst="donut">
            <a:avLst>
              <a:gd name="adj" fmla="val 794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4569480" y="4225680"/>
            <a:ext cx="1145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Sen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sor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2</a:t>
            </a:r>
            <a:endParaRPr b="1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4572000" y="3429000"/>
            <a:ext cx="685800" cy="685800"/>
          </a:xfrm>
          <a:prstGeom prst="donut">
            <a:avLst>
              <a:gd name="adj" fmla="val 794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next week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4" name="PlaceHolder 7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Redo the calibration experiments a couple of times to ensure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that the values remain constant in different situations.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Prepare and give talk regarding scientific writing.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Thesis Proposal?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Start working on flight command algorithm with the STM32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440" cy="19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440" cy="13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33680" y="1964160"/>
            <a:ext cx="2565000" cy="29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TA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BL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OF 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CO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NT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EN</a:t>
            </a: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544360" y="1137240"/>
            <a:ext cx="6063120" cy="457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Goals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Achievements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Next Week Goa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81040" y="45720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PlaceHolder 4"/>
          <p:cNvSpPr/>
          <p:nvPr/>
        </p:nvSpPr>
        <p:spPr>
          <a:xfrm>
            <a:off x="581040" y="2202840"/>
            <a:ext cx="536184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Successfully connect Data Logger to computer and achieve automatic measuring and data reading in Python. (Whole workflow completed)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Design: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Flight Algorithm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Fitness Algorithm (score calculation from sensors)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239" name=""/>
          <p:cNvGrpSpPr/>
          <p:nvPr/>
        </p:nvGrpSpPr>
        <p:grpSpPr>
          <a:xfrm>
            <a:off x="7268760" y="1710720"/>
            <a:ext cx="3655440" cy="5032800"/>
            <a:chOff x="7268760" y="1710720"/>
            <a:chExt cx="3655440" cy="5032800"/>
          </a:xfrm>
        </p:grpSpPr>
        <p:pic>
          <p:nvPicPr>
            <p:cNvPr id="240" name="" descr=""/>
            <p:cNvPicPr/>
            <p:nvPr/>
          </p:nvPicPr>
          <p:blipFill>
            <a:blip r:embed="rId1"/>
            <a:stretch/>
          </p:blipFill>
          <p:spPr>
            <a:xfrm>
              <a:off x="8183160" y="2057040"/>
              <a:ext cx="1368360" cy="136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1" name=""/>
            <p:cNvGrpSpPr/>
            <p:nvPr/>
          </p:nvGrpSpPr>
          <p:grpSpPr>
            <a:xfrm>
              <a:off x="7954560" y="4973400"/>
              <a:ext cx="2054160" cy="1368360"/>
              <a:chOff x="7954560" y="4973400"/>
              <a:chExt cx="2054160" cy="1368360"/>
            </a:xfrm>
          </p:grpSpPr>
          <p:sp>
            <p:nvSpPr>
              <p:cNvPr id="242" name=""/>
              <p:cNvSpPr/>
              <p:nvPr/>
            </p:nvSpPr>
            <p:spPr>
              <a:xfrm>
                <a:off x="7954560" y="6040440"/>
                <a:ext cx="2054160" cy="30132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"/>
              <p:cNvSpPr/>
              <p:nvPr/>
            </p:nvSpPr>
            <p:spPr>
              <a:xfrm>
                <a:off x="9737640" y="4973400"/>
                <a:ext cx="271080" cy="106380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"/>
              <p:cNvSpPr/>
              <p:nvPr/>
            </p:nvSpPr>
            <p:spPr>
              <a:xfrm>
                <a:off x="8914680" y="4973760"/>
                <a:ext cx="360" cy="30456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"/>
              <p:cNvSpPr/>
              <p:nvPr/>
            </p:nvSpPr>
            <p:spPr>
              <a:xfrm>
                <a:off x="8914680" y="4973400"/>
                <a:ext cx="819720" cy="3924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46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8503200" y="4973400"/>
                <a:ext cx="910800" cy="580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47" name=""/>
            <p:cNvSpPr/>
            <p:nvPr/>
          </p:nvSpPr>
          <p:spPr>
            <a:xfrm>
              <a:off x="9554760" y="2742840"/>
              <a:ext cx="454320" cy="291348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 flipV="1">
              <a:off x="7954560" y="2738520"/>
              <a:ext cx="225720" cy="2913480"/>
            </a:xfrm>
            <a:prstGeom prst="curvedConnector3">
              <a:avLst>
                <a:gd name="adj1" fmla="val -334905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"/>
            <p:cNvSpPr/>
            <p:nvPr/>
          </p:nvSpPr>
          <p:spPr>
            <a:xfrm>
              <a:off x="9632160" y="3885840"/>
              <a:ext cx="1292040" cy="599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olutions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7664040" y="1710720"/>
              <a:ext cx="3079440" cy="3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Project complete Workflow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7767720" y="6400440"/>
              <a:ext cx="2699640" cy="3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Tests in Testbench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7268760" y="3885840"/>
              <a:ext cx="1826640" cy="599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measurements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 flipV="1">
              <a:off x="7954560" y="2738520"/>
              <a:ext cx="225720" cy="2913480"/>
            </a:xfrm>
            <a:prstGeom prst="curvedConnector3">
              <a:avLst>
                <a:gd name="adj1" fmla="val -334905"/>
              </a:avLst>
            </a:prstGeom>
            <a:noFill/>
            <a:ln w="7632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>
              <a:off x="9552240" y="2742840"/>
              <a:ext cx="454320" cy="291348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weeks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PlaceHolder 6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Finally able to connect DAQ with Python. Advantage: Obtain measurements on Pythons command. Needed to go to byte level with Modbus protocol..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429000" y="2906280"/>
            <a:ext cx="7772400" cy="37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9" name="PlaceHolder 5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Calibration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Experiments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(Drift and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Hysteresis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Analysis):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Why? If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Batbot’s goal is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to achieve a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neutral state on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all sensors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(force equals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zero), then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sensor values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at neutral state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must be found.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Idea: Measure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sensor values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with the Batbot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unmounted and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define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obtained values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as the neutral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state.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Problem: Are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neutral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state values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always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same?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Experiment: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Manually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applied force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for 5 seconds,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and measured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55 seconds of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neutral state.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Repeated for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forward, left,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back, right, up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and down, with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respect to the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Batbot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mounted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position.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PlaceHolder 9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Calibration Experiments Results: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-75960" y="2581200"/>
            <a:ext cx="12191760" cy="42768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5029200" y="2743200"/>
            <a:ext cx="32004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Neutral State Intervals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600200" y="3200400"/>
            <a:ext cx="3886200" cy="16002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 flipH="1">
            <a:off x="3200400" y="3205080"/>
            <a:ext cx="2286360" cy="15955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 flipH="1">
            <a:off x="4572000" y="3205080"/>
            <a:ext cx="914760" cy="16002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5487120" y="3205080"/>
            <a:ext cx="456480" cy="15955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5498280" y="3205080"/>
            <a:ext cx="2045520" cy="15955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5498280" y="3205080"/>
            <a:ext cx="3417120" cy="159552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5498280" y="3206520"/>
            <a:ext cx="5017320" cy="15940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 txBox="1"/>
          <p:nvPr/>
        </p:nvSpPr>
        <p:spPr>
          <a:xfrm>
            <a:off x="9829800" y="5029200"/>
            <a:ext cx="1363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st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Do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wn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8458200" y="5029200"/>
            <a:ext cx="1044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Post Up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6675840" y="5029200"/>
            <a:ext cx="132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Post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Right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5257800" y="5029200"/>
            <a:ext cx="1284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Post Back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3870000" y="5029200"/>
            <a:ext cx="1159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Post Left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914400" y="5029200"/>
            <a:ext cx="779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Initial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286000" y="5029200"/>
            <a:ext cx="1325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Post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Fron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t</a:t>
            </a:r>
            <a:endParaRPr b="1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457200" y="2854080"/>
            <a:ext cx="3886200" cy="80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Drift: Difference between start and end sensor value in a neutral state.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PlaceHolder 11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Calibrati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on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Experim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ents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Results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(Drift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Analysis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1184760" y="3141000"/>
            <a:ext cx="1935000" cy="152352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3600000" y="3141000"/>
            <a:ext cx="2034360" cy="152352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6008400" y="3141000"/>
            <a:ext cx="2034360" cy="152352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4"/>
          <a:stretch/>
        </p:blipFill>
        <p:spPr>
          <a:xfrm>
            <a:off x="8523000" y="3141000"/>
            <a:ext cx="2034360" cy="1523520"/>
          </a:xfrm>
          <a:prstGeom prst="rect">
            <a:avLst/>
          </a:prstGeom>
          <a:ln w="0">
            <a:noFill/>
          </a:ln>
        </p:spPr>
      </p:pic>
      <p:pic>
        <p:nvPicPr>
          <p:cNvPr id="285" name="" descr=""/>
          <p:cNvPicPr/>
          <p:nvPr/>
        </p:nvPicPr>
        <p:blipFill>
          <a:blip r:embed="rId5"/>
          <a:stretch/>
        </p:blipFill>
        <p:spPr>
          <a:xfrm>
            <a:off x="2433960" y="4893120"/>
            <a:ext cx="2034360" cy="152352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6"/>
          <a:stretch/>
        </p:blipFill>
        <p:spPr>
          <a:xfrm>
            <a:off x="4948560" y="4893120"/>
            <a:ext cx="2034360" cy="152352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7"/>
          <a:stretch/>
        </p:blipFill>
        <p:spPr>
          <a:xfrm>
            <a:off x="7356960" y="4893120"/>
            <a:ext cx="203436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0" y="2514600"/>
            <a:ext cx="12191760" cy="4343400"/>
          </a:xfrm>
          <a:prstGeom prst="rect">
            <a:avLst/>
          </a:prstGeom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0" name="PlaceHolder 13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Calibration Experiments Results (Hysteresis Analysis):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0" y="2514600"/>
            <a:ext cx="12115800" cy="434340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0" y="2514600"/>
            <a:ext cx="12192120" cy="434340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 txBox="1"/>
          <p:nvPr/>
        </p:nvSpPr>
        <p:spPr>
          <a:xfrm>
            <a:off x="8458200" y="2854080"/>
            <a:ext cx="3417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y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8229600" y="2854080"/>
            <a:ext cx="228600" cy="34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cubicBezTo>
                  <a:pt x="54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16200" y="10800"/>
                  <a:pt x="21600" y="10800"/>
                </a:cubicBezTo>
                <a:cubicBezTo>
                  <a:pt x="162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5400" y="21600"/>
                  <a:pt x="0" y="21600"/>
                </a:cubicBez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5" name="" descr=""/>
          <p:cNvPicPr/>
          <p:nvPr/>
        </p:nvPicPr>
        <p:blipFill>
          <a:blip r:embed="rId4"/>
          <a:stretch/>
        </p:blipFill>
        <p:spPr>
          <a:xfrm>
            <a:off x="0" y="2514600"/>
            <a:ext cx="12191760" cy="434340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>
            <a:off x="1143000" y="3200400"/>
            <a:ext cx="914400" cy="330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cubicBezTo>
                  <a:pt x="10800" y="0"/>
                  <a:pt x="0" y="0"/>
                  <a:pt x="0" y="0"/>
                </a:cubicBezTo>
                <a:lnTo>
                  <a:pt x="0" y="21600"/>
                </a:lnTo>
                <a:cubicBezTo>
                  <a:pt x="0" y="21600"/>
                  <a:pt x="10800" y="21600"/>
                  <a:pt x="21600" y="21600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2057400" y="3200400"/>
            <a:ext cx="3200400" cy="0"/>
          </a:xfrm>
          <a:prstGeom prst="line">
            <a:avLst/>
          </a:prstGeom>
          <a:ln cap="rnd" w="10080">
            <a:solidFill>
              <a:srgbClr val="3465a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 txBox="1"/>
          <p:nvPr/>
        </p:nvSpPr>
        <p:spPr>
          <a:xfrm>
            <a:off x="457200" y="2854080"/>
            <a:ext cx="2387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Sensor 1 max. Range</a:t>
            </a:r>
            <a:endParaRPr b="0" lang="en-US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5102280" y="4645080"/>
            <a:ext cx="1929240" cy="0"/>
          </a:xfrm>
          <a:prstGeom prst="line">
            <a:avLst/>
          </a:prstGeom>
          <a:ln cap="rnd" w="1008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 txBox="1"/>
          <p:nvPr/>
        </p:nvSpPr>
        <p:spPr>
          <a:xfrm>
            <a:off x="5613480" y="5029200"/>
            <a:ext cx="2387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Sensor 1 max. Range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6702480" y="4645080"/>
            <a:ext cx="58536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0"/>
                  <a:pt x="21600" y="0"/>
                </a:cubicBezTo>
                <a:lnTo>
                  <a:pt x="21600" y="21600"/>
                </a:lnTo>
                <a:cubicBezTo>
                  <a:pt x="21600" y="21600"/>
                  <a:pt x="10800" y="21600"/>
                  <a:pt x="0" y="21600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PlaceHolder 17"/>
          <p:cNvSpPr/>
          <p:nvPr/>
        </p:nvSpPr>
        <p:spPr>
          <a:xfrm>
            <a:off x="123840" y="2057400"/>
            <a:ext cx="1199196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)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6858000" y="2895120"/>
            <a:ext cx="4343400" cy="327708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457200" y="3863520"/>
            <a:ext cx="5463360" cy="93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en-US</dc:language>
  <cp:lastModifiedBy/>
  <cp:lastPrinted>2020-04-04T02:50:47Z</cp:lastPrinted>
  <dcterms:modified xsi:type="dcterms:W3CDTF">2023-04-17T20:18:07Z</dcterms:modified>
  <cp:revision>1180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14</vt:r8>
  </property>
  <property fmtid="{D5CDD505-2E9C-101B-9397-08002B2CF9AE}" pid="3" name="PresentationFormat">
    <vt:lpwstr>宽屏</vt:lpwstr>
  </property>
  <property fmtid="{D5CDD505-2E9C-101B-9397-08002B2CF9AE}" pid="4" name="Slides">
    <vt:r8>21</vt:r8>
  </property>
</Properties>
</file>