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214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382C-3B8A-4A09-BDDB-B95B17AC8C2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18CB-B6A6-413A-80C7-5490215B1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18CB-B6A6-413A-80C7-5490215B17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4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9DE0FBD-9BF1-4665-8B71-F1F3831E2113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object-reference#&#1082;&#1086;&#1087;&#1080;&#1088;&#1086;&#1074;&#1072;&#1085;&#1080;&#1077;-&#1087;&#1086;-&#1089;&#1089;&#1099;&#1083;&#1082;&#107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javascript.ru/object-reference#&#1082;&#1083;&#1086;&#1085;&#1080;&#1088;&#1086;&#1074;&#1072;&#1085;&#1080;&#1077;-&#1086;&#1073;&#1098;&#1077;&#1082;&#1090;&#1086;&#1074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javascript.ru/array#&#1086;&#1073;&#1098;&#1103;&#1074;&#1083;&#1077;&#1085;&#1080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#&#1082;&#1086;&#1085;&#1077;&#1094;-&#1084;&#1072;&#1089;&#1089;&#1080;&#1074;&#1072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array#&#1085;&#1072;&#1095;&#1072;&#1083;&#1086;-&#1084;&#1072;&#1089;&#1089;&#1080;&#1074;&#1072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javascript.ru/array#&#1087;&#1077;&#1088;&#1077;&#1073;&#1086;&#1088;-&#1101;&#1083;&#1077;&#1084;&#1077;&#1085;&#1090;&#1086;&#1074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learn.javascript.ru/array-methods#&#1084;&#1077;&#1090;&#1086;&#1076;-spl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learn.javascript.ru/array-methods#&#1084;&#1077;&#1090;&#1086;&#1076;-jo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learn.javascript.ru/array-methods#&#1091;&#1076;&#1072;&#1083;&#1077;&#1085;&#1080;&#1077;-&#1080;&#1079;-&#1084;&#1072;&#1089;&#1089;&#1080;&#1074;&#1072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learn.javascript.ru/object#&#1086;&#1087;&#1077;&#1088;&#1072;&#1094;&#1080;&#1080;-&#1089;-&#1086;&#1073;&#1098;&#1077;&#1082;&#1090;&#1086;&#1084;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&#1084;&#1077;&#1090;&#1086;&#1076;-spli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earn.javascript.ru/array-methods#&#1084;&#1077;&#1090;&#1086;&#1076;-sli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#&#1089;&#1074;&#1086;&#1081;-&#1087;&#1086;&#1088;&#1103;&#1076;&#1086;&#1082;-&#1089;&#1086;&#1088;&#1090;&#1080;&#1088;&#1086;&#1074;&#1082;&#1080;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earn.javascript.ru/array-methods#reve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learn.javascript.ru/array-methods#conca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javascript.ru/array-methods#indexof-lastindexo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array-iteration#foreac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javascript.ru/array-iteration#filt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learn.javascript.ru/array-iteration#m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learn.javascript.ru/array-iteration#every-s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earn.javascript.ru/arguments-pseudoarray#&#1076;&#1086;&#1089;&#1090;&#1091;&#1087;-&#1082;-&#1083;&#1080;&#1096;&#1085;&#1080;&#1084;-&#1072;&#1088;&#1075;&#1091;&#1084;&#1077;&#1085;&#1090;&#1072;&#1084;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learn.javascript.ru/arguments-pseudoarray#arguments-&#1101;&#1090;&#1086;-&#1085;&#1077;-&#1084;&#1072;&#1089;&#1089;&#1080;&#1074;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guments-pseudoarray#&#1072;&#1088;&#1075;&#1091;&#1084;&#1077;&#1085;&#1090;&#1099;-&#1087;&#1086;-&#1091;&#1084;&#1086;&#1083;&#1095;&#1072;&#1085;&#1080;&#1102;-&#1095;&#1077;&#1088;&#1077;&#1079;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#&#1076;&#1086;&#1089;&#1090;&#1091;&#1087;-&#1095;&#1077;&#1088;&#1077;&#1079;-&#1082;&#1074;&#1072;&#1076;&#1088;&#1072;&#1090;&#1085;&#1099;&#1077;-&#1089;&#1082;&#1086;&#1073;&#1082;&#1080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#&#1076;&#1086;&#1089;&#1090;&#1091;&#1087;-&#1082;-&#1089;&#1074;&#1086;&#1081;&#1089;&#1090;&#1074;&#1091;-&#1095;&#1077;&#1088;&#1077;&#1079;-&#1087;&#1077;&#1088;&#1077;&#1084;&#1077;&#1085;&#1085;&#1091;&#110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javascript.ru/object#&#1086;&#1073;&#1098;&#1103;&#1074;&#1083;&#1077;&#1085;&#1080;&#1077;-&#1089;&#1086;-&#1089;&#1074;&#1086;&#1081;&#1089;&#1090;&#1074;&#1072;&#108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object-for-in#for.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object-for-in#&#1082;&#1086;&#1083;&#1080;&#1095;&#1077;&#1089;&#1090;&#1074;&#1086;-&#1089;&#1074;&#1086;&#1081;&#1089;&#1090;&#1074;-&#1074;-&#1086;&#1073;&#1098;&#1077;&#1082;&#1090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Объекты как ассоциативные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4017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lang="ru-RU" dirty="0"/>
              <a:t>Объекты: передача по ссылке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0080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Фундаментальным отличием объектов от примитивов, является их хранение и копирование «по ссылке».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564904"/>
            <a:ext cx="285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Копирование по ссылке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7224" y="3068960"/>
            <a:ext cx="7973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переменной, которой присвоен объект, хранится не сам объект, а «адрес его места в памяти», иными словами — «ссылка» на него.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5" t="37587" r="44670" b="42659"/>
          <a:stretch/>
        </p:blipFill>
        <p:spPr bwMode="auto">
          <a:xfrm>
            <a:off x="467544" y="3861048"/>
            <a:ext cx="44841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93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17621" cy="1371600"/>
          </a:xfrm>
        </p:spPr>
        <p:txBody>
          <a:bodyPr/>
          <a:lstStyle/>
          <a:p>
            <a:r>
              <a:rPr lang="ru-RU" dirty="0"/>
              <a:t>Объекты: передача по ссылке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9605" y="1772816"/>
            <a:ext cx="80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 копировании переменной с объектом — копируется эта ссылка, а объект по-прежнему остается в единственном экземпляре.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9605" y="2636912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Например: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38571" r="11874" b="50189"/>
          <a:stretch/>
        </p:blipFill>
        <p:spPr bwMode="auto">
          <a:xfrm>
            <a:off x="429605" y="3031248"/>
            <a:ext cx="7663543" cy="8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1" t="41696" r="28917" b="37595"/>
          <a:stretch/>
        </p:blipFill>
        <p:spPr bwMode="auto">
          <a:xfrm>
            <a:off x="827584" y="4077072"/>
            <a:ext cx="5818909" cy="151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9604" y="5805264"/>
            <a:ext cx="7663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 как объект всего один, то изменения через любую переменную видны в других переменных:</a:t>
            </a:r>
          </a:p>
        </p:txBody>
      </p:sp>
    </p:spTree>
    <p:extLst>
      <p:ext uri="{BB962C8B-B14F-4D97-AF65-F5344CB8AC3E}">
        <p14:creationId xmlns:p14="http://schemas.microsoft.com/office/powerpoint/2010/main" val="314009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ru-RU" dirty="0"/>
              <a:t>Объекты: передача по ссылке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72816"/>
            <a:ext cx="292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Клонирование объектов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276872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Иногда, на практике — очень редко, нужно скопировать объект целиком, создать именно полную независимую копию, «клон» объекта.</a:t>
            </a:r>
          </a:p>
          <a:p>
            <a:endParaRPr lang="ru-RU" dirty="0"/>
          </a:p>
          <a:p>
            <a:r>
              <a:rPr lang="ru-RU" dirty="0"/>
              <a:t>Что ж, можно сделать и это. Для этого нужно пройти по объекту, достать данные и скопировать на уровне примитивов.</a:t>
            </a:r>
          </a:p>
          <a:p>
            <a:endParaRPr lang="ru-RU" dirty="0"/>
          </a:p>
          <a:p>
            <a:r>
              <a:rPr lang="ru-RU" dirty="0"/>
              <a:t>Примерно так: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9" t="33532" r="24173" b="27462"/>
          <a:stretch/>
        </p:blipFill>
        <p:spPr bwMode="auto">
          <a:xfrm>
            <a:off x="2627784" y="3879602"/>
            <a:ext cx="6048672" cy="285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07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ru-RU" dirty="0"/>
              <a:t>Массивы </a:t>
            </a:r>
            <a:r>
              <a:rPr lang="en-US" dirty="0"/>
              <a:t>c </a:t>
            </a:r>
            <a:r>
              <a:rPr lang="ru-RU" dirty="0"/>
              <a:t>числовыми индексами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Массив</a:t>
            </a:r>
            <a:r>
              <a:rPr lang="ru-RU" dirty="0"/>
              <a:t> —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  <a:p>
            <a:endParaRPr lang="ru-RU" dirty="0"/>
          </a:p>
          <a:p>
            <a:r>
              <a:rPr lang="ru-RU" dirty="0"/>
              <a:t>Они обычно используются для хранения упорядоченных коллекций данных, например — списка товаров на странице, студентов в группе и т.п.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487608"/>
            <a:ext cx="16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2"/>
              </a:rPr>
              <a:t>Объявление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91692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Синтаксис для создания нового массива — квадратные скобки со списком элементов внутри.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5431" t="59100" r="25588" b="36000"/>
          <a:stretch/>
        </p:blipFill>
        <p:spPr>
          <a:xfrm>
            <a:off x="539552" y="4623235"/>
            <a:ext cx="712879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ru-RU" dirty="0"/>
              <a:t>Массивы </a:t>
            </a:r>
            <a:r>
              <a:rPr lang="en-US" dirty="0"/>
              <a:t>c </a:t>
            </a:r>
            <a:r>
              <a:rPr lang="ru-RU" dirty="0"/>
              <a:t>числовыми индексами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Элементы нумеруются, начиная с нуля.</a:t>
            </a:r>
          </a:p>
          <a:p>
            <a:endParaRPr lang="ru-RU" dirty="0"/>
          </a:p>
          <a:p>
            <a:r>
              <a:rPr lang="ru-RU" dirty="0"/>
              <a:t>Чтобы получить нужный элемент из массива — указывается его номер в квадратных скобках: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432" t="37400" r="22831" b="51400"/>
          <a:stretch/>
        </p:blipFill>
        <p:spPr>
          <a:xfrm>
            <a:off x="262225" y="3221643"/>
            <a:ext cx="7632848" cy="11521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9258" y="4622269"/>
            <a:ext cx="8149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массиве может храниться любое число элементов любого типа.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2224" y="5017229"/>
            <a:ext cx="791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том числе, строки, числа, объекты, вот например: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4" y="5431874"/>
            <a:ext cx="7686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ru-RU" dirty="0"/>
              <a:t>Массивы </a:t>
            </a:r>
            <a:r>
              <a:rPr lang="en-US" dirty="0"/>
              <a:t>c </a:t>
            </a:r>
            <a:r>
              <a:rPr lang="ru-RU" dirty="0"/>
              <a:t>числовыми индексами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628800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Конец массива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2102614"/>
            <a:ext cx="77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pop</a:t>
            </a:r>
            <a:endParaRPr lang="ru-RU" b="1" dirty="0"/>
          </a:p>
          <a:p>
            <a:r>
              <a:rPr lang="ru-RU" dirty="0"/>
              <a:t>Удаляет последний элемент из массива и возвращает его: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5" y="2996952"/>
            <a:ext cx="7629525" cy="12382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9494" y="4508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push</a:t>
            </a:r>
            <a:endParaRPr lang="ru-RU" b="1" dirty="0"/>
          </a:p>
          <a:p>
            <a:r>
              <a:rPr lang="ru-RU" dirty="0"/>
              <a:t>Добавляет элемент в конец массива: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28803"/>
            <a:ext cx="7629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ru-RU" dirty="0"/>
              <a:t>Массивы </a:t>
            </a:r>
            <a:r>
              <a:rPr lang="en-US" dirty="0"/>
              <a:t>c </a:t>
            </a:r>
            <a:r>
              <a:rPr lang="ru-RU" dirty="0"/>
              <a:t>числовыми индексами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28800"/>
            <a:ext cx="204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Начало массива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102614"/>
            <a:ext cx="800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shift</a:t>
            </a:r>
            <a:endParaRPr lang="ru-RU" b="1" dirty="0"/>
          </a:p>
          <a:p>
            <a:r>
              <a:rPr lang="ru-RU" dirty="0"/>
              <a:t>Удаляет из массива первый элемент и возвращает его: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7" y="2853427"/>
            <a:ext cx="7610475" cy="1219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3313" y="42027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unshift</a:t>
            </a:r>
            <a:endParaRPr lang="ru-RU" b="1" dirty="0"/>
          </a:p>
          <a:p>
            <a:r>
              <a:rPr lang="ru-RU" dirty="0"/>
              <a:t>Добавляет элемент в начало массива: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60" y="4953550"/>
            <a:ext cx="7620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7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ru-RU" dirty="0"/>
              <a:t>Массивы </a:t>
            </a:r>
            <a:r>
              <a:rPr lang="en-US" dirty="0"/>
              <a:t>c </a:t>
            </a:r>
            <a:r>
              <a:rPr lang="ru-RU" dirty="0"/>
              <a:t>числовыми индексами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00808"/>
            <a:ext cx="245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Перебор элементов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46630"/>
            <a:ext cx="7859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перебора элементов обычно используется цикл: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92452"/>
            <a:ext cx="7667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555739"/>
            <a:ext cx="143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Метод </a:t>
            </a:r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split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060848"/>
            <a:ext cx="814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позволяет </a:t>
            </a:r>
            <a:r>
              <a:rPr lang="ru-RU" dirty="0"/>
              <a:t>превратить строку в массив, разбив ее по разделителю s. В примере ниже таким разделителем является строка из запятой и пробела.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42956"/>
            <a:ext cx="7639050" cy="1581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7200" y="4435517"/>
            <a:ext cx="247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Второй аргумент </a:t>
            </a:r>
            <a:r>
              <a:rPr lang="en-US" dirty="0"/>
              <a:t>split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4804849"/>
            <a:ext cx="8291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метода </a:t>
            </a:r>
            <a:r>
              <a:rPr lang="ru-RU" dirty="0" err="1"/>
              <a:t>split</a:t>
            </a:r>
            <a:r>
              <a:rPr lang="ru-RU" dirty="0"/>
              <a:t> есть необязательный второй аргумент — ограничение на количество элементов в массиве. Если их больше, чем указано — остаток массива будет отброшен: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940325"/>
            <a:ext cx="70961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58360"/>
            <a:ext cx="137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Метод </a:t>
            </a:r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join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827692"/>
            <a:ext cx="8219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</a:t>
            </a:r>
            <a:r>
              <a:rPr lang="ru-RU" dirty="0" err="1"/>
              <a:t>arr.join</a:t>
            </a:r>
            <a:r>
              <a:rPr lang="ru-RU" dirty="0"/>
              <a:t>(</a:t>
            </a:r>
            <a:r>
              <a:rPr lang="ru-RU" dirty="0" err="1"/>
              <a:t>str</a:t>
            </a:r>
            <a:r>
              <a:rPr lang="ru-RU" dirty="0"/>
              <a:t>) делает в точности противоположное </a:t>
            </a:r>
            <a:r>
              <a:rPr lang="ru-RU" dirty="0" err="1"/>
              <a:t>split</a:t>
            </a:r>
            <a:r>
              <a:rPr lang="ru-RU" dirty="0"/>
              <a:t>. Он берет массив и склеивает его в строку, используя </a:t>
            </a:r>
            <a:r>
              <a:rPr lang="ru-RU" dirty="0" err="1"/>
              <a:t>str</a:t>
            </a:r>
            <a:r>
              <a:rPr lang="ru-RU" dirty="0"/>
              <a:t> как разделитель.</a:t>
            </a:r>
          </a:p>
          <a:p>
            <a:endParaRPr lang="ru-RU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28021"/>
            <a:ext cx="7686675" cy="1200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9552" y="4280000"/>
            <a:ext cx="26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4"/>
              </a:rPr>
              <a:t>Удаление из массива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649332"/>
            <a:ext cx="8231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 как массивы являются объектами, то для удаления ключа можно воспользоваться обычным delete: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" y="5295663"/>
            <a:ext cx="7629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37654" r="23125" b="55556"/>
          <a:stretch/>
        </p:blipFill>
        <p:spPr bwMode="auto">
          <a:xfrm>
            <a:off x="467544" y="1628800"/>
            <a:ext cx="7632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8380" y="2339588"/>
            <a:ext cx="258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hlinkClick r:id="rId4"/>
              </a:rPr>
              <a:t>Операции с объектом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460" y="2712988"/>
            <a:ext cx="7599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Объект может содержать в себе любые значения, которые называются свойствами объекта. Доступ к свойствам осуществляется по имени свойства (иногда говорят «по ключу»).</a:t>
            </a:r>
          </a:p>
          <a:p>
            <a:endParaRPr lang="ru-RU" dirty="0"/>
          </a:p>
          <a:p>
            <a:r>
              <a:rPr lang="ru-RU" dirty="0"/>
              <a:t>Например, создадим объект </a:t>
            </a:r>
            <a:r>
              <a:rPr lang="en-US" dirty="0"/>
              <a:t>person </a:t>
            </a:r>
            <a:r>
              <a:rPr lang="ru-RU" dirty="0"/>
              <a:t>для хранения информации о человеке: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40494" r="23125" b="34388"/>
          <a:stretch/>
        </p:blipFill>
        <p:spPr bwMode="auto">
          <a:xfrm>
            <a:off x="478160" y="4485808"/>
            <a:ext cx="6902152" cy="234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4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524318"/>
            <a:ext cx="850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Да, элемент удален из массива, но не так, как нам этого хочется. Образовалась «дырка».</a:t>
            </a:r>
          </a:p>
          <a:p>
            <a:endParaRPr lang="ru-RU" dirty="0"/>
          </a:p>
          <a:p>
            <a:r>
              <a:rPr lang="ru-RU" dirty="0"/>
              <a:t>Это потому, что оператор </a:t>
            </a:r>
            <a:r>
              <a:rPr lang="ru-RU" b="1" dirty="0"/>
              <a:t>delete</a:t>
            </a:r>
            <a:r>
              <a:rPr lang="ru-RU" dirty="0"/>
              <a:t> удаляет пару «ключ-значение». Это — все, что он делает. Обычно же при удалении из массива мы хотим, чтобы оставшиеся элементы сдвинулись и заполнили образовавшийся промежуток.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3324990"/>
            <a:ext cx="16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2"/>
              </a:rPr>
              <a:t>Метод </a:t>
            </a:r>
            <a:r>
              <a:rPr lang="en-US" b="1" u="sng" dirty="0">
                <a:solidFill>
                  <a:srgbClr val="666666"/>
                </a:solidFill>
                <a:latin typeface="inherit"/>
                <a:hlinkClick r:id="rId2"/>
              </a:rPr>
              <a:t>splice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694322"/>
            <a:ext cx="8291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splice</a:t>
            </a:r>
            <a:r>
              <a:rPr lang="ru-RU" dirty="0"/>
              <a:t> — это универсальный раскладной нож для работы с массивами. Умеет все: удалять элементы, вставлять элементы, заменять элементы — по очереди и одновременно.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5294" y="4706529"/>
            <a:ext cx="8291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Его синтаксис:</a:t>
            </a:r>
          </a:p>
          <a:p>
            <a:endParaRPr lang="ru-RU" dirty="0"/>
          </a:p>
          <a:p>
            <a:r>
              <a:rPr lang="en-US" b="1" dirty="0" err="1"/>
              <a:t>arr.splice</a:t>
            </a:r>
            <a:r>
              <a:rPr lang="en-US" b="1" dirty="0"/>
              <a:t>(index[, </a:t>
            </a:r>
            <a:r>
              <a:rPr lang="en-US" b="1" dirty="0" err="1"/>
              <a:t>deleteCount</a:t>
            </a:r>
            <a:r>
              <a:rPr lang="en-US" b="1" dirty="0"/>
              <a:t>, elem1, ..., </a:t>
            </a:r>
            <a:r>
              <a:rPr lang="en-US" b="1" dirty="0" err="1"/>
              <a:t>elemN</a:t>
            </a:r>
            <a:r>
              <a:rPr lang="en-US" b="1" dirty="0" smtClean="0"/>
              <a:t>])</a:t>
            </a:r>
          </a:p>
          <a:p>
            <a:endParaRPr lang="en-US" b="1" dirty="0"/>
          </a:p>
          <a:p>
            <a:r>
              <a:rPr lang="ru-RU" dirty="0"/>
              <a:t>Удалить </a:t>
            </a:r>
            <a:r>
              <a:rPr lang="en-US" dirty="0" err="1"/>
              <a:t>deleteCount</a:t>
            </a:r>
            <a:r>
              <a:rPr lang="en-US" dirty="0"/>
              <a:t> </a:t>
            </a:r>
            <a:r>
              <a:rPr lang="ru-RU" dirty="0"/>
              <a:t>элементов, начиная с номера </a:t>
            </a:r>
            <a:r>
              <a:rPr lang="en-US" dirty="0"/>
              <a:t>index, </a:t>
            </a:r>
            <a:r>
              <a:rPr lang="ru-RU" dirty="0"/>
              <a:t>а затем вставить </a:t>
            </a:r>
            <a:r>
              <a:rPr lang="en-US" dirty="0"/>
              <a:t>elem1, ..., </a:t>
            </a:r>
            <a:r>
              <a:rPr lang="en-US" dirty="0" err="1"/>
              <a:t>elemN</a:t>
            </a:r>
            <a:r>
              <a:rPr lang="en-US" dirty="0"/>
              <a:t> </a:t>
            </a:r>
            <a:r>
              <a:rPr lang="ru-RU" dirty="0"/>
              <a:t>на их место. Возвращает массив из удалённых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5733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00808"/>
            <a:ext cx="241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Open Sans" panose="020B0606030504020204" pitchFamily="34" charset="0"/>
              </a:rPr>
              <a:t>Начнём с удаления: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46630"/>
            <a:ext cx="7620000" cy="12477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528" y="363514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следующем примере мы удалим 3 элемента и вставим другие на их место: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3304"/>
            <a:ext cx="764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3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6196" y="1700808"/>
            <a:ext cx="1474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2"/>
              </a:rPr>
              <a:t>Метод </a:t>
            </a:r>
            <a:r>
              <a:rPr lang="en-US" b="1" u="sng" dirty="0">
                <a:solidFill>
                  <a:srgbClr val="666666"/>
                </a:solidFill>
                <a:latin typeface="inherit"/>
                <a:hlinkClick r:id="rId2"/>
              </a:rPr>
              <a:t>slice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6196" y="2070140"/>
            <a:ext cx="8272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slice</a:t>
            </a:r>
            <a:r>
              <a:rPr lang="ru-RU" dirty="0"/>
              <a:t>(</a:t>
            </a:r>
            <a:r>
              <a:rPr lang="ru-RU" dirty="0" err="1"/>
              <a:t>begin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 копирует участок массива от </a:t>
            </a:r>
            <a:r>
              <a:rPr lang="ru-RU" dirty="0" err="1"/>
              <a:t>begin</a:t>
            </a:r>
            <a:r>
              <a:rPr lang="ru-RU" dirty="0"/>
              <a:t> до </a:t>
            </a:r>
            <a:r>
              <a:rPr lang="ru-RU" dirty="0" err="1"/>
              <a:t>end</a:t>
            </a:r>
            <a:r>
              <a:rPr lang="ru-RU" dirty="0"/>
              <a:t>, не включая </a:t>
            </a:r>
            <a:r>
              <a:rPr lang="ru-RU" dirty="0" err="1"/>
              <a:t>end</a:t>
            </a:r>
            <a:r>
              <a:rPr lang="ru-RU" dirty="0"/>
              <a:t>. Исходный массив при этом не меняется.</a:t>
            </a:r>
          </a:p>
          <a:p>
            <a:endParaRPr lang="ru-RU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40538"/>
            <a:ext cx="7629525" cy="1209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1560" y="472514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Аргументы ведут себя так же, как и в строковом </a:t>
            </a:r>
            <a:r>
              <a:rPr lang="ru-RU" dirty="0" err="1"/>
              <a:t>slice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6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787208" cy="687606"/>
          </a:xfrm>
        </p:spPr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083681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sort</a:t>
            </a:r>
            <a:r>
              <a:rPr lang="ru-RU" dirty="0"/>
              <a:t>() сортирует массив на месте. Например: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5121"/>
            <a:ext cx="7648575" cy="1285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1764" y="2810996"/>
            <a:ext cx="3205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3"/>
              </a:rPr>
              <a:t>Свой порядок сортировки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1764" y="3180328"/>
            <a:ext cx="850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указания своего порядка сортировки в метод </a:t>
            </a:r>
            <a:r>
              <a:rPr lang="ru-RU" b="1" dirty="0" err="1"/>
              <a:t>arr.sort</a:t>
            </a:r>
            <a:r>
              <a:rPr lang="ru-RU" b="1" dirty="0"/>
              <a:t>(</a:t>
            </a:r>
            <a:r>
              <a:rPr lang="ru-RU" b="1" dirty="0" err="1"/>
              <a:t>fn</a:t>
            </a:r>
            <a:r>
              <a:rPr lang="ru-RU" b="1" dirty="0"/>
              <a:t>)</a:t>
            </a:r>
            <a:r>
              <a:rPr lang="ru-RU" dirty="0"/>
              <a:t> нужно передать функцию </a:t>
            </a:r>
            <a:r>
              <a:rPr lang="ru-RU" dirty="0" err="1"/>
              <a:t>fn</a:t>
            </a:r>
            <a:r>
              <a:rPr lang="ru-RU" dirty="0"/>
              <a:t> от двух элементов, которая умеет сравнивать их.</a:t>
            </a:r>
          </a:p>
          <a:p>
            <a:endParaRPr lang="ru-RU" dirty="0"/>
          </a:p>
          <a:p>
            <a:r>
              <a:rPr lang="ru-RU" dirty="0"/>
              <a:t>Внутренний алгоритм функции сортировки умеет сортировать любые массивы — апельсинов, яблок, пользователей, и тех и других и третьих — чего угодно. Но для этого ему нужно знать, как их сравнивать. Эту роль и выполняет </a:t>
            </a:r>
            <a:r>
              <a:rPr lang="ru-RU" dirty="0" err="1"/>
              <a:t>fn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934654"/>
            <a:ext cx="6783859" cy="18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3827" y="17008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reverse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3826" y="2246630"/>
            <a:ext cx="7790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arr.reverse</a:t>
            </a:r>
            <a:r>
              <a:rPr lang="ru-RU" dirty="0"/>
              <a:t>() меняет порядок элементов в массиве на обратный.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6" y="2792452"/>
            <a:ext cx="7658100" cy="10858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3826" y="405479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inherit"/>
                <a:hlinkClick r:id="rId4"/>
              </a:rPr>
              <a:t>concat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3826" y="4424124"/>
            <a:ext cx="8582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arr.concat</a:t>
            </a:r>
            <a:r>
              <a:rPr lang="en-US" dirty="0"/>
              <a:t>(value1, value2, … </a:t>
            </a:r>
            <a:r>
              <a:rPr lang="en-US" dirty="0" err="1"/>
              <a:t>valueN</a:t>
            </a:r>
            <a:r>
              <a:rPr lang="en-US" dirty="0"/>
              <a:t>) </a:t>
            </a:r>
            <a:r>
              <a:rPr lang="ru-RU" dirty="0"/>
              <a:t>создаёт новый массив, в который копируются элементы из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en-US" dirty="0"/>
              <a:t>value1, value2, ... </a:t>
            </a:r>
            <a:r>
              <a:rPr lang="en-US" dirty="0" err="1"/>
              <a:t>valueN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1" y="5636875"/>
            <a:ext cx="7639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Массивы: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6761" y="1700808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inherit"/>
                <a:hlinkClick r:id="rId2"/>
              </a:rPr>
              <a:t>indexOf</a:t>
            </a:r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/</a:t>
            </a:r>
            <a:r>
              <a:rPr lang="en-US" b="1" dirty="0" err="1">
                <a:solidFill>
                  <a:srgbClr val="333333"/>
                </a:solidFill>
                <a:latin typeface="inherit"/>
                <a:hlinkClick r:id="rId2"/>
              </a:rPr>
              <a:t>lastIndexOf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6760" y="2070140"/>
            <a:ext cx="8507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arr.indexOf(</a:t>
            </a:r>
            <a:r>
              <a:rPr lang="ru-RU" dirty="0" err="1"/>
              <a:t>searchElement</a:t>
            </a:r>
            <a:r>
              <a:rPr lang="ru-RU" dirty="0"/>
              <a:t>[, </a:t>
            </a:r>
            <a:r>
              <a:rPr lang="ru-RU" dirty="0" err="1"/>
              <a:t>fromIndex</a:t>
            </a:r>
            <a:r>
              <a:rPr lang="ru-RU" dirty="0"/>
              <a:t>]) возвращает номер элемента </a:t>
            </a:r>
            <a:r>
              <a:rPr lang="ru-RU" dirty="0" err="1"/>
              <a:t>searchElement</a:t>
            </a:r>
            <a:r>
              <a:rPr lang="ru-RU" dirty="0"/>
              <a:t> в массиве </a:t>
            </a:r>
            <a:r>
              <a:rPr lang="ru-RU" dirty="0" err="1"/>
              <a:t>arr</a:t>
            </a:r>
            <a:r>
              <a:rPr lang="ru-RU" dirty="0"/>
              <a:t> или -1, если его нет.</a:t>
            </a:r>
          </a:p>
          <a:p>
            <a:endParaRPr lang="ru-RU" dirty="0"/>
          </a:p>
          <a:p>
            <a:r>
              <a:rPr lang="ru-RU" dirty="0"/>
              <a:t>Поиск начинается с номера </a:t>
            </a:r>
            <a:r>
              <a:rPr lang="ru-RU" dirty="0" err="1"/>
              <a:t>fromIndex</a:t>
            </a:r>
            <a:r>
              <a:rPr lang="ru-RU" dirty="0"/>
              <a:t>, если он указан. Если нет — с начала массива.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0" y="3561511"/>
            <a:ext cx="7677150" cy="12668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6760" y="4941168"/>
            <a:ext cx="836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arr.lastIndexOf</a:t>
            </a:r>
            <a:r>
              <a:rPr lang="en-US" dirty="0"/>
              <a:t>(</a:t>
            </a:r>
            <a:r>
              <a:rPr lang="en-US" dirty="0" err="1"/>
              <a:t>searchElement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 </a:t>
            </a:r>
            <a:r>
              <a:rPr lang="ru-RU" dirty="0"/>
              <a:t>ищет справа-налево: с конца массива или с номера </a:t>
            </a:r>
            <a:r>
              <a:rPr lang="en-US" dirty="0" err="1"/>
              <a:t>fromIndex</a:t>
            </a:r>
            <a:r>
              <a:rPr lang="en-US" dirty="0"/>
              <a:t>, </a:t>
            </a:r>
            <a:r>
              <a:rPr lang="ru-RU" dirty="0"/>
              <a:t>если он указан.</a:t>
            </a:r>
          </a:p>
        </p:txBody>
      </p:sp>
    </p:spTree>
    <p:extLst>
      <p:ext uri="{BB962C8B-B14F-4D97-AF65-F5344CB8AC3E}">
        <p14:creationId xmlns:p14="http://schemas.microsoft.com/office/powerpoint/2010/main" val="67756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ru-RU" dirty="0"/>
              <a:t>Массив: перебирающие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6769" y="152431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inherit"/>
                <a:hlinkClick r:id="rId2"/>
              </a:rPr>
              <a:t>forEach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952" y="1893650"/>
            <a:ext cx="8483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arr.forEach</a:t>
            </a:r>
            <a:r>
              <a:rPr lang="ru-RU" dirty="0"/>
              <a:t>(</a:t>
            </a:r>
            <a:r>
              <a:rPr lang="ru-RU" dirty="0" err="1"/>
              <a:t>callback</a:t>
            </a:r>
            <a:r>
              <a:rPr lang="ru-RU" dirty="0"/>
              <a:t>[, </a:t>
            </a:r>
            <a:r>
              <a:rPr lang="ru-RU" dirty="0" err="1"/>
              <a:t>thisArg</a:t>
            </a:r>
            <a:r>
              <a:rPr lang="ru-RU" dirty="0"/>
              <a:t>]) используется для перебора массива.</a:t>
            </a:r>
          </a:p>
          <a:p>
            <a:endParaRPr lang="ru-RU" dirty="0"/>
          </a:p>
          <a:p>
            <a:r>
              <a:rPr lang="ru-RU" dirty="0"/>
              <a:t>Он для каждого элемента массива вызывает функцию </a:t>
            </a:r>
            <a:r>
              <a:rPr lang="ru-RU" dirty="0" err="1"/>
              <a:t>callback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Этой функции он передаёт три параметра </a:t>
            </a:r>
            <a:r>
              <a:rPr lang="ru-RU" dirty="0" err="1"/>
              <a:t>callback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, i, </a:t>
            </a:r>
            <a:r>
              <a:rPr lang="ru-RU" dirty="0" err="1"/>
              <a:t>arr</a:t>
            </a:r>
            <a:r>
              <a:rPr lang="ru-RU" dirty="0"/>
              <a:t>):</a:t>
            </a:r>
          </a:p>
          <a:p>
            <a:endParaRPr lang="ru-RU" dirty="0"/>
          </a:p>
          <a:p>
            <a:r>
              <a:rPr lang="ru-RU" b="1" dirty="0" err="1"/>
              <a:t>item</a:t>
            </a:r>
            <a:r>
              <a:rPr lang="ru-RU" dirty="0"/>
              <a:t> — очередной элемент массива.</a:t>
            </a:r>
          </a:p>
          <a:p>
            <a:r>
              <a:rPr lang="ru-RU" b="1" dirty="0"/>
              <a:t>i </a:t>
            </a:r>
            <a:r>
              <a:rPr lang="ru-RU" dirty="0"/>
              <a:t>— его номер.</a:t>
            </a:r>
          </a:p>
          <a:p>
            <a:r>
              <a:rPr lang="ru-RU" b="1" dirty="0" err="1"/>
              <a:t>arr</a:t>
            </a:r>
            <a:r>
              <a:rPr lang="ru-RU" dirty="0"/>
              <a:t> — массив, который перебирается.</a:t>
            </a:r>
          </a:p>
          <a:p>
            <a:r>
              <a:rPr lang="ru-RU" dirty="0"/>
              <a:t>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5" y="4767081"/>
            <a:ext cx="7677150" cy="122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8952" y="6093296"/>
            <a:ext cx="8483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ничего не возвращает, его используют только для перебора, как более «элегантный» вариант, чем обычный цикл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3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ru-RU" dirty="0"/>
              <a:t>Массив: перебирающие методы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52431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filter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894202"/>
            <a:ext cx="8435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arr.filter</a:t>
            </a:r>
            <a:r>
              <a:rPr lang="ru-RU" dirty="0"/>
              <a:t>(</a:t>
            </a:r>
            <a:r>
              <a:rPr lang="ru-RU" dirty="0" err="1"/>
              <a:t>callback</a:t>
            </a:r>
            <a:r>
              <a:rPr lang="ru-RU" dirty="0"/>
              <a:t>[, </a:t>
            </a:r>
            <a:r>
              <a:rPr lang="ru-RU" dirty="0" err="1"/>
              <a:t>thisArg</a:t>
            </a:r>
            <a:r>
              <a:rPr lang="ru-RU" dirty="0"/>
              <a:t>]) используется для фильтрации массива через функцию.</a:t>
            </a:r>
          </a:p>
          <a:p>
            <a:endParaRPr lang="ru-RU" dirty="0"/>
          </a:p>
          <a:p>
            <a:r>
              <a:rPr lang="ru-RU" dirty="0"/>
              <a:t>Он создаёт новый массив, в который войдут только те элементы </a:t>
            </a:r>
            <a:r>
              <a:rPr lang="ru-RU" dirty="0" err="1"/>
              <a:t>arr</a:t>
            </a:r>
            <a:r>
              <a:rPr lang="ru-RU" dirty="0"/>
              <a:t>, для которых вызов </a:t>
            </a:r>
            <a:r>
              <a:rPr lang="ru-RU" dirty="0" err="1"/>
              <a:t>callback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, i, </a:t>
            </a:r>
            <a:r>
              <a:rPr lang="ru-RU" dirty="0" err="1"/>
              <a:t>arr</a:t>
            </a:r>
            <a:r>
              <a:rPr lang="ru-RU" dirty="0"/>
              <a:t>) возвратит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05064"/>
            <a:ext cx="7667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ru-RU" dirty="0"/>
              <a:t>Массив: перебирающие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3135" y="152431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666666"/>
                </a:solidFill>
                <a:latin typeface="inherit"/>
                <a:hlinkClick r:id="rId2"/>
              </a:rPr>
              <a:t>map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872937"/>
            <a:ext cx="850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arr.map</a:t>
            </a:r>
            <a:r>
              <a:rPr lang="ru-RU" dirty="0"/>
              <a:t>(</a:t>
            </a:r>
            <a:r>
              <a:rPr lang="ru-RU" dirty="0" err="1"/>
              <a:t>callback</a:t>
            </a:r>
            <a:r>
              <a:rPr lang="ru-RU" dirty="0"/>
              <a:t>[, </a:t>
            </a:r>
            <a:r>
              <a:rPr lang="ru-RU" dirty="0" err="1"/>
              <a:t>thisArg</a:t>
            </a:r>
            <a:r>
              <a:rPr lang="ru-RU" dirty="0"/>
              <a:t>]) используется для трансформации массива.</a:t>
            </a:r>
          </a:p>
          <a:p>
            <a:endParaRPr lang="ru-RU" dirty="0"/>
          </a:p>
          <a:p>
            <a:r>
              <a:rPr lang="ru-RU" dirty="0"/>
              <a:t>Он создаёт новый массив, который будет состоять из результатов вызова </a:t>
            </a:r>
            <a:r>
              <a:rPr lang="ru-RU" dirty="0" err="1"/>
              <a:t>callback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, i, </a:t>
            </a:r>
            <a:r>
              <a:rPr lang="ru-RU" dirty="0" err="1"/>
              <a:t>arr</a:t>
            </a:r>
            <a:r>
              <a:rPr lang="ru-RU" dirty="0"/>
              <a:t>) для каждого элемента </a:t>
            </a:r>
            <a:r>
              <a:rPr lang="ru-RU" dirty="0" err="1"/>
              <a:t>arr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5" y="3717032"/>
            <a:ext cx="7648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ru-RU" dirty="0"/>
              <a:t>Массив: перебирающие методы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0080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every/some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130727"/>
            <a:ext cx="850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Эти методы используется для проверки массива.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en-US" b="1" dirty="0" err="1"/>
              <a:t>arr.every</a:t>
            </a:r>
            <a:r>
              <a:rPr lang="en-US" b="1" dirty="0"/>
              <a:t>(callback[, </a:t>
            </a:r>
            <a:r>
              <a:rPr lang="en-US" b="1" dirty="0" err="1"/>
              <a:t>thisArg</a:t>
            </a:r>
            <a:r>
              <a:rPr lang="en-US" b="1" dirty="0"/>
              <a:t>]) 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вызов </a:t>
            </a:r>
            <a:r>
              <a:rPr lang="en-US" dirty="0"/>
              <a:t>callback </a:t>
            </a:r>
            <a:r>
              <a:rPr lang="ru-RU" dirty="0"/>
              <a:t>вернёт </a:t>
            </a:r>
            <a:r>
              <a:rPr lang="en-US" dirty="0"/>
              <a:t>true </a:t>
            </a:r>
            <a:r>
              <a:rPr lang="ru-RU" dirty="0"/>
              <a:t>для каждого элемента </a:t>
            </a:r>
            <a:r>
              <a:rPr lang="en-US" dirty="0"/>
              <a:t>arr.</a:t>
            </a:r>
          </a:p>
          <a:p>
            <a:r>
              <a:rPr lang="ru-RU" dirty="0"/>
              <a:t>Метод </a:t>
            </a:r>
            <a:r>
              <a:rPr lang="en-US" b="1" dirty="0" err="1"/>
              <a:t>arr.some</a:t>
            </a:r>
            <a:r>
              <a:rPr lang="en-US" b="1" dirty="0"/>
              <a:t>(callback[, </a:t>
            </a:r>
            <a:r>
              <a:rPr lang="en-US" b="1" dirty="0" err="1"/>
              <a:t>thisArg</a:t>
            </a:r>
            <a:r>
              <a:rPr lang="en-US" b="1" dirty="0"/>
              <a:t>]) 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вызов </a:t>
            </a:r>
            <a:r>
              <a:rPr lang="en-US" dirty="0"/>
              <a:t>callback </a:t>
            </a:r>
            <a:r>
              <a:rPr lang="ru-RU" dirty="0"/>
              <a:t>вернёт </a:t>
            </a:r>
            <a:r>
              <a:rPr lang="en-US" dirty="0"/>
              <a:t>true </a:t>
            </a:r>
            <a:r>
              <a:rPr lang="ru-RU" dirty="0"/>
              <a:t>для какого-нибудь элемента </a:t>
            </a:r>
            <a:r>
              <a:rPr lang="en-US" dirty="0"/>
              <a:t>arr.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49080"/>
            <a:ext cx="7648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4482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операции с объектами — это создание, получение и удаление свойств.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63691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обращения к свойствам используется запись «через точку», вида </a:t>
            </a:r>
            <a:r>
              <a:rPr lang="ru-RU" b="1" dirty="0"/>
              <a:t>объект.свойство</a:t>
            </a:r>
            <a:r>
              <a:rPr lang="ru-RU" dirty="0"/>
              <a:t>, например: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42063" r="12097" b="19842"/>
          <a:stretch/>
        </p:blipFill>
        <p:spPr bwMode="auto">
          <a:xfrm>
            <a:off x="467544" y="3501008"/>
            <a:ext cx="7590971" cy="278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60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ru-RU" dirty="0" err="1"/>
              <a:t>Псевдомассив</a:t>
            </a:r>
            <a:r>
              <a:rPr lang="ru-RU" dirty="0"/>
              <a:t> аргументов «</a:t>
            </a:r>
            <a:r>
              <a:rPr lang="en-US" dirty="0"/>
              <a:t>arguments»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524318"/>
            <a:ext cx="8507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любая функция может быть вызвана с произвольным количеством аргументов.</a:t>
            </a:r>
          </a:p>
          <a:p>
            <a:endParaRPr lang="ru-RU" dirty="0"/>
          </a:p>
          <a:p>
            <a:r>
              <a:rPr lang="ru-RU" dirty="0"/>
              <a:t>Например: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4647"/>
            <a:ext cx="7677150" cy="1619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6142" y="4509120"/>
            <a:ext cx="455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  <a:r>
              <a:rPr lang="ru-RU" b="1" dirty="0"/>
              <a:t>В </a:t>
            </a:r>
            <a:r>
              <a:rPr lang="ru-RU" b="1" dirty="0" err="1"/>
              <a:t>JavaScript</a:t>
            </a:r>
            <a:r>
              <a:rPr lang="ru-RU" b="1" dirty="0"/>
              <a:t> нет «перегрузки» функций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3794" y="5043675"/>
            <a:ext cx="846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 быть только </a:t>
            </a:r>
            <a:r>
              <a:rPr lang="ru-RU" b="1" dirty="0"/>
              <a:t>одна</a:t>
            </a:r>
            <a:r>
              <a:rPr lang="ru-RU" dirty="0"/>
              <a:t> функция с </a:t>
            </a:r>
            <a:r>
              <a:rPr lang="ru-RU" dirty="0" smtClean="0"/>
              <a:t>именем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ru-RU" dirty="0"/>
              <a:t>которая вызывается с любыми аргументами.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2835118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ru-RU" dirty="0" err="1"/>
              <a:t>Псевдомассив</a:t>
            </a:r>
            <a:r>
              <a:rPr lang="ru-RU" dirty="0"/>
              <a:t> аргументов «</a:t>
            </a:r>
            <a:r>
              <a:rPr lang="en-US" dirty="0"/>
              <a:t>arguments»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28800"/>
            <a:ext cx="384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Доступ к «лишним» аргументам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0968" y="2102614"/>
            <a:ext cx="81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Доступ к ним осуществляется через «псевдо-массив» </a:t>
            </a:r>
            <a:r>
              <a:rPr lang="ru-RU" dirty="0" err="1"/>
              <a:t>arguments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0968" y="2516703"/>
            <a:ext cx="8441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Он содержит список аргументов по номерам: </a:t>
            </a:r>
            <a:r>
              <a:rPr lang="ru-RU" dirty="0" err="1"/>
              <a:t>arguments</a:t>
            </a:r>
            <a:r>
              <a:rPr lang="ru-RU" dirty="0"/>
              <a:t>[0], </a:t>
            </a:r>
            <a:r>
              <a:rPr lang="ru-RU" dirty="0" err="1"/>
              <a:t>arguments</a:t>
            </a:r>
            <a:r>
              <a:rPr lang="ru-RU" dirty="0"/>
              <a:t>[1]…, а также свойство </a:t>
            </a:r>
            <a:r>
              <a:rPr lang="ru-RU" dirty="0" err="1"/>
              <a:t>length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выведем список всех аргументов: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68" y="3768058"/>
            <a:ext cx="7600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ru-RU" dirty="0" err="1"/>
              <a:t>Псевдомассив</a:t>
            </a:r>
            <a:r>
              <a:rPr lang="ru-RU" dirty="0"/>
              <a:t> аргументов «</a:t>
            </a:r>
            <a:r>
              <a:rPr lang="en-US" dirty="0"/>
              <a:t>arguments»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00808"/>
            <a:ext cx="33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arguments — </a:t>
            </a:r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это не массив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6630"/>
            <a:ext cx="7620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89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ru-RU" dirty="0" err="1"/>
              <a:t>Псевдомассив</a:t>
            </a:r>
            <a:r>
              <a:rPr lang="ru-RU" dirty="0"/>
              <a:t> аргументов «</a:t>
            </a:r>
            <a:r>
              <a:rPr lang="en-US" dirty="0"/>
              <a:t>arguments»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6" y="4077072"/>
            <a:ext cx="7610475" cy="1571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6686" y="1706974"/>
            <a:ext cx="408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3"/>
              </a:rPr>
              <a:t>Аргументы по умолчанию через ||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6686" y="2111715"/>
            <a:ext cx="850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функция вызвана с меньшим количеством аргументов, чем указано, то отсутствующие аргументы считаются равными </a:t>
            </a:r>
            <a:r>
              <a:rPr lang="ru-RU" dirty="0" err="1"/>
              <a:t>undefined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Зачастую в случае отсутствия аргумента мы хотим присвоить ему некоторое «стандартное» значение или, иначе говоря, значение «по умолчанию». Это можно удобно сделать при помощи оператора логическое ИЛИ ||.</a:t>
            </a:r>
          </a:p>
        </p:txBody>
      </p:sp>
    </p:spTree>
    <p:extLst>
      <p:ext uri="{BB962C8B-B14F-4D97-AF65-F5344CB8AC3E}">
        <p14:creationId xmlns:p14="http://schemas.microsoft.com/office/powerpoint/2010/main" val="29724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прочитать их — также обратимся через точку: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28498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Удаление осуществляется оператором </a:t>
            </a:r>
            <a:r>
              <a:rPr lang="en-US" dirty="0"/>
              <a:t>delete: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3" t="43254" r="11874" b="50045"/>
          <a:stretch/>
        </p:blipFill>
        <p:spPr bwMode="auto">
          <a:xfrm>
            <a:off x="539552" y="2348880"/>
            <a:ext cx="7692572" cy="49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6" t="58428" r="12305" b="35322"/>
          <a:stretch/>
        </p:blipFill>
        <p:spPr bwMode="auto">
          <a:xfrm>
            <a:off x="625979" y="3848294"/>
            <a:ext cx="760614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2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Проверка существования свойства с определенным ключом.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276872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проверки существования свойства в объекте есть оператор </a:t>
            </a:r>
            <a:r>
              <a:rPr lang="ru-RU" dirty="0" err="1"/>
              <a:t>in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Его синтаксис: </a:t>
            </a:r>
            <a:r>
              <a:rPr lang="ru-RU" b="1" dirty="0"/>
              <a:t>"</a:t>
            </a:r>
            <a:r>
              <a:rPr lang="ru-RU" b="1" dirty="0" err="1"/>
              <a:t>prop</a:t>
            </a:r>
            <a:r>
              <a:rPr lang="ru-RU" b="1" dirty="0"/>
              <a:t>"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obj</a:t>
            </a:r>
            <a:r>
              <a:rPr lang="ru-RU" dirty="0"/>
              <a:t>, причем имя свойства — в виде строки, например: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9" t="27864" r="11706" b="63134"/>
          <a:stretch/>
        </p:blipFill>
        <p:spPr bwMode="auto">
          <a:xfrm>
            <a:off x="539552" y="3645024"/>
            <a:ext cx="7620000" cy="65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9552" y="4725144"/>
            <a:ext cx="389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3"/>
              </a:rPr>
              <a:t>Доступ через квадратные скобки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512464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Существует альтернативный синтаксис работы со свойствами, использующий квадратные скобки объект['свойство']: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52953" r="11752" b="36458"/>
          <a:stretch/>
        </p:blipFill>
        <p:spPr bwMode="auto">
          <a:xfrm>
            <a:off x="517848" y="5949280"/>
            <a:ext cx="7592291" cy="77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2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Доступ к свойству через переменную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5912" y="2204864"/>
            <a:ext cx="8058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Квадратные скобки также позволяют обратиться к свойству, имя которого хранится в переменной: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60913" r="12208" b="21780"/>
          <a:stretch/>
        </p:blipFill>
        <p:spPr bwMode="auto">
          <a:xfrm>
            <a:off x="545912" y="2851195"/>
            <a:ext cx="7620000" cy="126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6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60158"/>
            <a:ext cx="3197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hlinkClick r:id="rId2"/>
              </a:rPr>
              <a:t>Объявление со свойствами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07383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Объект можно заполнить значениями при создании, указав их в фигурных скобках: { ключ1: значение1, ключ2: значение2, ... </a:t>
            </a:r>
            <a:r>
              <a:rPr lang="ru-RU" dirty="0" smtClean="0"/>
              <a:t>}.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Такой синтаксис называется литеральным (англ. </a:t>
            </a:r>
            <a:r>
              <a:rPr lang="ru-RU" dirty="0" err="1"/>
              <a:t>literal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Следующие два фрагмента кода создают одинаковый объект: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3" t="46780" r="12097" b="23214"/>
          <a:stretch/>
        </p:blipFill>
        <p:spPr bwMode="auto">
          <a:xfrm>
            <a:off x="539552" y="4005064"/>
            <a:ext cx="7576457" cy="2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1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Объекты: перебор свойств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перебора всех свойств из объекта используется цикл по свойствам </a:t>
            </a:r>
            <a:r>
              <a:rPr lang="ru-RU" b="1" dirty="0" err="1"/>
              <a:t>for</a:t>
            </a:r>
            <a:r>
              <a:rPr lang="ru-RU" b="1" dirty="0"/>
              <a:t>..</a:t>
            </a:r>
            <a:r>
              <a:rPr lang="ru-RU" b="1" dirty="0" err="1"/>
              <a:t>in</a:t>
            </a:r>
            <a:r>
              <a:rPr lang="ru-RU" dirty="0"/>
              <a:t>. Эта синтаксическая конструкция отличается от рассмотренного ранее цикла </a:t>
            </a:r>
            <a:r>
              <a:rPr lang="ru-RU" b="1" dirty="0" err="1"/>
              <a:t>for</a:t>
            </a:r>
            <a:r>
              <a:rPr lang="ru-RU" b="1" dirty="0" smtClean="0"/>
              <a:t>(;;).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7795" y="2891227"/>
            <a:ext cx="79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for..in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8" t="35873" r="12208" b="55427"/>
          <a:stretch/>
        </p:blipFill>
        <p:spPr bwMode="auto">
          <a:xfrm>
            <a:off x="597795" y="3429000"/>
            <a:ext cx="7605486" cy="63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7795" y="4180438"/>
            <a:ext cx="356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итерации по свойствам: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7" t="38999" r="12411" b="32154"/>
          <a:stretch/>
        </p:blipFill>
        <p:spPr bwMode="auto">
          <a:xfrm>
            <a:off x="539552" y="4698912"/>
            <a:ext cx="7592291" cy="211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Объекты: перебор свойств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72816"/>
            <a:ext cx="355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Количество свойств в объекте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277531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узнать, сколько свойств хранит объект?</a:t>
            </a:r>
          </a:p>
          <a:p>
            <a:endParaRPr lang="ru-RU" dirty="0"/>
          </a:p>
          <a:p>
            <a:r>
              <a:rPr lang="ru-RU" dirty="0"/>
              <a:t>Готового метода для этого нет.</a:t>
            </a:r>
          </a:p>
          <a:p>
            <a:endParaRPr lang="ru-RU" dirty="0"/>
          </a:p>
          <a:p>
            <a:r>
              <a:rPr lang="ru-RU" dirty="0"/>
              <a:t>Самый кросс-</a:t>
            </a:r>
            <a:r>
              <a:rPr lang="ru-RU" dirty="0" err="1"/>
              <a:t>браузерный</a:t>
            </a:r>
            <a:r>
              <a:rPr lang="ru-RU" dirty="0"/>
              <a:t> способ — это сделать цикл по свойствам и посчитать, вот так: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43125" r="12208" b="25397"/>
          <a:stretch/>
        </p:blipFill>
        <p:spPr bwMode="auto">
          <a:xfrm>
            <a:off x="561256" y="4149080"/>
            <a:ext cx="7620000" cy="230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72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400</TotalTime>
  <Words>1448</Words>
  <Application>Microsoft Office PowerPoint</Application>
  <PresentationFormat>Экран (4:3)</PresentationFormat>
  <Paragraphs>186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inherit</vt:lpstr>
      <vt:lpstr>Open Sans</vt:lpstr>
      <vt:lpstr>Главная</vt:lpstr>
      <vt:lpstr>Объекты как ассоциативные массивы</vt:lpstr>
      <vt:lpstr>Объекты</vt:lpstr>
      <vt:lpstr>Объекты</vt:lpstr>
      <vt:lpstr>Объекты</vt:lpstr>
      <vt:lpstr>Объекты</vt:lpstr>
      <vt:lpstr>Объекты</vt:lpstr>
      <vt:lpstr>Объекты</vt:lpstr>
      <vt:lpstr>Объекты: перебор свойств</vt:lpstr>
      <vt:lpstr>Объекты: перебор свойств</vt:lpstr>
      <vt:lpstr>Объекты: передача по ссылке</vt:lpstr>
      <vt:lpstr>Объекты: передача по ссылке</vt:lpstr>
      <vt:lpstr>Объекты: передача по ссылке</vt:lpstr>
      <vt:lpstr>Массивы c числовыми индексами</vt:lpstr>
      <vt:lpstr>Массивы c числовыми индексами</vt:lpstr>
      <vt:lpstr>Массивы c числовыми индексами</vt:lpstr>
      <vt:lpstr>Массивы c числовыми индексами</vt:lpstr>
      <vt:lpstr>Массивы c числовыми индексами</vt:lpstr>
      <vt:lpstr>Массивы: методы</vt:lpstr>
      <vt:lpstr>Массивы: методы</vt:lpstr>
      <vt:lpstr>Массивы: методы</vt:lpstr>
      <vt:lpstr>Массивы: методы</vt:lpstr>
      <vt:lpstr>Массивы: методы</vt:lpstr>
      <vt:lpstr>Массивы: методы</vt:lpstr>
      <vt:lpstr>Массивы: методы</vt:lpstr>
      <vt:lpstr>Массивы: методы</vt:lpstr>
      <vt:lpstr>Массив: перебирающие методы</vt:lpstr>
      <vt:lpstr>Массив: перебирающие методы</vt:lpstr>
      <vt:lpstr>Массив: перебирающие методы</vt:lpstr>
      <vt:lpstr>Массив: перебирающие методы</vt:lpstr>
      <vt:lpstr>Псевдомассив аргументов «arguments»</vt:lpstr>
      <vt:lpstr>Псевдомассив аргументов «arguments»</vt:lpstr>
      <vt:lpstr>Псевдомассив аргументов «arguments»</vt:lpstr>
      <vt:lpstr>Псевдомассив аргументов «arguments»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Eugene</cp:lastModifiedBy>
  <cp:revision>44</cp:revision>
  <dcterms:created xsi:type="dcterms:W3CDTF">2015-10-23T10:15:42Z</dcterms:created>
  <dcterms:modified xsi:type="dcterms:W3CDTF">2015-10-23T18:04:41Z</dcterms:modified>
</cp:coreProperties>
</file>