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494" y="-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75005F71-619D-47D9-89A3-A61E25A496D9}" type="datetimeFigureOut">
              <a:rPr lang="ru-RU" smtClean="0"/>
              <a:t>23.11.2015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FB99A666-4E36-43A0-AA23-A943C643789C}" type="slidenum">
              <a:rPr lang="ru-RU" smtClean="0"/>
              <a:t>‹#›</a:t>
            </a:fld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Прямоугольник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Прямоугольник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05F71-619D-47D9-89A3-A61E25A496D9}" type="datetimeFigureOut">
              <a:rPr lang="ru-RU" smtClean="0"/>
              <a:t>23.11.2015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9A666-4E36-43A0-AA23-A943C643789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05F71-619D-47D9-89A3-A61E25A496D9}" type="datetimeFigureOut">
              <a:rPr lang="ru-RU" smtClean="0"/>
              <a:t>23.11.2015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9A666-4E36-43A0-AA23-A943C643789C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Равнобедренный треугольник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05F71-619D-47D9-89A3-A61E25A496D9}" type="datetimeFigureOut">
              <a:rPr lang="ru-RU" smtClean="0"/>
              <a:t>23.11.2015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9A666-4E36-43A0-AA23-A943C643789C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75005F71-619D-47D9-89A3-A61E25A496D9}" type="datetimeFigureOut">
              <a:rPr lang="ru-RU" smtClean="0"/>
              <a:t>23.11.2015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FB99A666-4E36-43A0-AA23-A943C643789C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05F71-619D-47D9-89A3-A61E25A496D9}" type="datetimeFigureOut">
              <a:rPr lang="ru-RU" smtClean="0"/>
              <a:t>23.11.2015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9A666-4E36-43A0-AA23-A943C643789C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Объект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05F71-619D-47D9-89A3-A61E25A496D9}" type="datetimeFigureOut">
              <a:rPr lang="ru-RU" smtClean="0"/>
              <a:t>23.11.2015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9A666-4E36-43A0-AA23-A943C643789C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05F71-619D-47D9-89A3-A61E25A496D9}" type="datetimeFigureOut">
              <a:rPr lang="ru-RU" smtClean="0"/>
              <a:t>23.11.2015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9A666-4E36-43A0-AA23-A943C643789C}" type="slidenum">
              <a:rPr lang="ru-RU" smtClean="0"/>
              <a:t>‹#›</a:t>
            </a:fld>
            <a:endParaRPr lang="ru-RU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05F71-619D-47D9-89A3-A61E25A496D9}" type="datetimeFigureOut">
              <a:rPr lang="ru-RU" smtClean="0"/>
              <a:t>23.11.2015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9A666-4E36-43A0-AA23-A943C643789C}" type="slidenum">
              <a:rPr lang="ru-RU" smtClean="0"/>
              <a:t>‹#›</a:t>
            </a:fld>
            <a:endParaRPr lang="ru-RU"/>
          </a:p>
        </p:txBody>
      </p:sp>
      <p:sp>
        <p:nvSpPr>
          <p:cNvPr id="5" name="Прямая соединительная линия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05F71-619D-47D9-89A3-A61E25A496D9}" type="datetimeFigureOut">
              <a:rPr lang="ru-RU" smtClean="0"/>
              <a:t>23.11.2015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9A666-4E36-43A0-AA23-A943C643789C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Объект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05F71-619D-47D9-89A3-A61E25A496D9}" type="datetimeFigureOut">
              <a:rPr lang="ru-RU" smtClean="0"/>
              <a:t>23.11.2015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9A666-4E36-43A0-AA23-A943C643789C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5005F71-619D-47D9-89A3-A61E25A496D9}" type="datetimeFigureOut">
              <a:rPr lang="ru-RU" smtClean="0"/>
              <a:t>23.11.2015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B99A666-4E36-43A0-AA23-A943C643789C}" type="slidenum">
              <a:rPr lang="ru-RU" smtClean="0"/>
              <a:t>‹#›</a:t>
            </a:fld>
            <a:endParaRPr lang="ru-RU"/>
          </a:p>
        </p:txBody>
      </p:sp>
      <p:sp>
        <p:nvSpPr>
          <p:cNvPr id="28" name="Прямая соединительная линия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Прямая соединительная линия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Равнобедренный треугольник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Регулярные выражения </a:t>
            </a:r>
            <a:br>
              <a:rPr lang="ru-RU" dirty="0" smtClean="0"/>
            </a:br>
            <a:r>
              <a:rPr lang="ru-RU" dirty="0" err="1" smtClean="0"/>
              <a:t>Cookie</a:t>
            </a:r>
            <a:r>
              <a:rPr lang="en-US" dirty="0" smtClean="0"/>
              <a:t>s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667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Методы </a:t>
            </a:r>
            <a:r>
              <a:rPr lang="en-US" b="1" dirty="0"/>
              <a:t>RegExp </a:t>
            </a:r>
            <a:r>
              <a:rPr lang="ru-RU" b="1" dirty="0"/>
              <a:t>и </a:t>
            </a:r>
            <a:r>
              <a:rPr lang="en-US" b="1" dirty="0"/>
              <a:t>String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95536" y="1268760"/>
            <a:ext cx="82809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В строке для замены можно использовать специальные символы:</a:t>
            </a:r>
            <a:endParaRPr lang="ru-RU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38092"/>
            <a:ext cx="8408125" cy="2222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005064"/>
            <a:ext cx="7495094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29200"/>
            <a:ext cx="7748861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0364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Методы </a:t>
            </a:r>
            <a:r>
              <a:rPr lang="en-US" b="1" dirty="0"/>
              <a:t>RegExp </a:t>
            </a:r>
            <a:r>
              <a:rPr lang="ru-RU" b="1" dirty="0"/>
              <a:t>и </a:t>
            </a:r>
            <a:r>
              <a:rPr lang="en-US" b="1" dirty="0"/>
              <a:t>String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67544" y="1268760"/>
            <a:ext cx="82089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i="1" dirty="0" smtClean="0"/>
              <a:t>Для ситуаций, которые требуют максимально “умной” замены, в качестве второго аргумента предусмотрена функция.</a:t>
            </a:r>
            <a:endParaRPr lang="ru-RU" dirty="0" smtClean="0"/>
          </a:p>
          <a:p>
            <a:r>
              <a:rPr lang="ru-RU" dirty="0" smtClean="0"/>
              <a:t>Она будет вызвана для каждого совпадения, и её результат будет вставлен как замена.</a:t>
            </a:r>
            <a:endParaRPr lang="ru-RU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952" y="2475783"/>
            <a:ext cx="7789558" cy="1835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2281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Методы </a:t>
            </a:r>
            <a:r>
              <a:rPr lang="en-US" b="1" dirty="0"/>
              <a:t>RegExp </a:t>
            </a:r>
            <a:r>
              <a:rPr lang="ru-RU" b="1" dirty="0"/>
              <a:t>и </a:t>
            </a:r>
            <a:r>
              <a:rPr lang="en-US" b="1" dirty="0"/>
              <a:t>String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54291" y="1268760"/>
            <a:ext cx="820891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В примере выше функция просто возвращала числа по очереди, но обычно она основывается на поисковых данных.</a:t>
            </a:r>
          </a:p>
          <a:p>
            <a:r>
              <a:rPr lang="ru-RU" dirty="0" smtClean="0"/>
              <a:t>Эта функция получает следующие аргументы:</a:t>
            </a:r>
          </a:p>
          <a:p>
            <a:endParaRPr lang="ru-RU" dirty="0" smtClean="0"/>
          </a:p>
          <a:p>
            <a:r>
              <a:rPr lang="ru-RU" dirty="0" smtClean="0"/>
              <a:t>str — найденное совпадение,</a:t>
            </a:r>
          </a:p>
          <a:p>
            <a:r>
              <a:rPr lang="ru-RU" dirty="0" smtClean="0"/>
              <a:t>p1, p2, ..., pn — содержимое скобок (если есть),</a:t>
            </a:r>
          </a:p>
          <a:p>
            <a:r>
              <a:rPr lang="ru-RU" dirty="0" smtClean="0"/>
              <a:t>offset — позиция, на которой найдено совпадение,</a:t>
            </a:r>
          </a:p>
          <a:p>
            <a:r>
              <a:rPr lang="ru-RU" dirty="0" smtClean="0"/>
              <a:t>s — исходная строка.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54291" y="3603435"/>
            <a:ext cx="82089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i="1" dirty="0" smtClean="0"/>
              <a:t>Если скобок в регулярном выражении нет, то у функции всегда будет ровно 3 аргумента: replacer(str, offset, s).</a:t>
            </a:r>
          </a:p>
          <a:p>
            <a:endParaRPr lang="ru-RU" dirty="0" smtClean="0"/>
          </a:p>
          <a:p>
            <a:r>
              <a:rPr lang="ru-RU" dirty="0" smtClean="0"/>
              <a:t>Используем это, чтобы вывести полную информацию о совпадениях:</a:t>
            </a:r>
            <a:endParaRPr lang="ru-RU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290" y="4803763"/>
            <a:ext cx="7286061" cy="1891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6731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Методы </a:t>
            </a:r>
            <a:r>
              <a:rPr lang="en-US" b="1" dirty="0"/>
              <a:t>RegExp </a:t>
            </a:r>
            <a:r>
              <a:rPr lang="ru-RU" b="1" dirty="0"/>
              <a:t>и </a:t>
            </a:r>
            <a:r>
              <a:rPr lang="en-US" b="1" dirty="0"/>
              <a:t>String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95536" y="1340768"/>
            <a:ext cx="82809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С двумя скобочными выражениями — аргументов уже 5:</a:t>
            </a:r>
            <a:endParaRPr lang="ru-RU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10100"/>
            <a:ext cx="8289506" cy="1574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395536" y="3284984"/>
            <a:ext cx="82895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Функция</a:t>
            </a:r>
            <a:r>
              <a:rPr lang="ru-RU" dirty="0" smtClean="0"/>
              <a:t> — это самый мощный инструмент для замены, какой только может быть. Она владеет всей информацией о совпадении и имеет доступ к замыканию, поэтому может всё.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8056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Методы </a:t>
            </a:r>
            <a:r>
              <a:rPr lang="en-US" b="1" dirty="0"/>
              <a:t>RegExp </a:t>
            </a:r>
            <a:r>
              <a:rPr lang="ru-RU" b="1" dirty="0"/>
              <a:t>и </a:t>
            </a:r>
            <a:r>
              <a:rPr lang="en-US" b="1" dirty="0"/>
              <a:t>String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95536" y="1268760"/>
            <a:ext cx="18646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regexp.test(str)</a:t>
            </a:r>
            <a:endParaRPr lang="ru-RU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95536" y="1638092"/>
            <a:ext cx="83529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Метод test проверяет, есть ли хоть одно совпадение в строке str. Возвращает true/false.</a:t>
            </a:r>
          </a:p>
          <a:p>
            <a:r>
              <a:rPr lang="ru-RU" dirty="0" smtClean="0"/>
              <a:t>Работает, по сути, так же, как и проверка str.search(reg) != -1, например:</a:t>
            </a:r>
            <a:endParaRPr lang="ru-RU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561422"/>
            <a:ext cx="7416824" cy="1619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467544" y="4365104"/>
            <a:ext cx="19672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regexp.exec(str)</a:t>
            </a:r>
            <a:endParaRPr lang="ru-RU" b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67544" y="4748728"/>
            <a:ext cx="82809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Он позволяет искать и все совпадения и скобочные группы в них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467544" y="5121466"/>
            <a:ext cx="79928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Он ведёт себя по-разному, в зависимости от того, есть ли у регэкспа флаг g.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14319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Методы </a:t>
            </a:r>
            <a:r>
              <a:rPr lang="en-US" b="1" dirty="0"/>
              <a:t>RegExp </a:t>
            </a:r>
            <a:r>
              <a:rPr lang="ru-RU" b="1" dirty="0"/>
              <a:t>и </a:t>
            </a:r>
            <a:r>
              <a:rPr lang="en-US" b="1" dirty="0"/>
              <a:t>String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95536" y="1268760"/>
            <a:ext cx="828092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Если флага g нет, то regexp.exec(str) ищет и возвращает первое совпадение, является полным аналогом вызова str.match(reg).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Если флаг g есть, то вызов regexp.exec возвращает первое совпадение и запоминает его позицию в свойстве regexp.lastIndex. Последующий поиск он начнёт уже с этой позиции. Если совпадений не найдено, то сбрасывает regexp.lastIndex в ноль.</a:t>
            </a:r>
            <a:endParaRPr lang="ru-RU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285006"/>
            <a:ext cx="8209679" cy="2952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23163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Классы и </a:t>
            </a:r>
            <a:r>
              <a:rPr lang="ru-RU" b="1" dirty="0" smtClean="0"/>
              <a:t>спецсимволы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95536" y="1268760"/>
            <a:ext cx="82809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Рассмотрим практическую задачу — есть телефонный номер </a:t>
            </a:r>
            <a:r>
              <a:rPr lang="ru-RU" b="1" dirty="0" smtClean="0"/>
              <a:t>"+7(903)-123-45-67</a:t>
            </a:r>
            <a:r>
              <a:rPr lang="ru-RU" dirty="0" smtClean="0"/>
              <a:t>", и нам нужно найти в этой строке цифры. А остальные символы нас не интересуют.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95536" y="2044005"/>
            <a:ext cx="82089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Класс символов — это специальное обозначение, под которое подходит любой символ из определённого набора.</a:t>
            </a:r>
            <a:endParaRPr lang="ru-RU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733674"/>
            <a:ext cx="7040977" cy="1775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467544" y="4653136"/>
            <a:ext cx="82089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…Ну а для поиска всех цифр достаточно добавить к регэкспу флаг g:</a:t>
            </a:r>
            <a:endParaRPr lang="ru-RU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022468"/>
            <a:ext cx="8106422" cy="1502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89700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Классы и спецсимволы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95536" y="1242120"/>
            <a:ext cx="18119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/>
              <a:t>классы: \</a:t>
            </a:r>
            <a:r>
              <a:rPr lang="en-US" b="1" dirty="0" smtClean="0"/>
              <a:t>d \s \w</a:t>
            </a:r>
            <a:endParaRPr lang="ru-RU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95536" y="1611452"/>
            <a:ext cx="828092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\d (от английского “digit” — “цифра”)</a:t>
            </a:r>
          </a:p>
          <a:p>
            <a:r>
              <a:rPr lang="ru-RU" dirty="0" smtClean="0"/>
              <a:t>Цифра, символ от 0 до 9.</a:t>
            </a:r>
          </a:p>
          <a:p>
            <a:endParaRPr lang="ru-RU" dirty="0" smtClean="0"/>
          </a:p>
          <a:p>
            <a:r>
              <a:rPr lang="ru-RU" dirty="0" smtClean="0"/>
              <a:t>\s (от английского “space” — “пробел”)</a:t>
            </a:r>
          </a:p>
          <a:p>
            <a:r>
              <a:rPr lang="ru-RU" dirty="0" smtClean="0"/>
              <a:t>Пробельный символ, включая табы, переводы строки и т.п.</a:t>
            </a:r>
          </a:p>
          <a:p>
            <a:endParaRPr lang="ru-RU" dirty="0" smtClean="0"/>
          </a:p>
          <a:p>
            <a:r>
              <a:rPr lang="ru-RU" dirty="0" smtClean="0"/>
              <a:t>\w (от английского “word” — “слово”)</a:t>
            </a:r>
          </a:p>
          <a:p>
            <a:r>
              <a:rPr lang="ru-RU" dirty="0" smtClean="0"/>
              <a:t>Символ “слова”, а точнее — буква латинского алфавита или цифра или подчёркивание '_'. Не-английские буквы не являются \w, то есть русская буква не подходит.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467544" y="4498952"/>
            <a:ext cx="82089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i="1" dirty="0" smtClean="0"/>
              <a:t>\d\s\w обозначает цифру, за которой идёт пробельный символ, а затем символ слова.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34027931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Классы и спецсимволы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67544" y="1268760"/>
            <a:ext cx="82089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Регулярное выражение может содержать одновременно и обычные символы и классы.</a:t>
            </a:r>
            <a:endParaRPr lang="ru-RU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915091"/>
            <a:ext cx="6336704" cy="1305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374570"/>
            <a:ext cx="7098884" cy="630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44821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Классы и спецсимволы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95536" y="1340768"/>
            <a:ext cx="19554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/>
              <a:t>Обратные классы</a:t>
            </a:r>
            <a:endParaRPr lang="ru-RU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95536" y="1717695"/>
            <a:ext cx="83529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Для каждого класса существует “обратный ему”, представленный такой же, но заглавной буквой.</a:t>
            </a:r>
          </a:p>
          <a:p>
            <a:r>
              <a:rPr lang="ru-RU" dirty="0" smtClean="0"/>
              <a:t>“</a:t>
            </a:r>
            <a:r>
              <a:rPr lang="ru-RU" b="1" dirty="0" smtClean="0"/>
              <a:t>Обратный</a:t>
            </a:r>
            <a:r>
              <a:rPr lang="ru-RU" dirty="0" smtClean="0"/>
              <a:t>” — означает, что ему соответствуют все остальные символы, например: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95536" y="2918024"/>
            <a:ext cx="835292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\D</a:t>
            </a:r>
          </a:p>
          <a:p>
            <a:r>
              <a:rPr lang="ru-RU" dirty="0" smtClean="0"/>
              <a:t>Не-цифра, то есть любой символ кроме \d, например буква.</a:t>
            </a:r>
          </a:p>
          <a:p>
            <a:r>
              <a:rPr lang="ru-RU" dirty="0" smtClean="0"/>
              <a:t>\S</a:t>
            </a:r>
          </a:p>
          <a:p>
            <a:r>
              <a:rPr lang="ru-RU" dirty="0" smtClean="0"/>
              <a:t>Не-пробел, то есть любой символ кроме \s, например буква.</a:t>
            </a:r>
          </a:p>
          <a:p>
            <a:r>
              <a:rPr lang="ru-RU" dirty="0" smtClean="0"/>
              <a:t>\W</a:t>
            </a:r>
          </a:p>
          <a:p>
            <a:r>
              <a:rPr lang="ru-RU" dirty="0" smtClean="0"/>
              <a:t>Любой символ, кроме \w, то есть не латинница, не подчёркивание, не цифра. В частности, русские буквы принадлежат этому классу.</a:t>
            </a:r>
            <a:endParaRPr lang="ru-RU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949349"/>
            <a:ext cx="6888824" cy="1143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0851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Паттерны и флаги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74274" y="1238772"/>
            <a:ext cx="82895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Регулярные выражения — мощный способ поиска и замены для строк.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74273" y="1610687"/>
            <a:ext cx="82895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В JavaScript регулярные выражения реализованы отдельным объектом </a:t>
            </a:r>
            <a:r>
              <a:rPr lang="ru-RU" b="1" dirty="0" smtClean="0"/>
              <a:t>RegExp</a:t>
            </a:r>
            <a:r>
              <a:rPr lang="ru-RU" dirty="0" smtClean="0"/>
              <a:t> и интегрированы в методы строк.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374274" y="2294255"/>
            <a:ext cx="828953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Регэкспы</a:t>
            </a:r>
          </a:p>
          <a:p>
            <a:r>
              <a:rPr lang="ru-RU" dirty="0" smtClean="0"/>
              <a:t>Регулярное выражение состоит из паттерна (он же “шаблон”) и необязательных флагов.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273" y="3272014"/>
            <a:ext cx="7123033" cy="73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Прямоугольник 8"/>
          <p:cNvSpPr/>
          <p:nvPr/>
        </p:nvSpPr>
        <p:spPr>
          <a:xfrm>
            <a:off x="374272" y="4149080"/>
            <a:ext cx="82895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Как правило, используют более короткую запись: шаблон внутри слешей "/":</a:t>
            </a:r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273" y="4518412"/>
            <a:ext cx="7726118" cy="889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Прямоугольник 9"/>
          <p:cNvSpPr/>
          <p:nvPr/>
        </p:nvSpPr>
        <p:spPr>
          <a:xfrm>
            <a:off x="374273" y="5517232"/>
            <a:ext cx="82895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Слэши "/" говорят JavaScript о том, что это регулярное выражение. Они играют здесь ту же роль, что и кавычки для обозначения строк.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787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Классы и спецсимволы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67544" y="1268760"/>
            <a:ext cx="252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/>
              <a:t>Точка — любой символ</a:t>
            </a:r>
            <a:endParaRPr lang="ru-RU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85190" y="1655398"/>
            <a:ext cx="81912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В регулярном выражении, точка "." обозначает любой символ, кроме </a:t>
            </a:r>
            <a:r>
              <a:rPr lang="ru-RU" i="1" dirty="0" smtClean="0"/>
              <a:t>перевода строки</a:t>
            </a:r>
            <a:r>
              <a:rPr lang="ru-RU" dirty="0" smtClean="0"/>
              <a:t>:</a:t>
            </a:r>
            <a:endParaRPr lang="ru-RU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17" y="2336888"/>
            <a:ext cx="6153150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485112" y="3717032"/>
            <a:ext cx="41881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/>
              <a:t>Экранирование специальных символов</a:t>
            </a:r>
            <a:endParaRPr lang="ru-RU" b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67543" y="4100656"/>
            <a:ext cx="82089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В регулярных выражениях есть и другие символы, имеющие особый смысл.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489517" y="4581128"/>
            <a:ext cx="1834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/>
              <a:t>[ \ ^ $ . | ? * + ( ).</a:t>
            </a:r>
            <a:endParaRPr lang="ru-RU" b="1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467542" y="4975638"/>
            <a:ext cx="77768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Перед каждым символом должен быть обратный слэш '\'.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17001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Наборы и диапазоны </a:t>
            </a:r>
            <a:r>
              <a:rPr lang="ru-RU" b="1" dirty="0" smtClean="0"/>
              <a:t>[…]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95536" y="1340768"/>
            <a:ext cx="82809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Если в регулярном выражении несколько символов или символьных классов заключены в квадратные скобки […], то это означает “искать любой символ из указанных в […]”.</a:t>
            </a:r>
            <a:endParaRPr lang="ru-RU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329413"/>
            <a:ext cx="7056784" cy="886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395536" y="3429000"/>
            <a:ext cx="13324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/>
              <a:t>Диапазоны</a:t>
            </a:r>
            <a:endParaRPr lang="ru-RU" b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95536" y="3798332"/>
            <a:ext cx="82809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Квадратные скобки могут также содержать </a:t>
            </a:r>
            <a:r>
              <a:rPr lang="ru-RU" i="1" dirty="0" smtClean="0"/>
              <a:t>диапазоны символов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395602" y="4167664"/>
            <a:ext cx="828085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Например, [a-z] — произвольный символ от a до z, [0-5] — цифра от 0 до 5.</a:t>
            </a:r>
          </a:p>
          <a:p>
            <a:endParaRPr lang="ru-RU" dirty="0" smtClean="0"/>
          </a:p>
          <a:p>
            <a:r>
              <a:rPr lang="ru-RU" dirty="0" smtClean="0"/>
              <a:t>В примере ниже мы будем искать "x", после которого идёт два раза любая цифра или буква от A до F:</a:t>
            </a:r>
            <a:endParaRPr lang="ru-RU" dirty="0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602" y="5367993"/>
            <a:ext cx="7272742" cy="925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52850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Квантификаторы +, *, ? и {</a:t>
            </a:r>
            <a:r>
              <a:rPr lang="en-US" b="1" dirty="0"/>
              <a:t>n</a:t>
            </a:r>
            <a:r>
              <a:rPr lang="en-US" b="1" dirty="0" smtClean="0"/>
              <a:t>}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05001" y="1182957"/>
            <a:ext cx="16954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/>
              <a:t>Количество {</a:t>
            </a:r>
            <a:r>
              <a:rPr lang="en-US" b="1" dirty="0" smtClean="0"/>
              <a:t>n}</a:t>
            </a:r>
            <a:endParaRPr lang="ru-RU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05000" y="1556869"/>
            <a:ext cx="827145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Такое указание называют квантификатором (от англ. quantifier).</a:t>
            </a:r>
          </a:p>
          <a:p>
            <a:r>
              <a:rPr lang="ru-RU" dirty="0" smtClean="0"/>
              <a:t>У него есть несколько подформ записи:</a:t>
            </a:r>
          </a:p>
          <a:p>
            <a:endParaRPr lang="ru-RU" dirty="0" smtClean="0"/>
          </a:p>
          <a:p>
            <a:r>
              <a:rPr lang="ru-RU" i="1" dirty="0" smtClean="0"/>
              <a:t>Точное количество: {5}</a:t>
            </a:r>
          </a:p>
          <a:p>
            <a:r>
              <a:rPr lang="ru-RU" i="1" dirty="0" smtClean="0"/>
              <a:t>Количество от-до: {3,5}</a:t>
            </a:r>
          </a:p>
          <a:p>
            <a:r>
              <a:rPr lang="ru-RU" i="1" dirty="0" smtClean="0"/>
              <a:t>Количество от-до: {3,}</a:t>
            </a:r>
          </a:p>
          <a:p>
            <a:endParaRPr lang="ru-RU" i="1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000" y="3284984"/>
            <a:ext cx="6627972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66635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Cookies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95536" y="1268760"/>
            <a:ext cx="82809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Cookies – это небольшие фрагменты именованных данных, сохраняемые веб-бро-</a:t>
            </a:r>
          </a:p>
          <a:p>
            <a:r>
              <a:rPr lang="ru-RU" dirty="0" smtClean="0"/>
              <a:t>узером и связанные с определенными веб-страницами или веб-сайтами. 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95536" y="2060848"/>
            <a:ext cx="828092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Плюсы и минусы cookies</a:t>
            </a:r>
          </a:p>
          <a:p>
            <a:endParaRPr lang="ru-RU" dirty="0" smtClean="0"/>
          </a:p>
          <a:p>
            <a:r>
              <a:rPr lang="ru-RU" dirty="0" smtClean="0"/>
              <a:t>Благодаря кукис посетитель избавлен от необходимости постоянно выполнять типовые действия при посещении одних и тех же сайтов: интернет-магазинов, соцсетей, почтовых серверов. </a:t>
            </a:r>
          </a:p>
          <a:p>
            <a:r>
              <a:rPr lang="ru-RU" dirty="0" smtClean="0"/>
              <a:t> </a:t>
            </a:r>
          </a:p>
          <a:p>
            <a:r>
              <a:rPr lang="ru-RU" dirty="0" smtClean="0"/>
              <a:t>К минусам относят отсутствие конфиденциальности и анонимности: при наличии доступа к кукис, злоумышленники способны существенно навредить пользователю. Это могут быть получение конфиденциальной информации, доступ к сайтам и совершение на них действий от имени пользователя, рассылка спама. Для защиты от кражи или подмены куки рекомендуется соблюдать меры безопасности: установить антивирусную программу и своевременно обновлять браузер; в публичных интернет-сетях удалять все cookies, в настройках браузера отключить прием сторонних cookies.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21643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Cookies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95536" y="1268760"/>
            <a:ext cx="28409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/>
              <a:t>Чтение </a:t>
            </a:r>
            <a:r>
              <a:rPr lang="en-US" b="1" dirty="0" smtClean="0"/>
              <a:t>document.cookie</a:t>
            </a:r>
            <a:endParaRPr lang="ru-RU" b="1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1638092"/>
            <a:ext cx="4176465" cy="645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395536" y="2420888"/>
            <a:ext cx="835292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Эта строка состоит из пар ключ=значение, которые перечисляются через точку с запятой с пробелом "; ".</a:t>
            </a:r>
          </a:p>
          <a:p>
            <a:r>
              <a:rPr lang="ru-RU" dirty="0" smtClean="0"/>
              <a:t>Значит, чтобы прочитать cookie, достаточно разбить строку по "; ", и затем найти нужный ключ. Это можно делать либо через split и работу с массивом, либо через регулярное выражение.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42662" y="3898216"/>
            <a:ext cx="29995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/>
              <a:t>Функция </a:t>
            </a:r>
            <a:r>
              <a:rPr lang="en-US" b="1" dirty="0" smtClean="0"/>
              <a:t>getCookie(name)</a:t>
            </a:r>
            <a:endParaRPr lang="ru-RU" b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19876" y="4283492"/>
            <a:ext cx="83285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Следующая функция getCookie(name) возвращает cookie с именем name:</a:t>
            </a:r>
            <a:endParaRPr lang="ru-RU" dirty="0"/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4" y="4662696"/>
            <a:ext cx="8556471" cy="1790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71850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Cookies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95536" y="1268760"/>
            <a:ext cx="29883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/>
              <a:t>Запись в </a:t>
            </a:r>
            <a:r>
              <a:rPr lang="en-US" b="1" dirty="0" smtClean="0"/>
              <a:t>document.cookie</a:t>
            </a:r>
            <a:endParaRPr lang="ru-RU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13182" y="1674674"/>
            <a:ext cx="82632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В document.cookie можно писать. При этом запись не перезаписывает существующие cookie, а дополняет к ним!</a:t>
            </a:r>
          </a:p>
          <a:p>
            <a:endParaRPr lang="ru-RU" dirty="0" smtClean="0"/>
          </a:p>
          <a:p>
            <a:r>
              <a:rPr lang="ru-RU" dirty="0" smtClean="0"/>
              <a:t>Например, такая строка поставит cookie с именем userName и значением Vasya:</a:t>
            </a:r>
            <a:endParaRPr lang="ru-RU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875003"/>
            <a:ext cx="5215342" cy="69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395535" y="3717032"/>
            <a:ext cx="828091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…Однако, всё не так просто. У cookie есть ряд важных настроек, которые очень желательно указать, так как значения по умолчанию у них неудобны.</a:t>
            </a:r>
          </a:p>
          <a:p>
            <a:endParaRPr lang="ru-RU" dirty="0" smtClean="0"/>
          </a:p>
          <a:p>
            <a:r>
              <a:rPr lang="ru-RU" dirty="0" smtClean="0"/>
              <a:t>Эти настройки указываются после пары ключ=значение, каждое — после точки с запятой:</a:t>
            </a:r>
          </a:p>
          <a:p>
            <a:endParaRPr lang="ru-RU" dirty="0" smtClean="0"/>
          </a:p>
          <a:p>
            <a:r>
              <a:rPr lang="ru-RU" b="1" dirty="0" smtClean="0"/>
              <a:t>path=/mypath</a:t>
            </a:r>
          </a:p>
          <a:p>
            <a:r>
              <a:rPr lang="ru-RU" dirty="0" smtClean="0"/>
              <a:t>Путь, внутри которого будет доступ к cookie. Если не указать, то имеется в виду текущий путь и все пути ниже него.</a:t>
            </a:r>
          </a:p>
          <a:p>
            <a:r>
              <a:rPr lang="ru-RU" dirty="0" smtClean="0"/>
              <a:t>Как правило, используется path=/, то есть cookie доступно со всех страниц сайта.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1284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Cookies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67544" y="1268760"/>
            <a:ext cx="820891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domain=site.com</a:t>
            </a:r>
          </a:p>
          <a:p>
            <a:pPr algn="just"/>
            <a:r>
              <a:rPr lang="ru-RU" dirty="0" smtClean="0"/>
              <a:t>Домен, на котором доступно cookie. Если не указать, то текущий домен. Допустимо указывать текущий домен site.com и его поддомены, например forum.site.com.</a:t>
            </a:r>
          </a:p>
          <a:p>
            <a:pPr algn="just"/>
            <a:r>
              <a:rPr lang="ru-RU" dirty="0" smtClean="0"/>
              <a:t>Если указать специальную маску .site.com, то cookie будет доступно на сайте и всех его поддоменах. Это используется, например, в случаях, когда кука содержит данные авторизации и должна быть доступна как на site.com, так и на forum.site.com.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67544" y="3581664"/>
            <a:ext cx="82089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expires=Tue, 19 Jan 2038 03:14:07 GMT</a:t>
            </a:r>
          </a:p>
          <a:p>
            <a:r>
              <a:rPr lang="ru-RU" dirty="0" smtClean="0"/>
              <a:t>Дата истечения куки в формате GMT. Получить нужную дату можно, используя объект Date. Его можно установить в любое время, а потом вызвать toUTCString(), например:</a:t>
            </a:r>
            <a:endParaRPr lang="ru-RU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959" y="4781993"/>
            <a:ext cx="5978822" cy="1599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71249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Cookies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67544" y="1268760"/>
            <a:ext cx="82089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Если дату не указать, то cookie будет считаться “сессионным”. Такое cookie удаляется при закрытии браузера. Если дата в прошлом, то кука будет удалена.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67544" y="1964122"/>
            <a:ext cx="82089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secure</a:t>
            </a:r>
          </a:p>
          <a:p>
            <a:r>
              <a:rPr lang="ru-RU" dirty="0" smtClean="0"/>
              <a:t>Cookie можно передавать только по HTTPS.</a:t>
            </a:r>
          </a:p>
          <a:p>
            <a:r>
              <a:rPr lang="ru-RU" dirty="0" smtClean="0"/>
              <a:t>Например, чтобы поставить cookie name=value по текущему пути с датой истечения через 60 секунд:</a:t>
            </a:r>
            <a:endParaRPr lang="ru-RU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3164451"/>
            <a:ext cx="7845721" cy="840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467544" y="4149080"/>
            <a:ext cx="2773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Чтобы удалить это </a:t>
            </a:r>
            <a:r>
              <a:rPr lang="en-US" dirty="0" smtClean="0"/>
              <a:t>cookie:</a:t>
            </a:r>
            <a:endParaRPr lang="ru-RU" dirty="0"/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4518412"/>
            <a:ext cx="7790928" cy="854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465988" y="5517232"/>
            <a:ext cx="78472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При удалении значение не важно. Можно его не указывать, как сделано в коде выше.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44019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Cookies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95536" y="1268760"/>
            <a:ext cx="44005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Функция </a:t>
            </a:r>
            <a:r>
              <a:rPr lang="en-US" dirty="0" smtClean="0"/>
              <a:t>setCookie(name, value, options)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6516216" y="5805264"/>
            <a:ext cx="127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 smtClean="0"/>
              <a:t>См. </a:t>
            </a:r>
            <a:r>
              <a:rPr lang="en-US" i="1" dirty="0" smtClean="0"/>
              <a:t>setC.js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25459452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/>
              <a:t>Cookies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67544" y="1268760"/>
            <a:ext cx="33473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/>
              <a:t>Функция </a:t>
            </a:r>
            <a:r>
              <a:rPr lang="en-US" b="1" dirty="0" err="1"/>
              <a:t>deleteCookie</a:t>
            </a:r>
            <a:r>
              <a:rPr lang="en-US" b="1" dirty="0"/>
              <a:t>(name)</a:t>
            </a:r>
            <a:endParaRPr lang="ru-RU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21" t="36979" r="37042" b="48437"/>
          <a:stretch/>
        </p:blipFill>
        <p:spPr bwMode="auto">
          <a:xfrm>
            <a:off x="467544" y="1638300"/>
            <a:ext cx="437656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1722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Паттерны и флаги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95536" y="1340768"/>
            <a:ext cx="835292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Основа регулярного выражения — паттерн. Это строка, которую можно расширить специальными символами, которые делают поиск намного мощнее.</a:t>
            </a:r>
          </a:p>
          <a:p>
            <a:endParaRPr lang="ru-RU" dirty="0" smtClean="0"/>
          </a:p>
          <a:p>
            <a:r>
              <a:rPr lang="ru-RU" dirty="0" smtClean="0"/>
              <a:t>В простейшем случае, если флагов и специальных символов нет, поиск по паттерну — то же самое, что и обычный поиск подстроки: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848251"/>
            <a:ext cx="6029325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5536" y="3976923"/>
            <a:ext cx="1750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Обычный поиск</a:t>
            </a:r>
            <a:endParaRPr lang="ru-RU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346255"/>
            <a:ext cx="5029200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6897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Паттерны и флаги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67544" y="1268760"/>
            <a:ext cx="820891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Регулярные выражения могут иметь флаги, которые влияют на поиск.</a:t>
            </a:r>
          </a:p>
          <a:p>
            <a:endParaRPr lang="ru-RU" dirty="0" smtClean="0"/>
          </a:p>
          <a:p>
            <a:r>
              <a:rPr lang="ru-RU" dirty="0" smtClean="0"/>
              <a:t>В JavaScript их всего три:</a:t>
            </a:r>
          </a:p>
          <a:p>
            <a:endParaRPr lang="ru-RU" dirty="0" smtClean="0"/>
          </a:p>
          <a:p>
            <a:r>
              <a:rPr lang="ru-RU" b="1" dirty="0" smtClean="0"/>
              <a:t>i</a:t>
            </a:r>
          </a:p>
          <a:p>
            <a:r>
              <a:rPr lang="ru-RU" dirty="0" smtClean="0"/>
              <a:t>Если этот флаг есть, то регэксп ищет независимо от регистра, то есть не различает между А и а.</a:t>
            </a:r>
          </a:p>
          <a:p>
            <a:endParaRPr lang="ru-RU" dirty="0" smtClean="0"/>
          </a:p>
          <a:p>
            <a:r>
              <a:rPr lang="ru-RU" b="1" dirty="0" smtClean="0"/>
              <a:t>g</a:t>
            </a:r>
          </a:p>
          <a:p>
            <a:r>
              <a:rPr lang="ru-RU" dirty="0" smtClean="0"/>
              <a:t>Если этот флаг есть, то регэксп ищет все совпадения, иначе — только первое.</a:t>
            </a:r>
          </a:p>
          <a:p>
            <a:endParaRPr lang="ru-RU" dirty="0" smtClean="0"/>
          </a:p>
          <a:p>
            <a:r>
              <a:rPr lang="ru-RU" b="1" dirty="0" smtClean="0"/>
              <a:t>m</a:t>
            </a:r>
          </a:p>
          <a:p>
            <a:r>
              <a:rPr lang="ru-RU" dirty="0" smtClean="0"/>
              <a:t>Многострочный режим.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962078"/>
            <a:ext cx="7056784" cy="1252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3406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Методы </a:t>
            </a:r>
            <a:r>
              <a:rPr lang="en-US" b="1" dirty="0"/>
              <a:t>RegExp </a:t>
            </a:r>
            <a:r>
              <a:rPr lang="ru-RU" b="1" dirty="0"/>
              <a:t>и </a:t>
            </a:r>
            <a:r>
              <a:rPr lang="en-US" b="1" dirty="0" smtClean="0"/>
              <a:t>String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67544" y="1268760"/>
            <a:ext cx="82089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Регулярные выражения в JavaScript являются объектами класса </a:t>
            </a:r>
            <a:r>
              <a:rPr lang="ru-RU" b="1" dirty="0" smtClean="0"/>
              <a:t>RegExp</a:t>
            </a:r>
            <a:r>
              <a:rPr lang="ru-RU" dirty="0" smtClean="0"/>
              <a:t>.</a:t>
            </a:r>
          </a:p>
          <a:p>
            <a:endParaRPr lang="ru-RU" dirty="0" smtClean="0"/>
          </a:p>
          <a:p>
            <a:r>
              <a:rPr lang="ru-RU" dirty="0" smtClean="0"/>
              <a:t>Кроме того, методы для поиска по регулярным выражениям встроены прямо в обычные строки String.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67544" y="2564904"/>
            <a:ext cx="17877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str.search(reg)</a:t>
            </a:r>
            <a:endParaRPr lang="ru-RU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67544" y="2931486"/>
            <a:ext cx="81369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Ограничение метода </a:t>
            </a:r>
            <a:r>
              <a:rPr lang="ru-RU" b="1" dirty="0" smtClean="0"/>
              <a:t>search</a:t>
            </a:r>
            <a:r>
              <a:rPr lang="ru-RU" dirty="0" smtClean="0"/>
              <a:t> — он всегда ищет только первое совпадение.</a:t>
            </a:r>
          </a:p>
          <a:p>
            <a:endParaRPr lang="ru-RU" dirty="0" smtClean="0"/>
          </a:p>
          <a:p>
            <a:r>
              <a:rPr lang="ru-RU" dirty="0" smtClean="0"/>
              <a:t>Нельзя заставить search искать дальше первого совпадения, такой синтаксис попросту не предусмотрен.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67544" y="4293096"/>
            <a:ext cx="29528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str.match(reg) </a:t>
            </a:r>
            <a:r>
              <a:rPr lang="ru-RU" b="1" dirty="0" smtClean="0"/>
              <a:t>без флага </a:t>
            </a:r>
            <a:r>
              <a:rPr lang="en-US" b="1" dirty="0" smtClean="0"/>
              <a:t>g</a:t>
            </a:r>
            <a:endParaRPr lang="ru-RU" b="1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467544" y="4662428"/>
            <a:ext cx="81369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Метод str.match работает по-разному, в зависимости от наличия или отсутствия флага g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467544" y="5308759"/>
            <a:ext cx="82089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Результат вызова — это массив, состоящий из этого совпадения, с дополнительными свойствами index — позиция, на которой оно обнаружено и input — строка, в которой был поиск.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9050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Методы </a:t>
            </a:r>
            <a:r>
              <a:rPr lang="en-US" b="1" dirty="0"/>
              <a:t>RegExp </a:t>
            </a:r>
            <a:r>
              <a:rPr lang="ru-RU" b="1" dirty="0"/>
              <a:t>и </a:t>
            </a:r>
            <a:r>
              <a:rPr lang="en-US" b="1" dirty="0"/>
              <a:t>String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340768"/>
            <a:ext cx="7434609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395536" y="3429000"/>
            <a:ext cx="84249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i="1" dirty="0" smtClean="0"/>
              <a:t>У этого массива не всегда только один элемент.</a:t>
            </a:r>
          </a:p>
          <a:p>
            <a:r>
              <a:rPr lang="ru-RU" dirty="0" smtClean="0"/>
              <a:t>Если часть шаблона обозначена скобками, то она станет отдельным элементом массива.</a:t>
            </a:r>
            <a:endParaRPr lang="ru-RU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352330"/>
            <a:ext cx="7459709" cy="1956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1639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Методы </a:t>
            </a:r>
            <a:r>
              <a:rPr lang="en-US" b="1" dirty="0"/>
              <a:t>RegExp </a:t>
            </a:r>
            <a:r>
              <a:rPr lang="ru-RU" b="1" dirty="0"/>
              <a:t>и </a:t>
            </a:r>
            <a:r>
              <a:rPr lang="en-US" b="1" dirty="0"/>
              <a:t>String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95536" y="1268760"/>
            <a:ext cx="28861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str.match(reg) </a:t>
            </a:r>
            <a:r>
              <a:rPr lang="ru-RU" b="1" dirty="0" smtClean="0"/>
              <a:t>с флагом </a:t>
            </a:r>
            <a:r>
              <a:rPr lang="en-US" b="1" dirty="0" smtClean="0"/>
              <a:t>g</a:t>
            </a:r>
            <a:endParaRPr lang="ru-RU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95536" y="1638092"/>
            <a:ext cx="835292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При наличии флага g, вызов match возвращает обычный массив из всех совпадений.</a:t>
            </a:r>
          </a:p>
          <a:p>
            <a:endParaRPr lang="ru-RU" dirty="0" smtClean="0"/>
          </a:p>
          <a:p>
            <a:r>
              <a:rPr lang="ru-RU" dirty="0" smtClean="0"/>
              <a:t>Никаких дополнительных свойств у массива в этом случае нет, скобки дополнительных элементов не порождают.</a:t>
            </a: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3126306"/>
            <a:ext cx="5189247" cy="1454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395534" y="4653136"/>
            <a:ext cx="83529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i="1" dirty="0" smtClean="0"/>
              <a:t>В случае, если совпадений не было, match возвращает </a:t>
            </a:r>
            <a:r>
              <a:rPr lang="ru-RU" b="1" i="1" dirty="0" smtClean="0"/>
              <a:t>null, </a:t>
            </a:r>
            <a:r>
              <a:rPr lang="ru-RU" i="1" dirty="0" smtClean="0"/>
              <a:t>не путать с пустым массивом</a:t>
            </a:r>
            <a:endParaRPr lang="ru-RU" b="1" i="1" dirty="0"/>
          </a:p>
        </p:txBody>
      </p:sp>
    </p:spTree>
    <p:extLst>
      <p:ext uri="{BB962C8B-B14F-4D97-AF65-F5344CB8AC3E}">
        <p14:creationId xmlns:p14="http://schemas.microsoft.com/office/powerpoint/2010/main" val="61063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Методы </a:t>
            </a:r>
            <a:r>
              <a:rPr lang="en-US" b="1" dirty="0"/>
              <a:t>RegExp </a:t>
            </a:r>
            <a:r>
              <a:rPr lang="ru-RU" b="1" dirty="0"/>
              <a:t>и </a:t>
            </a:r>
            <a:r>
              <a:rPr lang="en-US" b="1" dirty="0"/>
              <a:t>String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67544" y="1268760"/>
            <a:ext cx="2877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str.split(reg|substr, limit)</a:t>
            </a:r>
            <a:endParaRPr lang="ru-RU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67544" y="1674674"/>
            <a:ext cx="82089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Разбивает строку в массив по разделителю — регулярному выражению regexp или подстроке substr.</a:t>
            </a:r>
          </a:p>
          <a:p>
            <a:endParaRPr lang="ru-RU" dirty="0" smtClean="0"/>
          </a:p>
          <a:p>
            <a:r>
              <a:rPr lang="ru-RU" dirty="0" smtClean="0"/>
              <a:t>Обычно мы используем метод split со строками, вот так:</a:t>
            </a:r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2875002"/>
            <a:ext cx="6711663" cy="69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460126" y="3717032"/>
            <a:ext cx="82163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Можно передать в него и регулярное выражение, тогда он разобьёт строку по всем совпадениям.</a:t>
            </a:r>
          </a:p>
          <a:p>
            <a:endParaRPr lang="ru-RU" dirty="0" smtClean="0"/>
          </a:p>
          <a:p>
            <a:r>
              <a:rPr lang="ru-RU" dirty="0" smtClean="0"/>
              <a:t>Тот же пример с регэкспом:</a:t>
            </a:r>
            <a:endParaRPr lang="ru-RU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126" y="4984868"/>
            <a:ext cx="7141856" cy="702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6040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Методы </a:t>
            </a:r>
            <a:r>
              <a:rPr lang="en-US" b="1" dirty="0"/>
              <a:t>RegExp </a:t>
            </a:r>
            <a:r>
              <a:rPr lang="ru-RU" b="1" dirty="0"/>
              <a:t>и </a:t>
            </a:r>
            <a:r>
              <a:rPr lang="en-US" b="1" dirty="0"/>
              <a:t>String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95536" y="1268760"/>
            <a:ext cx="28264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str.replace(reg, str|func)</a:t>
            </a:r>
            <a:endParaRPr lang="ru-RU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95536" y="1638092"/>
            <a:ext cx="83529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i="1" dirty="0" smtClean="0"/>
              <a:t>Швейцарский нож </a:t>
            </a:r>
            <a:r>
              <a:rPr lang="ru-RU" dirty="0" smtClean="0"/>
              <a:t>для работы со строками, поиска и замены любого уровня сложности.</a:t>
            </a:r>
          </a:p>
          <a:p>
            <a:endParaRPr lang="ru-RU" dirty="0" smtClean="0"/>
          </a:p>
          <a:p>
            <a:r>
              <a:rPr lang="ru-RU" dirty="0" smtClean="0"/>
              <a:t>Его простейшее применение — поиск и замена подстроки в строке, вот так:</a:t>
            </a:r>
            <a:endParaRPr lang="ru-R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838420"/>
            <a:ext cx="6613592" cy="950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395536" y="3933056"/>
            <a:ext cx="83529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При вызове со строкой замены replace всегда заменяет только первое совпадение.</a:t>
            </a:r>
          </a:p>
          <a:p>
            <a:endParaRPr lang="ru-RU" dirty="0" smtClean="0"/>
          </a:p>
          <a:p>
            <a:r>
              <a:rPr lang="ru-RU" dirty="0" smtClean="0"/>
              <a:t>Чтобы заменить все совпадения, нужно использовать для поиска не строку "-", а регулярное выражение /-/g, причём обязательно с флагом g:</a:t>
            </a:r>
            <a:endParaRPr lang="ru-RU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133385"/>
            <a:ext cx="6962554" cy="959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85090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чальная">
  <a:themeElements>
    <a:clrScheme name="Начальная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Начальная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Начальная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176</TotalTime>
  <Words>1815</Words>
  <Application>Microsoft Office PowerPoint</Application>
  <PresentationFormat>Экран (4:3)</PresentationFormat>
  <Paragraphs>185</Paragraphs>
  <Slides>29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0" baseType="lpstr">
      <vt:lpstr>Начальная</vt:lpstr>
      <vt:lpstr>Регулярные выражения  Cookies </vt:lpstr>
      <vt:lpstr>Паттерны и флаги</vt:lpstr>
      <vt:lpstr>Паттерны и флаги</vt:lpstr>
      <vt:lpstr>Паттерны и флаги</vt:lpstr>
      <vt:lpstr>Методы RegExp и String</vt:lpstr>
      <vt:lpstr>Методы RegExp и String</vt:lpstr>
      <vt:lpstr>Методы RegExp и String</vt:lpstr>
      <vt:lpstr>Методы RegExp и String</vt:lpstr>
      <vt:lpstr>Методы RegExp и String</vt:lpstr>
      <vt:lpstr>Методы RegExp и String</vt:lpstr>
      <vt:lpstr>Методы RegExp и String</vt:lpstr>
      <vt:lpstr>Методы RegExp и String</vt:lpstr>
      <vt:lpstr>Методы RegExp и String</vt:lpstr>
      <vt:lpstr>Методы RegExp и String</vt:lpstr>
      <vt:lpstr>Методы RegExp и String</vt:lpstr>
      <vt:lpstr>Классы и спецсимволы</vt:lpstr>
      <vt:lpstr>Классы и спецсимволы</vt:lpstr>
      <vt:lpstr>Классы и спецсимволы</vt:lpstr>
      <vt:lpstr>Классы и спецсимволы</vt:lpstr>
      <vt:lpstr>Классы и спецсимволы</vt:lpstr>
      <vt:lpstr>Наборы и диапазоны […]</vt:lpstr>
      <vt:lpstr>Квантификаторы +, *, ? и {n}</vt:lpstr>
      <vt:lpstr>Cookies</vt:lpstr>
      <vt:lpstr>Cookies</vt:lpstr>
      <vt:lpstr>Cookies</vt:lpstr>
      <vt:lpstr>Cookies</vt:lpstr>
      <vt:lpstr>Cookies</vt:lpstr>
      <vt:lpstr>Cookies</vt:lpstr>
      <vt:lpstr>Cookies</vt:lpstr>
    </vt:vector>
  </TitlesOfParts>
  <Company>diakov.net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Евгений Курносов</dc:creator>
  <cp:lastModifiedBy>Евгений Курносов</cp:lastModifiedBy>
  <cp:revision>121</cp:revision>
  <dcterms:created xsi:type="dcterms:W3CDTF">2015-11-23T09:20:29Z</dcterms:created>
  <dcterms:modified xsi:type="dcterms:W3CDTF">2015-11-23T12:50:29Z</dcterms:modified>
</cp:coreProperties>
</file>