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67" r:id="rId5"/>
    <p:sldId id="261" r:id="rId6"/>
    <p:sldId id="262" r:id="rId7"/>
    <p:sldId id="260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>
        <p:scale>
          <a:sx n="120" d="100"/>
          <a:sy n="120" d="100"/>
        </p:scale>
        <p:origin x="-1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25FA-5A2E-4F52-861B-3BD6D36A9DF7}" type="datetimeFigureOut">
              <a:rPr lang="ru-RU" smtClean="0"/>
              <a:t>23.01.2016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10061-52A1-4BA3-8E02-B37EB9133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0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0061-52A1-4BA3-8E02-B37EB9133B0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10061-52A1-4BA3-8E02-B37EB9133B0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76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487" y="893618"/>
            <a:ext cx="10632854" cy="4489598"/>
          </a:xfrm>
        </p:spPr>
        <p:txBody>
          <a:bodyPr/>
          <a:lstStyle/>
          <a:p>
            <a:r>
              <a:rPr lang="ru-RU" dirty="0"/>
              <a:t>Создание статичных веб-страниц  с помощью </a:t>
            </a:r>
            <a:r>
              <a:rPr lang="ru-RU" b="1" dirty="0"/>
              <a:t>XHTML</a:t>
            </a:r>
            <a:r>
              <a:rPr lang="ru-RU" dirty="0"/>
              <a:t> и </a:t>
            </a:r>
            <a:r>
              <a:rPr lang="ru-RU" b="1" dirty="0"/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90846" y="0"/>
            <a:ext cx="83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9492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67" y="329513"/>
            <a:ext cx="9244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Атрибуты тегов и их использование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29945" y="2290118"/>
            <a:ext cx="9244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&lt;p align=‘center’&gt;Text&lt;p/&gt;</a:t>
            </a:r>
            <a:endParaRPr lang="ru-RU" sz="5400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729945" y="3213448"/>
            <a:ext cx="477796" cy="4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709" y="3767446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Открывающийся тег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87349" y="450611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Имя атрибута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922048" y="510311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Разделитель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3039762" y="3097427"/>
            <a:ext cx="453081" cy="140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4728519" y="3023286"/>
            <a:ext cx="0" cy="20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4990" y="374651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Свойство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0"/>
          </p:cNvCxnSpPr>
          <p:nvPr/>
        </p:nvCxnSpPr>
        <p:spPr>
          <a:xfrm flipV="1">
            <a:off x="6169138" y="3097427"/>
            <a:ext cx="17478" cy="6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98474" y="101249"/>
            <a:ext cx="88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10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45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67" y="313037"/>
            <a:ext cx="6407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Цветовая палитра в </a:t>
            </a:r>
            <a:r>
              <a:rPr lang="en-US" sz="4000" b="1" dirty="0" smtClean="0"/>
              <a:t>web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367" y="177113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67" y="2224217"/>
            <a:ext cx="9188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Green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endParaRPr lang="en-US" b="1" dirty="0"/>
          </a:p>
          <a:p>
            <a:r>
              <a:rPr lang="en-US" b="1" dirty="0" smtClean="0"/>
              <a:t>White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Blue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FF00"/>
                </a:solidFill>
              </a:rPr>
              <a:t>Yellow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53" y="5635151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&lt;font color=‘</a:t>
            </a:r>
            <a:r>
              <a:rPr lang="en-US" sz="1400" b="1" dirty="0" smtClean="0"/>
              <a:t>red</a:t>
            </a:r>
            <a:r>
              <a:rPr lang="en-US" sz="1400" dirty="0" smtClean="0"/>
              <a:t>’&gt;</a:t>
            </a:r>
            <a:r>
              <a:rPr lang="en-US" sz="1400" dirty="0" smtClean="0">
                <a:solidFill>
                  <a:srgbClr val="FF0000"/>
                </a:solidFill>
              </a:rPr>
              <a:t>Text</a:t>
            </a:r>
            <a:r>
              <a:rPr lang="en-US" sz="1400" dirty="0" smtClean="0"/>
              <a:t>&lt;/p&gt;</a:t>
            </a:r>
            <a:endParaRPr lang="ru-RU" sz="1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93284" y="1766331"/>
            <a:ext cx="0" cy="455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9821" y="170523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HEX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11102" y="17733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  <a:endParaRPr lang="ru-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980001" y="1766330"/>
            <a:ext cx="0" cy="455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9488379" y="1705231"/>
            <a:ext cx="0" cy="316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0665309" y="1705231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38815" y="2163117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6"/>
                </a:solidFill>
              </a:rPr>
              <a:t>#00ff00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938815" y="2682161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#ff0000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946277" y="3271112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#</a:t>
            </a:r>
            <a:r>
              <a:rPr lang="en-US" b="1" dirty="0" smtClean="0"/>
              <a:t>FFFFFF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38815" y="3860063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#0000ff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013604" y="437910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#ffff00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865565" y="2292376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accent6"/>
                </a:solidFill>
              </a:rPr>
              <a:t>rgb</a:t>
            </a:r>
            <a:r>
              <a:rPr lang="ru-RU" b="1" dirty="0">
                <a:solidFill>
                  <a:schemeClr val="accent6"/>
                </a:solidFill>
              </a:rPr>
              <a:t>(0,255,0</a:t>
            </a:r>
            <a:r>
              <a:rPr lang="ru-RU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865565" y="282542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rgb</a:t>
            </a:r>
            <a:r>
              <a:rPr lang="ru-RU" b="1" dirty="0" smtClean="0">
                <a:solidFill>
                  <a:srgbClr val="FF0000"/>
                </a:solidFill>
              </a:rPr>
              <a:t>(255,0,0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701159" y="3405670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rgb</a:t>
            </a:r>
            <a:r>
              <a:rPr lang="ru-RU" b="1" dirty="0" smtClean="0"/>
              <a:t>(</a:t>
            </a:r>
            <a:r>
              <a:rPr lang="en-US" b="1" dirty="0" smtClean="0"/>
              <a:t>255</a:t>
            </a:r>
            <a:r>
              <a:rPr lang="ru-RU" b="1" dirty="0" smtClean="0"/>
              <a:t>,</a:t>
            </a:r>
            <a:r>
              <a:rPr lang="en-US" b="1" dirty="0" smtClean="0"/>
              <a:t>255</a:t>
            </a:r>
            <a:r>
              <a:rPr lang="ru-RU" b="1" dirty="0" smtClean="0"/>
              <a:t>,</a:t>
            </a:r>
            <a:r>
              <a:rPr lang="en-US" b="1" dirty="0" smtClean="0"/>
              <a:t>255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865565" y="398591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rgb</a:t>
            </a: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(0,0,255)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829399" y="450495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FFFF00"/>
                </a:solidFill>
              </a:rPr>
              <a:t>rgb</a:t>
            </a:r>
            <a:r>
              <a:rPr lang="ru-RU" b="1" dirty="0">
                <a:solidFill>
                  <a:srgbClr val="FFFF00"/>
                </a:solidFill>
              </a:rPr>
              <a:t>(255,255,0)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9867908" y="213909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rgba</a:t>
            </a:r>
            <a:r>
              <a:rPr lang="ru-RU" dirty="0"/>
              <a:t>(255,0,0,.1)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9867907" y="2743261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rgba</a:t>
            </a:r>
            <a:r>
              <a:rPr lang="ru-RU" dirty="0"/>
              <a:t>(255,0,0</a:t>
            </a:r>
            <a:r>
              <a:rPr lang="ru-RU" dirty="0" smtClean="0"/>
              <a:t>,.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67907" y="3332212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rgba</a:t>
            </a:r>
            <a:r>
              <a:rPr lang="ru-RU" dirty="0"/>
              <a:t>(255,0,0</a:t>
            </a:r>
            <a:r>
              <a:rPr lang="ru-RU" dirty="0" smtClean="0"/>
              <a:t>,.</a:t>
            </a:r>
            <a:r>
              <a:rPr lang="en-US" dirty="0" smtClean="0"/>
              <a:t>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867907" y="3917753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rgba</a:t>
            </a:r>
            <a:r>
              <a:rPr lang="ru-RU" dirty="0"/>
              <a:t>(255,0,0</a:t>
            </a:r>
            <a:r>
              <a:rPr lang="ru-RU" dirty="0" smtClean="0"/>
              <a:t>,.</a:t>
            </a:r>
            <a:r>
              <a:rPr lang="en-US" dirty="0" smtClean="0"/>
              <a:t>7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867907" y="4436799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rgba</a:t>
            </a:r>
            <a:r>
              <a:rPr lang="ru-RU" dirty="0" smtClean="0"/>
              <a:t>(255,0,0,1</a:t>
            </a:r>
            <a:r>
              <a:rPr lang="ru-RU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55026" y="5650405"/>
            <a:ext cx="3191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&lt;font color</a:t>
            </a:r>
            <a:r>
              <a:rPr lang="en-US" sz="1400" b="1" dirty="0" smtClean="0"/>
              <a:t>=‘#00ff00</a:t>
            </a:r>
            <a:r>
              <a:rPr lang="en-US" sz="1400" dirty="0" smtClean="0"/>
              <a:t>’&gt;</a:t>
            </a:r>
            <a:r>
              <a:rPr lang="en-US" sz="1400" dirty="0" smtClean="0">
                <a:solidFill>
                  <a:schemeClr val="accent6"/>
                </a:solidFill>
              </a:rPr>
              <a:t>Text</a:t>
            </a:r>
            <a:r>
              <a:rPr lang="en-US" sz="1400" dirty="0" smtClean="0"/>
              <a:t>&lt;/p&gt;</a:t>
            </a:r>
            <a:endParaRPr lang="ru-R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28751" y="5260599"/>
            <a:ext cx="355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&lt;font style=‘</a:t>
            </a:r>
            <a:r>
              <a:rPr lang="ru-RU" sz="1400" b="1" dirty="0" err="1"/>
              <a:t>rgb</a:t>
            </a:r>
            <a:r>
              <a:rPr lang="ru-RU" sz="1400" b="1" dirty="0"/>
              <a:t>(255,255,0)</a:t>
            </a:r>
            <a:r>
              <a:rPr lang="en-US" sz="1400" dirty="0" smtClean="0"/>
              <a:t>’&gt;</a:t>
            </a:r>
            <a:r>
              <a:rPr lang="en-US" sz="1400" b="1" dirty="0" smtClean="0">
                <a:solidFill>
                  <a:srgbClr val="FFFF00"/>
                </a:solidFill>
              </a:rPr>
              <a:t>Text</a:t>
            </a:r>
            <a:r>
              <a:rPr lang="en-US" sz="1400" dirty="0" smtClean="0"/>
              <a:t>&lt;/p&gt;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540679" y="5778514"/>
            <a:ext cx="372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&lt;font style=‘</a:t>
            </a:r>
            <a:r>
              <a:rPr lang="ru-RU" sz="1400" b="1" dirty="0" err="1" smtClean="0"/>
              <a:t>rgb</a:t>
            </a:r>
            <a:r>
              <a:rPr lang="en-US" sz="1400" b="1" dirty="0" smtClean="0"/>
              <a:t>a</a:t>
            </a:r>
            <a:r>
              <a:rPr lang="ru-RU" sz="1400" b="1" dirty="0" smtClean="0"/>
              <a:t>(255,255,0</a:t>
            </a:r>
            <a:r>
              <a:rPr lang="en-US" sz="1400" b="1" dirty="0" smtClean="0"/>
              <a:t>,.5</a:t>
            </a:r>
            <a:r>
              <a:rPr lang="ru-RU" sz="1400" b="1" dirty="0" smtClean="0"/>
              <a:t>)</a:t>
            </a:r>
            <a:r>
              <a:rPr lang="en-US" sz="1400" dirty="0" smtClean="0"/>
              <a:t>’&gt;</a:t>
            </a:r>
            <a:r>
              <a:rPr lang="en-US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1400" dirty="0" smtClean="0"/>
              <a:t>&lt;/p&gt;</a:t>
            </a:r>
            <a:endParaRPr lang="ru-R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22327" y="101249"/>
            <a:ext cx="88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11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178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1296"/>
          </a:xfrm>
        </p:spPr>
        <p:txBody>
          <a:bodyPr/>
          <a:lstStyle/>
          <a:p>
            <a:r>
              <a:rPr lang="ru-RU" dirty="0" smtClean="0"/>
              <a:t>Программа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1173106"/>
          </a:xfrm>
        </p:spPr>
        <p:txBody>
          <a:bodyPr/>
          <a:lstStyle/>
          <a:p>
            <a:pPr algn="ctr"/>
            <a:r>
              <a:rPr lang="ru-RU" dirty="0"/>
              <a:t>Разметка страниц с помощью </a:t>
            </a:r>
            <a:r>
              <a:rPr lang="ru-RU" b="1" dirty="0"/>
              <a:t>HTML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3883208" y="4365249"/>
            <a:ext cx="2930525" cy="1058806"/>
          </a:xfrm>
        </p:spPr>
        <p:txBody>
          <a:bodyPr/>
          <a:lstStyle/>
          <a:p>
            <a:pPr algn="ctr"/>
            <a:r>
              <a:rPr lang="ru-RU" dirty="0" smtClean="0"/>
              <a:t>Оформление страниц с помощью </a:t>
            </a:r>
            <a:r>
              <a:rPr lang="ru-RU" b="1" dirty="0" smtClean="0"/>
              <a:t>CSS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7394863" y="4366316"/>
            <a:ext cx="2932113" cy="1058806"/>
          </a:xfrm>
        </p:spPr>
        <p:txBody>
          <a:bodyPr/>
          <a:lstStyle/>
          <a:p>
            <a:pPr algn="ctr"/>
            <a:r>
              <a:rPr lang="ru-RU" dirty="0"/>
              <a:t>Практическая работа над </a:t>
            </a:r>
            <a:r>
              <a:rPr lang="ru-RU" dirty="0" smtClean="0"/>
              <a:t>сайтом</a:t>
            </a:r>
            <a:r>
              <a:rPr lang="en-US" dirty="0" smtClean="0"/>
              <a:t>(</a:t>
            </a:r>
            <a:r>
              <a:rPr lang="ru-RU" dirty="0" smtClean="0"/>
              <a:t>каркас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461029" y="0"/>
            <a:ext cx="83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2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7" y="2209800"/>
            <a:ext cx="1419326" cy="15707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47" y="2137064"/>
            <a:ext cx="1410049" cy="14100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56" y="1956739"/>
            <a:ext cx="2926773" cy="17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0969" y="7233"/>
            <a:ext cx="64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3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46111" y="452718"/>
            <a:ext cx="9404723" cy="851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История развития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58319" y="1433224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1.2 - 1991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1668" y="1866166"/>
            <a:ext cx="4934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Тим Бернерс-Ли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HyperText Markup Lamguage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Первый графический браузер </a:t>
            </a:r>
            <a:r>
              <a:rPr lang="en-US" dirty="0" smtClean="0"/>
              <a:t>Mosaic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 сказал </a:t>
            </a:r>
            <a:r>
              <a:rPr lang="ru-RU" b="1" dirty="0" smtClean="0"/>
              <a:t>Интернет</a:t>
            </a:r>
            <a:r>
              <a:rPr lang="ru-RU" dirty="0" smtClean="0"/>
              <a:t> поехали!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26596" y="1433224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2.0</a:t>
            </a:r>
            <a:r>
              <a:rPr lang="ru-RU" b="1" dirty="0" smtClean="0"/>
              <a:t> - 1994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79219" y="1802556"/>
            <a:ext cx="3581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W3C</a:t>
            </a:r>
            <a:r>
              <a:rPr lang="ru-RU" dirty="0" smtClean="0"/>
              <a:t> – </a:t>
            </a:r>
            <a:r>
              <a:rPr lang="en-US" dirty="0" smtClean="0"/>
              <a:t>WWW Consortium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Механизм отсылки данных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23577" y="302032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3</a:t>
            </a:r>
            <a:r>
              <a:rPr lang="ru-RU" b="1" dirty="0" smtClean="0"/>
              <a:t> - 1995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75577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потребность пользователей в возможностях визуального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«я родился»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Netscape – </a:t>
            </a:r>
            <a:r>
              <a:rPr lang="ru-RU" dirty="0" smtClean="0"/>
              <a:t>война браузеров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</a:t>
            </a:r>
            <a:r>
              <a:rPr lang="en-US" dirty="0" smtClean="0"/>
              <a:t>Explorer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50730" y="412149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 3.2 </a:t>
            </a:r>
            <a:r>
              <a:rPr lang="ru-RU" b="1" dirty="0"/>
              <a:t>и </a:t>
            </a:r>
            <a:r>
              <a:rPr lang="ru-RU" b="1" dirty="0" smtClean="0"/>
              <a:t>4 – 1997, 1999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67899" y="4585087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Война браузеров продолжается...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Огромное дополнение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Прожил порядка 15 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8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46111" y="452718"/>
            <a:ext cx="9404723" cy="851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История развития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6111" y="1558658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HTML5  - 2014г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0946" y="21516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WHATWG</a:t>
            </a:r>
            <a:r>
              <a:rPr lang="ru-RU" dirty="0" smtClean="0"/>
              <a:t> -</a:t>
            </a:r>
            <a:r>
              <a:rPr lang="en-US" i="1" dirty="0" smtClean="0"/>
              <a:t>Web </a:t>
            </a:r>
            <a:r>
              <a:rPr lang="en-US" i="1" dirty="0"/>
              <a:t>Hypertext Application Technology Working </a:t>
            </a:r>
            <a:r>
              <a:rPr lang="en-US" i="1" dirty="0" smtClean="0"/>
              <a:t>Group</a:t>
            </a:r>
            <a:r>
              <a:rPr lang="ru-RU" i="1" dirty="0" smtClean="0"/>
              <a:t> (2004г.)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новая  открытая </a:t>
            </a:r>
            <a:r>
              <a:rPr lang="ru-RU" dirty="0" smtClean="0"/>
              <a:t>платформа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аудио, видео, графику, анимацию и многое </a:t>
            </a:r>
            <a:r>
              <a:rPr lang="ru-RU" dirty="0" smtClean="0"/>
              <a:t>другое</a:t>
            </a:r>
            <a:endParaRPr lang="ru-RU" dirty="0"/>
          </a:p>
        </p:txBody>
      </p:sp>
      <p:pic>
        <p:nvPicPr>
          <p:cNvPr id="1026" name="Picture 2" descr="http://cs630319.vk.me/v630319668/ab15/KpOW_cXR8C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2"/>
          <a:stretch/>
        </p:blipFill>
        <p:spPr bwMode="auto">
          <a:xfrm>
            <a:off x="7195930" y="3601192"/>
            <a:ext cx="4375730" cy="26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52508" y="4784848"/>
            <a:ext cx="6740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Рыцарь </a:t>
            </a:r>
            <a:r>
              <a:rPr lang="en-US" b="1" dirty="0" smtClean="0"/>
              <a:t>HTML</a:t>
            </a:r>
          </a:p>
          <a:p>
            <a:endParaRPr lang="en-US" b="1" dirty="0"/>
          </a:p>
          <a:p>
            <a:pPr algn="just"/>
            <a:r>
              <a:rPr lang="ru-RU" dirty="0" smtClean="0"/>
              <a:t>Королева Великобритании, Елизавета </a:t>
            </a:r>
            <a:r>
              <a:rPr lang="en-US" dirty="0" smtClean="0"/>
              <a:t>II, </a:t>
            </a:r>
            <a:r>
              <a:rPr lang="ru-RU" dirty="0" smtClean="0"/>
              <a:t>в 2004 году посвятила в рыцари изобретателя языка </a:t>
            </a:r>
            <a:r>
              <a:rPr lang="en-US" dirty="0" smtClean="0"/>
              <a:t>HTML </a:t>
            </a:r>
            <a:r>
              <a:rPr lang="ru-RU" dirty="0" smtClean="0"/>
              <a:t>в сети </a:t>
            </a:r>
            <a:r>
              <a:rPr lang="en-US" dirty="0" smtClean="0"/>
              <a:t>WWW – </a:t>
            </a:r>
            <a:r>
              <a:rPr lang="ru-RU" dirty="0" smtClean="0"/>
              <a:t>Тима Бернерса-Ли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470969" y="7233"/>
            <a:ext cx="64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4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3113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409" y="27829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Язык разметки гипертекста HTML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52" y="1481912"/>
            <a:ext cx="2977984" cy="4807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3157" y="10458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&lt;html&gt;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83157" y="63557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&lt;/html&gt;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09592" y="14829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&lt;head&gt;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9592" y="2465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&lt;/head&gt;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03569" y="59197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&lt;/body&gt;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29439" y="293420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&lt;body&gt;</a:t>
            </a:r>
            <a:endParaRPr lang="ru-RU" b="1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820010" y="1215890"/>
            <a:ext cx="357808" cy="5339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80620" y="370082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HTML</a:t>
            </a:r>
            <a:r>
              <a:rPr lang="en-US" dirty="0" smtClean="0"/>
              <a:t> - </a:t>
            </a:r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6857667" y="1481912"/>
            <a:ext cx="198782" cy="126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291509" y="1926381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Заголовок </a:t>
            </a:r>
            <a:r>
              <a:rPr lang="en-US" b="1" dirty="0"/>
              <a:t>HTML</a:t>
            </a:r>
            <a:r>
              <a:rPr lang="en-US" dirty="0"/>
              <a:t> - </a:t>
            </a:r>
            <a:r>
              <a:rPr lang="ru-RU" dirty="0" smtClean="0"/>
              <a:t>документа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авая фигурная скобка 14"/>
          <p:cNvSpPr/>
          <p:nvPr/>
        </p:nvSpPr>
        <p:spPr>
          <a:xfrm>
            <a:off x="7238001" y="2934209"/>
            <a:ext cx="337930" cy="3236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963363" y="4367981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Тело</a:t>
            </a:r>
            <a:r>
              <a:rPr lang="ru-RU" b="1" dirty="0" smtClean="0"/>
              <a:t> </a:t>
            </a:r>
            <a:r>
              <a:rPr lang="en-US" b="1" dirty="0" smtClean="0"/>
              <a:t>HTML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61029" y="0"/>
            <a:ext cx="83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61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тегов и их 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1" y="5030742"/>
            <a:ext cx="4396339" cy="84165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Парные</a:t>
            </a:r>
          </a:p>
          <a:p>
            <a:r>
              <a:rPr lang="en-US" dirty="0" smtClean="0"/>
              <a:t>&lt;body&gt;&lt;/body&gt;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99651" y="5146345"/>
            <a:ext cx="4396341" cy="726864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Непарные</a:t>
            </a:r>
            <a:endParaRPr lang="en-US" b="1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=‘/path/name.png’&gt;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8173" y="4711149"/>
            <a:ext cx="1099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>
          <a:xfrm>
            <a:off x="1103312" y="3303222"/>
            <a:ext cx="4396339" cy="84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 smtClean="0"/>
              <a:t>Блочные</a:t>
            </a:r>
          </a:p>
          <a:p>
            <a:r>
              <a:rPr lang="en-US" dirty="0" smtClean="0"/>
              <a:t>&lt;div&gt;I am Block&lt;/div&gt;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5499651" y="3360615"/>
            <a:ext cx="4396341" cy="726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 smtClean="0"/>
              <a:t>Линейные</a:t>
            </a:r>
            <a:endParaRPr lang="en-US" b="1" dirty="0"/>
          </a:p>
          <a:p>
            <a:r>
              <a:rPr lang="en-US" dirty="0" smtClean="0"/>
              <a:t>&lt;a&gt;I am Line&lt;/a&gt;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6111" y="2925418"/>
            <a:ext cx="1099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/>
          <p:cNvSpPr txBox="1">
            <a:spLocks/>
          </p:cNvSpPr>
          <p:nvPr/>
        </p:nvSpPr>
        <p:spPr>
          <a:xfrm>
            <a:off x="1103312" y="1731973"/>
            <a:ext cx="4396339" cy="84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 smtClean="0"/>
              <a:t>Теги верхнего уровня</a:t>
            </a:r>
          </a:p>
          <a:p>
            <a:r>
              <a:rPr lang="en-US" dirty="0" smtClean="0"/>
              <a:t>&lt;html&gt;&lt;/html&gt;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499650" y="1681090"/>
            <a:ext cx="4396339" cy="84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 smtClean="0"/>
              <a:t>Теги метаданных документа</a:t>
            </a:r>
          </a:p>
          <a:p>
            <a:r>
              <a:rPr lang="en-US" dirty="0" smtClean="0"/>
              <a:t>&lt;title&gt;&lt;/title&gt;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461029" y="0"/>
            <a:ext cx="83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6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125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946" y="499676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Простой </a:t>
            </a:r>
            <a:r>
              <a:rPr lang="en-US" sz="2800" b="1" dirty="0" smtClean="0"/>
              <a:t>HTML</a:t>
            </a:r>
            <a:r>
              <a:rPr lang="en-US" sz="2800" dirty="0" smtClean="0"/>
              <a:t> </a:t>
            </a:r>
            <a:r>
              <a:rPr lang="ru-RU" sz="2800" dirty="0"/>
              <a:t>документ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70969" y="7233"/>
            <a:ext cx="64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7</a:t>
            </a:r>
            <a:endParaRPr lang="ru-RU" sz="6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62" y="1659834"/>
            <a:ext cx="5238887" cy="46635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546" y="1928190"/>
            <a:ext cx="4758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b="1" dirty="0" smtClean="0"/>
              <a:t>html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b="1" dirty="0" smtClean="0"/>
              <a:t>head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&lt;title&gt;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Test page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&lt;/title&gt;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b="1" dirty="0" smtClean="0"/>
              <a:t>head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b="1" dirty="0" smtClean="0"/>
              <a:t>body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&lt;h1&gt;Hello world!&lt;/h1&gt;</a:t>
            </a:r>
          </a:p>
          <a:p>
            <a:r>
              <a:rPr lang="en-US" sz="2400" dirty="0" smtClean="0"/>
              <a:t>	&lt;/</a:t>
            </a:r>
            <a:r>
              <a:rPr lang="en-US" sz="2400" b="1" dirty="0" smtClean="0"/>
              <a:t>body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b="1" dirty="0" smtClean="0"/>
              <a:t>html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533" y="1981200"/>
            <a:ext cx="3430726" cy="576262"/>
          </a:xfrm>
        </p:spPr>
        <p:txBody>
          <a:bodyPr/>
          <a:lstStyle/>
          <a:p>
            <a:pPr algn="ctr"/>
            <a:r>
              <a:rPr lang="ru-RU" sz="2000" dirty="0" smtClean="0"/>
              <a:t>Редакторы </a:t>
            </a:r>
            <a:r>
              <a:rPr lang="en-US" sz="2000" dirty="0" smtClean="0"/>
              <a:t>web-</a:t>
            </a:r>
            <a:r>
              <a:rPr lang="ru-RU" sz="2000" dirty="0" smtClean="0"/>
              <a:t>страниц</a:t>
            </a: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Браузеры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4096578" cy="576262"/>
          </a:xfrm>
        </p:spPr>
        <p:txBody>
          <a:bodyPr/>
          <a:lstStyle/>
          <a:p>
            <a:r>
              <a:rPr lang="ru-RU" sz="2000" dirty="0" smtClean="0"/>
              <a:t>Дополнительные инструменты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0" y="3600461"/>
            <a:ext cx="568994" cy="5689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1" y="5368473"/>
            <a:ext cx="597140" cy="5971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1" y="2681155"/>
            <a:ext cx="676413" cy="6764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412346"/>
            <a:ext cx="967595" cy="6983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0675" y="452569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Notepad++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83245" y="363692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Sublime Text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83245" y="28113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Brackets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08174" y="545975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Dreamweaver</a:t>
            </a:r>
            <a:endParaRPr lang="ru-RU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9" y="3568116"/>
            <a:ext cx="540243" cy="54024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01" y="5342832"/>
            <a:ext cx="550634" cy="55063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36" y="4411565"/>
            <a:ext cx="439250" cy="47791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36" y="2687436"/>
            <a:ext cx="537303" cy="53730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09917" y="268541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hrome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09917" y="356811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Mozilla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72433" y="44115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14356" y="527509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Explorer</a:t>
            </a:r>
            <a:endParaRPr lang="ru-RU" b="1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55" y="2667000"/>
            <a:ext cx="662012" cy="66201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37" y="3515766"/>
            <a:ext cx="698470" cy="73838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1532" y="275098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Photoshop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19682" y="370029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ColorZilla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70969" y="7233"/>
            <a:ext cx="64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4437" y="459623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F12</a:t>
            </a:r>
            <a:endParaRPr lang="ru-RU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255727" y="4734730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Инструмент разработчика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857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67" y="329513"/>
            <a:ext cx="9833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Визуальное отображение элементов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50361" y="158990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Физическое форматирование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21147" y="159814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Логическое форматирование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939480" y="1721707"/>
            <a:ext cx="0" cy="451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62465" y="2511741"/>
            <a:ext cx="5296930" cy="20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381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&lt;H2&gt;Заголовок 2&lt;/H2&gt;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&lt;H3&gt;Заголовок 3&lt;/H3&gt;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&lt;H4&gt;Заголовок 4&lt;/H4&gt;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algn="just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&lt;H5&gt;Заголовок 5&lt;/H5&gt;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algn="just">
              <a:lnSpc>
                <a:spcPct val="107000"/>
              </a:lnSpc>
              <a:spcAft>
                <a:spcPts val="800"/>
              </a:spcAft>
            </a:pPr>
            <a:r>
              <a:rPr lang="ru-RU" sz="10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&lt;H6&gt;Заголовок 6&lt;/H6&gt;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2692" y="2501546"/>
            <a:ext cx="417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&lt;cite&gt;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</a:rPr>
              <a:t>Скажи-ка</a:t>
            </a:r>
            <a:r>
              <a:rPr lang="ru-RU" dirty="0">
                <a:latin typeface="times new roman" panose="02020603050405020304" pitchFamily="18" charset="0"/>
              </a:rPr>
              <a:t>, дядя, ведь не даром 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</a:t>
            </a:r>
            <a:r>
              <a:rPr lang="ru-RU" dirty="0" smtClean="0">
                <a:latin typeface="times new roman" panose="02020603050405020304" pitchFamily="18" charset="0"/>
              </a:rPr>
              <a:t>Москва</a:t>
            </a:r>
            <a:r>
              <a:rPr lang="ru-RU" dirty="0">
                <a:latin typeface="times new roman" panose="02020603050405020304" pitchFamily="18" charset="0"/>
              </a:rPr>
              <a:t>, спаленная пожаром, 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</a:t>
            </a:r>
            <a:r>
              <a:rPr lang="ru-RU" dirty="0" smtClean="0">
                <a:latin typeface="times new roman" panose="02020603050405020304" pitchFamily="18" charset="0"/>
              </a:rPr>
              <a:t>Французу </a:t>
            </a:r>
            <a:r>
              <a:rPr lang="ru-RU" dirty="0">
                <a:latin typeface="times new roman" panose="02020603050405020304" pitchFamily="18" charset="0"/>
              </a:rPr>
              <a:t>отдана? 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</a:t>
            </a:r>
            <a:r>
              <a:rPr lang="ru-RU" dirty="0" smtClean="0">
                <a:latin typeface="times new roman" panose="02020603050405020304" pitchFamily="18" charset="0"/>
              </a:rPr>
              <a:t>Ведь </a:t>
            </a:r>
            <a:r>
              <a:rPr lang="ru-RU" dirty="0">
                <a:latin typeface="times new roman" panose="02020603050405020304" pitchFamily="18" charset="0"/>
              </a:rPr>
              <a:t>были ж схватки боевые</a:t>
            </a:r>
            <a:r>
              <a:rPr lang="ru-RU" dirty="0" smtClean="0">
                <a:latin typeface="times new roman" panose="02020603050405020304" pitchFamily="18" charset="0"/>
              </a:rPr>
              <a:t>?</a:t>
            </a:r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&lt;/cite&gt;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470969" y="7233"/>
            <a:ext cx="64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9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072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1345</TotalTime>
  <Words>437</Words>
  <Application>Microsoft Office PowerPoint</Application>
  <PresentationFormat>Произвольный</PresentationFormat>
  <Paragraphs>156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Ион</vt:lpstr>
      <vt:lpstr>Создание статичных веб-страниц  с помощью XHTML и CSS</vt:lpstr>
      <vt:lpstr>Программа курса</vt:lpstr>
      <vt:lpstr>Презентация PowerPoint</vt:lpstr>
      <vt:lpstr>Презентация PowerPoint</vt:lpstr>
      <vt:lpstr>Презентация PowerPoint</vt:lpstr>
      <vt:lpstr>Понятие тегов и их виды</vt:lpstr>
      <vt:lpstr>Презентация PowerPoint</vt:lpstr>
      <vt:lpstr>Средства реализации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Введнение в HTML и в CSS</dc:title>
  <dc:creator>root</dc:creator>
  <cp:lastModifiedBy>Евгений Курносов</cp:lastModifiedBy>
  <cp:revision>54</cp:revision>
  <dcterms:created xsi:type="dcterms:W3CDTF">2014-11-13T06:42:18Z</dcterms:created>
  <dcterms:modified xsi:type="dcterms:W3CDTF">2016-01-23T07:32:23Z</dcterms:modified>
</cp:coreProperties>
</file>