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65"/>
    </p:embeddedFont>
    <p:embeddedFont>
      <p:font typeface="PT Sans Narrow" panose="020B0604020202020204" charset="-52"/>
      <p:regular r:id="rId66"/>
      <p:bold r:id="rId67"/>
    </p:embeddedFont>
    <p:embeddedFont>
      <p:font typeface="Open Sans" panose="020B0604020202020204" charset="0"/>
      <p:regular r:id="rId68"/>
      <p:bold r:id="rId69"/>
      <p:italic r:id="rId70"/>
      <p:boldItalic r:id="rId71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 varScale="1">
        <p:scale>
          <a:sx n="114" d="100"/>
          <a:sy n="114" d="100"/>
        </p:scale>
        <p:origin x="-68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2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6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32186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Shape 10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" name="Shape 11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2" name="Shape 12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" name="Shape 14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5" name="Shape 15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400"/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 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 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ru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JavaScript#cite_note-15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JavaScript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Разработка клиентских приложений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Редакторы кода </a:t>
            </a:r>
            <a:r>
              <a:rPr lang="en-US" dirty="0" smtClean="0"/>
              <a:t>JS</a:t>
            </a:r>
            <a:endParaRPr lang="ru-RU" dirty="0"/>
          </a:p>
        </p:txBody>
      </p:sp>
      <p:pic>
        <p:nvPicPr>
          <p:cNvPr id="3074" name="Picture 2" descr="https://upload.wikimedia.org/wikipedia/ru/d/de/Webstorm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92" y="1851670"/>
            <a:ext cx="2259630" cy="50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.imgur.com/k2E3jc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48" y="1568214"/>
            <a:ext cx="924523" cy="92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aptana.com/images/logos/aptana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10971"/>
            <a:ext cx="1755401" cy="63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aprocom.ru/wp-content/uploads/2012/01/netbeans-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780" y="2584794"/>
            <a:ext cx="1607813" cy="88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7848" y="1183853"/>
            <a:ext cx="3813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 - </a:t>
            </a:r>
            <a:r>
              <a:rPr lang="ru-RU" dirty="0"/>
              <a:t>«интегрированная среда разработки»</a:t>
            </a:r>
          </a:p>
        </p:txBody>
      </p:sp>
      <p:pic>
        <p:nvPicPr>
          <p:cNvPr id="3082" name="Picture 10" descr="https://avatars.githubusercontent.com/u/5132872?v=3?s=4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89" y="3501135"/>
            <a:ext cx="1258077" cy="125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6660232" y="1183853"/>
            <a:ext cx="1688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Лёгкие редакторы</a:t>
            </a:r>
          </a:p>
        </p:txBody>
      </p:sp>
      <p:pic>
        <p:nvPicPr>
          <p:cNvPr id="3084" name="Picture 12" descr="http://blogproweb.ru/wp-content/uploads/2015/10/sublime-text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015" y="3147814"/>
            <a:ext cx="1544266" cy="154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vicentbadia.com/wp-content/uploads/2015/01/brackets-editor-log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79366"/>
            <a:ext cx="2392148" cy="136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mage.freshshare.com/i0/id20/notepad++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726706"/>
            <a:ext cx="2010485" cy="107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0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Внедрение</a:t>
            </a:r>
            <a:r>
              <a:rPr lang="en-US" dirty="0" smtClean="0"/>
              <a:t> JS</a:t>
            </a:r>
            <a:r>
              <a:rPr lang="ru-RU" dirty="0" smtClean="0"/>
              <a:t> </a:t>
            </a:r>
            <a:r>
              <a:rPr lang="ru-RU" dirty="0"/>
              <a:t>в </a:t>
            </a:r>
            <a:r>
              <a:rPr lang="en-US" dirty="0"/>
              <a:t>HTML </a:t>
            </a:r>
            <a:r>
              <a:rPr lang="ru-RU" dirty="0"/>
              <a:t>документы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203598"/>
            <a:ext cx="8568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Программы на языке </a:t>
            </a:r>
            <a:r>
              <a:rPr lang="en-US" b="1" dirty="0"/>
              <a:t>JavaScript</a:t>
            </a:r>
            <a:r>
              <a:rPr lang="en-US" dirty="0"/>
              <a:t> </a:t>
            </a:r>
            <a:r>
              <a:rPr lang="ru-RU" dirty="0"/>
              <a:t>можно вставить в любое место </a:t>
            </a:r>
            <a:r>
              <a:rPr lang="en-US" dirty="0"/>
              <a:t>HTML </a:t>
            </a:r>
            <a:r>
              <a:rPr lang="ru-RU" dirty="0"/>
              <a:t>при помощи тега </a:t>
            </a:r>
            <a:r>
              <a:rPr lang="en-US" b="1" dirty="0"/>
              <a:t>SCRIPT</a:t>
            </a:r>
            <a:endParaRPr lang="ru-RU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06" y="1563638"/>
            <a:ext cx="3746004" cy="3235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6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Внедрение</a:t>
            </a:r>
            <a:r>
              <a:rPr lang="en-US" dirty="0"/>
              <a:t> JS</a:t>
            </a:r>
            <a:r>
              <a:rPr lang="ru-RU" dirty="0"/>
              <a:t> в </a:t>
            </a:r>
            <a:r>
              <a:rPr lang="en-US" dirty="0"/>
              <a:t>HTML </a:t>
            </a:r>
            <a:r>
              <a:rPr lang="ru-RU" dirty="0"/>
              <a:t>документы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203598"/>
            <a:ext cx="8496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</a:t>
            </a:r>
            <a:r>
              <a:rPr lang="en-US" dirty="0"/>
              <a:t>JavaScript-</a:t>
            </a:r>
            <a:r>
              <a:rPr lang="ru-RU" dirty="0"/>
              <a:t>кода много — его выносят в отдельный файл, который подключается в </a:t>
            </a:r>
            <a:r>
              <a:rPr lang="en-US" dirty="0"/>
              <a:t>HTML: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7654"/>
            <a:ext cx="43434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95536" y="2427734"/>
            <a:ext cx="82089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Как правило, в </a:t>
            </a:r>
            <a:r>
              <a:rPr lang="en-US" dirty="0"/>
              <a:t>HTML </a:t>
            </a:r>
            <a:r>
              <a:rPr lang="ru-RU" dirty="0"/>
              <a:t>пишут только самые простые скрипты, а сложные выносят в отдельный файл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Браузер скачает его только первый раз и в дальнейшем, при правильной настройке сервера, будет брать из своего кеша.</a:t>
            </a:r>
          </a:p>
          <a:p>
            <a:endParaRPr lang="ru-RU" dirty="0"/>
          </a:p>
          <a:p>
            <a:r>
              <a:rPr lang="ru-RU" dirty="0"/>
              <a:t>Благодаря этому один и тот же большой скрипт, содержащий, к примеру, библиотеку функций, может использоваться на разных страницах без полной перезагрузки с сервера.</a:t>
            </a:r>
          </a:p>
        </p:txBody>
      </p:sp>
    </p:spTree>
    <p:extLst>
      <p:ext uri="{BB962C8B-B14F-4D97-AF65-F5344CB8AC3E}">
        <p14:creationId xmlns:p14="http://schemas.microsoft.com/office/powerpoint/2010/main" val="146587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Асинхронные скрипты: </a:t>
            </a:r>
            <a:r>
              <a:rPr lang="en-US" dirty="0"/>
              <a:t>defer/async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203598"/>
            <a:ext cx="85689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Браузер загружает и отображает </a:t>
            </a:r>
            <a:r>
              <a:rPr lang="en-US" dirty="0"/>
              <a:t>HTML </a:t>
            </a:r>
            <a:r>
              <a:rPr lang="ru-RU" dirty="0"/>
              <a:t>постепенно. Особенно это заметно при медленном интернет-соединении: браузер не ждёт, пока страница загрузится целиком, а показывает ту часть, которую успел загрузить.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963813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Такое поведение называют «</a:t>
            </a:r>
            <a:r>
              <a:rPr lang="ru-RU" b="1" dirty="0"/>
              <a:t>синхронным</a:t>
            </a:r>
            <a:r>
              <a:rPr lang="ru-RU" dirty="0"/>
              <a:t>». Как правило, оно вполне нормально, но есть важное следствие.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2715766"/>
            <a:ext cx="8280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Если скрипт — внешний, то пока браузер не выполнит его, он не покажет часть страницы под ним.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58" y="3205659"/>
            <a:ext cx="76866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67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en-US" dirty="0" smtClean="0"/>
              <a:t>async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491630"/>
            <a:ext cx="85689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Поддерживается всеми браузерами, кроме </a:t>
            </a:r>
            <a:r>
              <a:rPr lang="en-US" dirty="0"/>
              <a:t>IE9-. </a:t>
            </a:r>
            <a:r>
              <a:rPr lang="ru-RU" dirty="0"/>
              <a:t>Скрипт выполняется полностью асинхронно. То есть, при обнаружении &lt;</a:t>
            </a:r>
            <a:r>
              <a:rPr lang="en-US" dirty="0"/>
              <a:t>script async src="..."&gt; </a:t>
            </a:r>
            <a:r>
              <a:rPr lang="ru-RU" dirty="0"/>
              <a:t>браузер не останавливает обработку страницы, а спокойно работает дальше. Когда скрипт будет загружен — он выполнится.</a:t>
            </a:r>
          </a:p>
        </p:txBody>
      </p:sp>
    </p:spTree>
    <p:extLst>
      <p:ext uri="{BB962C8B-B14F-4D97-AF65-F5344CB8AC3E}">
        <p14:creationId xmlns:p14="http://schemas.microsoft.com/office/powerpoint/2010/main" val="34997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 </a:t>
            </a:r>
            <a:r>
              <a:rPr lang="en-US" dirty="0"/>
              <a:t>defer</a:t>
            </a:r>
            <a:br>
              <a:rPr lang="en-US" dirty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14059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Поддерживается всеми браузерами, включая самые старые </a:t>
            </a:r>
            <a:r>
              <a:rPr lang="en-US" dirty="0"/>
              <a:t>IE. </a:t>
            </a:r>
            <a:r>
              <a:rPr lang="ru-RU" dirty="0"/>
              <a:t>Скрипт также выполняется асинхронно, не заставляет ждать страницу, но есть два отличия от </a:t>
            </a:r>
            <a:r>
              <a:rPr lang="en-US" dirty="0"/>
              <a:t>async.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779662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Первое — браузер гарантирует, что относительный порядок скриптов с </a:t>
            </a:r>
            <a:r>
              <a:rPr lang="en-US" dirty="0"/>
              <a:t>defer </a:t>
            </a:r>
            <a:r>
              <a:rPr lang="ru-RU" dirty="0"/>
              <a:t>будет сохранён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То есть, в таком коде (с </a:t>
            </a:r>
            <a:r>
              <a:rPr lang="en-US" dirty="0"/>
              <a:t>async) </a:t>
            </a:r>
            <a:r>
              <a:rPr lang="ru-RU" dirty="0"/>
              <a:t>первым сработает тот скрипт, который раньше загрузится: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02882"/>
            <a:ext cx="35909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45412" y="3219822"/>
            <a:ext cx="85470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А в таком коде (с </a:t>
            </a:r>
            <a:r>
              <a:rPr lang="en-US" dirty="0"/>
              <a:t>defer) </a:t>
            </a:r>
            <a:r>
              <a:rPr lang="ru-RU" dirty="0"/>
              <a:t>первым сработает всегда 1.</a:t>
            </a:r>
            <a:r>
              <a:rPr lang="en-US" dirty="0"/>
              <a:t>js, </a:t>
            </a:r>
            <a:r>
              <a:rPr lang="ru-RU" dirty="0"/>
              <a:t>а скрипт 2.</a:t>
            </a:r>
            <a:r>
              <a:rPr lang="en-US" dirty="0"/>
              <a:t>js, </a:t>
            </a:r>
            <a:r>
              <a:rPr lang="ru-RU" dirty="0"/>
              <a:t>даже если загрузился раньше, будет его ждать.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66" y="3795886"/>
            <a:ext cx="35623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5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</a:t>
            </a:r>
            <a:r>
              <a:rPr lang="en-US" dirty="0" smtClean="0"/>
              <a:t>async</a:t>
            </a:r>
            <a:r>
              <a:rPr lang="ru-RU" dirty="0" smtClean="0"/>
              <a:t>, </a:t>
            </a:r>
            <a:r>
              <a:rPr lang="en-US" dirty="0" smtClean="0"/>
              <a:t>defer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170317"/>
            <a:ext cx="86409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Второе отличие — скрипт с </a:t>
            </a:r>
            <a:r>
              <a:rPr lang="en-US" dirty="0"/>
              <a:t>defer </a:t>
            </a:r>
            <a:r>
              <a:rPr lang="ru-RU" dirty="0"/>
              <a:t>сработает, когда весь </a:t>
            </a:r>
            <a:r>
              <a:rPr lang="en-US" dirty="0"/>
              <a:t>HTML-</a:t>
            </a:r>
            <a:r>
              <a:rPr lang="ru-RU" dirty="0"/>
              <a:t>документ будет обработан браузером.</a:t>
            </a:r>
          </a:p>
          <a:p>
            <a:endParaRPr lang="ru-RU" dirty="0"/>
          </a:p>
          <a:p>
            <a:r>
              <a:rPr lang="ru-RU" dirty="0"/>
              <a:t>Например, если документ достаточно большой…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95686"/>
            <a:ext cx="40576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51520" y="3363838"/>
            <a:ext cx="8496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async </a:t>
            </a:r>
            <a:r>
              <a:rPr lang="ru-RU" b="1" dirty="0"/>
              <a:t>вместе с </a:t>
            </a:r>
            <a:r>
              <a:rPr lang="en-US" b="1" dirty="0" smtClean="0"/>
              <a:t>defer</a:t>
            </a:r>
            <a:endParaRPr lang="ru-RU" b="1" dirty="0" smtClean="0"/>
          </a:p>
          <a:p>
            <a:endParaRPr lang="en-US" b="1" dirty="0"/>
          </a:p>
          <a:p>
            <a:r>
              <a:rPr lang="ru-RU" dirty="0"/>
              <a:t>При одновременном указании </a:t>
            </a:r>
            <a:r>
              <a:rPr lang="en-US" dirty="0"/>
              <a:t>async </a:t>
            </a:r>
            <a:r>
              <a:rPr lang="ru-RU" dirty="0"/>
              <a:t>и </a:t>
            </a:r>
            <a:r>
              <a:rPr lang="en-US" dirty="0"/>
              <a:t>defer </a:t>
            </a:r>
            <a:r>
              <a:rPr lang="ru-RU" dirty="0"/>
              <a:t>в современных браузерах будет использован только </a:t>
            </a:r>
            <a:r>
              <a:rPr lang="en-US" dirty="0"/>
              <a:t>async, </a:t>
            </a:r>
            <a:r>
              <a:rPr lang="ru-RU" dirty="0"/>
              <a:t>в </a:t>
            </a:r>
            <a:r>
              <a:rPr lang="en-US" dirty="0"/>
              <a:t>IE9- — </a:t>
            </a:r>
            <a:r>
              <a:rPr lang="ru-RU" dirty="0"/>
              <a:t>только </a:t>
            </a:r>
            <a:r>
              <a:rPr lang="en-US" dirty="0"/>
              <a:t>defer (</a:t>
            </a:r>
            <a:r>
              <a:rPr lang="ru-RU" dirty="0"/>
              <a:t>не понимает </a:t>
            </a:r>
            <a:r>
              <a:rPr lang="en-US" dirty="0"/>
              <a:t>async).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917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183853"/>
            <a:ext cx="5501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объявления переменной используется ключевое слово </a:t>
            </a:r>
            <a:r>
              <a:rPr lang="en-US" b="1" dirty="0" smtClean="0"/>
              <a:t>var</a:t>
            </a:r>
            <a:endParaRPr lang="ru-RU" b="1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95793"/>
            <a:ext cx="3419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524769"/>
            <a:ext cx="46863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23528" y="2283718"/>
            <a:ext cx="19255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Имена переменных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2643758"/>
            <a:ext cx="84249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 имя переменной в </a:t>
            </a:r>
            <a:r>
              <a:rPr lang="en-US" dirty="0"/>
              <a:t>JavaScript </a:t>
            </a:r>
            <a:r>
              <a:rPr lang="ru-RU" dirty="0"/>
              <a:t>наложены всего два ограничения</a:t>
            </a:r>
            <a:r>
              <a:rPr lang="ru-RU" dirty="0" smtClean="0"/>
              <a:t>.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Имя может состоять из: букв, цифр, символов $ и _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Первый символ не должен быть цифрой.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23528" y="3382422"/>
            <a:ext cx="85747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Что особенно интересно — доллар </a:t>
            </a:r>
            <a:r>
              <a:rPr lang="ru-RU" b="1" dirty="0"/>
              <a:t>'$'</a:t>
            </a:r>
            <a:r>
              <a:rPr lang="ru-RU" dirty="0"/>
              <a:t> и знак подчеркивания </a:t>
            </a:r>
            <a:r>
              <a:rPr lang="ru-RU" b="1" dirty="0"/>
              <a:t>'_'</a:t>
            </a:r>
            <a:r>
              <a:rPr lang="ru-RU" dirty="0"/>
              <a:t> являются такими же обычными символами, как буквы: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723878"/>
            <a:ext cx="46577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22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203598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Регистр букв имеет значение</a:t>
            </a:r>
          </a:p>
          <a:p>
            <a:r>
              <a:rPr lang="ru-RU" dirty="0"/>
              <a:t>Переменные </a:t>
            </a:r>
            <a:r>
              <a:rPr lang="en-US" dirty="0" smtClean="0"/>
              <a:t>shag </a:t>
            </a:r>
            <a:r>
              <a:rPr lang="ru-RU" dirty="0" smtClean="0"/>
              <a:t>и </a:t>
            </a:r>
            <a:r>
              <a:rPr lang="en-US" dirty="0" smtClean="0"/>
              <a:t>S</a:t>
            </a:r>
            <a:r>
              <a:rPr lang="en-US" dirty="0"/>
              <a:t>h</a:t>
            </a:r>
            <a:r>
              <a:rPr lang="en-US" dirty="0" smtClean="0"/>
              <a:t>ag </a:t>
            </a:r>
            <a:r>
              <a:rPr lang="en-US" dirty="0"/>
              <a:t>— </a:t>
            </a:r>
            <a:r>
              <a:rPr lang="ru-RU" dirty="0"/>
              <a:t>две разные переменные.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1995686"/>
            <a:ext cx="42594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Русские буквы допустимы, но не рекомендуются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18210"/>
            <a:ext cx="40481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67544" y="2739416"/>
            <a:ext cx="84969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Зарезервированные имена</a:t>
            </a:r>
            <a:endParaRPr lang="en-US" b="1" dirty="0" smtClean="0"/>
          </a:p>
          <a:p>
            <a:r>
              <a:rPr lang="ru-RU" dirty="0"/>
              <a:t>Существует список зарезервированных слов, которые нельзя использовать для переменных, так как они используются самим языком</a:t>
            </a:r>
          </a:p>
        </p:txBody>
      </p:sp>
    </p:spTree>
    <p:extLst>
      <p:ext uri="{BB962C8B-B14F-4D97-AF65-F5344CB8AC3E}">
        <p14:creationId xmlns:p14="http://schemas.microsoft.com/office/powerpoint/2010/main" val="72495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13159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Переменная</a:t>
            </a:r>
            <a:r>
              <a:rPr lang="ru-RU" dirty="0"/>
              <a:t>, которая никогда не меняется. Как правило, их называют большими буквами, через подчёркивание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54810"/>
            <a:ext cx="37433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23528" y="3435846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Технически, константа является обычной переменной, то есть её можно изменить. Но мы </a:t>
            </a:r>
            <a:r>
              <a:rPr lang="ru-RU" b="1" dirty="0"/>
              <a:t>договариваемся</a:t>
            </a:r>
            <a:r>
              <a:rPr lang="ru-RU" dirty="0"/>
              <a:t> этого не делать.</a:t>
            </a:r>
          </a:p>
        </p:txBody>
      </p:sp>
    </p:spTree>
    <p:extLst>
      <p:ext uri="{BB962C8B-B14F-4D97-AF65-F5344CB8AC3E}">
        <p14:creationId xmlns:p14="http://schemas.microsoft.com/office/powerpoint/2010/main" val="132826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Программа курса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00" y="1456700"/>
            <a:ext cx="1065625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2604425" y="2602475"/>
            <a:ext cx="2864700" cy="40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>
                <a:latin typeface="Impact"/>
                <a:ea typeface="Impact"/>
                <a:cs typeface="Impact"/>
                <a:sym typeface="Impact"/>
              </a:rPr>
              <a:t>Взаимодействие JS c HTML5 и CSS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5675" y="1418350"/>
            <a:ext cx="1884124" cy="110397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311700" y="2602475"/>
            <a:ext cx="1434900" cy="40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>
                <a:latin typeface="Impact"/>
                <a:ea typeface="Impact"/>
                <a:cs typeface="Impact"/>
                <a:sym typeface="Impact"/>
              </a:rPr>
              <a:t>Введение в JS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5912" y="1047454"/>
            <a:ext cx="1884124" cy="188412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5745625" y="2602475"/>
            <a:ext cx="2864700" cy="40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>
                <a:latin typeface="Impact"/>
                <a:ea typeface="Impact"/>
                <a:cs typeface="Impact"/>
                <a:sym typeface="Impact"/>
              </a:rPr>
              <a:t>Ajax + JSON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0165" y="3240625"/>
            <a:ext cx="2207933" cy="110397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795662" y="4387100"/>
            <a:ext cx="2864700" cy="40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>
                <a:latin typeface="Impact"/>
                <a:ea typeface="Impact"/>
                <a:cs typeface="Impact"/>
                <a:sym typeface="Impact"/>
              </a:rPr>
              <a:t>Библиотека jQuery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77621" y="3410296"/>
            <a:ext cx="2711624" cy="76462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5077612" y="4344600"/>
            <a:ext cx="2864700" cy="40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>
                <a:latin typeface="Impact"/>
                <a:ea typeface="Impact"/>
                <a:cs typeface="Impact"/>
                <a:sym typeface="Impact"/>
              </a:rPr>
              <a:t>MVC Framework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Правильный выбор имени переменной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202126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Правильный выбор имени переменной — одна из самых важных и сложных вещей в программировании, которая отличает начинающего от гуру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851670"/>
            <a:ext cx="788869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Правила </a:t>
            </a:r>
            <a:r>
              <a:rPr lang="ru-RU" b="1" dirty="0" smtClean="0"/>
              <a:t>именования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Никакого транслита. Только английский</a:t>
            </a:r>
            <a:r>
              <a:rPr lang="ru-RU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Использовать короткие имена только для переменных «местного значения</a:t>
            </a:r>
            <a:r>
              <a:rPr lang="ru-RU" dirty="0" smtClean="0"/>
              <a:t>».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Переменные из нескольких слов пишутся вместеВотТак</a:t>
            </a:r>
            <a:r>
              <a:rPr lang="ru-RU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Имя переменной должно максимально чётко соответствовать хранимым в ней данным</a:t>
            </a:r>
            <a:r>
              <a:rPr lang="ru-RU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 Храните в переменной то, что следует</a:t>
            </a:r>
          </a:p>
        </p:txBody>
      </p:sp>
    </p:spTree>
    <p:extLst>
      <p:ext uri="{BB962C8B-B14F-4D97-AF65-F5344CB8AC3E}">
        <p14:creationId xmlns:p14="http://schemas.microsoft.com/office/powerpoint/2010/main" val="24402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203598"/>
            <a:ext cx="1649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Число «</a:t>
            </a:r>
            <a:r>
              <a:rPr lang="en-US" b="1" dirty="0"/>
              <a:t>number»</a:t>
            </a:r>
            <a:endParaRPr lang="ru-RU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03" y="1511375"/>
            <a:ext cx="29813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95536" y="2355726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Единый тип число используется как для целых, так и для дробных чисел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Существуют специальные числовые значения </a:t>
            </a:r>
            <a:r>
              <a:rPr lang="en-US" dirty="0"/>
              <a:t>Infinity (</a:t>
            </a:r>
            <a:r>
              <a:rPr lang="ru-RU" dirty="0"/>
              <a:t>бесконечность) и </a:t>
            </a:r>
            <a:r>
              <a:rPr lang="en-US" dirty="0"/>
              <a:t>NaN (</a:t>
            </a:r>
            <a:r>
              <a:rPr lang="ru-RU" dirty="0"/>
              <a:t>ошибка вычислений).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87" y="2895221"/>
            <a:ext cx="3429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03" y="3579862"/>
            <a:ext cx="40671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9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347614"/>
            <a:ext cx="1555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Строка «</a:t>
            </a:r>
            <a:r>
              <a:rPr lang="en-US" b="1" dirty="0"/>
              <a:t>string»</a:t>
            </a:r>
            <a:endParaRPr lang="ru-RU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55391"/>
            <a:ext cx="41243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51520" y="2447985"/>
            <a:ext cx="86940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Тип символ не существует, есть только строка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3275862"/>
            <a:ext cx="3483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/>
              <a:t>Булевый</a:t>
            </a:r>
            <a:r>
              <a:rPr lang="ru-RU" b="1" dirty="0"/>
              <a:t> (логический) тип «</a:t>
            </a:r>
            <a:r>
              <a:rPr lang="en-US" b="1" dirty="0" err="1"/>
              <a:t>boolean</a:t>
            </a:r>
            <a:r>
              <a:rPr lang="en-US" b="1" dirty="0"/>
              <a:t>»</a:t>
            </a:r>
            <a:endParaRPr lang="ru-RU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51870"/>
            <a:ext cx="52101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9925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193725"/>
            <a:ext cx="28216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Специальное значение «</a:t>
            </a:r>
            <a:r>
              <a:rPr lang="en-US" b="1" dirty="0"/>
              <a:t>null»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501502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Значение </a:t>
            </a:r>
            <a:r>
              <a:rPr lang="ru-RU" dirty="0" err="1"/>
              <a:t>null</a:t>
            </a:r>
            <a:r>
              <a:rPr lang="ru-RU" dirty="0"/>
              <a:t> не относится ни к одному из типов выше, а образует свой отдельный тип, состоящий из единственного значения </a:t>
            </a:r>
            <a:r>
              <a:rPr lang="ru-RU" dirty="0" err="1"/>
              <a:t>null</a:t>
            </a:r>
            <a:r>
              <a:rPr lang="ru-RU" dirty="0"/>
              <a:t>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50" y="2047875"/>
            <a:ext cx="3343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291294" y="2715766"/>
            <a:ext cx="85291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JavaScript </a:t>
            </a:r>
            <a:r>
              <a:rPr lang="ru-RU" b="1" dirty="0" err="1"/>
              <a:t>null</a:t>
            </a:r>
            <a:r>
              <a:rPr lang="ru-RU" dirty="0"/>
              <a:t> не является «ссылкой на несуществующий объект» или «нулевым указателем», как в некоторых других языках. Это просто специальное значение, которое имеет смысл «ничего» или «значение неизвестно».</a:t>
            </a:r>
          </a:p>
        </p:txBody>
      </p:sp>
    </p:spTree>
    <p:extLst>
      <p:ext uri="{BB962C8B-B14F-4D97-AF65-F5344CB8AC3E}">
        <p14:creationId xmlns:p14="http://schemas.microsoft.com/office/powerpoint/2010/main" val="115053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347614"/>
            <a:ext cx="3166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Специальное значение «</a:t>
            </a:r>
            <a:r>
              <a:rPr lang="en-US" dirty="0"/>
              <a:t>undefined»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5435" y="1707654"/>
            <a:ext cx="84802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Значение </a:t>
            </a:r>
            <a:r>
              <a:rPr lang="ru-RU" b="1" dirty="0" err="1"/>
              <a:t>undefined</a:t>
            </a:r>
            <a:r>
              <a:rPr lang="ru-RU" dirty="0"/>
              <a:t>, как и </a:t>
            </a:r>
            <a:r>
              <a:rPr lang="ru-RU" b="1" dirty="0" err="1" smtClean="0"/>
              <a:t>null</a:t>
            </a:r>
            <a:r>
              <a:rPr lang="ru-RU" dirty="0" smtClean="0"/>
              <a:t>, </a:t>
            </a:r>
            <a:r>
              <a:rPr lang="ru-RU" dirty="0"/>
              <a:t>образует свой собственный тип, состоящий из одного этого значения. Оно имеет смысл «значение не присвоено».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84" y="2266038"/>
            <a:ext cx="42195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52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</a:t>
            </a:r>
            <a:r>
              <a:rPr lang="ru-RU" dirty="0" smtClean="0"/>
              <a:t>д</a:t>
            </a:r>
            <a:r>
              <a:rPr lang="ru-RU" dirty="0"/>
              <a:t>а</a:t>
            </a:r>
            <a:r>
              <a:rPr lang="ru-RU" dirty="0" smtClean="0"/>
              <a:t>нных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1203598"/>
            <a:ext cx="1654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Объекты «</a:t>
            </a:r>
            <a:r>
              <a:rPr lang="en-US" dirty="0"/>
              <a:t>object»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1563638"/>
            <a:ext cx="84249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Он используется для коллекций данных и для объявления более сложных сущностей.</a:t>
            </a:r>
          </a:p>
          <a:p>
            <a:endParaRPr lang="ru-RU" dirty="0"/>
          </a:p>
          <a:p>
            <a:r>
              <a:rPr lang="ru-RU" dirty="0"/>
              <a:t>Объявляются объекты при помощи фигурных скобок {...}, например: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33625"/>
            <a:ext cx="34956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874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 err="1"/>
              <a:t>typeof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178485"/>
            <a:ext cx="727280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Оператор </a:t>
            </a:r>
            <a:r>
              <a:rPr lang="ru-RU" dirty="0" err="1"/>
              <a:t>typeof</a:t>
            </a:r>
            <a:r>
              <a:rPr lang="ru-RU" dirty="0"/>
              <a:t> возвращает тип аргумента.</a:t>
            </a:r>
          </a:p>
          <a:p>
            <a:endParaRPr lang="ru-RU" dirty="0"/>
          </a:p>
          <a:p>
            <a:r>
              <a:rPr lang="ru-RU" dirty="0"/>
              <a:t>У него есть два синтаксиса: со скобками и без</a:t>
            </a:r>
            <a:r>
              <a:rPr lang="ru-RU" dirty="0" smtClean="0"/>
              <a:t>: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Синтаксис оператора: </a:t>
            </a:r>
            <a:r>
              <a:rPr lang="ru-RU" dirty="0" err="1"/>
              <a:t>typeof</a:t>
            </a:r>
            <a:r>
              <a:rPr lang="ru-RU" dirty="0"/>
              <a:t> x.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Синтаксис функции: </a:t>
            </a:r>
            <a:r>
              <a:rPr lang="ru-RU" dirty="0" err="1"/>
              <a:t>typeof</a:t>
            </a:r>
            <a:r>
              <a:rPr lang="ru-RU" dirty="0"/>
              <a:t>(x).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11" y="2348036"/>
            <a:ext cx="4572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326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203598"/>
            <a:ext cx="2792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Сложение строк, бинарный +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617643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Обычно при помощи плюса '+' складывают числа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Но если бинарный оператор '+' применить к строкам, то он их объединяет в одну: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40863"/>
            <a:ext cx="33432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29796" y="3003798"/>
            <a:ext cx="86346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/>
              <a:t>Если хотя бы один аргумент является строкой, то второй будет также преобразован к строке!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96" y="3341461"/>
            <a:ext cx="33623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05316" y="4155926"/>
            <a:ext cx="84431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Остальные арифметические операторы работают только с числами и всегда приводят аргументы к числу.</a:t>
            </a:r>
          </a:p>
        </p:txBody>
      </p:sp>
    </p:spTree>
    <p:extLst>
      <p:ext uri="{BB962C8B-B14F-4D97-AF65-F5344CB8AC3E}">
        <p14:creationId xmlns:p14="http://schemas.microsoft.com/office/powerpoint/2010/main" val="854570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275606"/>
            <a:ext cx="22322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Унарный </a:t>
            </a:r>
            <a:r>
              <a:rPr lang="ru-RU" dirty="0"/>
              <a:t>плюс +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635646"/>
            <a:ext cx="80648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«побочный эффект» — преобразование значения в число.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2067694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Например, когда мы получаем значения из HTML-полей или от пользователя, то они обычно в форме строк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590914"/>
            <a:ext cx="28194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710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59" y="1469939"/>
            <a:ext cx="48577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79355" y="1131590"/>
            <a:ext cx="1739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Взятие остатка %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79355" y="2571750"/>
            <a:ext cx="26773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Инкремент/декремент: ++, --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76459" y="2995948"/>
            <a:ext cx="83192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Одной из наиболее частых операций в JavaScript, как и во многих других языках программирования, является увеличение или уменьшение переменной на единицу.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59" y="3579862"/>
            <a:ext cx="4791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09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dirty="0"/>
              <a:t>Введение  в JavaScript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1275606"/>
            <a:ext cx="6984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JavaScript - </a:t>
            </a:r>
            <a:r>
              <a:rPr lang="ru-RU" dirty="0"/>
              <a:t>это язык программирования для Веб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84265" y="1766858"/>
            <a:ext cx="83529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/>
              <a:t>И</a:t>
            </a:r>
            <a:r>
              <a:rPr lang="ru-RU" dirty="0" smtClean="0"/>
              <a:t>значально создавался </a:t>
            </a:r>
            <a:r>
              <a:rPr lang="ru-RU" dirty="0"/>
              <a:t>для того, чтобы сделать </a:t>
            </a:r>
            <a:r>
              <a:rPr lang="en-US" dirty="0"/>
              <a:t>web-</a:t>
            </a:r>
            <a:r>
              <a:rPr lang="ru-RU" dirty="0"/>
              <a:t>странички «живыми».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2211710"/>
            <a:ext cx="826964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Используется </a:t>
            </a:r>
            <a:r>
              <a:rPr lang="ru-RU" dirty="0"/>
              <a:t>как встраиваемый язык для программного доступа к объектам приложений. Наиболее широкое применение находит в браузерах как язык сценариев для придания интерактивности веб-страницам.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84265" y="3147814"/>
            <a:ext cx="82696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Может </a:t>
            </a:r>
            <a:r>
              <a:rPr lang="ru-RU" dirty="0"/>
              <a:t>выполняться не только в браузере, а где угодно, нужна лишь специальная программа — интерпретатор. Процесс выполнения скрипта называют «интерпретацией».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203598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Вызывать эти операторы можно не только после, но и перед переменной: i++ (называется «постфиксная форма») или ++i («префиксная форма»).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1845977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Постфиксная форма i++ отличается от префиксной ++i тем, что возвращает старое значение, бывшее до увеличения</a:t>
            </a:r>
            <a:r>
              <a:rPr lang="ru-RU" dirty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54258" y="2499742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i++ 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58" y="2859782"/>
            <a:ext cx="33718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7092280" y="2499741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i++ </a:t>
            </a:r>
            <a:endParaRPr lang="ru-RU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505" y="2807519"/>
            <a:ext cx="32575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234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Побитовые операторы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203598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Побитовые операторы рассматривают аргументы как 32-разрядные целые числа и работают на уровне их внутреннего двоичного представления.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39558" y="1995686"/>
            <a:ext cx="65366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Поддерживаются следующие побитовые операторы: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AND(</a:t>
            </a:r>
            <a:r>
              <a:rPr lang="ru-RU" dirty="0"/>
              <a:t>и) ( &amp;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OR(</a:t>
            </a:r>
            <a:r>
              <a:rPr lang="ru-RU" dirty="0"/>
              <a:t>или) ( |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XOR(</a:t>
            </a:r>
            <a:r>
              <a:rPr lang="ru-RU" dirty="0"/>
              <a:t>побитовое исключающее или) ( ^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NOT(</a:t>
            </a:r>
            <a:r>
              <a:rPr lang="ru-RU" dirty="0"/>
              <a:t>не) ( ~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 SHIFT(</a:t>
            </a:r>
            <a:r>
              <a:rPr lang="ru-RU" dirty="0"/>
              <a:t>левый сдвиг) ( &lt;&lt;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SHIFT(</a:t>
            </a:r>
            <a:r>
              <a:rPr lang="ru-RU" dirty="0"/>
              <a:t>правый сдвиг) ( &gt;&gt;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ZERO-FILL RIGHT SHIFT(</a:t>
            </a:r>
            <a:r>
              <a:rPr lang="ru-RU" dirty="0"/>
              <a:t>правый сдвиг с заполнением нулями) ( &gt;&gt;&gt; )</a:t>
            </a:r>
          </a:p>
        </p:txBody>
      </p:sp>
    </p:spTree>
    <p:extLst>
      <p:ext uri="{BB962C8B-B14F-4D97-AF65-F5344CB8AC3E}">
        <p14:creationId xmlns:p14="http://schemas.microsoft.com/office/powerpoint/2010/main" val="2209471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ru-RU" dirty="0" smtClean="0"/>
              <a:t>сравнения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203598"/>
            <a:ext cx="20842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Логические значения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156363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true</a:t>
            </a:r>
            <a:r>
              <a:rPr lang="ru-RU" dirty="0"/>
              <a:t> — имеет смысл «да», «верно», «истина».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false</a:t>
            </a:r>
            <a:r>
              <a:rPr lang="ru-RU" dirty="0"/>
              <a:t> — означает «нет», «неверно», «ложь».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2202418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Логические значения можно использовать и напрямую, присваивать переменным, работать с ними как с любыми другими: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33243"/>
            <a:ext cx="58293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6868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сравнения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131590"/>
            <a:ext cx="17059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Сравнение строк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9021" y="1439367"/>
            <a:ext cx="3070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Строки сравниваются </a:t>
            </a:r>
            <a:r>
              <a:rPr lang="ru-RU" dirty="0" err="1"/>
              <a:t>побуквенно</a:t>
            </a:r>
            <a:r>
              <a:rPr lang="ru-RU" dirty="0"/>
              <a:t>: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21" y="1793808"/>
            <a:ext cx="32099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55876" y="2499742"/>
            <a:ext cx="83925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Аналогом «алфавита» во внутреннем представлении строк служит кодировка, у каждого символа — свой номер (код). JavaScript использует кодировку </a:t>
            </a:r>
            <a:r>
              <a:rPr lang="ru-RU" dirty="0" err="1"/>
              <a:t>Unicode</a:t>
            </a:r>
            <a:r>
              <a:rPr lang="ru-RU" dirty="0"/>
              <a:t>.</a:t>
            </a:r>
          </a:p>
          <a:p>
            <a:r>
              <a:rPr lang="ru-RU" dirty="0"/>
              <a:t>При этом сравниваются численные коды символов. В частности, код у символа Б больше, чем у А, поэтому и результат сравнения такой.</a:t>
            </a:r>
          </a:p>
          <a:p>
            <a:endParaRPr lang="ru-RU" dirty="0"/>
          </a:p>
          <a:p>
            <a:r>
              <a:rPr lang="ru-RU" b="1" dirty="0"/>
              <a:t>В кодировке </a:t>
            </a:r>
            <a:r>
              <a:rPr lang="ru-RU" b="1" dirty="0" err="1"/>
              <a:t>Unicode</a:t>
            </a:r>
            <a:r>
              <a:rPr lang="ru-RU" b="1" dirty="0"/>
              <a:t> обычно код у строчной буквы больше, чем у прописной.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55876" y="3973949"/>
            <a:ext cx="83925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строка состоит из нескольких букв, то сравнение осуществляется как в телефонной книжке или в словаре. Сначала сравниваются первые буквы, потом вторые, и так далее, пока одна не будет больше другой.</a:t>
            </a:r>
          </a:p>
        </p:txBody>
      </p:sp>
    </p:spTree>
    <p:extLst>
      <p:ext uri="{BB962C8B-B14F-4D97-AF65-F5344CB8AC3E}">
        <p14:creationId xmlns:p14="http://schemas.microsoft.com/office/powerpoint/2010/main" val="563393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сравнения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19" y="1242529"/>
            <a:ext cx="2448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Сравнение разных типов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19" y="1627050"/>
            <a:ext cx="84509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сравнении значений разных типов, используется числовое преобразование. Оно применяется к обоим значениям.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150270"/>
            <a:ext cx="60293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091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сравнения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190711"/>
            <a:ext cx="18886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Строгое равенство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498488"/>
            <a:ext cx="8496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обычном операторе == есть «проблема» — он не может отличить 0 от </a:t>
            </a:r>
            <a:r>
              <a:rPr lang="ru-RU" dirty="0" err="1"/>
              <a:t>false</a:t>
            </a:r>
            <a:r>
              <a:rPr lang="ru-RU" dirty="0"/>
              <a:t>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994792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проверки равенства без преобразования типов используются операторы </a:t>
            </a:r>
            <a:endParaRPr lang="en-US" dirty="0" smtClean="0"/>
          </a:p>
          <a:p>
            <a:r>
              <a:rPr lang="ru-RU" dirty="0" smtClean="0"/>
              <a:t>строгого </a:t>
            </a:r>
            <a:r>
              <a:rPr lang="ru-RU" dirty="0"/>
              <a:t>равенства </a:t>
            </a:r>
            <a:r>
              <a:rPr lang="ru-RU" b="1" dirty="0"/>
              <a:t>===</a:t>
            </a:r>
            <a:r>
              <a:rPr lang="ru-RU" dirty="0"/>
              <a:t> (тройное равно) и </a:t>
            </a:r>
            <a:r>
              <a:rPr lang="ru-RU" b="1" dirty="0"/>
              <a:t>!==.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47898"/>
            <a:ext cx="4953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23528" y="3219822"/>
            <a:ext cx="84249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Строгое сравнение предпочтительно, если мы хотим быть уверены, что «</a:t>
            </a:r>
            <a:r>
              <a:rPr lang="ru-RU" b="1" dirty="0"/>
              <a:t>сюрпризов</a:t>
            </a:r>
            <a:r>
              <a:rPr lang="ru-RU" dirty="0"/>
              <a:t>» не будет.</a:t>
            </a:r>
          </a:p>
        </p:txBody>
      </p:sp>
    </p:spTree>
    <p:extLst>
      <p:ext uri="{BB962C8B-B14F-4D97-AF65-F5344CB8AC3E}">
        <p14:creationId xmlns:p14="http://schemas.microsoft.com/office/powerpoint/2010/main" val="3682965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сравнения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131590"/>
            <a:ext cx="2739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Сравнение с </a:t>
            </a:r>
            <a:r>
              <a:rPr lang="ru-RU" b="1" dirty="0" err="1"/>
              <a:t>null</a:t>
            </a:r>
            <a:r>
              <a:rPr lang="ru-RU" b="1" dirty="0"/>
              <a:t> и </a:t>
            </a:r>
            <a:r>
              <a:rPr lang="ru-RU" b="1" dirty="0" err="1"/>
              <a:t>undefined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491630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Проблемы со специальными значениями возможны, когда к переменной применяется операция сравнения &gt; &lt; &lt;= &gt;=, а у неё может быть как численное значение, так и </a:t>
            </a:r>
            <a:r>
              <a:rPr lang="ru-RU" dirty="0" err="1"/>
              <a:t>null</a:t>
            </a:r>
            <a:r>
              <a:rPr lang="ru-RU" dirty="0"/>
              <a:t>/</a:t>
            </a:r>
            <a:r>
              <a:rPr lang="ru-RU" dirty="0" err="1"/>
              <a:t>undefined</a:t>
            </a:r>
            <a:r>
              <a:rPr lang="ru-RU" dirty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2048530"/>
            <a:ext cx="83529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Интуитивно кажется, что </a:t>
            </a:r>
            <a:r>
              <a:rPr lang="ru-RU" b="1" dirty="0" err="1"/>
              <a:t>null</a:t>
            </a:r>
            <a:r>
              <a:rPr lang="ru-RU" b="1" dirty="0"/>
              <a:t>/</a:t>
            </a:r>
            <a:r>
              <a:rPr lang="ru-RU" b="1" dirty="0" err="1"/>
              <a:t>undefined</a:t>
            </a:r>
            <a:r>
              <a:rPr lang="ru-RU" b="1" dirty="0"/>
              <a:t> эквивалентны нулю, но это не так.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47948" y="2499742"/>
            <a:ext cx="84005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Значения </a:t>
            </a:r>
            <a:r>
              <a:rPr lang="ru-RU" dirty="0" err="1"/>
              <a:t>null</a:t>
            </a:r>
            <a:r>
              <a:rPr lang="ru-RU" dirty="0"/>
              <a:t> и </a:t>
            </a:r>
            <a:r>
              <a:rPr lang="ru-RU" dirty="0" err="1"/>
              <a:t>undefined</a:t>
            </a:r>
            <a:r>
              <a:rPr lang="ru-RU" dirty="0"/>
              <a:t> равны == друг другу и не равны чему бы то ни было ещё. Это жёсткое правило буквально прописано в спецификации языка</a:t>
            </a:r>
            <a:r>
              <a:rPr lang="ru-RU" dirty="0" smtClean="0"/>
              <a:t>.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При преобразовании в число </a:t>
            </a:r>
            <a:r>
              <a:rPr lang="ru-RU" dirty="0" err="1"/>
              <a:t>null</a:t>
            </a:r>
            <a:r>
              <a:rPr lang="ru-RU" dirty="0"/>
              <a:t> становится 0, а </a:t>
            </a:r>
            <a:r>
              <a:rPr lang="ru-RU" dirty="0" err="1"/>
              <a:t>undefined</a:t>
            </a:r>
            <a:r>
              <a:rPr lang="ru-RU" dirty="0"/>
              <a:t> становится </a:t>
            </a:r>
            <a:r>
              <a:rPr lang="ru-RU" dirty="0" err="1"/>
              <a:t>NaN</a:t>
            </a:r>
            <a:r>
              <a:rPr lang="ru-RU" dirty="0"/>
              <a:t>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48" y="3468360"/>
            <a:ext cx="29051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646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сравнения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275606"/>
            <a:ext cx="2351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Несравнимый </a:t>
            </a:r>
            <a:r>
              <a:rPr lang="en-US" b="1" dirty="0"/>
              <a:t>undefined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635645"/>
            <a:ext cx="41937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Значение </a:t>
            </a:r>
            <a:r>
              <a:rPr lang="ru-RU" dirty="0" err="1"/>
              <a:t>undefined</a:t>
            </a:r>
            <a:r>
              <a:rPr lang="ru-RU" dirty="0"/>
              <a:t> вообще нельзя сравнивать: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43422"/>
            <a:ext cx="41624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0831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Диалоговые окна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203598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 базовые </a:t>
            </a:r>
            <a:r>
              <a:rPr lang="ru-RU" dirty="0"/>
              <a:t>UI </a:t>
            </a:r>
            <a:r>
              <a:rPr lang="ru-RU" dirty="0" smtClean="0"/>
              <a:t>операциям относятся: </a:t>
            </a:r>
            <a:r>
              <a:rPr lang="ru-RU" b="1" dirty="0" err="1"/>
              <a:t>alert</a:t>
            </a:r>
            <a:r>
              <a:rPr lang="ru-RU" dirty="0"/>
              <a:t>, </a:t>
            </a:r>
            <a:r>
              <a:rPr lang="ru-RU" b="1" dirty="0" err="1"/>
              <a:t>prompt</a:t>
            </a:r>
            <a:r>
              <a:rPr lang="ru-RU" dirty="0"/>
              <a:t> и </a:t>
            </a:r>
            <a:r>
              <a:rPr lang="ru-RU" b="1" dirty="0" err="1"/>
              <a:t>confirm</a:t>
            </a:r>
            <a:r>
              <a:rPr lang="ru-RU" dirty="0"/>
              <a:t>, которые позволяют работать с данными, полученными от пользователя.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779662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alert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2108719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alert</a:t>
            </a:r>
            <a:r>
              <a:rPr lang="ru-RU" dirty="0"/>
              <a:t> выводит на экран окно с сообщением и приостанавливает выполнение скрипта, пока пользователь не нажмёт «ОК».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31939"/>
            <a:ext cx="27527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23528" y="3435846"/>
            <a:ext cx="8018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prompt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3795886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Она выводит модальное окно с заголовком </a:t>
            </a:r>
            <a:r>
              <a:rPr lang="ru-RU" dirty="0" err="1"/>
              <a:t>title</a:t>
            </a:r>
            <a:r>
              <a:rPr lang="ru-RU" dirty="0"/>
              <a:t>, полем для ввода текста, заполненным строкой по умолчанию </a:t>
            </a:r>
            <a:r>
              <a:rPr lang="ru-RU" dirty="0" err="1"/>
              <a:t>default</a:t>
            </a:r>
            <a:r>
              <a:rPr lang="ru-RU" dirty="0"/>
              <a:t> и кнопками OK/CANCEL.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91735"/>
            <a:ext cx="37052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9211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Диалоговые окна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275606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Вызов </a:t>
            </a:r>
            <a:r>
              <a:rPr lang="ru-RU" b="1" dirty="0" err="1"/>
              <a:t>prompt</a:t>
            </a:r>
            <a:r>
              <a:rPr lang="ru-RU" b="1" dirty="0"/>
              <a:t> возвращает то, что ввёл посетитель — строку или специальное значение </a:t>
            </a:r>
            <a:r>
              <a:rPr lang="ru-RU" b="1" dirty="0" err="1"/>
              <a:t>null</a:t>
            </a:r>
            <a:r>
              <a:rPr lang="ru-RU" b="1" dirty="0"/>
              <a:t>, если ввод отменён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923678"/>
            <a:ext cx="84969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Всегда указывайте </a:t>
            </a:r>
            <a:r>
              <a:rPr lang="ru-RU" b="1" dirty="0" err="1"/>
              <a:t>default</a:t>
            </a:r>
            <a:endParaRPr lang="ru-RU" b="1" dirty="0"/>
          </a:p>
          <a:p>
            <a:r>
              <a:rPr lang="ru-RU" dirty="0"/>
              <a:t>Второй параметр может отсутствовать. Однако при этом IE вставит в диалог значение по умолчанию "</a:t>
            </a:r>
            <a:r>
              <a:rPr lang="ru-RU" dirty="0" err="1"/>
              <a:t>undefined</a:t>
            </a:r>
            <a:r>
              <a:rPr lang="ru-RU" dirty="0"/>
              <a:t>".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2931790"/>
            <a:ext cx="8418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confirm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3239567"/>
            <a:ext cx="8496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</a:t>
            </a:r>
            <a:r>
              <a:rPr lang="ru-RU" dirty="0" smtClean="0"/>
              <a:t>ыводит </a:t>
            </a:r>
            <a:r>
              <a:rPr lang="ru-RU" dirty="0"/>
              <a:t>окно с вопросом </a:t>
            </a:r>
            <a:r>
              <a:rPr lang="ru-RU" dirty="0" err="1"/>
              <a:t>question</a:t>
            </a:r>
            <a:r>
              <a:rPr lang="ru-RU" dirty="0"/>
              <a:t> с двумя кнопками: OK и CANCEL.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3547344"/>
            <a:ext cx="8496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Результатом будет </a:t>
            </a:r>
            <a:r>
              <a:rPr lang="ru-RU" b="1" dirty="0" err="1"/>
              <a:t>true</a:t>
            </a:r>
            <a:r>
              <a:rPr lang="ru-RU" dirty="0"/>
              <a:t> при нажатии OK и </a:t>
            </a:r>
            <a:r>
              <a:rPr lang="ru-RU" b="1" dirty="0" err="1"/>
              <a:t>false</a:t>
            </a:r>
            <a:r>
              <a:rPr lang="ru-RU" dirty="0"/>
              <a:t> – при CANCEL(</a:t>
            </a:r>
            <a:r>
              <a:rPr lang="ru-RU" dirty="0" err="1"/>
              <a:t>Esc</a:t>
            </a:r>
            <a:r>
              <a:rPr lang="ru-RU" dirty="0"/>
              <a:t>).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33" y="3939902"/>
            <a:ext cx="48768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88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 smtClean="0"/>
              <a:t>История JavaScript</a:t>
            </a:r>
            <a:r>
              <a:rPr lang="en-US" dirty="0" smtClean="0"/>
              <a:t> (LifeScript)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8222" y="1208181"/>
            <a:ext cx="7560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Б</a:t>
            </a:r>
            <a:r>
              <a:rPr lang="ru-RU" dirty="0" smtClean="0"/>
              <a:t>ыл </a:t>
            </a:r>
            <a:r>
              <a:rPr lang="ru-RU" dirty="0"/>
              <a:t>создан в компании </a:t>
            </a:r>
            <a:r>
              <a:rPr lang="en-US" dirty="0"/>
              <a:t>Netscape </a:t>
            </a:r>
            <a:r>
              <a:rPr lang="ru-RU" dirty="0"/>
              <a:t>на заре зарождения Веб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6153" y="3205460"/>
            <a:ext cx="84249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Название </a:t>
            </a:r>
            <a:r>
              <a:rPr lang="ru-RU" dirty="0"/>
              <a:t>«</a:t>
            </a:r>
            <a:r>
              <a:rPr lang="en-US" dirty="0"/>
              <a:t>JavaScript» </a:t>
            </a:r>
            <a:r>
              <a:rPr lang="ru-RU" dirty="0"/>
              <a:t>является торговой маркой, зарегистрированной компанией </a:t>
            </a:r>
            <a:endParaRPr lang="ru-RU" dirty="0" smtClean="0"/>
          </a:p>
          <a:p>
            <a:r>
              <a:rPr lang="en-US" b="1" dirty="0" smtClean="0"/>
              <a:t>Sun </a:t>
            </a:r>
            <a:r>
              <a:rPr lang="en-US" b="1" dirty="0"/>
              <a:t>Microsystems</a:t>
            </a:r>
            <a:r>
              <a:rPr lang="en-US" dirty="0"/>
              <a:t> (</a:t>
            </a:r>
            <a:r>
              <a:rPr lang="ru-RU" dirty="0"/>
              <a:t>ныне </a:t>
            </a:r>
            <a:r>
              <a:rPr lang="en-US" dirty="0"/>
              <a:t>Oracle), </a:t>
            </a:r>
            <a:r>
              <a:rPr lang="ru-RU" dirty="0"/>
              <a:t>и используется для обозначения </a:t>
            </a:r>
            <a:r>
              <a:rPr lang="ru-RU" dirty="0" smtClean="0"/>
              <a:t>реализации </a:t>
            </a:r>
            <a:r>
              <a:rPr lang="ru-RU" dirty="0"/>
              <a:t>языка, созданной компанией </a:t>
            </a:r>
            <a:r>
              <a:rPr lang="en-US" dirty="0"/>
              <a:t>Netscape (</a:t>
            </a:r>
            <a:r>
              <a:rPr lang="ru-RU" dirty="0"/>
              <a:t>ныне </a:t>
            </a:r>
            <a:r>
              <a:rPr lang="en-US" dirty="0"/>
              <a:t>Mozilla).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6153" y="1563638"/>
            <a:ext cx="75608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Основатели: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Брендан Эйх</a:t>
            </a:r>
            <a:r>
              <a:rPr lang="ru-RU" baseline="30000" dirty="0" smtClean="0">
                <a:hlinkClick r:id="rId2"/>
              </a:rPr>
              <a:t>[</a:t>
            </a:r>
            <a:endParaRPr lang="ru-RU" baseline="30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Марк </a:t>
            </a:r>
            <a:r>
              <a:rPr lang="ru-RU" dirty="0" smtClean="0"/>
              <a:t>Андрессен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Билл Джой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56152" y="2571750"/>
            <a:ext cx="69241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4 декабря 1995 года </a:t>
            </a:r>
            <a:r>
              <a:rPr lang="en-US" b="1" dirty="0"/>
              <a:t>LiveScript</a:t>
            </a:r>
            <a:r>
              <a:rPr lang="en-US" dirty="0"/>
              <a:t> </a:t>
            </a:r>
            <a:r>
              <a:rPr lang="ru-RU" dirty="0"/>
              <a:t>переименовали в </a:t>
            </a:r>
            <a:r>
              <a:rPr lang="en-US" b="1" dirty="0" smtClean="0"/>
              <a:t>JavaScript</a:t>
            </a:r>
            <a:r>
              <a:rPr lang="en-US" dirty="0" smtClean="0"/>
              <a:t>. </a:t>
            </a:r>
            <a:r>
              <a:rPr lang="ru-RU" dirty="0" smtClean="0"/>
              <a:t>Примерно в это время выходит первая спецификация языка </a:t>
            </a:r>
            <a:r>
              <a:rPr lang="en-US" b="1" dirty="0" smtClean="0"/>
              <a:t>ECMAScript 1.1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5273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операторы: </a:t>
            </a:r>
            <a:r>
              <a:rPr lang="en-US" dirty="0"/>
              <a:t>if, '?'</a:t>
            </a:r>
            <a:br>
              <a:rPr lang="en-US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203598"/>
            <a:ext cx="120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Оператор </a:t>
            </a:r>
            <a:r>
              <a:rPr lang="en-US" b="1" dirty="0" smtClean="0"/>
              <a:t>if</a:t>
            </a:r>
            <a:endParaRPr lang="ru-RU" b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27976"/>
            <a:ext cx="32575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23528" y="2859782"/>
            <a:ext cx="34676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Преобразование к логическому типу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3167559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Число 0, пустая строка "", </a:t>
            </a:r>
            <a:r>
              <a:rPr lang="ru-RU" dirty="0" err="1"/>
              <a:t>null</a:t>
            </a:r>
            <a:r>
              <a:rPr lang="ru-RU" dirty="0"/>
              <a:t> и </a:t>
            </a:r>
            <a:r>
              <a:rPr lang="ru-RU" dirty="0" err="1"/>
              <a:t>undefined</a:t>
            </a:r>
            <a:r>
              <a:rPr lang="ru-RU" dirty="0"/>
              <a:t>, а также </a:t>
            </a:r>
            <a:r>
              <a:rPr lang="ru-RU" dirty="0" err="1"/>
              <a:t>NaN</a:t>
            </a:r>
            <a:r>
              <a:rPr lang="ru-RU" dirty="0"/>
              <a:t> являются </a:t>
            </a:r>
            <a:r>
              <a:rPr lang="ru-RU" dirty="0" err="1"/>
              <a:t>false</a:t>
            </a:r>
            <a:r>
              <a:rPr lang="ru-RU" dirty="0"/>
              <a:t>,</a:t>
            </a:r>
          </a:p>
          <a:p>
            <a:r>
              <a:rPr lang="ru-RU" dirty="0"/>
              <a:t>Остальные значения — </a:t>
            </a:r>
            <a:r>
              <a:rPr lang="ru-RU" dirty="0" err="1"/>
              <a:t>true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2292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вопросительный знак '?'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203598"/>
            <a:ext cx="24320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Он состоит из трех частей: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1375"/>
            <a:ext cx="37719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95536" y="2198531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Проверяется условие, затем если оно верно — возвращается значение1, если неверно — значение2, например: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18081"/>
            <a:ext cx="37433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65383" y="3440595"/>
            <a:ext cx="83529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 «Тернарный оператор»</a:t>
            </a:r>
          </a:p>
          <a:p>
            <a:r>
              <a:rPr lang="ru-RU" dirty="0"/>
              <a:t>Вопросительный знак — единственный оператор, у которого есть аж три аргумента, в то время как у обычных операторов их один-два. Поэтому его называют «</a:t>
            </a:r>
            <a:r>
              <a:rPr lang="ru-RU" i="1" dirty="0"/>
              <a:t>тернарный оператор</a:t>
            </a:r>
            <a:r>
              <a:rPr lang="ru-RU" dirty="0"/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29670974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вопросительный знак '?'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275606"/>
            <a:ext cx="24817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Несколько операторов '?'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83383"/>
            <a:ext cx="48482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8261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операторы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203598"/>
            <a:ext cx="8386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|| (ИЛИ)</a:t>
            </a:r>
            <a:endParaRPr lang="ru-RU" b="1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63638"/>
            <a:ext cx="2600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23528" y="2211710"/>
            <a:ext cx="84249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все значения «ложные», то || возвратит последнее из них: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81235" y="2787774"/>
            <a:ext cx="742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&amp;&amp; (И)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35" y="3095551"/>
            <a:ext cx="37242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7283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операторы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347614"/>
            <a:ext cx="85689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 И применим тот же принцип «короткого цикла вычислений», но немного по-другому, чем к ИЛИ.</a:t>
            </a:r>
          </a:p>
          <a:p>
            <a:endParaRPr lang="ru-RU" dirty="0"/>
          </a:p>
          <a:p>
            <a:r>
              <a:rPr lang="ru-RU" dirty="0"/>
              <a:t>Если левый аргумент — </a:t>
            </a:r>
            <a:r>
              <a:rPr lang="ru-RU" dirty="0" err="1"/>
              <a:t>false</a:t>
            </a:r>
            <a:r>
              <a:rPr lang="ru-RU" dirty="0"/>
              <a:t>, оператор И возвращает его и заканчивает вычисления. Иначе — вычисляет и возвращает правый аргумент.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7734"/>
            <a:ext cx="56769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3773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операторы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203598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Приоритет у &amp;&amp; больше, чем у ||</a:t>
            </a:r>
          </a:p>
          <a:p>
            <a:r>
              <a:rPr lang="ru-RU" dirty="0"/>
              <a:t>Приоритет оператора И &amp;&amp; больше, чем ИЛИ ||, так что он выполняется раньше.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1923678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! (НЕ)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2310140"/>
            <a:ext cx="83529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Оператор НЕ — самый простой. Он получает один аргумент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95536" y="2633479"/>
            <a:ext cx="83529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Действия </a:t>
            </a:r>
            <a:r>
              <a:rPr lang="ru-RU" dirty="0" smtClean="0"/>
              <a:t>!: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Сначала приводит аргумент к логическому типу </a:t>
            </a:r>
            <a:r>
              <a:rPr lang="ru-RU" dirty="0" err="1"/>
              <a:t>true</a:t>
            </a:r>
            <a:r>
              <a:rPr lang="ru-RU" dirty="0"/>
              <a:t>/</a:t>
            </a:r>
            <a:r>
              <a:rPr lang="ru-RU" dirty="0" err="1"/>
              <a:t>false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Затем возвращает противоположное значение.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2464028"/>
            <a:ext cx="29051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466228" y="3579862"/>
            <a:ext cx="14830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!!(</a:t>
            </a:r>
            <a:r>
              <a:rPr lang="ru-RU" b="1" dirty="0" smtClean="0"/>
              <a:t>двойное НЕ</a:t>
            </a:r>
            <a:r>
              <a:rPr lang="en-US" b="1" dirty="0" smtClean="0"/>
              <a:t>)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65482" y="3887639"/>
            <a:ext cx="84642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используют для преобразования значений к логическому типу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28" y="4195416"/>
            <a:ext cx="36004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68077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типов для примитивов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20359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Всего есть три преобразования</a:t>
            </a:r>
            <a:r>
              <a:rPr lang="ru-RU" dirty="0" smtClean="0"/>
              <a:t>: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Cтроковое</a:t>
            </a:r>
            <a:r>
              <a:rPr lang="ru-RU" dirty="0"/>
              <a:t> преобразование.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Числовое преобразование.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Преобразование к логическому значению.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24166" y="2436473"/>
            <a:ext cx="26613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Строковое преобразование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33460"/>
            <a:ext cx="28479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78728" y="393990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Можно также осуществить преобразование явным вызовом </a:t>
            </a:r>
            <a:r>
              <a:rPr lang="ru-RU" dirty="0" err="1"/>
              <a:t>String</a:t>
            </a:r>
            <a:r>
              <a:rPr lang="ru-RU" dirty="0"/>
              <a:t>(</a:t>
            </a:r>
            <a:r>
              <a:rPr lang="ru-RU" dirty="0" err="1"/>
              <a:t>val</a:t>
            </a:r>
            <a:r>
              <a:rPr lang="ru-RU" dirty="0"/>
              <a:t>):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201512"/>
            <a:ext cx="48006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19028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типов для примитивов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275606"/>
            <a:ext cx="26837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Численное преобразование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663809"/>
            <a:ext cx="849694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Численное преобразование происходит в математических функциях и выражениях, а также при сравнении данных различных типов (кроме сравнений ===, !==).</a:t>
            </a:r>
          </a:p>
          <a:p>
            <a:endParaRPr lang="ru-RU" dirty="0"/>
          </a:p>
          <a:p>
            <a:pPr algn="just"/>
            <a:r>
              <a:rPr lang="ru-RU" dirty="0"/>
              <a:t>Для преобразования к числу в явном виде можно вызвать </a:t>
            </a:r>
            <a:r>
              <a:rPr lang="ru-RU" b="1" dirty="0" err="1"/>
              <a:t>Number</a:t>
            </a:r>
            <a:r>
              <a:rPr lang="ru-RU" b="1" dirty="0"/>
              <a:t>(</a:t>
            </a:r>
            <a:r>
              <a:rPr lang="ru-RU" b="1" dirty="0" err="1"/>
              <a:t>val</a:t>
            </a:r>
            <a:r>
              <a:rPr lang="ru-RU" b="1" dirty="0"/>
              <a:t>)</a:t>
            </a:r>
            <a:r>
              <a:rPr lang="ru-RU" dirty="0"/>
              <a:t>, либо, что короче, поставить перед выражением унарный плюс "+":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47871"/>
            <a:ext cx="43719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7945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типов для примитивов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7614"/>
            <a:ext cx="76295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23" y="3579862"/>
            <a:ext cx="29146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9943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 </a:t>
            </a:r>
            <a:r>
              <a:rPr lang="en-US" dirty="0"/>
              <a:t>while, for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203598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Цикл </a:t>
            </a:r>
            <a:r>
              <a:rPr lang="en-US" b="1" dirty="0"/>
              <a:t>while</a:t>
            </a:r>
            <a:endParaRPr lang="ru-RU" b="1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11375"/>
            <a:ext cx="28860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32604" y="2725639"/>
            <a:ext cx="14446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Цикл </a:t>
            </a:r>
            <a:r>
              <a:rPr lang="en-US" b="1" dirty="0" err="1"/>
              <a:t>do..while</a:t>
            </a:r>
            <a:endParaRPr lang="ru-RU" b="1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44" y="3075806"/>
            <a:ext cx="30861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6297689" y="1923678"/>
            <a:ext cx="9188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Цикл </a:t>
            </a:r>
            <a:r>
              <a:rPr lang="en-US" b="1" dirty="0"/>
              <a:t>for</a:t>
            </a:r>
            <a:endParaRPr lang="ru-RU" b="1" dirty="0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559" y="2355726"/>
            <a:ext cx="34671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25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Java, JScript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161" y="2139702"/>
            <a:ext cx="84249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JScript — </a:t>
            </a:r>
            <a:r>
              <a:rPr lang="ru-RU" dirty="0"/>
              <a:t>скриптовый язык программирования компании Майкрософт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161" y="1195113"/>
            <a:ext cx="85689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Java - </a:t>
            </a:r>
            <a:r>
              <a:rPr lang="ru-RU" dirty="0"/>
              <a:t>объектно-ориентированный язык программирования, разработанный компанией </a:t>
            </a:r>
            <a:r>
              <a:rPr lang="en-US" dirty="0"/>
              <a:t>Sun Microsystems (</a:t>
            </a:r>
            <a:r>
              <a:rPr lang="ru-RU" dirty="0"/>
              <a:t>в последующем приобретённой компанией </a:t>
            </a:r>
            <a:r>
              <a:rPr lang="en-US" dirty="0"/>
              <a:t>Oracle). </a:t>
            </a:r>
            <a:r>
              <a:rPr lang="ru-RU" dirty="0"/>
              <a:t>Приложения </a:t>
            </a:r>
            <a:r>
              <a:rPr lang="en-US" dirty="0"/>
              <a:t>Java </a:t>
            </a:r>
            <a:r>
              <a:rPr lang="ru-RU" dirty="0"/>
              <a:t>обычно транслируются</a:t>
            </a:r>
          </a:p>
        </p:txBody>
      </p:sp>
    </p:spTree>
    <p:extLst>
      <p:ext uri="{BB962C8B-B14F-4D97-AF65-F5344CB8AC3E}">
        <p14:creationId xmlns:p14="http://schemas.microsoft.com/office/powerpoint/2010/main" val="10872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 </a:t>
            </a:r>
            <a:r>
              <a:rPr lang="en-US" dirty="0"/>
              <a:t>while, for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275606"/>
            <a:ext cx="1869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Пропуск частей </a:t>
            </a:r>
            <a:r>
              <a:rPr lang="en-US" b="1" dirty="0"/>
              <a:t>for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707653"/>
            <a:ext cx="35621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Любая часть </a:t>
            </a:r>
            <a:r>
              <a:rPr lang="ru-RU" dirty="0" err="1"/>
              <a:t>for</a:t>
            </a:r>
            <a:r>
              <a:rPr lang="ru-RU" dirty="0"/>
              <a:t> может быть пропущена.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16656"/>
            <a:ext cx="33718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23528" y="3435846"/>
            <a:ext cx="1927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Можно убрать и шаг: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43623"/>
            <a:ext cx="4267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4283968" y="204853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А можно и вообще убрать всё, получив бесконечный цикл: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093" y="2499742"/>
            <a:ext cx="35718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8608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Прерывание цикла: </a:t>
            </a:r>
            <a:r>
              <a:rPr lang="en-US" dirty="0"/>
              <a:t>break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20359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Выйти из цикла можно не только при проверке условия но и, вообще, в любой момент. Эту возможность обеспечивает директива </a:t>
            </a:r>
            <a:r>
              <a:rPr lang="ru-RU" b="1" dirty="0" err="1"/>
              <a:t>break</a:t>
            </a:r>
            <a:r>
              <a:rPr lang="ru-RU" dirty="0"/>
              <a:t>.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06" y="1726818"/>
            <a:ext cx="501015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6175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Следующая итерация: </a:t>
            </a:r>
            <a:r>
              <a:rPr lang="en-US" dirty="0"/>
              <a:t>continue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203598"/>
            <a:ext cx="84969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Директива </a:t>
            </a:r>
            <a:r>
              <a:rPr lang="ru-RU" b="1" dirty="0" err="1"/>
              <a:t>continue</a:t>
            </a:r>
            <a:r>
              <a:rPr lang="ru-RU" dirty="0"/>
              <a:t> прекращает выполнение текущей итерации цикла.</a:t>
            </a:r>
          </a:p>
          <a:p>
            <a:endParaRPr lang="ru-RU" dirty="0"/>
          </a:p>
          <a:p>
            <a:r>
              <a:rPr lang="ru-RU" dirty="0"/>
              <a:t>Она — в некотором роде «младшая сестра» директивы </a:t>
            </a:r>
            <a:r>
              <a:rPr lang="ru-RU" dirty="0" err="1"/>
              <a:t>break</a:t>
            </a:r>
            <a:r>
              <a:rPr lang="ru-RU" dirty="0"/>
              <a:t>: прерывает не весь цикл, а только текущее выполнение его тела, как будто оно закончилось.</a:t>
            </a:r>
          </a:p>
          <a:p>
            <a:endParaRPr lang="ru-RU" dirty="0"/>
          </a:p>
          <a:p>
            <a:r>
              <a:rPr lang="ru-RU" dirty="0"/>
              <a:t>Её используют, если понятно, что на текущем повторе цикла делать больше нечего.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44" y="2599611"/>
            <a:ext cx="39814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5688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Конструкция </a:t>
            </a:r>
            <a:r>
              <a:rPr lang="en-US" dirty="0"/>
              <a:t>switch</a:t>
            </a:r>
            <a:br>
              <a:rPr lang="en-US" dirty="0"/>
            </a:br>
            <a:endParaRPr lang="ru-RU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31590"/>
            <a:ext cx="458152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8195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Группировка </a:t>
            </a:r>
            <a:r>
              <a:rPr lang="en-US" dirty="0"/>
              <a:t>case</a:t>
            </a:r>
            <a:endParaRPr lang="ru-RU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31590"/>
            <a:ext cx="63150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08130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  <a:br>
              <a:rPr lang="ru-RU" dirty="0"/>
            </a:br>
            <a:endParaRPr lang="ru-RU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1590"/>
            <a:ext cx="45148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34090" y="2110085"/>
            <a:ext cx="2366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Локальные переменные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34090" y="2417862"/>
            <a:ext cx="87303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Функция может содержать локальные переменные, объявленные через </a:t>
            </a:r>
            <a:r>
              <a:rPr lang="ru-RU" b="1" dirty="0" err="1" smtClean="0"/>
              <a:t>var</a:t>
            </a:r>
            <a:r>
              <a:rPr lang="ru-RU" dirty="0" smtClean="0"/>
              <a:t>. </a:t>
            </a:r>
            <a:r>
              <a:rPr lang="ru-RU" dirty="0"/>
              <a:t>Такие переменные видны только внутри функции: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41082"/>
            <a:ext cx="68675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9064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31590"/>
            <a:ext cx="69151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019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275606"/>
            <a:ext cx="2531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Аргументы по умолчанию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635646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Функцию можно вызвать с любым количеством аргументов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Если параметр не передан при вызове — он считается равным </a:t>
            </a:r>
            <a:r>
              <a:rPr lang="ru-RU" b="1" dirty="0" err="1"/>
              <a:t>undefined</a:t>
            </a:r>
            <a:r>
              <a:rPr lang="ru-RU" dirty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2355726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При объявлении функции необязательные аргументы, как правило, располагают в конце списка.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3075806"/>
            <a:ext cx="8136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указания значения «по умолчанию», то есть, такого, которое используется, если аргумент не указан, используется два способа</a:t>
            </a:r>
            <a:r>
              <a:rPr lang="ru-RU" dirty="0" smtClean="0"/>
              <a:t>: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Можно проверить, равен ли аргумент </a:t>
            </a:r>
            <a:r>
              <a:rPr lang="ru-RU" dirty="0" err="1"/>
              <a:t>undefined</a:t>
            </a:r>
            <a:r>
              <a:rPr lang="ru-RU" dirty="0"/>
              <a:t>, и если да — то записать в него значение по умолчанию.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Использовать </a:t>
            </a:r>
            <a:r>
              <a:rPr lang="ru-RU" dirty="0"/>
              <a:t>оператор </a:t>
            </a:r>
            <a:r>
              <a:rPr lang="ru-RU" dirty="0" smtClean="0"/>
              <a:t>||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04629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347614"/>
            <a:ext cx="85689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аргументов передано больше, чем надо, например </a:t>
            </a:r>
            <a:r>
              <a:rPr lang="ru-RU" b="1" dirty="0" err="1"/>
              <a:t>showMessage</a:t>
            </a:r>
            <a:r>
              <a:rPr lang="ru-RU" dirty="0"/>
              <a:t>("Маша", "привет", 1, 2, 3), то ошибки не будет. Но, чтобы получить такие «лишние» аргументы, нужно будет прочитать их из специального объекта </a:t>
            </a:r>
            <a:r>
              <a:rPr lang="ru-RU" b="1" dirty="0" err="1"/>
              <a:t>arguments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2355726"/>
            <a:ext cx="1795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Возврат значения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2700226"/>
            <a:ext cx="82809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Функция может возвратить результат, который будет передан в вызвавший её код.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3075806"/>
            <a:ext cx="72728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возврата значения используется директива </a:t>
            </a:r>
            <a:r>
              <a:rPr lang="ru-RU" b="1" dirty="0" err="1"/>
              <a:t>return</a:t>
            </a:r>
            <a:r>
              <a:rPr lang="ru-RU" dirty="0"/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24870" y="3507854"/>
            <a:ext cx="82795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Она может находиться в любом месте функции. Как только до неё доходит управление — функция завершается и значение передается обратно.</a:t>
            </a:r>
          </a:p>
        </p:txBody>
      </p:sp>
    </p:spTree>
    <p:extLst>
      <p:ext uri="{BB962C8B-B14F-4D97-AF65-F5344CB8AC3E}">
        <p14:creationId xmlns:p14="http://schemas.microsoft.com/office/powerpoint/2010/main" val="35996074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12929" y="1276005"/>
            <a:ext cx="3130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Объявление </a:t>
            </a:r>
            <a:r>
              <a:rPr lang="en-US" b="1" dirty="0"/>
              <a:t>Function Expression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12928" y="1617643"/>
            <a:ext cx="85795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А</a:t>
            </a:r>
            <a:r>
              <a:rPr lang="ru-RU" dirty="0" smtClean="0"/>
              <a:t>льтернативный </a:t>
            </a:r>
            <a:r>
              <a:rPr lang="ru-RU" dirty="0"/>
              <a:t>синтаксис для объявления функции, который ещё более наглядно показывает, что функция — это всего лишь разновидность значения переменной.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28" y="2140863"/>
            <a:ext cx="38100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26183" y="3291830"/>
            <a:ext cx="85662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Function</a:t>
            </a:r>
            <a:r>
              <a:rPr lang="ru-RU" b="1" dirty="0"/>
              <a:t> </a:t>
            </a:r>
            <a:r>
              <a:rPr lang="ru-RU" b="1" dirty="0" err="1"/>
              <a:t>Declaration</a:t>
            </a:r>
            <a:r>
              <a:rPr lang="ru-RU" b="1" dirty="0"/>
              <a:t> </a:t>
            </a:r>
            <a:r>
              <a:rPr lang="ru-RU" dirty="0"/>
              <a:t>— функция, объявленная в основном потоке кода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b="1" dirty="0" err="1"/>
              <a:t>Function</a:t>
            </a:r>
            <a:r>
              <a:rPr lang="ru-RU" b="1" dirty="0"/>
              <a:t> </a:t>
            </a:r>
            <a:r>
              <a:rPr lang="ru-RU" b="1" dirty="0" err="1"/>
              <a:t>Expression</a:t>
            </a:r>
            <a:r>
              <a:rPr lang="ru-RU" b="1" dirty="0"/>
              <a:t> </a:t>
            </a:r>
            <a:r>
              <a:rPr lang="ru-RU" dirty="0"/>
              <a:t>— объявление функции в контексте какого-либо выражения, например присваивания.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26183" y="4245937"/>
            <a:ext cx="85662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/>
              <a:t>Основное отличие между ними: функции, объявленные как </a:t>
            </a:r>
            <a:r>
              <a:rPr lang="ru-RU" b="1" i="1" dirty="0" err="1"/>
              <a:t>Function</a:t>
            </a:r>
            <a:r>
              <a:rPr lang="ru-RU" b="1" i="1" dirty="0"/>
              <a:t> </a:t>
            </a:r>
            <a:r>
              <a:rPr lang="ru-RU" b="1" i="1" dirty="0" err="1"/>
              <a:t>Declaration</a:t>
            </a:r>
            <a:r>
              <a:rPr lang="ru-RU" b="1" i="1" dirty="0"/>
              <a:t>, создаются интерпретатором до выполнения кода.</a:t>
            </a:r>
          </a:p>
        </p:txBody>
      </p:sp>
    </p:spTree>
    <p:extLst>
      <p:ext uri="{BB962C8B-B14F-4D97-AF65-F5344CB8AC3E}">
        <p14:creationId xmlns:p14="http://schemas.microsoft.com/office/powerpoint/2010/main" val="217493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Дополнительная информация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203598"/>
            <a:ext cx="84249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Книги: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«</a:t>
            </a:r>
            <a:r>
              <a:rPr lang="en-US" dirty="0"/>
              <a:t>JavaScript </a:t>
            </a:r>
            <a:r>
              <a:rPr lang="ru-RU" dirty="0"/>
              <a:t>Подробное руководство</a:t>
            </a:r>
            <a:r>
              <a:rPr lang="ru-RU" dirty="0" smtClean="0"/>
              <a:t>»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Ajax </a:t>
            </a:r>
            <a:r>
              <a:rPr lang="ru-RU" dirty="0"/>
              <a:t>и </a:t>
            </a:r>
            <a:r>
              <a:rPr lang="en-US" dirty="0"/>
              <a:t>PHP: </a:t>
            </a:r>
            <a:r>
              <a:rPr lang="ru-RU" dirty="0"/>
              <a:t>Разработка динамических </a:t>
            </a:r>
            <a:r>
              <a:rPr lang="ru-RU" dirty="0" smtClean="0"/>
              <a:t>веб-приложений</a:t>
            </a:r>
            <a:endParaRPr lang="en-US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2210433"/>
            <a:ext cx="842493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Сайты: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JavaScript | </a:t>
            </a:r>
            <a:r>
              <a:rPr lang="en-US" dirty="0" smtClean="0"/>
              <a:t>Codecademy</a:t>
            </a:r>
            <a:r>
              <a:rPr lang="ru-RU" dirty="0" smtClean="0"/>
              <a:t> - </a:t>
            </a:r>
            <a:r>
              <a:rPr lang="en-US" dirty="0"/>
              <a:t>https://</a:t>
            </a:r>
            <a:r>
              <a:rPr lang="en-US" dirty="0" smtClean="0"/>
              <a:t>www.codecademy.com/learn/javascript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JavaScript Tutorial - </a:t>
            </a:r>
            <a:r>
              <a:rPr lang="en-US" dirty="0" smtClean="0"/>
              <a:t>W3Schools</a:t>
            </a:r>
            <a:r>
              <a:rPr lang="ru-RU" dirty="0" smtClean="0"/>
              <a:t> - </a:t>
            </a:r>
            <a:r>
              <a:rPr lang="en-US" dirty="0"/>
              <a:t>www.w3schools.com/js/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Современный </a:t>
            </a:r>
            <a:r>
              <a:rPr lang="ru-RU" dirty="0"/>
              <a:t>учебник </a:t>
            </a:r>
            <a:r>
              <a:rPr lang="en-US" dirty="0" smtClean="0"/>
              <a:t>JavaScript</a:t>
            </a:r>
            <a:r>
              <a:rPr lang="ru-RU" dirty="0" smtClean="0"/>
              <a:t> - </a:t>
            </a:r>
            <a:r>
              <a:rPr lang="en-US" dirty="0"/>
              <a:t>https://learn.javascript.ru</a:t>
            </a:r>
            <a:r>
              <a:rPr lang="en-US" dirty="0" smtClean="0"/>
              <a:t>/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Русское сообщество - </a:t>
            </a:r>
            <a:r>
              <a:rPr lang="en-US" dirty="0"/>
              <a:t>http://javascript.ru</a:t>
            </a:r>
            <a:r>
              <a:rPr lang="en-US" dirty="0" smtClean="0"/>
              <a:t>/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3444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275606"/>
            <a:ext cx="20842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Анонимные функции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7654"/>
            <a:ext cx="55340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6378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347614"/>
            <a:ext cx="13356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new Function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764921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Он позволяет создавать функцию полностью «на лету» из строки, вот так: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94195"/>
            <a:ext cx="50196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23528" y="3291830"/>
            <a:ext cx="864096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То есть, функция создаётся вызовом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Function</a:t>
            </a:r>
            <a:r>
              <a:rPr lang="ru-RU" dirty="0"/>
              <a:t>(</a:t>
            </a:r>
            <a:r>
              <a:rPr lang="ru-RU" dirty="0" err="1"/>
              <a:t>params</a:t>
            </a:r>
            <a:r>
              <a:rPr lang="ru-RU" dirty="0"/>
              <a:t>, </a:t>
            </a:r>
            <a:r>
              <a:rPr lang="ru-RU" dirty="0" err="1"/>
              <a:t>code</a:t>
            </a:r>
            <a:r>
              <a:rPr lang="ru-RU" dirty="0"/>
              <a:t>):</a:t>
            </a:r>
          </a:p>
          <a:p>
            <a:endParaRPr lang="ru-RU" dirty="0"/>
          </a:p>
          <a:p>
            <a:r>
              <a:rPr lang="ru-RU" b="1" dirty="0" err="1"/>
              <a:t>params</a:t>
            </a:r>
            <a:endParaRPr lang="ru-RU" b="1" dirty="0"/>
          </a:p>
          <a:p>
            <a:r>
              <a:rPr lang="ru-RU" dirty="0"/>
              <a:t>Параметры функции через запятую в виде строки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b="1" dirty="0" err="1"/>
              <a:t>code</a:t>
            </a:r>
            <a:endParaRPr lang="ru-RU" b="1" dirty="0"/>
          </a:p>
          <a:p>
            <a:r>
              <a:rPr lang="ru-RU" dirty="0"/>
              <a:t>Код функции в виде строки.</a:t>
            </a:r>
          </a:p>
        </p:txBody>
      </p:sp>
    </p:spTree>
    <p:extLst>
      <p:ext uri="{BB962C8B-B14F-4D97-AF65-F5344CB8AC3E}">
        <p14:creationId xmlns:p14="http://schemas.microsoft.com/office/powerpoint/2010/main" val="23407239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Рекурсия</a:t>
            </a:r>
            <a:br>
              <a:rPr lang="ru-RU" dirty="0"/>
            </a:br>
            <a:endParaRPr lang="ru-RU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75606"/>
            <a:ext cx="67151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998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умеет </a:t>
            </a:r>
            <a:r>
              <a:rPr lang="en-US" dirty="0"/>
              <a:t>JavaScript?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131590"/>
            <a:ext cx="84969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Современный </a:t>
            </a:r>
            <a:r>
              <a:rPr lang="en-US" dirty="0"/>
              <a:t>JavaScript — </a:t>
            </a:r>
            <a:r>
              <a:rPr lang="ru-RU" dirty="0"/>
              <a:t>это «безопасный» язык программирования общего назначения. Он не предоставляет низкоуровневых средств работы с памятью, процессором, так как изначально был ориентирован на браузеры, в которых это не требуется.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995686"/>
            <a:ext cx="835292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Создавать новые </a:t>
            </a:r>
            <a:r>
              <a:rPr lang="en-US" dirty="0"/>
              <a:t>HTML-</a:t>
            </a:r>
            <a:r>
              <a:rPr lang="ru-RU" dirty="0"/>
              <a:t>теги, удалять существующие, менять стили элементов, прятать, показывать элементы и т.п.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Реагировать на действия посетителя, обрабатывать клики мыши, перемещения курсора, нажатия на клавиатуру и т.п.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Посылать запросы на сервер и загружать данные без перезагрузки страницы (эта технология называется "</a:t>
            </a:r>
            <a:r>
              <a:rPr lang="en-US" dirty="0"/>
              <a:t>AJAX").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Получать и устанавливать </a:t>
            </a:r>
            <a:r>
              <a:rPr lang="en-US" dirty="0"/>
              <a:t>cookie, </a:t>
            </a:r>
            <a:r>
              <a:rPr lang="ru-RU" dirty="0"/>
              <a:t>запрашивать данные, выводить сообщения…</a:t>
            </a:r>
          </a:p>
        </p:txBody>
      </p:sp>
    </p:spTree>
    <p:extLst>
      <p:ext uri="{BB962C8B-B14F-4D97-AF65-F5344CB8AC3E}">
        <p14:creationId xmlns:p14="http://schemas.microsoft.com/office/powerpoint/2010/main" val="201418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</a:t>
            </a:r>
            <a:r>
              <a:rPr lang="en-US" dirty="0"/>
              <a:t>Document Object </a:t>
            </a:r>
            <a:r>
              <a:rPr lang="en-US" dirty="0" smtClean="0"/>
              <a:t>Model (DOM)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140039"/>
            <a:ext cx="81369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Сам по себе язык </a:t>
            </a:r>
            <a:r>
              <a:rPr lang="en-US" dirty="0"/>
              <a:t>JavaScript </a:t>
            </a:r>
            <a:r>
              <a:rPr lang="ru-RU" b="1" dirty="0"/>
              <a:t>не предусматривает </a:t>
            </a:r>
            <a:r>
              <a:rPr lang="ru-RU" dirty="0"/>
              <a:t>работы с браузером.</a:t>
            </a:r>
          </a:p>
          <a:p>
            <a:endParaRPr lang="ru-RU" dirty="0"/>
          </a:p>
          <a:p>
            <a:r>
              <a:rPr lang="ru-RU" dirty="0"/>
              <a:t>Он вообще не знает про </a:t>
            </a:r>
            <a:r>
              <a:rPr lang="en-US" dirty="0"/>
              <a:t>HTML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639149"/>
            <a:ext cx="36671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46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Объектная модель браузера (</a:t>
            </a:r>
            <a:r>
              <a:rPr lang="en-US" dirty="0"/>
              <a:t>BOM)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347614"/>
            <a:ext cx="79208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BOM — </a:t>
            </a:r>
            <a:r>
              <a:rPr lang="ru-RU" dirty="0"/>
              <a:t>это объекты для работы с чем угодно, кроме документа.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20058" y="1779662"/>
            <a:ext cx="847242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Например</a:t>
            </a:r>
            <a:r>
              <a:rPr lang="ru-RU" dirty="0" smtClean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Объект </a:t>
            </a:r>
            <a:r>
              <a:rPr lang="en-US" sz="1200" dirty="0"/>
              <a:t>navigator </a:t>
            </a:r>
            <a:r>
              <a:rPr lang="ru-RU" sz="1200" dirty="0"/>
              <a:t>содержит общую информацию о браузере и операционной системе. Особенно примечательны два свойства: </a:t>
            </a:r>
            <a:r>
              <a:rPr lang="en-US" sz="1200" dirty="0"/>
              <a:t>navigator.userAgent — </a:t>
            </a:r>
            <a:r>
              <a:rPr lang="ru-RU" sz="1200" dirty="0"/>
              <a:t>содержит информацию о браузере и </a:t>
            </a:r>
            <a:r>
              <a:rPr lang="en-US" sz="1200" dirty="0"/>
              <a:t>navigator.platform — </a:t>
            </a:r>
            <a:r>
              <a:rPr lang="ru-RU" sz="1200" dirty="0"/>
              <a:t>содержит информацию о платформе, позволяет различать </a:t>
            </a:r>
            <a:r>
              <a:rPr lang="en-US" sz="1200" dirty="0"/>
              <a:t>Windows/Linux/Mac </a:t>
            </a:r>
            <a:r>
              <a:rPr lang="ru-RU" sz="1200" dirty="0"/>
              <a:t>и т.п.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Объект </a:t>
            </a:r>
            <a:r>
              <a:rPr lang="en-US" sz="1200" dirty="0"/>
              <a:t>location </a:t>
            </a:r>
            <a:r>
              <a:rPr lang="ru-RU" sz="1200" dirty="0"/>
              <a:t>содержит информацию о текущем </a:t>
            </a:r>
            <a:r>
              <a:rPr lang="en-US" sz="1200" dirty="0"/>
              <a:t>URL </a:t>
            </a:r>
            <a:r>
              <a:rPr lang="ru-RU" sz="1200" dirty="0"/>
              <a:t>страницы и позволяет перенаправить посетителя на новый </a:t>
            </a:r>
            <a:r>
              <a:rPr lang="en-US" sz="1200" dirty="0"/>
              <a:t>URL.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Функции </a:t>
            </a:r>
            <a:r>
              <a:rPr lang="en-US" sz="1200" dirty="0"/>
              <a:t>alert/confirm/prompt — </a:t>
            </a:r>
            <a:r>
              <a:rPr lang="ru-RU" sz="1200" dirty="0"/>
              <a:t>тоже входят в </a:t>
            </a:r>
            <a:r>
              <a:rPr lang="en-US" sz="1200" dirty="0"/>
              <a:t>BOM.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81297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2737</Words>
  <Application>Microsoft Office PowerPoint</Application>
  <PresentationFormat>Экран (16:9)</PresentationFormat>
  <Paragraphs>305</Paragraphs>
  <Slides>62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62</vt:i4>
      </vt:variant>
    </vt:vector>
  </HeadingPairs>
  <TitlesOfParts>
    <vt:vector size="67" baseType="lpstr">
      <vt:lpstr>Arial</vt:lpstr>
      <vt:lpstr>Impact</vt:lpstr>
      <vt:lpstr>PT Sans Narrow</vt:lpstr>
      <vt:lpstr>Open Sans</vt:lpstr>
      <vt:lpstr>tropic</vt:lpstr>
      <vt:lpstr>JavaScript</vt:lpstr>
      <vt:lpstr>Программа курса</vt:lpstr>
      <vt:lpstr>Введение  в JavaScript</vt:lpstr>
      <vt:lpstr>История JavaScript (LifeScript)</vt:lpstr>
      <vt:lpstr>Java, JScript</vt:lpstr>
      <vt:lpstr>Дополнительная информация</vt:lpstr>
      <vt:lpstr>Что умеет JavaScript?</vt:lpstr>
      <vt:lpstr>Понятие Document Object Model (DOM)</vt:lpstr>
      <vt:lpstr>Объектная модель браузера (BOM)</vt:lpstr>
      <vt:lpstr>Редакторы кода JS</vt:lpstr>
      <vt:lpstr>Внедрение JS в HTML документы</vt:lpstr>
      <vt:lpstr>Внедрение JS в HTML документы</vt:lpstr>
      <vt:lpstr>Асинхронные скрипты: defer/async</vt:lpstr>
      <vt:lpstr>Атрибуты async</vt:lpstr>
      <vt:lpstr>Атрибут defer </vt:lpstr>
      <vt:lpstr>Атрибуты async, defer </vt:lpstr>
      <vt:lpstr>Переменные</vt:lpstr>
      <vt:lpstr>Переменные</vt:lpstr>
      <vt:lpstr>Константы</vt:lpstr>
      <vt:lpstr>Правильный выбор имени переменной</vt:lpstr>
      <vt:lpstr>Типы данных</vt:lpstr>
      <vt:lpstr>Типы данных</vt:lpstr>
      <vt:lpstr>Типы данных</vt:lpstr>
      <vt:lpstr>Типы данных</vt:lpstr>
      <vt:lpstr>Типы данных</vt:lpstr>
      <vt:lpstr>Оператор typeof</vt:lpstr>
      <vt:lpstr>Операторы</vt:lpstr>
      <vt:lpstr>Операторы</vt:lpstr>
      <vt:lpstr>Операторы</vt:lpstr>
      <vt:lpstr>Операторы</vt:lpstr>
      <vt:lpstr>Побитовые операторы</vt:lpstr>
      <vt:lpstr>Операторы сравнения</vt:lpstr>
      <vt:lpstr>Операторы сравнения</vt:lpstr>
      <vt:lpstr>Операторы сравнения</vt:lpstr>
      <vt:lpstr>Операторы сравнения</vt:lpstr>
      <vt:lpstr>Операторы сравнения</vt:lpstr>
      <vt:lpstr>Операторы сравнения</vt:lpstr>
      <vt:lpstr>Диалоговые окна</vt:lpstr>
      <vt:lpstr>Диалоговые окна</vt:lpstr>
      <vt:lpstr>Условные операторы: if, '?' </vt:lpstr>
      <vt:lpstr>Оператор вопросительный знак '?'</vt:lpstr>
      <vt:lpstr>Оператор вопросительный знак '?'</vt:lpstr>
      <vt:lpstr>Логические операторы</vt:lpstr>
      <vt:lpstr>Логические операторы</vt:lpstr>
      <vt:lpstr>Логические операторы</vt:lpstr>
      <vt:lpstr>Преобразование типов для примитивов</vt:lpstr>
      <vt:lpstr>Преобразование типов для примитивов</vt:lpstr>
      <vt:lpstr>Преобразование типов для примитивов</vt:lpstr>
      <vt:lpstr>Циклы while, for</vt:lpstr>
      <vt:lpstr>Циклы while, for</vt:lpstr>
      <vt:lpstr>Прерывание цикла: break</vt:lpstr>
      <vt:lpstr>Следующая итерация: continue </vt:lpstr>
      <vt:lpstr>Конструкция switch </vt:lpstr>
      <vt:lpstr>Группировка case</vt:lpstr>
      <vt:lpstr>Функции 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Рекурсия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cp:lastModifiedBy>Евгений Курносов</cp:lastModifiedBy>
  <cp:revision>113</cp:revision>
  <dcterms:modified xsi:type="dcterms:W3CDTF">2015-11-04T11:48:30Z</dcterms:modified>
</cp:coreProperties>
</file>