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1544B-B492-4122-901C-22265ECC0646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ECD18-8C6D-4D8C-8BB6-AE894152E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CD18-8C6D-4D8C-8BB6-AE894152E41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F2C31C-936A-45FE-BC64-46025987D001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2DC84EE-BEE4-4167-82CC-65432CC289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searching-elements-dom#document-getelementbyid-&#1080;&#1083;&#1080;-&#1087;&#1088;&#1086;&#1089;&#1090;&#1086;-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earching-elements-dom#getelementsbytag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earching-elements-dom#getelementsbyclassname" TargetMode="External"/><Relationship Id="rId2" Type="http://schemas.openxmlformats.org/officeDocument/2006/relationships/hyperlink" Target="https://learn.javascript.ru/searching-elements-dom#getelementsby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javascript.ru/searching-elements-dom#querySelector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#querySelecto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searching-elements-dom#match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earn.javascript.ru/basic-dom-node-properties#&#1082;&#1083;&#1072;&#1089;&#1089;&#1099;-&#1080;&#1077;&#1088;&#1072;&#1088;&#1093;&#1080;&#1103;-d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basic-dom-node-properties#&#1082;&#1072;&#1082;&#1072;&#1103;-&#1088;&#1072;&#1079;&#1085;&#1080;&#1094;&#1072;-&#1084;&#1077;&#1078;&#1076;&#1091;-tagname-&#1080;-nodenam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681923" y="1368825"/>
            <a:ext cx="5648623" cy="1616429"/>
          </a:xfrm>
        </p:spPr>
        <p:txBody>
          <a:bodyPr/>
          <a:lstStyle/>
          <a:p>
            <a:r>
              <a:rPr lang="ru-RU" b="1" dirty="0"/>
              <a:t>Документ и объекты </a:t>
            </a:r>
            <a:r>
              <a:rPr lang="ru-RU" b="1" dirty="0" smtClean="0"/>
              <a:t>страницы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navigator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Методы</a:t>
            </a:r>
          </a:p>
          <a:p>
            <a:endParaRPr lang="ru-RU" dirty="0"/>
          </a:p>
          <a:p>
            <a:r>
              <a:rPr lang="ru-RU" dirty="0"/>
              <a:t>С помощью метода </a:t>
            </a:r>
            <a:r>
              <a:rPr lang="ru-RU" b="1" dirty="0" err="1" smtClean="0"/>
              <a:t>javaEnabled</a:t>
            </a:r>
            <a:r>
              <a:rPr lang="ru-RU" b="1" dirty="0" smtClean="0"/>
              <a:t>() </a:t>
            </a:r>
            <a:r>
              <a:rPr lang="ru-RU" dirty="0"/>
              <a:t>Вы можете проверить включена ли поддержка </a:t>
            </a:r>
            <a:r>
              <a:rPr lang="ru-RU" dirty="0" err="1"/>
              <a:t>Java</a:t>
            </a:r>
            <a:r>
              <a:rPr lang="ru-RU" dirty="0"/>
              <a:t> в браузере пользователя или нет. Метод вернет </a:t>
            </a:r>
            <a:r>
              <a:rPr lang="ru-RU" dirty="0" err="1"/>
              <a:t>true</a:t>
            </a:r>
            <a:r>
              <a:rPr lang="ru-RU" dirty="0"/>
              <a:t> если поддержка включена и </a:t>
            </a:r>
            <a:r>
              <a:rPr lang="ru-RU" dirty="0" err="1"/>
              <a:t>false</a:t>
            </a:r>
            <a:r>
              <a:rPr lang="ru-RU" dirty="0"/>
              <a:t> если нет.</a:t>
            </a:r>
          </a:p>
        </p:txBody>
      </p:sp>
    </p:spTree>
    <p:extLst>
      <p:ext uri="{BB962C8B-B14F-4D97-AF65-F5344CB8AC3E}">
        <p14:creationId xmlns:p14="http://schemas.microsoft.com/office/powerpoint/2010/main" val="379464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</a:t>
            </a:r>
            <a:r>
              <a:rPr lang="en-US" b="1" dirty="0" smtClean="0"/>
              <a:t>Screen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73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Объект </a:t>
            </a:r>
            <a:r>
              <a:rPr lang="ru-RU" b="1" dirty="0" err="1"/>
              <a:t>Screen</a:t>
            </a:r>
            <a:r>
              <a:rPr lang="ru-RU" dirty="0"/>
              <a:t> содержит информацию об экране пользователя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С помощью свойств данного объекта Вы можете узнать какое разрешение, а также какая глубина цвета установлена на экране пользователя.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7" y="2060848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Свойств</a:t>
            </a:r>
            <a:r>
              <a:rPr lang="ru-RU" b="1" dirty="0"/>
              <a:t>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56490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width</a:t>
            </a:r>
            <a:r>
              <a:rPr lang="ru-RU" dirty="0"/>
              <a:t> определяет ширину экрана пользователя, а свойство </a:t>
            </a:r>
            <a:r>
              <a:rPr lang="ru-RU" b="1" dirty="0" err="1"/>
              <a:t>height</a:t>
            </a:r>
            <a:r>
              <a:rPr lang="ru-RU" dirty="0"/>
              <a:t> высоту.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14096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colorDepth</a:t>
            </a:r>
            <a:r>
              <a:rPr lang="ru-RU" dirty="0"/>
              <a:t> Вы можете узнать глубину цвета (измеряется в битах на пиксель) установленную у пользователя: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93305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availHeight</a:t>
            </a:r>
            <a:r>
              <a:rPr lang="ru-RU" dirty="0"/>
              <a:t> возвращает высоту экрана пользователя служащую непосредственно для вывода информации (т.е. высота без размера таких элементов браузера как панель задач, полоса прокрутки и т.д.).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6" y="5085184"/>
            <a:ext cx="849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Свойство </a:t>
            </a:r>
            <a:r>
              <a:rPr lang="ru-RU" b="1" dirty="0" err="1">
                <a:solidFill>
                  <a:schemeClr val="bg1"/>
                </a:solidFill>
              </a:rPr>
              <a:t>availWidth</a:t>
            </a:r>
            <a:r>
              <a:rPr lang="ru-RU" dirty="0">
                <a:solidFill>
                  <a:schemeClr val="bg1"/>
                </a:solidFill>
              </a:rPr>
              <a:t> возвращает ширину экрана пользователя служащую непосредственно для вывода информации (т.е. ширина без размера таких элементов браузера как панель задач, полоса прокрутки и т.д.).</a:t>
            </a:r>
          </a:p>
        </p:txBody>
      </p:sp>
    </p:spTree>
    <p:extLst>
      <p:ext uri="{BB962C8B-B14F-4D97-AF65-F5344CB8AC3E}">
        <p14:creationId xmlns:p14="http://schemas.microsoft.com/office/powerpoint/2010/main" val="291276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</a:t>
            </a:r>
            <a:r>
              <a:rPr lang="en-US" b="1" dirty="0" smtClean="0"/>
              <a:t>Location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объекте </a:t>
            </a:r>
            <a:r>
              <a:rPr lang="ru-RU" b="1" dirty="0" err="1"/>
              <a:t>Location</a:t>
            </a:r>
            <a:r>
              <a:rPr lang="ru-RU" dirty="0"/>
              <a:t> хранятся информацию о текущем </a:t>
            </a:r>
            <a:r>
              <a:rPr lang="ru-RU" b="1" dirty="0"/>
              <a:t>URL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76" y="1484784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Свойств</a:t>
            </a:r>
            <a:r>
              <a:rPr lang="ru-RU" b="1" dirty="0"/>
              <a:t>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2076" y="1916832"/>
            <a:ext cx="8438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href</a:t>
            </a:r>
            <a:r>
              <a:rPr lang="ru-RU" dirty="0"/>
              <a:t> хранит URL текущего документа целиком.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28616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 smtClean="0"/>
              <a:t>pathname</a:t>
            </a:r>
            <a:r>
              <a:rPr lang="ru-RU" b="1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Вы можете узнать путь к загруженному документу.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2075" y="2655496"/>
            <a:ext cx="8438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 smtClean="0"/>
              <a:t>host</a:t>
            </a:r>
            <a:r>
              <a:rPr lang="en-US" dirty="0" smtClean="0"/>
              <a:t>  </a:t>
            </a:r>
            <a:r>
              <a:rPr lang="ru-RU" dirty="0" smtClean="0"/>
              <a:t>содержит </a:t>
            </a:r>
            <a:r>
              <a:rPr lang="ru-RU" dirty="0"/>
              <a:t>имя домена загруженного документа.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76" y="3140968"/>
            <a:ext cx="95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76" y="3515016"/>
            <a:ext cx="849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метода </a:t>
            </a:r>
            <a:r>
              <a:rPr lang="ru-RU" b="1" dirty="0" err="1"/>
              <a:t>assign</a:t>
            </a:r>
            <a:r>
              <a:rPr lang="ru-RU" b="1" dirty="0"/>
              <a:t>() </a:t>
            </a:r>
            <a:r>
              <a:rPr lang="en-US" b="1" dirty="0" smtClean="0"/>
              <a:t> </a:t>
            </a:r>
            <a:r>
              <a:rPr lang="ru-RU" dirty="0" smtClean="0"/>
              <a:t>Вы </a:t>
            </a:r>
            <a:r>
              <a:rPr lang="ru-RU" dirty="0"/>
              <a:t>можете загрузить новый документ в данное окно браузера (изменить текущий URL на желаемый).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76" y="4293096"/>
            <a:ext cx="849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b="1" dirty="0" err="1" smtClean="0"/>
              <a:t>reload</a:t>
            </a:r>
            <a:r>
              <a:rPr lang="en-US" b="1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используется для перезагрузки текущего документа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Действие этого метода аналогично действую кнопки "Обновить"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29336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</a:t>
            </a:r>
            <a:r>
              <a:rPr lang="en-US" b="1" dirty="0" smtClean="0"/>
              <a:t>History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Объект </a:t>
            </a:r>
            <a:r>
              <a:rPr lang="ru-RU" b="1" dirty="0" err="1"/>
              <a:t>History</a:t>
            </a:r>
            <a:r>
              <a:rPr lang="ru-RU" dirty="0"/>
              <a:t> содержит список </a:t>
            </a:r>
            <a:r>
              <a:rPr lang="ru-RU" b="1" dirty="0"/>
              <a:t>URL</a:t>
            </a:r>
            <a:r>
              <a:rPr lang="ru-RU" dirty="0"/>
              <a:t> которые были посещены в данном окне браузера.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73216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Свойства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0486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length</a:t>
            </a:r>
            <a:r>
              <a:rPr lang="ru-RU" dirty="0"/>
              <a:t> Вы можете узнать количество посещенных URL хранящихся в списке.</a:t>
            </a:r>
          </a:p>
        </p:txBody>
      </p:sp>
    </p:spTree>
    <p:extLst>
      <p:ext uri="{BB962C8B-B14F-4D97-AF65-F5344CB8AC3E}">
        <p14:creationId xmlns:p14="http://schemas.microsoft.com/office/powerpoint/2010/main" val="386482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</a:t>
            </a:r>
            <a:r>
              <a:rPr lang="en-US" b="1" dirty="0"/>
              <a:t>History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перемещаться по списку посещенных </a:t>
            </a:r>
            <a:r>
              <a:rPr lang="ru-RU" b="1" dirty="0"/>
              <a:t>URL</a:t>
            </a:r>
            <a:r>
              <a:rPr lang="ru-RU" dirty="0"/>
              <a:t> с помощью метода </a:t>
            </a:r>
            <a:r>
              <a:rPr lang="ru-RU" b="1" dirty="0" err="1"/>
              <a:t>go</a:t>
            </a:r>
            <a:r>
              <a:rPr lang="ru-RU" b="1" dirty="0"/>
              <a:t>(смещение</a:t>
            </a:r>
            <a:r>
              <a:rPr lang="ru-RU" b="1" dirty="0" smtClean="0"/>
              <a:t>).</a:t>
            </a:r>
            <a:endParaRPr lang="ru-RU" dirty="0"/>
          </a:p>
          <a:p>
            <a:r>
              <a:rPr lang="ru-RU" dirty="0"/>
              <a:t>Например, с помощью </a:t>
            </a:r>
            <a:r>
              <a:rPr lang="ru-RU" b="1" dirty="0" err="1"/>
              <a:t>go</a:t>
            </a:r>
            <a:r>
              <a:rPr lang="ru-RU" b="1" dirty="0"/>
              <a:t>(2)</a:t>
            </a:r>
            <a:r>
              <a:rPr lang="ru-RU" dirty="0"/>
              <a:t> Вы можете переместится на два URL вперед, а </a:t>
            </a:r>
            <a:r>
              <a:rPr lang="ru-RU" dirty="0" err="1"/>
              <a:t>go</a:t>
            </a:r>
            <a:r>
              <a:rPr lang="ru-RU" dirty="0"/>
              <a:t>(-3) переместит Вас на три URL назад.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92494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метода </a:t>
            </a:r>
            <a:r>
              <a:rPr lang="ru-RU" b="1" dirty="0" err="1" smtClean="0"/>
              <a:t>back</a:t>
            </a:r>
            <a:r>
              <a:rPr lang="ru-RU" b="1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Вы можете перейти на предыдущую URL в списке посещенных страниц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Действие этого метода аналогично действую стрелки назад в браузере и </a:t>
            </a:r>
            <a:endParaRPr lang="ru-RU" dirty="0" smtClean="0"/>
          </a:p>
          <a:p>
            <a:r>
              <a:rPr lang="ru-RU" dirty="0" err="1" smtClean="0"/>
              <a:t>history.go</a:t>
            </a:r>
            <a:r>
              <a:rPr lang="ru-RU" dirty="0"/>
              <a:t>(-1).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29309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метода </a:t>
            </a:r>
            <a:r>
              <a:rPr lang="ru-RU" b="1" dirty="0" err="1" smtClean="0"/>
              <a:t>forward</a:t>
            </a:r>
            <a:r>
              <a:rPr lang="en-US" b="1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Вы можете перейти на следующую URL в списке посещенных страниц.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Действие этого метода аналогично действую стрелки вперед в браузере и </a:t>
            </a:r>
            <a:r>
              <a:rPr lang="ru-RU" dirty="0" err="1">
                <a:solidFill>
                  <a:schemeClr val="bg1"/>
                </a:solidFill>
              </a:rPr>
              <a:t>history.go</a:t>
            </a:r>
            <a:r>
              <a:rPr lang="ru-RU" dirty="0">
                <a:solidFill>
                  <a:schemeClr val="bg1"/>
                </a:solidFill>
              </a:rPr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1170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052735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Основным инструментом работы и динамических изменений на странице является DOM (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) — объектная модель, используемая для XML/HTML-документов.</a:t>
            </a:r>
          </a:p>
          <a:p>
            <a:endParaRPr lang="ru-RU" dirty="0" smtClean="0"/>
          </a:p>
          <a:p>
            <a:r>
              <a:rPr lang="ru-RU" dirty="0" smtClean="0"/>
              <a:t>Согласно DOM-модели, документ является иерархией, деревом. Каждый HTML-тег образует узел дерева с типом «элемент». Вложенные в него теги становятся дочерними узлами. Для представления текста создаются узлы с типом «текст».</a:t>
            </a:r>
          </a:p>
          <a:p>
            <a:endParaRPr lang="ru-RU" dirty="0" smtClean="0"/>
          </a:p>
          <a:p>
            <a:r>
              <a:rPr lang="ru-RU" dirty="0" smtClean="0"/>
              <a:t>DOM — это представление документа в виде дерева объектов, доступное для изменения через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6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Автоисправление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028343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чтении неверного HTML браузер автоматически корректирует его для показа и при построении DOM.</a:t>
            </a:r>
          </a:p>
          <a:p>
            <a:endParaRPr lang="ru-RU" dirty="0" smtClean="0"/>
          </a:p>
          <a:p>
            <a:r>
              <a:rPr lang="ru-RU" dirty="0" smtClean="0"/>
              <a:t>В частности, всегда будет верхний тег &lt;</a:t>
            </a:r>
            <a:r>
              <a:rPr lang="ru-RU" dirty="0" err="1" smtClean="0"/>
              <a:t>html</a:t>
            </a:r>
            <a:r>
              <a:rPr lang="ru-RU" dirty="0" smtClean="0"/>
              <a:t>&gt;. Даже если в тексте нет — в DOM он будет, браузер создаст его самостоятельно.</a:t>
            </a:r>
          </a:p>
          <a:p>
            <a:endParaRPr lang="ru-RU" dirty="0" smtClean="0"/>
          </a:p>
          <a:p>
            <a:r>
              <a:rPr lang="ru-RU" dirty="0" smtClean="0"/>
              <a:t>То же самое касается и тега &lt;</a:t>
            </a:r>
            <a:r>
              <a:rPr lang="ru-RU" dirty="0" err="1" smtClean="0"/>
              <a:t>body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r>
              <a:rPr lang="ru-RU" dirty="0" smtClean="0"/>
              <a:t>Например, если файл состоит из одного слова "Привет", то браузер автоматически обернёт его в &lt;</a:t>
            </a:r>
            <a:r>
              <a:rPr lang="ru-RU" dirty="0" err="1" smtClean="0"/>
              <a:t>html</a:t>
            </a:r>
            <a:r>
              <a:rPr lang="ru-RU" dirty="0" smtClean="0"/>
              <a:t>&gt; и &lt;</a:t>
            </a:r>
            <a:r>
              <a:rPr lang="ru-RU" dirty="0" err="1" smtClean="0"/>
              <a:t>body</a:t>
            </a:r>
            <a:r>
              <a:rPr lang="ru-RU" dirty="0" smtClean="0"/>
              <a:t>&gt;.</a:t>
            </a:r>
          </a:p>
          <a:p>
            <a:endParaRPr lang="ru-RU" b="1" dirty="0" smtClean="0"/>
          </a:p>
          <a:p>
            <a:r>
              <a:rPr lang="ru-RU" b="1" dirty="0" smtClean="0"/>
              <a:t>При генерации DOM браузер самостоятельно обрабатывает ошибки в документе, закрывает теги и так далее.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6714" y="4721662"/>
            <a:ext cx="8495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Всего различают 12 типов узлов, но на практике мы работаем с четырьмя из них: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Документ — точка входа в 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Элементы — основные строительные блоки.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Текстовые узлы — содержат, собственно, текст.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1"/>
                </a:solidFill>
              </a:rPr>
              <a:t>Комментарии — иногда в них можно включить информацию, которая не будет показана, но доступна из JS.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DOM-</a:t>
            </a:r>
            <a:r>
              <a:rPr lang="ru-RU" dirty="0"/>
              <a:t>элементам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0872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DOM позволяет делать что угодно с HTML-элементом и его содержимым, но для этого нужно сначала нужный элемент получить.</a:t>
            </a:r>
          </a:p>
          <a:p>
            <a:endParaRPr lang="ru-RU" dirty="0" smtClean="0"/>
          </a:p>
          <a:p>
            <a:r>
              <a:rPr lang="ru-RU" dirty="0" smtClean="0"/>
              <a:t>Доступ к DOM начинается с объекта </a:t>
            </a:r>
            <a:r>
              <a:rPr lang="ru-RU" b="1" dirty="0" err="1" smtClean="0"/>
              <a:t>document</a:t>
            </a:r>
            <a:r>
              <a:rPr lang="ru-RU" dirty="0" smtClean="0"/>
              <a:t>. Из него можно добраться до любых узлов.</a:t>
            </a:r>
          </a:p>
          <a:p>
            <a:endParaRPr lang="ru-RU" dirty="0" smtClean="0"/>
          </a:p>
          <a:p>
            <a:r>
              <a:rPr lang="ru-RU" dirty="0" smtClean="0"/>
              <a:t>Так выглядят основные ссылки, по которым можно переходить между узлами DOM: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40045"/>
            <a:ext cx="42195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Сверху </a:t>
            </a:r>
            <a:r>
              <a:rPr lang="en-US" dirty="0" err="1"/>
              <a:t>documentElement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Самые верхние элементы дерева доступны напрямую из </a:t>
            </a:r>
            <a:r>
              <a:rPr lang="en-US" dirty="0" smtClean="0"/>
              <a:t>document.</a:t>
            </a:r>
          </a:p>
          <a:p>
            <a:endParaRPr lang="en-US" dirty="0" smtClean="0"/>
          </a:p>
          <a:p>
            <a:r>
              <a:rPr lang="en-US" dirty="0" smtClean="0"/>
              <a:t>&lt;HTML&gt; = </a:t>
            </a:r>
            <a:r>
              <a:rPr lang="en-US" dirty="0" err="1" smtClean="0"/>
              <a:t>document.documentElement</a:t>
            </a:r>
            <a:endParaRPr lang="en-US" dirty="0" smtClean="0"/>
          </a:p>
          <a:p>
            <a:r>
              <a:rPr lang="ru-RU" dirty="0" smtClean="0"/>
              <a:t>Первая точка входа — </a:t>
            </a:r>
            <a:r>
              <a:rPr lang="en-US" dirty="0" err="1" smtClean="0"/>
              <a:t>document.documentElement</a:t>
            </a:r>
            <a:r>
              <a:rPr lang="en-US" dirty="0" smtClean="0"/>
              <a:t>. </a:t>
            </a:r>
            <a:r>
              <a:rPr lang="ru-RU" dirty="0" smtClean="0"/>
              <a:t>Это свойство ссылается на </a:t>
            </a:r>
            <a:r>
              <a:rPr lang="en-US" dirty="0" smtClean="0"/>
              <a:t>DOM-</a:t>
            </a:r>
            <a:r>
              <a:rPr lang="ru-RU" dirty="0" smtClean="0"/>
              <a:t>объект для тега &lt;</a:t>
            </a:r>
            <a:r>
              <a:rPr lang="en-US" dirty="0" smtClean="0"/>
              <a:t>html&gt;.</a:t>
            </a:r>
          </a:p>
          <a:p>
            <a:r>
              <a:rPr lang="en-US" dirty="0" smtClean="0"/>
              <a:t>&lt;BODY&gt; = </a:t>
            </a:r>
            <a:r>
              <a:rPr lang="en-US" dirty="0" err="1" smtClean="0"/>
              <a:t>document.body</a:t>
            </a:r>
            <a:endParaRPr lang="en-US" dirty="0" smtClean="0"/>
          </a:p>
          <a:p>
            <a:r>
              <a:rPr lang="ru-RU" dirty="0" smtClean="0"/>
              <a:t>Вторая точка входа — </a:t>
            </a:r>
            <a:r>
              <a:rPr lang="en-US" dirty="0" err="1" smtClean="0"/>
              <a:t>document.body</a:t>
            </a:r>
            <a:r>
              <a:rPr lang="en-US" dirty="0" smtClean="0"/>
              <a:t>, </a:t>
            </a:r>
            <a:r>
              <a:rPr lang="ru-RU" dirty="0" smtClean="0"/>
              <a:t>который соответствует тегу &lt;</a:t>
            </a:r>
            <a:r>
              <a:rPr lang="en-US" dirty="0" smtClean="0"/>
              <a:t>body&gt;.</a:t>
            </a:r>
          </a:p>
          <a:p>
            <a:r>
              <a:rPr lang="ru-RU" dirty="0" smtClean="0"/>
              <a:t>В современных браузерах (кроме </a:t>
            </a:r>
            <a:r>
              <a:rPr lang="en-US" dirty="0" smtClean="0"/>
              <a:t>IE8-) </a:t>
            </a:r>
            <a:r>
              <a:rPr lang="ru-RU" dirty="0" smtClean="0"/>
              <a:t>также есть </a:t>
            </a:r>
            <a:r>
              <a:rPr lang="en-US" dirty="0" err="1" smtClean="0"/>
              <a:t>document.head</a:t>
            </a:r>
            <a:r>
              <a:rPr lang="en-US" dirty="0" smtClean="0"/>
              <a:t> — </a:t>
            </a:r>
            <a:r>
              <a:rPr lang="ru-RU" dirty="0" smtClean="0"/>
              <a:t>прямая ссылка на &lt;</a:t>
            </a:r>
            <a:r>
              <a:rPr lang="en-US" dirty="0" smtClean="0"/>
              <a:t>head&gt;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5546849"/>
            <a:ext cx="8589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 DOM активно используется </a:t>
            </a:r>
            <a:r>
              <a:rPr lang="ru-RU" b="1" dirty="0" err="1" smtClean="0">
                <a:solidFill>
                  <a:schemeClr val="bg1"/>
                </a:solidFill>
              </a:rPr>
              <a:t>null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В мире DOM в качестве значения, обозначающего «нет такого элемента» или «узел не найден», используется не </a:t>
            </a:r>
            <a:r>
              <a:rPr lang="ru-RU" b="1" dirty="0" err="1" smtClean="0">
                <a:solidFill>
                  <a:schemeClr val="bg1"/>
                </a:solidFill>
              </a:rPr>
              <a:t>undefined</a:t>
            </a:r>
            <a:r>
              <a:rPr lang="ru-RU" b="1" dirty="0" smtClean="0">
                <a:solidFill>
                  <a:schemeClr val="bg1"/>
                </a:solidFill>
              </a:rPr>
              <a:t>, а </a:t>
            </a:r>
            <a:r>
              <a:rPr lang="ru-RU" b="1" dirty="0" err="1" smtClean="0">
                <a:solidFill>
                  <a:schemeClr val="bg1"/>
                </a:solidFill>
              </a:rPr>
              <a:t>null</a:t>
            </a:r>
            <a:r>
              <a:rPr lang="ru-RU" b="1" dirty="0" smtClean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Дети: </a:t>
            </a:r>
            <a:r>
              <a:rPr lang="en-US" dirty="0" err="1"/>
              <a:t>childNodes</a:t>
            </a:r>
            <a:r>
              <a:rPr lang="en-US" dirty="0"/>
              <a:t>, </a:t>
            </a:r>
            <a:r>
              <a:rPr lang="en-US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Дочерние элементы (или дети) — элементы, которые лежат непосредственно внутри данного. Например, внутри &lt;HTML&gt; обычно лежат &lt;HEAD&gt; и &lt;BODY&gt;.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Потомки — все элементы, которые лежат внутри данного, вместе с их детьми, детьми их детей и так далее. То есть, всё поддерево DOM.</a:t>
            </a:r>
          </a:p>
          <a:p>
            <a:r>
              <a:rPr lang="ru-RU" dirty="0" smtClean="0"/>
              <a:t>Псевдо-массив </a:t>
            </a:r>
            <a:r>
              <a:rPr lang="ru-RU" dirty="0" err="1" smtClean="0"/>
              <a:t>childNodes</a:t>
            </a:r>
            <a:r>
              <a:rPr lang="ru-RU" dirty="0" smtClean="0"/>
              <a:t> хранит все дочерние элементы, включая текстовые.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28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Окружение: DOM, BOM и </a:t>
            </a:r>
            <a:r>
              <a:rPr lang="ru-RU" b="1" dirty="0" smtClean="0"/>
              <a:t>JS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98072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 по себе язык </a:t>
            </a:r>
            <a:r>
              <a:rPr lang="ru-RU" b="1" dirty="0" err="1"/>
              <a:t>JavaScript</a:t>
            </a:r>
            <a:r>
              <a:rPr lang="ru-RU" dirty="0"/>
              <a:t> не предусматривает работы с браузером.</a:t>
            </a:r>
          </a:p>
          <a:p>
            <a:r>
              <a:rPr lang="ru-RU" dirty="0"/>
              <a:t>Он вообще не знает про HTML. Но позволяет легко расширять себя новыми функциями и объектами.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27806"/>
            <a:ext cx="4509028" cy="414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Дети: </a:t>
            </a:r>
            <a:r>
              <a:rPr lang="en-US" dirty="0" err="1"/>
              <a:t>childNodes</a:t>
            </a:r>
            <a:r>
              <a:rPr lang="en-US" dirty="0"/>
              <a:t>, </a:t>
            </a:r>
            <a:r>
              <a:rPr lang="en-US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6" y="2278552"/>
            <a:ext cx="7620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8222" y="1196752"/>
            <a:ext cx="824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 ниже последовательно выведет дочерние элементы </a:t>
            </a:r>
            <a:r>
              <a:rPr lang="ru-RU" dirty="0" err="1" smtClean="0"/>
              <a:t>document.body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Дети: </a:t>
            </a:r>
            <a:r>
              <a:rPr lang="en-US" dirty="0" err="1"/>
              <a:t>childNodes</a:t>
            </a:r>
            <a:r>
              <a:rPr lang="en-US" dirty="0"/>
              <a:t>, </a:t>
            </a:r>
            <a:r>
              <a:rPr lang="en-US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9734" y="1196752"/>
            <a:ext cx="270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Коллекции — не массивы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9734" y="1772816"/>
            <a:ext cx="8238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DOM-коллекции, такие как </a:t>
            </a:r>
            <a:r>
              <a:rPr lang="ru-RU" dirty="0" err="1" smtClean="0"/>
              <a:t>childNodes</a:t>
            </a:r>
            <a:r>
              <a:rPr lang="ru-RU" dirty="0" smtClean="0"/>
              <a:t> и другие, которые мы увидим далее, не являются </a:t>
            </a:r>
            <a:r>
              <a:rPr lang="ru-RU" dirty="0" err="1" smtClean="0"/>
              <a:t>JavaScript</a:t>
            </a:r>
            <a:r>
              <a:rPr lang="ru-RU" dirty="0" smtClean="0"/>
              <a:t>-массивами.</a:t>
            </a:r>
          </a:p>
          <a:p>
            <a:endParaRPr lang="ru-RU" dirty="0" smtClean="0"/>
          </a:p>
          <a:p>
            <a:r>
              <a:rPr lang="ru-RU" dirty="0" smtClean="0"/>
              <a:t>В них нет методов массивов, таких как </a:t>
            </a:r>
            <a:r>
              <a:rPr lang="ru-RU" b="1" dirty="0" err="1" smtClean="0"/>
              <a:t>forEach</a:t>
            </a:r>
            <a:r>
              <a:rPr lang="ru-RU" dirty="0" smtClean="0"/>
              <a:t>, </a:t>
            </a:r>
            <a:r>
              <a:rPr lang="ru-RU" b="1" dirty="0" err="1" smtClean="0"/>
              <a:t>map</a:t>
            </a:r>
            <a:r>
              <a:rPr lang="ru-RU" dirty="0" smtClean="0"/>
              <a:t>, </a:t>
            </a:r>
            <a:r>
              <a:rPr lang="ru-RU" b="1" dirty="0" err="1" smtClean="0"/>
              <a:t>push</a:t>
            </a:r>
            <a:r>
              <a:rPr lang="ru-RU" dirty="0" smtClean="0"/>
              <a:t>, </a:t>
            </a:r>
            <a:r>
              <a:rPr lang="ru-RU" b="1" dirty="0" err="1" smtClean="0"/>
              <a:t>pop</a:t>
            </a:r>
            <a:r>
              <a:rPr lang="ru-RU" dirty="0" smtClean="0"/>
              <a:t> и других.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9734" y="3124668"/>
            <a:ext cx="823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Именно поэтому </a:t>
            </a:r>
            <a:r>
              <a:rPr lang="ru-RU" dirty="0" err="1" smtClean="0"/>
              <a:t>childNodes</a:t>
            </a:r>
            <a:r>
              <a:rPr lang="ru-RU" dirty="0" smtClean="0"/>
              <a:t> и называют «коллекция» или «</a:t>
            </a:r>
            <a:r>
              <a:rPr lang="ru-RU" dirty="0" err="1" smtClean="0"/>
              <a:t>псевдомассив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Сделать из коллекции массив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487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1. Применить метод массива через </a:t>
            </a:r>
            <a:r>
              <a:rPr lang="ru-RU" dirty="0" err="1" smtClean="0"/>
              <a:t>call</a:t>
            </a:r>
            <a:r>
              <a:rPr lang="ru-RU" dirty="0" smtClean="0"/>
              <a:t>/</a:t>
            </a:r>
            <a:r>
              <a:rPr lang="ru-RU" dirty="0" err="1" smtClean="0"/>
              <a:t>apply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39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2800247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2. При помощи </a:t>
            </a:r>
            <a:r>
              <a:rPr lang="ru-RU" dirty="0" err="1" smtClean="0"/>
              <a:t>Array.prototype.slice</a:t>
            </a:r>
            <a:r>
              <a:rPr lang="ru-RU" dirty="0" smtClean="0"/>
              <a:t> сделать из коллекции массив.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28498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Обычно вызов </a:t>
            </a:r>
            <a:r>
              <a:rPr lang="ru-RU" dirty="0" err="1" smtClean="0"/>
              <a:t>arr.slice</a:t>
            </a:r>
            <a:r>
              <a:rPr lang="ru-RU" dirty="0" smtClean="0"/>
              <a:t>(a, b) делает новый массив и копирует туда элементы </a:t>
            </a:r>
            <a:r>
              <a:rPr lang="ru-RU" dirty="0" err="1" smtClean="0"/>
              <a:t>arr</a:t>
            </a:r>
            <a:r>
              <a:rPr lang="ru-RU" dirty="0" smtClean="0"/>
              <a:t> с индексами от a до b-1 включительно. Если же вызвать его без аргументов </a:t>
            </a:r>
            <a:r>
              <a:rPr lang="ru-RU" dirty="0" err="1" smtClean="0"/>
              <a:t>arr.slice</a:t>
            </a:r>
            <a:r>
              <a:rPr lang="ru-RU" dirty="0" smtClean="0"/>
              <a:t>(), то он делает новый массив и копирует туда все элементы </a:t>
            </a:r>
            <a:r>
              <a:rPr lang="ru-RU" dirty="0" err="1" smtClean="0"/>
              <a:t>arr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2" y="4437112"/>
            <a:ext cx="7448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Соседи и родитель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Доступ к элементам слева и справа данного можно получить по ссылкам </a:t>
            </a:r>
            <a:r>
              <a:rPr lang="ru-RU" dirty="0" err="1" smtClean="0"/>
              <a:t>previousSibling</a:t>
            </a:r>
            <a:r>
              <a:rPr lang="ru-RU" dirty="0" smtClean="0"/>
              <a:t> / </a:t>
            </a:r>
            <a:r>
              <a:rPr lang="ru-RU" dirty="0" err="1" smtClean="0"/>
              <a:t>nextSibling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Родитель доступен через </a:t>
            </a:r>
            <a:r>
              <a:rPr lang="ru-RU" dirty="0" err="1" smtClean="0"/>
              <a:t>parentNode</a:t>
            </a:r>
            <a:r>
              <a:rPr lang="ru-RU" dirty="0" smtClean="0"/>
              <a:t>. Если долго идти от одного элемента к другому, то рано или поздно дойдёшь до корня DOM, то есть до </a:t>
            </a:r>
            <a:r>
              <a:rPr lang="ru-RU" dirty="0" err="1" smtClean="0"/>
              <a:t>document.documentElement</a:t>
            </a:r>
            <a:r>
              <a:rPr lang="ru-RU" dirty="0" smtClean="0"/>
              <a:t>, а затем и </a:t>
            </a:r>
            <a:r>
              <a:rPr lang="ru-RU" dirty="0" err="1" smtClean="0"/>
              <a:t>document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4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только по элементам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Навигационные ссылки, описанные выше, равно касаются всех узлов в документе. В частности, в </a:t>
            </a:r>
            <a:r>
              <a:rPr lang="ru-RU" dirty="0" err="1" smtClean="0"/>
              <a:t>childNodes</a:t>
            </a:r>
            <a:r>
              <a:rPr lang="ru-RU" dirty="0" smtClean="0"/>
              <a:t> сосуществуют и текстовые узлы и узлы-элементы и узлы-комментарии, если есть.</a:t>
            </a:r>
          </a:p>
          <a:p>
            <a:endParaRPr lang="ru-RU" dirty="0" smtClean="0"/>
          </a:p>
          <a:p>
            <a:r>
              <a:rPr lang="ru-RU" dirty="0" smtClean="0"/>
              <a:t>Но для большинства задач текстовые узлы нам не интересны.</a:t>
            </a:r>
          </a:p>
          <a:p>
            <a:endParaRPr lang="ru-RU" dirty="0" smtClean="0"/>
          </a:p>
          <a:p>
            <a:r>
              <a:rPr lang="ru-RU" dirty="0" smtClean="0"/>
              <a:t>Поэтому посмотрим на дополнительный набор ссылок, которые их не учитывают: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44481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2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только по элементам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Эти ссылки похожи на те, что раньше, только в ряде мест стоит слово </a:t>
            </a:r>
            <a:r>
              <a:rPr lang="en-US" dirty="0" smtClean="0"/>
              <a:t>Element: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children — </a:t>
            </a:r>
            <a:r>
              <a:rPr lang="ru-RU" dirty="0" smtClean="0"/>
              <a:t>только дочерние узлы-элементы, то есть соответствующие тегам.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firstElementChild</a:t>
            </a:r>
            <a:r>
              <a:rPr lang="en-US" dirty="0" smtClean="0"/>
              <a:t>, </a:t>
            </a:r>
            <a:r>
              <a:rPr lang="en-US" dirty="0" err="1" smtClean="0"/>
              <a:t>lastElementChild</a:t>
            </a:r>
            <a:r>
              <a:rPr lang="en-US" dirty="0" smtClean="0"/>
              <a:t> — </a:t>
            </a:r>
            <a:r>
              <a:rPr lang="ru-RU" dirty="0" smtClean="0"/>
              <a:t>соответственно, первый и последний дети-элементы.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previousElementSibling</a:t>
            </a:r>
            <a:r>
              <a:rPr lang="en-US" dirty="0" smtClean="0"/>
              <a:t>, </a:t>
            </a:r>
            <a:r>
              <a:rPr lang="en-US" dirty="0" err="1" smtClean="0"/>
              <a:t>nextElementSibling</a:t>
            </a:r>
            <a:r>
              <a:rPr lang="en-US" dirty="0" smtClean="0"/>
              <a:t> — </a:t>
            </a:r>
            <a:r>
              <a:rPr lang="ru-RU" dirty="0" smtClean="0"/>
              <a:t>соседи-элементы.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parentElement</a:t>
            </a:r>
            <a:r>
              <a:rPr lang="en-US" dirty="0" smtClean="0"/>
              <a:t> — </a:t>
            </a:r>
            <a:r>
              <a:rPr lang="ru-RU" dirty="0" smtClean="0"/>
              <a:t>родитель-элемент.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76866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4322" y="908720"/>
            <a:ext cx="411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document.getElementById</a:t>
            </a:r>
            <a:r>
              <a:rPr lang="en-US" b="1" dirty="0">
                <a:hlinkClick r:id="rId2"/>
              </a:rPr>
              <a:t> </a:t>
            </a:r>
            <a:r>
              <a:rPr lang="ru-RU" b="1" dirty="0">
                <a:hlinkClick r:id="rId2"/>
              </a:rPr>
              <a:t>или просто </a:t>
            </a:r>
            <a:r>
              <a:rPr lang="en-US" b="1" dirty="0">
                <a:hlinkClick r:id="rId2"/>
              </a:rPr>
              <a:t>id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322" y="1278052"/>
            <a:ext cx="848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элементу назначен специальный атрибут </a:t>
            </a:r>
            <a:r>
              <a:rPr lang="ru-RU" dirty="0" err="1" smtClean="0"/>
              <a:t>id</a:t>
            </a:r>
            <a:r>
              <a:rPr lang="ru-RU" dirty="0" smtClean="0"/>
              <a:t>, то можно получить его прямо по переменной с именем из значения </a:t>
            </a:r>
            <a:r>
              <a:rPr lang="ru-RU" dirty="0" err="1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1" y="1924383"/>
            <a:ext cx="76485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8120" y="3861048"/>
            <a:ext cx="878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Более правильной и общепринятой практикой является доступ к элементу вызовом </a:t>
            </a:r>
            <a:r>
              <a:rPr lang="ru-RU" b="1" dirty="0" err="1" smtClean="0"/>
              <a:t>document.getElementById</a:t>
            </a:r>
            <a:r>
              <a:rPr lang="ru-RU" dirty="0" smtClean="0"/>
              <a:t>("идентификатор").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8" y="4507379"/>
            <a:ext cx="7686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Поиск:</a:t>
            </a:r>
            <a:r>
              <a:rPr lang="en-US" dirty="0"/>
              <a:t> </a:t>
            </a:r>
            <a:r>
              <a:rPr lang="ru-RU" dirty="0"/>
              <a:t>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254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getElementsByTagName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8478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</a:t>
            </a:r>
            <a:r>
              <a:rPr lang="ru-RU" b="1" dirty="0" err="1" smtClean="0"/>
              <a:t>elem.getElementsByTagName</a:t>
            </a:r>
            <a:r>
              <a:rPr lang="ru-RU" b="1" dirty="0" smtClean="0"/>
              <a:t>(</a:t>
            </a:r>
            <a:r>
              <a:rPr lang="ru-RU" b="1" dirty="0" err="1" smtClean="0"/>
              <a:t>tag</a:t>
            </a:r>
            <a:r>
              <a:rPr lang="ru-RU" b="1" dirty="0" smtClean="0"/>
              <a:t>) </a:t>
            </a:r>
            <a:r>
              <a:rPr lang="ru-RU" dirty="0" smtClean="0"/>
              <a:t>ищет все элементы с заданным тегом </a:t>
            </a:r>
            <a:r>
              <a:rPr lang="ru-RU" dirty="0" err="1" smtClean="0"/>
              <a:t>tag</a:t>
            </a:r>
            <a:r>
              <a:rPr lang="ru-RU" dirty="0" smtClean="0"/>
              <a:t> внутри элемента </a:t>
            </a:r>
            <a:r>
              <a:rPr lang="ru-RU" dirty="0" err="1" smtClean="0"/>
              <a:t>elem</a:t>
            </a:r>
            <a:r>
              <a:rPr lang="ru-RU" dirty="0" smtClean="0"/>
              <a:t> и возвращает их в виде списка.</a:t>
            </a:r>
          </a:p>
          <a:p>
            <a:endParaRPr lang="ru-RU" dirty="0" smtClean="0"/>
          </a:p>
          <a:p>
            <a:r>
              <a:rPr lang="ru-RU" dirty="0" smtClean="0"/>
              <a:t>Регистр тега не имеет значения.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3" y="2780284"/>
            <a:ext cx="7696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4672" y="3467483"/>
            <a:ext cx="860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Обратим внимание: в отличие от </a:t>
            </a:r>
            <a:r>
              <a:rPr lang="ru-RU" b="1" dirty="0" err="1" smtClean="0"/>
              <a:t>getElementById</a:t>
            </a:r>
            <a:r>
              <a:rPr lang="ru-RU" dirty="0" smtClean="0"/>
              <a:t>, который существует только в контексте </a:t>
            </a:r>
            <a:r>
              <a:rPr lang="ru-RU" b="1" dirty="0" err="1" smtClean="0"/>
              <a:t>document</a:t>
            </a:r>
            <a:r>
              <a:rPr lang="ru-RU" dirty="0" smtClean="0"/>
              <a:t>, метод </a:t>
            </a:r>
            <a:r>
              <a:rPr lang="ru-RU" b="1" dirty="0" err="1" smtClean="0"/>
              <a:t>getElementsByTagName</a:t>
            </a:r>
            <a:r>
              <a:rPr lang="ru-RU" dirty="0" smtClean="0"/>
              <a:t> может искать внутри любого элемента.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673" y="4509120"/>
            <a:ext cx="860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получить всех потомков, передав звездочку '</a:t>
            </a:r>
            <a:r>
              <a:rPr lang="ru-RU" b="1" dirty="0" smtClean="0"/>
              <a:t>*</a:t>
            </a:r>
            <a:r>
              <a:rPr lang="ru-RU" dirty="0" smtClean="0"/>
              <a:t>' вместо тега: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7" y="5157192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Поиск:</a:t>
            </a:r>
            <a:r>
              <a:rPr lang="en-US" dirty="0"/>
              <a:t> </a:t>
            </a:r>
            <a:r>
              <a:rPr lang="ru-RU" dirty="0"/>
              <a:t>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052736"/>
            <a:ext cx="221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getElementsByName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8478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b="1" dirty="0" err="1" smtClean="0"/>
              <a:t>document.getElementsByName</a:t>
            </a:r>
            <a:r>
              <a:rPr lang="ru-RU" b="1" dirty="0" smtClean="0"/>
              <a:t>(</a:t>
            </a:r>
            <a:r>
              <a:rPr lang="ru-RU" b="1" dirty="0" err="1" smtClean="0"/>
              <a:t>name</a:t>
            </a:r>
            <a:r>
              <a:rPr lang="ru-RU" b="1" dirty="0" smtClean="0"/>
              <a:t>)</a:t>
            </a:r>
            <a:r>
              <a:rPr lang="ru-RU" dirty="0" smtClean="0"/>
              <a:t> позволяет получить все элементы с данным атрибутом </a:t>
            </a:r>
            <a:r>
              <a:rPr lang="ru-RU" b="1" dirty="0" err="1" smtClean="0"/>
              <a:t>name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953" y="2420888"/>
            <a:ext cx="273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3"/>
              </a:rPr>
              <a:t>getElementsByClassName</a:t>
            </a:r>
            <a:endParaRPr lang="en-US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92494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b="1" dirty="0" err="1" smtClean="0"/>
              <a:t>elem.getElementsByClassName</a:t>
            </a:r>
            <a:r>
              <a:rPr lang="ru-RU" b="1" dirty="0" smtClean="0"/>
              <a:t>(</a:t>
            </a:r>
            <a:r>
              <a:rPr lang="ru-RU" b="1" dirty="0" err="1" smtClean="0"/>
              <a:t>className</a:t>
            </a:r>
            <a:r>
              <a:rPr lang="ru-RU" b="1" dirty="0" smtClean="0"/>
              <a:t>)</a:t>
            </a:r>
            <a:r>
              <a:rPr lang="ru-RU" dirty="0" smtClean="0"/>
              <a:t> возвращает коллекцию элементов с классом </a:t>
            </a:r>
            <a:r>
              <a:rPr lang="ru-RU" b="1" dirty="0" err="1" smtClean="0"/>
              <a:t>className</a:t>
            </a:r>
            <a:r>
              <a:rPr lang="ru-RU" dirty="0" smtClean="0"/>
              <a:t>. Находит элемент и в том случае, если у него несколько классов, а искомый – один из них.</a:t>
            </a:r>
          </a:p>
          <a:p>
            <a:endParaRPr lang="ru-RU" dirty="0" smtClean="0"/>
          </a:p>
          <a:p>
            <a:r>
              <a:rPr lang="ru-RU" dirty="0" smtClean="0"/>
              <a:t>Поддерживается всеми современными браузерами, кроме IE8-.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76581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Поиск:</a:t>
            </a:r>
            <a:r>
              <a:rPr lang="en-US" dirty="0"/>
              <a:t> </a:t>
            </a:r>
            <a:r>
              <a:rPr lang="ru-RU" dirty="0"/>
              <a:t>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19" y="836712"/>
            <a:ext cx="1756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>
                <a:hlinkClick r:id="rId2"/>
              </a:rPr>
              <a:t>querySelectorAll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206044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b="1" dirty="0" err="1" smtClean="0"/>
              <a:t>elem.querySelectorAll</a:t>
            </a:r>
            <a:r>
              <a:rPr lang="ru-RU" b="1" dirty="0" smtClean="0"/>
              <a:t>(</a:t>
            </a:r>
            <a:r>
              <a:rPr lang="ru-RU" b="1" dirty="0" err="1" smtClean="0"/>
              <a:t>css</a:t>
            </a:r>
            <a:r>
              <a:rPr lang="ru-RU" b="1" dirty="0" smtClean="0"/>
              <a:t>)</a:t>
            </a:r>
            <a:r>
              <a:rPr lang="ru-RU" dirty="0" smtClean="0"/>
              <a:t> возвращает все элементы внутри </a:t>
            </a:r>
            <a:r>
              <a:rPr lang="ru-RU" dirty="0" err="1" smtClean="0"/>
              <a:t>elem</a:t>
            </a:r>
            <a:r>
              <a:rPr lang="ru-RU" dirty="0" smtClean="0"/>
              <a:t>, удовлетворяющие CSS-селектору </a:t>
            </a:r>
            <a:r>
              <a:rPr lang="ru-RU" b="1" dirty="0" err="1" smtClean="0"/>
              <a:t>css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Это один из самых часто используемых и полезных методов при работе с DOM.</a:t>
            </a:r>
          </a:p>
          <a:p>
            <a:endParaRPr lang="ru-RU" dirty="0" smtClean="0"/>
          </a:p>
          <a:p>
            <a:r>
              <a:rPr lang="ru-RU" dirty="0" smtClean="0"/>
              <a:t>Он есть во всех современных браузерах, включая </a:t>
            </a:r>
            <a:r>
              <a:rPr lang="ru-RU" b="1" dirty="0" smtClean="0"/>
              <a:t>IE8+</a:t>
            </a:r>
            <a:r>
              <a:rPr lang="ru-RU" dirty="0" smtClean="0"/>
              <a:t> (в режиме соответствия стандарту).</a:t>
            </a:r>
          </a:p>
          <a:p>
            <a:endParaRPr lang="ru-RU" dirty="0" smtClean="0"/>
          </a:p>
          <a:p>
            <a:r>
              <a:rPr lang="ru-RU" dirty="0" smtClean="0"/>
              <a:t>Следующий запрос получает все элементы LI, которые являются последними потомками в UL: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1"/>
          <a:stretch/>
        </p:blipFill>
        <p:spPr bwMode="auto">
          <a:xfrm>
            <a:off x="2123728" y="3803530"/>
            <a:ext cx="6839117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документа (</a:t>
            </a:r>
            <a:r>
              <a:rPr lang="en-US" dirty="0"/>
              <a:t>DOM)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7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Глобальный объект </a:t>
            </a:r>
            <a:r>
              <a:rPr lang="ru-RU" b="1" dirty="0" err="1" smtClean="0"/>
              <a:t>document</a:t>
            </a:r>
            <a:r>
              <a:rPr lang="ru-RU" b="1" dirty="0" smtClean="0"/>
              <a:t> </a:t>
            </a:r>
            <a:r>
              <a:rPr lang="ru-RU" dirty="0" smtClean="0"/>
              <a:t>даёт возможность взаимодействовать с содержимым страницы.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9067"/>
            <a:ext cx="7629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9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Поиск:</a:t>
            </a:r>
            <a:r>
              <a:rPr lang="en-US" dirty="0"/>
              <a:t> </a:t>
            </a:r>
            <a:r>
              <a:rPr lang="ru-RU" dirty="0"/>
              <a:t>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736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querySelector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24821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b="1" dirty="0" err="1" smtClean="0"/>
              <a:t>elem.querySelector</a:t>
            </a:r>
            <a:r>
              <a:rPr lang="ru-RU" b="1" dirty="0" smtClean="0"/>
              <a:t>(</a:t>
            </a:r>
            <a:r>
              <a:rPr lang="ru-RU" b="1" dirty="0" err="1" smtClean="0"/>
              <a:t>css</a:t>
            </a:r>
            <a:r>
              <a:rPr lang="ru-RU" b="1" dirty="0" smtClean="0"/>
              <a:t>)</a:t>
            </a:r>
            <a:r>
              <a:rPr lang="ru-RU" dirty="0" smtClean="0"/>
              <a:t> возвращает не все, а только первый элемент, соответствующий CSS-селектору </a:t>
            </a:r>
            <a:r>
              <a:rPr lang="ru-RU" b="1" dirty="0" err="1" smtClean="0"/>
              <a:t>css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Иначе говоря, результат — такой же, как и при </a:t>
            </a:r>
            <a:r>
              <a:rPr lang="ru-RU" b="1" dirty="0" err="1" smtClean="0"/>
              <a:t>elem.querySelectorAll</a:t>
            </a:r>
            <a:r>
              <a:rPr lang="ru-RU" b="1" dirty="0" smtClean="0"/>
              <a:t>(</a:t>
            </a:r>
            <a:r>
              <a:rPr lang="ru-RU" b="1" dirty="0" err="1" smtClean="0"/>
              <a:t>css</a:t>
            </a:r>
            <a:r>
              <a:rPr lang="ru-RU" b="1" dirty="0" smtClean="0"/>
              <a:t>)[0], </a:t>
            </a:r>
            <a:r>
              <a:rPr lang="ru-RU" dirty="0" smtClean="0"/>
              <a:t>но в последнем вызове сначала ищутся все элементы, а потом берётся первый, а в </a:t>
            </a:r>
            <a:r>
              <a:rPr lang="ru-RU" b="1" dirty="0" err="1" smtClean="0"/>
              <a:t>elem.querySelector</a:t>
            </a:r>
            <a:r>
              <a:rPr lang="ru-RU" b="1" dirty="0" smtClean="0"/>
              <a:t>(</a:t>
            </a:r>
            <a:r>
              <a:rPr lang="ru-RU" b="1" dirty="0" err="1" smtClean="0"/>
              <a:t>css</a:t>
            </a:r>
            <a:r>
              <a:rPr lang="ru-RU" b="1" dirty="0" smtClean="0"/>
              <a:t>) </a:t>
            </a:r>
            <a:r>
              <a:rPr lang="ru-RU" dirty="0" smtClean="0"/>
              <a:t>ищется только первый, то есть он эффективнее.</a:t>
            </a:r>
          </a:p>
          <a:p>
            <a:endParaRPr lang="ru-RU" dirty="0" smtClean="0"/>
          </a:p>
          <a:p>
            <a:r>
              <a:rPr lang="ru-RU" dirty="0" smtClean="0"/>
              <a:t>Этот метод часто используется, когда мы заведомо знаем, что подходящий элемент только один, и хотим получить в переменную сразу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7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Поиск:</a:t>
            </a:r>
            <a:r>
              <a:rPr lang="en-US" dirty="0"/>
              <a:t> </a:t>
            </a:r>
            <a:r>
              <a:rPr lang="ru-RU" dirty="0"/>
              <a:t>Элементов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19" y="83671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matches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970" y="1206044"/>
            <a:ext cx="86405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</a:t>
            </a:r>
            <a:r>
              <a:rPr lang="ru-RU" b="1" dirty="0" err="1" smtClean="0"/>
              <a:t>elem.matches</a:t>
            </a:r>
            <a:r>
              <a:rPr lang="ru-RU" b="1" dirty="0" smtClean="0"/>
              <a:t>(</a:t>
            </a:r>
            <a:r>
              <a:rPr lang="ru-RU" b="1" dirty="0" err="1" smtClean="0"/>
              <a:t>css</a:t>
            </a:r>
            <a:r>
              <a:rPr lang="ru-RU" b="1" dirty="0" smtClean="0"/>
              <a:t>)</a:t>
            </a:r>
            <a:r>
              <a:rPr lang="ru-RU" dirty="0" smtClean="0"/>
              <a:t> ничего не ищет, а проверяет, удовлетворяет ли </a:t>
            </a:r>
            <a:r>
              <a:rPr lang="ru-RU" dirty="0" err="1" smtClean="0"/>
              <a:t>elem</a:t>
            </a:r>
            <a:r>
              <a:rPr lang="ru-RU" dirty="0" smtClean="0"/>
              <a:t> селектору </a:t>
            </a:r>
            <a:r>
              <a:rPr lang="ru-RU" b="1" dirty="0" err="1" smtClean="0"/>
              <a:t>css</a:t>
            </a:r>
            <a:r>
              <a:rPr lang="ru-RU" dirty="0" smtClean="0"/>
              <a:t>. Он возвращает </a:t>
            </a:r>
            <a:r>
              <a:rPr lang="ru-RU" b="1" dirty="0" err="1" smtClean="0"/>
              <a:t>true</a:t>
            </a:r>
            <a:r>
              <a:rPr lang="ru-RU" dirty="0" smtClean="0"/>
              <a:t> либо </a:t>
            </a:r>
            <a:r>
              <a:rPr lang="ru-RU" b="1" dirty="0" err="1" smtClean="0"/>
              <a:t>false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Не поддерживается в IE8-.</a:t>
            </a:r>
          </a:p>
          <a:p>
            <a:endParaRPr lang="ru-RU" dirty="0" smtClean="0"/>
          </a:p>
          <a:p>
            <a:r>
              <a:rPr lang="ru-RU" dirty="0" smtClean="0"/>
              <a:t>Этот метод бывает полезным, когда мы перебираем элементы (в массиве или по обычным навигационным ссылкам) и пытаемся отфильтровать те из них, которые нам интересны.</a:t>
            </a:r>
          </a:p>
          <a:p>
            <a:endParaRPr lang="ru-RU" dirty="0" smtClean="0"/>
          </a:p>
          <a:p>
            <a:r>
              <a:rPr lang="ru-RU" dirty="0" smtClean="0"/>
              <a:t>Ранее в спецификации он назывался </a:t>
            </a:r>
            <a:r>
              <a:rPr lang="ru-RU" b="1" dirty="0" err="1" smtClean="0"/>
              <a:t>matchesSelector</a:t>
            </a:r>
            <a:r>
              <a:rPr lang="ru-RU" dirty="0" smtClean="0"/>
              <a:t>, и большинство браузеров поддерживают его под этим старым именем, либо с префиксами </a:t>
            </a:r>
            <a:r>
              <a:rPr lang="ru-RU" dirty="0" err="1" smtClean="0"/>
              <a:t>ms</a:t>
            </a:r>
            <a:r>
              <a:rPr lang="ru-RU" dirty="0" smtClean="0"/>
              <a:t>/</a:t>
            </a:r>
            <a:r>
              <a:rPr lang="ru-RU" dirty="0" err="1" smtClean="0"/>
              <a:t>moz</a:t>
            </a:r>
            <a:r>
              <a:rPr lang="ru-RU" dirty="0" smtClean="0"/>
              <a:t>/</a:t>
            </a:r>
            <a:r>
              <a:rPr lang="ru-RU" dirty="0" err="1" smtClean="0"/>
              <a:t>webkit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7826"/>
            <a:ext cx="7639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7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узлов: тип, тег и содержимое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14400"/>
            <a:ext cx="2868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2"/>
              </a:rPr>
              <a:t>Классы, иерархия </a:t>
            </a:r>
            <a:r>
              <a:rPr lang="en-US" b="1" dirty="0">
                <a:solidFill>
                  <a:srgbClr val="333333"/>
                </a:solidFill>
                <a:latin typeface="inherit"/>
                <a:hlinkClick r:id="rId2"/>
              </a:rPr>
              <a:t>DOM</a:t>
            </a: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96375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Самое главное различие между DOM-узлами — разные узлы являются объектами различных классов.</a:t>
            </a:r>
          </a:p>
          <a:p>
            <a:endParaRPr lang="ru-RU" dirty="0"/>
          </a:p>
          <a:p>
            <a:r>
              <a:rPr lang="ru-RU" dirty="0"/>
              <a:t>Поэтому, к примеру, у узла, соответствующего тегу &lt;</a:t>
            </a:r>
            <a:r>
              <a:rPr lang="ru-RU" dirty="0" err="1"/>
              <a:t>td</a:t>
            </a:r>
            <a:r>
              <a:rPr lang="ru-RU" dirty="0"/>
              <a:t>&gt; — одни свойства, у &lt;</a:t>
            </a:r>
            <a:r>
              <a:rPr lang="ru-RU" dirty="0" err="1"/>
              <a:t>form</a:t>
            </a:r>
            <a:r>
              <a:rPr lang="ru-RU" dirty="0"/>
              <a:t>&gt; — другие, у &lt;a&gt; — третьи.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16664"/>
            <a:ext cx="5905500" cy="2743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1" y="5949280"/>
            <a:ext cx="7658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Тип: </a:t>
            </a:r>
            <a:r>
              <a:rPr lang="en-US" dirty="0" err="1"/>
              <a:t>nodeType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14400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правило, мы работаем всего с двумя типами узлов: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Текстовый узел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На самом деле типов узлов гораздо больше. Строго говоря, их 12, и они описаны в спецификации с древнейших времён, см. DOM Уровень 1: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2" y="3140968"/>
            <a:ext cx="7667625" cy="32194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7544" y="636041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Тип узла можно только читать, изменить его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4032613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Тег: </a:t>
            </a:r>
            <a:r>
              <a:rPr lang="en-US" dirty="0" err="1"/>
              <a:t>nodeName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tagName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1440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Название HTML-тега всегда находится в верхнем регистре.</a:t>
            </a:r>
          </a:p>
          <a:p>
            <a:endParaRPr lang="ru-RU" dirty="0"/>
          </a:p>
          <a:p>
            <a:r>
              <a:rPr lang="ru-RU" dirty="0"/>
              <a:t>Например, для </a:t>
            </a:r>
            <a:r>
              <a:rPr lang="ru-RU" dirty="0" err="1"/>
              <a:t>document.body</a:t>
            </a:r>
            <a:r>
              <a:rPr lang="ru-RU" dirty="0"/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15796"/>
            <a:ext cx="7648575" cy="7239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1520" y="2554287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inherit"/>
                <a:hlinkClick r:id="rId3"/>
              </a:rPr>
              <a:t>Какая разница между </a:t>
            </a:r>
            <a:r>
              <a:rPr lang="ru-RU" b="1" dirty="0" err="1">
                <a:solidFill>
                  <a:srgbClr val="333333"/>
                </a:solidFill>
                <a:latin typeface="inherit"/>
                <a:hlinkClick r:id="rId3"/>
              </a:rPr>
              <a:t>tagName</a:t>
            </a:r>
            <a:r>
              <a:rPr lang="ru-RU" b="1" dirty="0">
                <a:solidFill>
                  <a:srgbClr val="333333"/>
                </a:solidFill>
                <a:latin typeface="inherit"/>
                <a:hlinkClick r:id="rId3"/>
              </a:rPr>
              <a:t> и </a:t>
            </a:r>
            <a:r>
              <a:rPr lang="ru-RU" b="1" dirty="0" err="1">
                <a:solidFill>
                  <a:srgbClr val="333333"/>
                </a:solidFill>
                <a:latin typeface="inherit"/>
                <a:hlinkClick r:id="rId3"/>
              </a:rPr>
              <a:t>nodeName</a:t>
            </a:r>
            <a:r>
              <a:rPr lang="ru-RU" b="1" dirty="0">
                <a:solidFill>
                  <a:srgbClr val="333333"/>
                </a:solidFill>
                <a:latin typeface="inherit"/>
                <a:hlinkClick r:id="rId3"/>
              </a:rPr>
              <a:t> ?</a:t>
            </a:r>
            <a:endParaRPr lang="ru-RU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6" y="2923619"/>
            <a:ext cx="8663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b="1" dirty="0" err="1"/>
              <a:t>tagName</a:t>
            </a:r>
            <a:r>
              <a:rPr lang="ru-RU" dirty="0"/>
              <a:t> есть только у элементов </a:t>
            </a:r>
            <a:r>
              <a:rPr lang="ru-RU" dirty="0" err="1"/>
              <a:t>Element</a:t>
            </a:r>
            <a:r>
              <a:rPr lang="ru-RU" dirty="0"/>
              <a:t> (в IE8- также у комментариев, но это ошибка в браузере).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b="1" dirty="0" err="1"/>
              <a:t>nodeName</a:t>
            </a:r>
            <a:r>
              <a:rPr lang="ru-RU" dirty="0"/>
              <a:t> определено для любых узлов </a:t>
            </a:r>
            <a:r>
              <a:rPr lang="ru-RU" dirty="0" err="1"/>
              <a:t>Node</a:t>
            </a:r>
            <a:r>
              <a:rPr lang="ru-RU" dirty="0"/>
              <a:t>, для элементов оно равно </a:t>
            </a:r>
            <a:r>
              <a:rPr lang="ru-RU" dirty="0" err="1"/>
              <a:t>tagName</a:t>
            </a:r>
            <a:r>
              <a:rPr lang="ru-RU" dirty="0"/>
              <a:t>, а для не-элементов обычно содержит строку с типом узла.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7787"/>
          <a:stretch/>
        </p:blipFill>
        <p:spPr>
          <a:xfrm>
            <a:off x="323528" y="4123948"/>
            <a:ext cx="7610475" cy="26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: </a:t>
            </a:r>
            <a:r>
              <a:rPr lang="ru-RU" dirty="0"/>
              <a:t>содержимое элемента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41729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Позволяет </a:t>
            </a:r>
            <a:r>
              <a:rPr lang="ru-RU" dirty="0"/>
              <a:t>получить HTML-содержимое элемента в виде строки. В </a:t>
            </a:r>
            <a:r>
              <a:rPr lang="ru-RU" dirty="0" err="1"/>
              <a:t>innerHTML</a:t>
            </a:r>
            <a:r>
              <a:rPr lang="ru-RU" dirty="0"/>
              <a:t> можно и читать и писать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0" y="1615389"/>
            <a:ext cx="7562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outerHTML</a:t>
            </a:r>
            <a:r>
              <a:rPr lang="en-US" dirty="0"/>
              <a:t>: HTML </a:t>
            </a:r>
            <a:r>
              <a:rPr lang="ru-RU" dirty="0"/>
              <a:t>элемента целиком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37699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dirty="0" err="1"/>
              <a:t>outerHTML</a:t>
            </a:r>
            <a:r>
              <a:rPr lang="ru-RU" dirty="0"/>
              <a:t> содержит HTML элемента целиком.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7667625" cy="16097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312824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Изменить </a:t>
            </a:r>
            <a:r>
              <a:rPr lang="en-US" b="1" dirty="0" err="1"/>
              <a:t>outerHTML</a:t>
            </a:r>
            <a:r>
              <a:rPr lang="en-US" b="1" dirty="0"/>
              <a:t> </a:t>
            </a:r>
            <a:r>
              <a:rPr lang="ru-RU" b="1" dirty="0"/>
              <a:t>элемента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1430125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69520" cy="548640"/>
          </a:xfrm>
        </p:spPr>
        <p:txBody>
          <a:bodyPr/>
          <a:lstStyle/>
          <a:p>
            <a:r>
              <a:rPr lang="en-US" dirty="0" err="1"/>
              <a:t>nodeValue</a:t>
            </a:r>
            <a:r>
              <a:rPr lang="en-US" dirty="0"/>
              <a:t>/data: </a:t>
            </a:r>
            <a:r>
              <a:rPr lang="ru-RU" dirty="0"/>
              <a:t>содержимое текстового узла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2455" y="1196752"/>
            <a:ext cx="8606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Свойство </a:t>
            </a:r>
            <a:r>
              <a:rPr lang="ru-RU" b="1" dirty="0" err="1"/>
              <a:t>innerHTML</a:t>
            </a:r>
            <a:r>
              <a:rPr lang="ru-RU" b="1" dirty="0"/>
              <a:t> есть только у узлов-элементов.</a:t>
            </a:r>
          </a:p>
          <a:p>
            <a:endParaRPr lang="ru-RU" dirty="0"/>
          </a:p>
          <a:p>
            <a:r>
              <a:rPr lang="ru-RU" dirty="0"/>
              <a:t>Содержимое других узлов, например, текстовых или комментариев, доступно на чтение и запись через свойство </a:t>
            </a:r>
            <a:r>
              <a:rPr lang="ru-RU" dirty="0" err="1"/>
              <a:t>data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0" y="2428048"/>
            <a:ext cx="7600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Текст: </a:t>
            </a:r>
            <a:r>
              <a:rPr lang="en-US" dirty="0" err="1"/>
              <a:t>textContent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1440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textContent</a:t>
            </a:r>
            <a:r>
              <a:rPr lang="ru-RU" dirty="0"/>
              <a:t> содержит только текст внутри элемента, за вычетом всех &lt;тегов&gt;.</a:t>
            </a:r>
          </a:p>
          <a:p>
            <a:endParaRPr lang="ru-RU" dirty="0"/>
          </a:p>
          <a:p>
            <a:r>
              <a:rPr lang="ru-RU" dirty="0"/>
              <a:t>Оно поддерживается везде, кроме IE8-.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45696"/>
            <a:ext cx="7629525" cy="2314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4938" y="4405229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возвращается в точности весь текст, включая переводы строк и пробелы, но без тегов.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0411" y="4706871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Гораздо полезнее возможность записать текст в элемент, причём именно как текст!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11246"/>
          <a:stretch/>
        </p:blipFill>
        <p:spPr>
          <a:xfrm>
            <a:off x="539552" y="5021161"/>
            <a:ext cx="7696200" cy="17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53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удаление узлов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Изменение DOM — ключ к созданию «живых» страниц.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638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элемента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85720"/>
            <a:ext cx="307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document.createElement</a:t>
            </a:r>
            <a:r>
              <a:rPr lang="en-US" b="1" dirty="0"/>
              <a:t>(tag)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1380"/>
            <a:ext cx="7696200" cy="552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2835" y="2908034"/>
            <a:ext cx="322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document.createTextNode</a:t>
            </a:r>
            <a:r>
              <a:rPr lang="en-US" b="1" dirty="0"/>
              <a:t>(text)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11570"/>
            <a:ext cx="7648575" cy="5048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23528" y="4092462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сообщения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9" y="4554135"/>
            <a:ext cx="7658100" cy="8953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81546" y="5551698"/>
            <a:ext cx="8466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После этого кода у нас есть готовый DOM-элемент. Пока что он присвоен в переменную </a:t>
            </a:r>
            <a:r>
              <a:rPr lang="ru-RU" b="1" dirty="0" err="1">
                <a:solidFill>
                  <a:schemeClr val="bg1"/>
                </a:solidFill>
              </a:rPr>
              <a:t>div</a:t>
            </a:r>
            <a:r>
              <a:rPr lang="ru-RU" b="1" dirty="0">
                <a:solidFill>
                  <a:schemeClr val="bg1"/>
                </a:solidFill>
              </a:rPr>
              <a:t>, но не виден, так как никак не связан со страницей.</a:t>
            </a:r>
          </a:p>
        </p:txBody>
      </p:sp>
    </p:spTree>
    <p:extLst>
      <p:ext uri="{BB962C8B-B14F-4D97-AF65-F5344CB8AC3E}">
        <p14:creationId xmlns:p14="http://schemas.microsoft.com/office/powerpoint/2010/main" val="8833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браузера (</a:t>
            </a:r>
            <a:r>
              <a:rPr lang="en-US" dirty="0"/>
              <a:t>BOM)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898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Управляет поведением </a:t>
            </a:r>
            <a:r>
              <a:rPr lang="ru-RU" dirty="0"/>
              <a:t>браузера из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BOM </a:t>
            </a:r>
            <a:r>
              <a:rPr lang="ru-RU" dirty="0"/>
              <a:t>включает в себя несколько </a:t>
            </a:r>
            <a:r>
              <a:rPr lang="ru-RU" dirty="0" smtClean="0"/>
              <a:t>объектов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3078" y="1660157"/>
            <a:ext cx="1980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Location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Navigator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Screen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Frames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JavaScript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1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141528" cy="548640"/>
          </a:xfrm>
        </p:spPr>
        <p:txBody>
          <a:bodyPr/>
          <a:lstStyle/>
          <a:p>
            <a:r>
              <a:rPr lang="ru-RU" dirty="0"/>
              <a:t>Добавление элемента: </a:t>
            </a:r>
            <a:r>
              <a:rPr lang="en-US" dirty="0" err="1"/>
              <a:t>appendChild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5098" y="1196752"/>
            <a:ext cx="8505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parentElem.appendChild</a:t>
            </a:r>
            <a:r>
              <a:rPr lang="en-US" b="1" dirty="0"/>
              <a:t>(</a:t>
            </a:r>
            <a:r>
              <a:rPr lang="en-US" b="1" dirty="0" err="1"/>
              <a:t>elem</a:t>
            </a:r>
            <a:r>
              <a:rPr lang="en-US" b="1" dirty="0"/>
              <a:t>)</a:t>
            </a:r>
          </a:p>
          <a:p>
            <a:r>
              <a:rPr lang="ru-RU" dirty="0"/>
              <a:t>Добавляет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ru-RU" dirty="0"/>
              <a:t>в конец дочерних элементов </a:t>
            </a:r>
            <a:r>
              <a:rPr lang="en-US" dirty="0" err="1"/>
              <a:t>parentElem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3" y="2125435"/>
            <a:ext cx="7639050" cy="2476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515719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parentElem.insertBefore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elem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nextSibling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</a:rPr>
              <a:t>Вставляет </a:t>
            </a:r>
            <a:r>
              <a:rPr lang="en-US" dirty="0" err="1">
                <a:solidFill>
                  <a:schemeClr val="bg1"/>
                </a:solidFill>
              </a:rPr>
              <a:t>elem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коллекцию детей </a:t>
            </a:r>
            <a:r>
              <a:rPr lang="en-US" dirty="0" err="1">
                <a:solidFill>
                  <a:schemeClr val="bg1"/>
                </a:solidFill>
              </a:rPr>
              <a:t>parentElem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перед элементом </a:t>
            </a:r>
            <a:r>
              <a:rPr lang="en-US" dirty="0" err="1">
                <a:solidFill>
                  <a:schemeClr val="bg1"/>
                </a:solidFill>
              </a:rPr>
              <a:t>nextSibling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узлов: </a:t>
            </a:r>
            <a:r>
              <a:rPr lang="en-US" dirty="0" err="1"/>
              <a:t>cloneNode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1440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</a:t>
            </a:r>
            <a:r>
              <a:rPr lang="ru-RU" b="1" dirty="0" err="1"/>
              <a:t>elem.cloneNode</a:t>
            </a:r>
            <a:r>
              <a:rPr lang="ru-RU" b="1" dirty="0"/>
              <a:t>(</a:t>
            </a:r>
            <a:r>
              <a:rPr lang="ru-RU" b="1" dirty="0" err="1"/>
              <a:t>true</a:t>
            </a:r>
            <a:r>
              <a:rPr lang="ru-RU" b="1" dirty="0"/>
              <a:t>) </a:t>
            </a:r>
            <a:r>
              <a:rPr lang="ru-RU" dirty="0"/>
              <a:t>создаст «глубокую» копию элемента — вместе с атрибутами, включая </a:t>
            </a:r>
            <a:r>
              <a:rPr lang="ru-RU" dirty="0" err="1"/>
              <a:t>подэлементы</a:t>
            </a:r>
            <a:r>
              <a:rPr lang="ru-RU" dirty="0"/>
              <a:t>. Если же вызвать с аргументом </a:t>
            </a:r>
            <a:r>
              <a:rPr lang="ru-RU" dirty="0" err="1"/>
              <a:t>false</a:t>
            </a:r>
            <a:r>
              <a:rPr lang="ru-RU" dirty="0"/>
              <a:t>, то копия будет сделана без дочерних элементов. Это нужно гораздо реже.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37730"/>
            <a:ext cx="76009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узлов: </a:t>
            </a:r>
            <a:r>
              <a:rPr lang="en-US" dirty="0" err="1"/>
              <a:t>removeChild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4108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parentElem.removeChild</a:t>
            </a:r>
            <a:r>
              <a:rPr lang="en-US" b="1" dirty="0"/>
              <a:t>(</a:t>
            </a:r>
            <a:r>
              <a:rPr lang="en-US" b="1" dirty="0" err="1"/>
              <a:t>elem</a:t>
            </a:r>
            <a:r>
              <a:rPr lang="en-US" b="1" dirty="0"/>
              <a:t>)</a:t>
            </a:r>
          </a:p>
          <a:p>
            <a:r>
              <a:rPr lang="ru-RU" dirty="0"/>
              <a:t>Удаляет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ru-RU" dirty="0"/>
              <a:t>из списка детей </a:t>
            </a:r>
            <a:r>
              <a:rPr lang="en-US" dirty="0" err="1"/>
              <a:t>parentElem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parentElem.replaceChild</a:t>
            </a:r>
            <a:r>
              <a:rPr lang="en-US" b="1" dirty="0"/>
              <a:t>(</a:t>
            </a:r>
            <a:r>
              <a:rPr lang="en-US" b="1" dirty="0" err="1"/>
              <a:t>newElem</a:t>
            </a:r>
            <a:r>
              <a:rPr lang="en-US" b="1" dirty="0"/>
              <a:t>, </a:t>
            </a:r>
            <a:r>
              <a:rPr lang="en-US" b="1" dirty="0" err="1"/>
              <a:t>elem</a:t>
            </a:r>
            <a:r>
              <a:rPr lang="en-US" b="1" dirty="0"/>
              <a:t>)</a:t>
            </a:r>
          </a:p>
          <a:p>
            <a:r>
              <a:rPr lang="ru-RU" dirty="0"/>
              <a:t>Среди детей </a:t>
            </a:r>
            <a:r>
              <a:rPr lang="en-US" dirty="0" err="1"/>
              <a:t>parentElem</a:t>
            </a:r>
            <a:r>
              <a:rPr lang="en-US" dirty="0"/>
              <a:t> </a:t>
            </a:r>
            <a:r>
              <a:rPr lang="ru-RU" dirty="0"/>
              <a:t>удаляет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ru-RU" dirty="0"/>
              <a:t>и вставляет на его место </a:t>
            </a:r>
            <a:r>
              <a:rPr lang="en-US" dirty="0" err="1"/>
              <a:t>newElem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5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Объект </a:t>
            </a:r>
            <a:r>
              <a:rPr lang="ru-RU" b="1" dirty="0" err="1"/>
              <a:t>window</a:t>
            </a:r>
            <a:r>
              <a:rPr lang="ru-RU" dirty="0"/>
              <a:t> является корневым объектом </a:t>
            </a:r>
            <a:r>
              <a:rPr lang="ru-RU" dirty="0" err="1"/>
              <a:t>JavaScript</a:t>
            </a:r>
            <a:r>
              <a:rPr lang="ru-RU" dirty="0"/>
              <a:t>. Все объекты </a:t>
            </a:r>
            <a:r>
              <a:rPr lang="ru-RU" dirty="0" err="1"/>
              <a:t>JavaScript</a:t>
            </a:r>
            <a:r>
              <a:rPr lang="ru-RU" dirty="0"/>
              <a:t>, а также переменные и функции определяемые пользователем хранятся в объекте </a:t>
            </a:r>
            <a:r>
              <a:rPr lang="ru-RU" dirty="0" err="1"/>
              <a:t>window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5" y="2123672"/>
            <a:ext cx="8303454" cy="24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5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объекта </a:t>
            </a:r>
            <a:r>
              <a:rPr lang="en-US" dirty="0" smtClean="0"/>
              <a:t>windows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23858"/>
              </p:ext>
            </p:extLst>
          </p:nvPr>
        </p:nvGraphicFramePr>
        <p:xfrm>
          <a:off x="395536" y="908720"/>
          <a:ext cx="8063069" cy="5360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5848"/>
                <a:gridCol w="5777221"/>
              </a:tblGrid>
              <a:tr h="347083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Свойство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Описание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closed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логическое значение (</a:t>
                      </a:r>
                      <a:r>
                        <a:rPr lang="ru-RU" sz="1700" dirty="0" err="1" smtClean="0"/>
                        <a:t>true</a:t>
                      </a:r>
                      <a:r>
                        <a:rPr lang="ru-RU" sz="1700" dirty="0" smtClean="0"/>
                        <a:t> или </a:t>
                      </a:r>
                      <a:r>
                        <a:rPr lang="ru-RU" sz="1700" dirty="0" err="1" smtClean="0"/>
                        <a:t>false</a:t>
                      </a:r>
                      <a:r>
                        <a:rPr lang="ru-RU" sz="1700" dirty="0" smtClean="0"/>
                        <a:t>) в зависимости от того, закрыто указанное окно или отрыто.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frames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массив всех фреймов на странице (включая </a:t>
                      </a:r>
                      <a:r>
                        <a:rPr lang="ru-RU" sz="1700" dirty="0" err="1" smtClean="0"/>
                        <a:t>iframe</a:t>
                      </a:r>
                      <a:r>
                        <a:rPr lang="ru-RU" sz="1700" dirty="0" smtClean="0"/>
                        <a:t>).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document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объект </a:t>
                      </a:r>
                      <a:r>
                        <a:rPr lang="ru-RU" sz="1700" dirty="0" err="1" smtClean="0"/>
                        <a:t>Document</a:t>
                      </a:r>
                      <a:r>
                        <a:rPr lang="ru-RU" sz="1700" dirty="0" smtClean="0"/>
                        <a:t> </a:t>
                      </a:r>
                      <a:r>
                        <a:rPr lang="en-US" sz="1700" dirty="0" smtClean="0"/>
                        <a:t> </a:t>
                      </a:r>
                      <a:r>
                        <a:rPr lang="ru-RU" sz="1700" dirty="0" smtClean="0"/>
                        <a:t>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history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объект </a:t>
                      </a:r>
                      <a:r>
                        <a:rPr lang="ru-RU" sz="1700" dirty="0" err="1" smtClean="0"/>
                        <a:t>History</a:t>
                      </a:r>
                      <a:r>
                        <a:rPr lang="ru-RU" sz="1700" dirty="0" smtClean="0"/>
                        <a:t>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length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количество фреймов (включая </a:t>
                      </a:r>
                      <a:r>
                        <a:rPr lang="ru-RU" sz="1700" dirty="0" err="1" smtClean="0"/>
                        <a:t>iframe</a:t>
                      </a:r>
                      <a:r>
                        <a:rPr lang="ru-RU" sz="1700" dirty="0" smtClean="0"/>
                        <a:t>), которые находятся в данном окне.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location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объект </a:t>
                      </a:r>
                      <a:r>
                        <a:rPr lang="ru-RU" sz="1700" dirty="0" err="1" smtClean="0"/>
                        <a:t>Location</a:t>
                      </a:r>
                      <a:r>
                        <a:rPr lang="ru-RU" sz="1700" dirty="0" smtClean="0"/>
                        <a:t>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name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Устанавливает или возвращает имя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navigator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объект </a:t>
                      </a:r>
                      <a:r>
                        <a:rPr lang="ru-RU" sz="1700" dirty="0" err="1" smtClean="0"/>
                        <a:t>Navigator</a:t>
                      </a:r>
                      <a:r>
                        <a:rPr lang="ru-RU" sz="1700" dirty="0" smtClean="0"/>
                        <a:t>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opener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ссылку на окно, которое открыло данное.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parent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родительское окно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screen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объект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top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Возвращает верхнее </a:t>
                      </a:r>
                      <a:r>
                        <a:rPr lang="ru-RU" sz="1700" dirty="0" err="1" smtClean="0"/>
                        <a:t>браузерное</a:t>
                      </a:r>
                      <a:r>
                        <a:rPr lang="ru-RU" sz="1700" dirty="0" smtClean="0"/>
                        <a:t> окно для данного окна.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объекта </a:t>
            </a:r>
            <a:r>
              <a:rPr lang="en-US" dirty="0"/>
              <a:t>windows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6571"/>
              </p:ext>
            </p:extLst>
          </p:nvPr>
        </p:nvGraphicFramePr>
        <p:xfrm>
          <a:off x="395536" y="1124744"/>
          <a:ext cx="8063069" cy="54367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5848"/>
                <a:gridCol w="5777221"/>
              </a:tblGrid>
              <a:tr h="347083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Метод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Описание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alert()</a:t>
                      </a:r>
                      <a:r>
                        <a:rPr lang="ru-RU" sz="1700" b="1" dirty="0" smtClean="0"/>
                        <a:t>,</a:t>
                      </a:r>
                      <a:r>
                        <a:rPr lang="ru-RU" sz="1700" b="1" baseline="0" dirty="0" smtClean="0"/>
                        <a:t> </a:t>
                      </a:r>
                      <a:r>
                        <a:rPr lang="en-US" sz="1700" b="1" baseline="0" dirty="0" smtClean="0"/>
                        <a:t>confirm()</a:t>
                      </a:r>
                      <a:r>
                        <a:rPr lang="ru-RU" sz="1700" b="1" baseline="0" dirty="0" smtClean="0"/>
                        <a:t>, </a:t>
                      </a:r>
                      <a:r>
                        <a:rPr lang="en-US" sz="1700" b="1" baseline="0" dirty="0" smtClean="0"/>
                        <a:t>prompt()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Диалоговые окна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blur()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Делает окно неактивным.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clearInterval</a:t>
                      </a:r>
                      <a:r>
                        <a:rPr lang="en-US" sz="1700" b="1" dirty="0" smtClean="0"/>
                        <a:t>()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Прекращает повторное выполнение кода заданного </a:t>
                      </a:r>
                      <a:r>
                        <a:rPr lang="ru-RU" sz="1700" dirty="0" err="1" smtClean="0"/>
                        <a:t>setInterval</a:t>
                      </a:r>
                      <a:r>
                        <a:rPr lang="ru-RU" sz="1700" dirty="0" smtClean="0"/>
                        <a:t>().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clearTimeout</a:t>
                      </a:r>
                      <a:r>
                        <a:rPr lang="en-US" sz="1700" b="0" dirty="0" smtClean="0"/>
                        <a:t>()</a:t>
                      </a:r>
                      <a:r>
                        <a:rPr lang="en-US" sz="1700" b="1" dirty="0" smtClean="0"/>
                        <a:t>	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запланированное методом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выполнение кода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close()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Закрывает окно.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ru-RU" sz="1700" b="1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Делает окно активным.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moveBy</a:t>
                      </a:r>
                      <a:r>
                        <a:rPr lang="en-US" sz="1700" dirty="0" smtClean="0"/>
                        <a:t>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Смещает окно относительно его текущей позиции.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moveTo</a:t>
                      </a:r>
                      <a:r>
                        <a:rPr lang="en-US" sz="1700" b="0" dirty="0" smtClean="0"/>
                        <a:t>()</a:t>
                      </a:r>
                      <a:endParaRPr lang="ru-RU" sz="1700" b="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Перемещает окно на указанную позицию.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open()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Открывает новое окно браузера.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scrollBy</a:t>
                      </a:r>
                      <a:r>
                        <a:rPr lang="en-US" sz="1700" dirty="0" smtClean="0"/>
                        <a:t>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Прокручивает содержимое окна на указанное количество пикселей.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7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windows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58736"/>
              </p:ext>
            </p:extLst>
          </p:nvPr>
        </p:nvGraphicFramePr>
        <p:xfrm>
          <a:off x="323528" y="1124744"/>
          <a:ext cx="8063069" cy="22610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5848"/>
                <a:gridCol w="5777221"/>
              </a:tblGrid>
              <a:tr h="27507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Метод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Описание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446238"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scrollTo</a:t>
                      </a:r>
                      <a:r>
                        <a:rPr lang="en-US" sz="1700" b="0" dirty="0" smtClean="0"/>
                        <a:t>()</a:t>
                      </a:r>
                      <a:endParaRPr lang="ru-RU" sz="1700" b="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Прокручивает содержимое окна до указанных координат.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607396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setInterval</a:t>
                      </a:r>
                      <a:r>
                        <a:rPr lang="en-US" sz="1700" dirty="0" smtClean="0"/>
                        <a:t>()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Вызывает функцию или выполняет код через определенные промежутки времени (указанные в миллисекундах).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  <a:tr h="353719">
                <a:tc>
                  <a:txBody>
                    <a:bodyPr/>
                    <a:lstStyle/>
                    <a:p>
                      <a:r>
                        <a:rPr lang="en-US" sz="1700" b="0" dirty="0" err="1" smtClean="0"/>
                        <a:t>setTimeout</a:t>
                      </a:r>
                      <a:r>
                        <a:rPr lang="en-US" sz="1700" b="0" dirty="0" smtClean="0"/>
                        <a:t>()</a:t>
                      </a:r>
                      <a:endParaRPr lang="ru-RU" sz="1700" b="0" dirty="0"/>
                    </a:p>
                  </a:txBody>
                  <a:tcPr marL="86771" marR="86771" marT="43385" marB="43385" anchor="ctr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Вызывает функцию или выполняет код после указанного количества миллисекунд один раз.</a:t>
                      </a:r>
                      <a:endParaRPr lang="ru-RU" sz="1700" dirty="0"/>
                    </a:p>
                  </a:txBody>
                  <a:tcPr marL="86771" marR="86771" marT="43385" marB="4338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3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navigator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объекта </a:t>
            </a:r>
            <a:r>
              <a:rPr lang="ru-RU" b="1" dirty="0" err="1"/>
              <a:t>navigator</a:t>
            </a:r>
            <a:r>
              <a:rPr lang="ru-RU" dirty="0"/>
              <a:t> Вы можете определить какой браузер использует пользователь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Так же с помощью </a:t>
            </a:r>
            <a:r>
              <a:rPr lang="ru-RU" dirty="0" err="1"/>
              <a:t>navigator</a:t>
            </a:r>
            <a:r>
              <a:rPr lang="ru-RU" dirty="0"/>
              <a:t> Вы можете проверить может ли пользователь принимать </a:t>
            </a:r>
            <a:r>
              <a:rPr lang="ru-RU" b="1" dirty="0" err="1"/>
              <a:t>cookie</a:t>
            </a:r>
            <a:r>
              <a:rPr lang="ru-RU" dirty="0"/>
              <a:t> и включена ли у него поддержка </a:t>
            </a:r>
            <a:r>
              <a:rPr lang="ru-RU" b="1" dirty="0" err="1"/>
              <a:t>Java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342978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Свойства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74223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userAgent</a:t>
            </a:r>
            <a:r>
              <a:rPr lang="ru-RU" dirty="0"/>
              <a:t> Вы можете узнать всю информацию о браузере пользователя.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cookieEnabled</a:t>
            </a:r>
            <a:r>
              <a:rPr lang="ru-RU" dirty="0"/>
              <a:t> Вы можете узнать включена ли возможность использования </a:t>
            </a:r>
            <a:r>
              <a:rPr lang="ru-RU" dirty="0" err="1"/>
              <a:t>cookie</a:t>
            </a:r>
            <a:r>
              <a:rPr lang="ru-RU" dirty="0"/>
              <a:t> в браузере пользователя.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22108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appVersion</a:t>
            </a:r>
            <a:r>
              <a:rPr lang="ru-RU" dirty="0"/>
              <a:t> Вы можете узнать версию браузера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465313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свойства </a:t>
            </a:r>
            <a:r>
              <a:rPr lang="ru-RU" b="1" dirty="0" err="1"/>
              <a:t>appName</a:t>
            </a:r>
            <a:r>
              <a:rPr lang="ru-RU" dirty="0"/>
              <a:t> Вы можете узнать название браузера, а с помощью </a:t>
            </a:r>
            <a:r>
              <a:rPr lang="ru-RU" b="1" dirty="0" err="1"/>
              <a:t>appCodeName</a:t>
            </a:r>
            <a:r>
              <a:rPr lang="ru-RU" dirty="0"/>
              <a:t> кодовое название браузера.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537321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 помощью свойства </a:t>
            </a:r>
            <a:r>
              <a:rPr lang="ru-RU" b="1" dirty="0" err="1">
                <a:solidFill>
                  <a:schemeClr val="bg1"/>
                </a:solidFill>
              </a:rPr>
              <a:t>platform</a:t>
            </a:r>
            <a:r>
              <a:rPr lang="ru-RU" dirty="0">
                <a:solidFill>
                  <a:schemeClr val="bg1"/>
                </a:solidFill>
              </a:rPr>
              <a:t> Вы можете узнать платформу, под которую скомпилирован браузер (т.е. узнать ОС, которую использует пользователь).</a:t>
            </a:r>
          </a:p>
        </p:txBody>
      </p:sp>
    </p:spTree>
    <p:extLst>
      <p:ext uri="{BB962C8B-B14F-4D97-AF65-F5344CB8AC3E}">
        <p14:creationId xmlns:p14="http://schemas.microsoft.com/office/powerpoint/2010/main" val="2968356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532</TotalTime>
  <Words>2410</Words>
  <Application>Microsoft Office PowerPoint</Application>
  <PresentationFormat>Экран (4:3)</PresentationFormat>
  <Paragraphs>296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Углы</vt:lpstr>
      <vt:lpstr>Документ и объекты страницы</vt:lpstr>
      <vt:lpstr>Окружение: DOM, BOM и JS</vt:lpstr>
      <vt:lpstr>Объектная модель документа (DOM)</vt:lpstr>
      <vt:lpstr>Объектная модель браузера (BOM)</vt:lpstr>
      <vt:lpstr>Объект windows</vt:lpstr>
      <vt:lpstr>Свойства объекта windows</vt:lpstr>
      <vt:lpstr>Методы объекта windows</vt:lpstr>
      <vt:lpstr>Методы объекта windows</vt:lpstr>
      <vt:lpstr>Объект navigator</vt:lpstr>
      <vt:lpstr>Объект navigator</vt:lpstr>
      <vt:lpstr>Объект Screen</vt:lpstr>
      <vt:lpstr>Объект Location</vt:lpstr>
      <vt:lpstr>Объект History</vt:lpstr>
      <vt:lpstr>Объект History</vt:lpstr>
      <vt:lpstr>Дерево DOM</vt:lpstr>
      <vt:lpstr>Автоисправление</vt:lpstr>
      <vt:lpstr>Навигация по DOM-элементам</vt:lpstr>
      <vt:lpstr>Сверху documentElement и body</vt:lpstr>
      <vt:lpstr>Дети: childNodes, firstChild, lastChild</vt:lpstr>
      <vt:lpstr>Дети: childNodes, firstChild, lastChild</vt:lpstr>
      <vt:lpstr>Дети: childNodes, firstChild, lastChild</vt:lpstr>
      <vt:lpstr>Сделать из коллекции массив</vt:lpstr>
      <vt:lpstr>Соседи и родитель</vt:lpstr>
      <vt:lpstr>Навигация только по элементам</vt:lpstr>
      <vt:lpstr>Навигация только по элементам</vt:lpstr>
      <vt:lpstr>Поиск: Элементов</vt:lpstr>
      <vt:lpstr>Поиск: Элементов</vt:lpstr>
      <vt:lpstr>Поиск: Элементов</vt:lpstr>
      <vt:lpstr>Поиск: Элементов</vt:lpstr>
      <vt:lpstr>Поиск: Элементов</vt:lpstr>
      <vt:lpstr>Поиск: Элементов</vt:lpstr>
      <vt:lpstr>Свойства узлов: тип, тег и содержимое</vt:lpstr>
      <vt:lpstr>Тип: nodeType</vt:lpstr>
      <vt:lpstr>Тег: nodeName и tagName</vt:lpstr>
      <vt:lpstr>innerHTML: содержимое элемента</vt:lpstr>
      <vt:lpstr>outerHTML: HTML элемента целиком</vt:lpstr>
      <vt:lpstr>nodeValue/data: содержимое текстового узла</vt:lpstr>
      <vt:lpstr>Текст: textContent</vt:lpstr>
      <vt:lpstr>Добавление и удаление узлов</vt:lpstr>
      <vt:lpstr>Добавление элемента: appendChild, insertBefore</vt:lpstr>
      <vt:lpstr>Клонирование узлов: cloneNode</vt:lpstr>
      <vt:lpstr>Удаление узлов: removeChild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Евгений Курносов</cp:lastModifiedBy>
  <cp:revision>69</cp:revision>
  <dcterms:created xsi:type="dcterms:W3CDTF">2015-10-27T08:48:35Z</dcterms:created>
  <dcterms:modified xsi:type="dcterms:W3CDTF">2015-11-16T12:01:44Z</dcterms:modified>
</cp:coreProperties>
</file>