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50"/>
  </p:notesMasterIdLst>
  <p:sldIdLst>
    <p:sldId id="320" r:id="rId2"/>
    <p:sldId id="542" r:id="rId3"/>
    <p:sldId id="260" r:id="rId4"/>
    <p:sldId id="264" r:id="rId5"/>
    <p:sldId id="262" r:id="rId6"/>
    <p:sldId id="560" r:id="rId7"/>
    <p:sldId id="565" r:id="rId8"/>
    <p:sldId id="316" r:id="rId9"/>
    <p:sldId id="561" r:id="rId10"/>
    <p:sldId id="562" r:id="rId11"/>
    <p:sldId id="563" r:id="rId12"/>
    <p:sldId id="564" r:id="rId13"/>
    <p:sldId id="567" r:id="rId14"/>
    <p:sldId id="568" r:id="rId15"/>
    <p:sldId id="569" r:id="rId16"/>
    <p:sldId id="570" r:id="rId17"/>
    <p:sldId id="571" r:id="rId18"/>
    <p:sldId id="572" r:id="rId19"/>
    <p:sldId id="573" r:id="rId20"/>
    <p:sldId id="574" r:id="rId21"/>
    <p:sldId id="269" r:id="rId22"/>
    <p:sldId id="575" r:id="rId23"/>
    <p:sldId id="576" r:id="rId24"/>
    <p:sldId id="577" r:id="rId25"/>
    <p:sldId id="578" r:id="rId26"/>
    <p:sldId id="579" r:id="rId27"/>
    <p:sldId id="580" r:id="rId28"/>
    <p:sldId id="581" r:id="rId29"/>
    <p:sldId id="582" r:id="rId30"/>
    <p:sldId id="583" r:id="rId31"/>
    <p:sldId id="584" r:id="rId32"/>
    <p:sldId id="585" r:id="rId33"/>
    <p:sldId id="586" r:id="rId34"/>
    <p:sldId id="587" r:id="rId35"/>
    <p:sldId id="588" r:id="rId36"/>
    <p:sldId id="590" r:id="rId37"/>
    <p:sldId id="592" r:id="rId38"/>
    <p:sldId id="591" r:id="rId39"/>
    <p:sldId id="593" r:id="rId40"/>
    <p:sldId id="595" r:id="rId41"/>
    <p:sldId id="596" r:id="rId42"/>
    <p:sldId id="597" r:id="rId43"/>
    <p:sldId id="598" r:id="rId44"/>
    <p:sldId id="599" r:id="rId45"/>
    <p:sldId id="600" r:id="rId46"/>
    <p:sldId id="602" r:id="rId47"/>
    <p:sldId id="422" r:id="rId48"/>
    <p:sldId id="423" r:id="rId49"/>
  </p:sldIdLst>
  <p:sldSz cx="9144000" cy="6858000" type="screen4x3"/>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5110" autoAdjust="0"/>
  </p:normalViewPr>
  <p:slideViewPr>
    <p:cSldViewPr>
      <p:cViewPr varScale="1">
        <p:scale>
          <a:sx n="85" d="100"/>
          <a:sy n="85" d="100"/>
        </p:scale>
        <p:origin x="121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531AB5-FCFB-4B8C-882E-7F56043EA15D}" type="datetimeFigureOut">
              <a:rPr lang="en-GB" smtClean="0"/>
              <a:t>26/11/2020</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02963-A572-4A74-9EC7-19F3CE303F0B}" type="slidenum">
              <a:rPr lang="en-GB" smtClean="0"/>
              <a:t>‹#›</a:t>
            </a:fld>
            <a:endParaRPr lang="en-GB" dirty="0"/>
          </a:p>
        </p:txBody>
      </p:sp>
    </p:spTree>
    <p:extLst>
      <p:ext uri="{BB962C8B-B14F-4D97-AF65-F5344CB8AC3E}">
        <p14:creationId xmlns:p14="http://schemas.microsoft.com/office/powerpoint/2010/main" val="81252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1143000" y="685800"/>
            <a:ext cx="4572000" cy="3429000"/>
          </a:xfrm>
          <a:ln/>
        </p:spPr>
      </p:sp>
      <p:sp>
        <p:nvSpPr>
          <p:cNvPr id="134147" name="Notes Placeholder 2"/>
          <p:cNvSpPr>
            <a:spLocks noGrp="1"/>
          </p:cNvSpPr>
          <p:nvPr>
            <p:ph type="body" idx="1"/>
          </p:nvPr>
        </p:nvSpPr>
        <p:spPr>
          <a:noFill/>
        </p:spPr>
        <p:txBody>
          <a:bodyPr/>
          <a:lstStyle/>
          <a:p>
            <a:pPr eaLnBrk="1" hangingPunct="1"/>
            <a:endParaRPr lang="en-GB" altLang="en-US"/>
          </a:p>
        </p:txBody>
      </p:sp>
      <p:sp>
        <p:nvSpPr>
          <p:cNvPr id="134148" name="Slide Number Placeholder 3"/>
          <p:cNvSpPr>
            <a:spLocks noGrp="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2CC9DD-C3AE-4D9E-89E8-06A0E6FEFFCA}" type="slidenum">
              <a:rPr lang="en-US" altLang="en-US"/>
              <a:pPr eaLnBrk="1" hangingPunct="1"/>
              <a:t>1</a:t>
            </a:fld>
            <a:endParaRPr lang="en-US" altLang="en-US"/>
          </a:p>
        </p:txBody>
      </p:sp>
    </p:spTree>
    <p:extLst>
      <p:ext uri="{BB962C8B-B14F-4D97-AF65-F5344CB8AC3E}">
        <p14:creationId xmlns:p14="http://schemas.microsoft.com/office/powerpoint/2010/main" val="124248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6002963-A572-4A74-9EC7-19F3CE303F0B}" type="slidenum">
              <a:rPr lang="en-GB" smtClean="0"/>
              <a:t>20</a:t>
            </a:fld>
            <a:endParaRPr lang="en-GB" dirty="0"/>
          </a:p>
        </p:txBody>
      </p:sp>
    </p:spTree>
    <p:extLst>
      <p:ext uri="{BB962C8B-B14F-4D97-AF65-F5344CB8AC3E}">
        <p14:creationId xmlns:p14="http://schemas.microsoft.com/office/powerpoint/2010/main" val="141895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FF5EBEB-242F-48A3-BA28-04C28DAAD971}" type="datetime4">
              <a:rPr lang="en-US" smtClean="0">
                <a:solidFill>
                  <a:srgbClr val="000000"/>
                </a:solidFill>
              </a:rPr>
              <a:t>November 26, 2020</a:t>
            </a:fld>
            <a:endParaRPr lang="en-GB" dirty="0">
              <a:solidFill>
                <a:srgbClr val="000000"/>
              </a:solidFill>
            </a:endParaRPr>
          </a:p>
        </p:txBody>
      </p:sp>
      <p:sp>
        <p:nvSpPr>
          <p:cNvPr id="17" name="Footer Placeholder 16"/>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1CD478-0068-442B-A187-A5D506191572}" type="datetime4">
              <a:rPr lang="en-US" smtClean="0">
                <a:solidFill>
                  <a:srgbClr val="000000"/>
                </a:solidFill>
              </a:rPr>
              <a:t>November 26, 2020</a:t>
            </a:fld>
            <a:endParaRPr lang="en-GB" dirty="0">
              <a:solidFill>
                <a:srgbClr val="000000"/>
              </a:solidFill>
            </a:endParaRPr>
          </a:p>
        </p:txBody>
      </p:sp>
      <p:sp>
        <p:nvSpPr>
          <p:cNvPr id="5" name="Footer Placeholder 4"/>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C487E9-C224-4B1F-8F93-FE7166A5778D}" type="datetime4">
              <a:rPr lang="en-US" smtClean="0">
                <a:solidFill>
                  <a:srgbClr val="000000"/>
                </a:solidFill>
              </a:rPr>
              <a:t>November 26, 2020</a:t>
            </a:fld>
            <a:endParaRPr lang="en-GB" dirty="0">
              <a:solidFill>
                <a:srgbClr val="000000"/>
              </a:solidFill>
            </a:endParaRPr>
          </a:p>
        </p:txBody>
      </p:sp>
      <p:sp>
        <p:nvSpPr>
          <p:cNvPr id="5" name="Footer Placeholder 4"/>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11"/>
          <p:cNvSpPr>
            <a:spLocks noGrp="1"/>
          </p:cNvSpPr>
          <p:nvPr>
            <p:ph type="dt" sz="half" idx="16"/>
          </p:nvPr>
        </p:nvSpPr>
        <p:spPr/>
        <p:txBody>
          <a:bodyPr/>
          <a:lstStyle/>
          <a:p>
            <a:fld id="{1E8D582D-3315-46D0-A48A-AB66ECE18E47}" type="datetime4">
              <a:rPr lang="en-US" smtClean="0">
                <a:solidFill>
                  <a:srgbClr val="000000"/>
                </a:solidFill>
              </a:rPr>
              <a:t>November 26, 2020</a:t>
            </a:fld>
            <a:endParaRPr lang="en-GB" dirty="0">
              <a:solidFill>
                <a:srgbClr val="000000"/>
              </a:solidFill>
            </a:endParaRPr>
          </a:p>
        </p:txBody>
      </p:sp>
      <p:sp>
        <p:nvSpPr>
          <p:cNvPr id="13" name="Footer Placeholder 12"/>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14" name="Slide Number Placeholder 13"/>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a:t>
            </a:fld>
            <a:endParaRPr lang="en-GB" dirty="0">
              <a:solidFill>
                <a:srgbClr val="000000"/>
              </a:solidFill>
            </a:endParaRPr>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spcBef>
                <a:spcPct val="0"/>
              </a:spcBef>
              <a:spcAft>
                <a:spcPct val="0"/>
              </a:spcAft>
            </a:pPr>
            <a:r>
              <a:rPr lang="en-GB" sz="1000" dirty="0">
                <a:solidFill>
                  <a:srgbClr val="000000"/>
                </a:solidFill>
              </a:rPr>
              <a:t>PwC</a:t>
            </a:r>
          </a:p>
        </p:txBody>
      </p:sp>
    </p:spTree>
    <p:extLst>
      <p:ext uri="{BB962C8B-B14F-4D97-AF65-F5344CB8AC3E}">
        <p14:creationId xmlns:p14="http://schemas.microsoft.com/office/powerpoint/2010/main" val="3319599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grpSp>
        <p:nvGrpSpPr>
          <p:cNvPr id="32" name="Logo with Panels"/>
          <p:cNvGrpSpPr/>
          <p:nvPr/>
        </p:nvGrpSpPr>
        <p:grpSpPr>
          <a:xfrm>
            <a:off x="1026670" y="-4202"/>
            <a:ext cx="8119495" cy="6451076"/>
            <a:chOff x="1129337" y="-4762"/>
            <a:chExt cx="8931444" cy="7311219"/>
          </a:xfrm>
        </p:grpSpPr>
        <p:grpSp>
          <p:nvGrpSpPr>
            <p:cNvPr id="2" name="Logo Shapes"/>
            <p:cNvGrpSpPr/>
            <p:nvPr userDrawn="1"/>
          </p:nvGrpSpPr>
          <p:grpSpPr>
            <a:xfrm>
              <a:off x="1904332" y="-4762"/>
              <a:ext cx="8156449" cy="6784848"/>
              <a:chOff x="1733808" y="190516"/>
              <a:chExt cx="7414954" cy="5986630"/>
            </a:xfrm>
          </p:grpSpPr>
          <p:sp>
            <p:nvSpPr>
              <p:cNvPr id="8" name="Rectangle 1"/>
              <p:cNvSpPr>
                <a:spLocks noChangeArrowheads="1"/>
              </p:cNvSpPr>
              <p:nvPr/>
            </p:nvSpPr>
            <p:spPr bwMode="gray">
              <a:xfrm>
                <a:off x="1733809" y="4160087"/>
                <a:ext cx="7414953" cy="2017059"/>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Rectangle 2"/>
              <p:cNvSpPr>
                <a:spLocks noChangeArrowheads="1"/>
              </p:cNvSpPr>
              <p:nvPr/>
            </p:nvSpPr>
            <p:spPr bwMode="gray">
              <a:xfrm>
                <a:off x="1733808" y="190516"/>
                <a:ext cx="5677593" cy="5972539"/>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3"/>
              <p:cNvSpPr>
                <a:spLocks noChangeArrowheads="1"/>
              </p:cNvSpPr>
              <p:nvPr/>
            </p:nvSpPr>
            <p:spPr bwMode="gray">
              <a:xfrm>
                <a:off x="1733809" y="3346372"/>
                <a:ext cx="6483928" cy="2814638"/>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Rectangle 4"/>
              <p:cNvSpPr>
                <a:spLocks noChangeArrowheads="1"/>
              </p:cNvSpPr>
              <p:nvPr/>
            </p:nvSpPr>
            <p:spPr bwMode="gray">
              <a:xfrm>
                <a:off x="1733808" y="1199045"/>
                <a:ext cx="5902037" cy="4970032"/>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Rectangle 5"/>
              <p:cNvSpPr>
                <a:spLocks noChangeArrowheads="1"/>
              </p:cNvSpPr>
              <p:nvPr/>
            </p:nvSpPr>
            <p:spPr bwMode="gray">
              <a:xfrm>
                <a:off x="1733809" y="4160087"/>
                <a:ext cx="6483928" cy="2017059"/>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 name="Rectangle 6"/>
              <p:cNvSpPr>
                <a:spLocks noChangeArrowheads="1"/>
              </p:cNvSpPr>
              <p:nvPr/>
            </p:nvSpPr>
            <p:spPr bwMode="gray">
              <a:xfrm>
                <a:off x="1733808" y="3346372"/>
                <a:ext cx="5902037" cy="2814638"/>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Rectangle 7"/>
              <p:cNvSpPr>
                <a:spLocks noChangeArrowheads="1"/>
              </p:cNvSpPr>
              <p:nvPr/>
            </p:nvSpPr>
            <p:spPr bwMode="gray">
              <a:xfrm>
                <a:off x="1733808" y="1199045"/>
                <a:ext cx="5677593" cy="4970032"/>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Rectangle 8"/>
              <p:cNvSpPr>
                <a:spLocks noChangeArrowheads="1"/>
              </p:cNvSpPr>
              <p:nvPr/>
            </p:nvSpPr>
            <p:spPr bwMode="gray">
              <a:xfrm>
                <a:off x="1733808" y="4160087"/>
                <a:ext cx="5902037" cy="2017059"/>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Rectangle 9"/>
              <p:cNvSpPr>
                <a:spLocks noChangeArrowheads="1"/>
              </p:cNvSpPr>
              <p:nvPr/>
            </p:nvSpPr>
            <p:spPr bwMode="gray">
              <a:xfrm>
                <a:off x="1733808" y="3346372"/>
                <a:ext cx="5677593" cy="2814638"/>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Rectangle 10"/>
              <p:cNvSpPr>
                <a:spLocks noChangeArrowheads="1"/>
              </p:cNvSpPr>
              <p:nvPr userDrawn="1"/>
            </p:nvSpPr>
            <p:spPr bwMode="gray">
              <a:xfrm>
                <a:off x="1733809" y="4160087"/>
                <a:ext cx="5677593" cy="2017059"/>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Rectangle 11"/>
              <p:cNvSpPr>
                <a:spLocks noChangeArrowheads="1"/>
              </p:cNvSpPr>
              <p:nvPr/>
            </p:nvSpPr>
            <p:spPr bwMode="gray">
              <a:xfrm>
                <a:off x="1733809" y="4426339"/>
                <a:ext cx="2078182" cy="1750807"/>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31" name="Logo"/>
            <p:cNvGrpSpPr/>
            <p:nvPr userDrawn="1"/>
          </p:nvGrpSpPr>
          <p:grpSpPr>
            <a:xfrm>
              <a:off x="1129337" y="6778803"/>
              <a:ext cx="905256" cy="527654"/>
              <a:chOff x="1129337" y="6778803"/>
              <a:chExt cx="905256" cy="527654"/>
            </a:xfrm>
          </p:grpSpPr>
          <p:sp>
            <p:nvSpPr>
              <p:cNvPr id="29" name="Rectangle 0"/>
              <p:cNvSpPr>
                <a:spLocks noChangeArrowheads="1"/>
              </p:cNvSpPr>
              <p:nvPr userDrawn="1"/>
            </p:nvSpPr>
            <p:spPr bwMode="black">
              <a:xfrm>
                <a:off x="1675337" y="6778803"/>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20583"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Freeform 29"/>
              <p:cNvSpPr>
                <a:spLocks noEditPoints="1"/>
              </p:cNvSpPr>
              <p:nvPr userDrawn="1"/>
            </p:nvSpPr>
            <p:spPr bwMode="black">
              <a:xfrm>
                <a:off x="1129337" y="6965246"/>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20583"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21" name="Title"/>
          <p:cNvSpPr>
            <a:spLocks noGrp="1"/>
          </p:cNvSpPr>
          <p:nvPr>
            <p:ph type="ctrTitle" hasCustomPrompt="1"/>
            <p:custDataLst>
              <p:tags r:id="rId1"/>
            </p:custDataLst>
          </p:nvPr>
        </p:nvSpPr>
        <p:spPr bwMode="white">
          <a:xfrm>
            <a:off x="1870364" y="1075764"/>
            <a:ext cx="5403273" cy="806824"/>
          </a:xfrm>
        </p:spPr>
        <p:txBody>
          <a:bodyPr anchor="t" anchorCtr="0">
            <a:noAutofit/>
          </a:bodyPr>
          <a:lstStyle>
            <a:lvl1pPr>
              <a:lnSpc>
                <a:spcPct val="90000"/>
              </a:lnSpc>
              <a:defRPr sz="3000" b="1" i="1" baseline="0">
                <a:solidFill>
                  <a:schemeClr val="bg1"/>
                </a:solidFill>
              </a:defRPr>
            </a:lvl1pPr>
          </a:lstStyle>
          <a:p>
            <a:r>
              <a:rPr lang="en-GB" noProof="0" dirty="0"/>
              <a:t>Presentation Title (Click to add)</a:t>
            </a:r>
          </a:p>
        </p:txBody>
      </p:sp>
      <p:sp>
        <p:nvSpPr>
          <p:cNvPr id="22" name="Subtitle"/>
          <p:cNvSpPr>
            <a:spLocks noGrp="1"/>
          </p:cNvSpPr>
          <p:nvPr>
            <p:ph type="subTitle" idx="1" hasCustomPrompt="1"/>
            <p:custDataLst>
              <p:tags r:id="rId2"/>
            </p:custDataLst>
          </p:nvPr>
        </p:nvSpPr>
        <p:spPr bwMode="white">
          <a:xfrm>
            <a:off x="1870364" y="1882588"/>
            <a:ext cx="5403273" cy="830997"/>
          </a:xfrm>
        </p:spPr>
        <p:txBody>
          <a:bodyPr>
            <a:spAutoFit/>
          </a:bodyPr>
          <a:lstStyle>
            <a:lvl1pPr marL="0" marR="0" indent="0" algn="l" defTabSz="914293" rtl="0" eaLnBrk="1" fontAlgn="auto" latinLnBrk="0" hangingPunct="1">
              <a:lnSpc>
                <a:spcPct val="90000"/>
              </a:lnSpc>
              <a:spcBef>
                <a:spcPts val="0"/>
              </a:spcBef>
              <a:spcAft>
                <a:spcPts val="0"/>
              </a:spcAft>
              <a:buClr>
                <a:schemeClr val="tx1"/>
              </a:buClr>
              <a:buSzTx/>
              <a:buFontTx/>
              <a:buNone/>
              <a:tabLst/>
              <a:defRPr sz="3000" baseline="0">
                <a:solidFill>
                  <a:schemeClr val="bg1"/>
                </a:solidFill>
                <a:latin typeface="+mj-lt"/>
              </a:defRPr>
            </a:lvl1pPr>
            <a:lvl2pPr marL="0" indent="0" algn="l">
              <a:buNone/>
              <a:defRPr sz="1800">
                <a:solidFill>
                  <a:schemeClr val="bg1"/>
                </a:solidFill>
                <a:latin typeface="+mj-lt"/>
              </a:defRPr>
            </a:lvl2pPr>
            <a:lvl3pPr marL="457146" indent="0" algn="l">
              <a:buNone/>
              <a:defRPr sz="1800">
                <a:solidFill>
                  <a:schemeClr val="bg1"/>
                </a:solidFill>
                <a:latin typeface="+mj-lt"/>
              </a:defRPr>
            </a:lvl3pPr>
            <a:lvl4pPr marL="914293" indent="0" algn="l">
              <a:buNone/>
              <a:defRPr sz="1800">
                <a:solidFill>
                  <a:schemeClr val="bg1"/>
                </a:solidFill>
                <a:latin typeface="+mj-lt"/>
              </a:defRPr>
            </a:lvl4pPr>
            <a:lvl5pPr marL="1371440" indent="0" algn="l">
              <a:buNone/>
              <a:defRPr sz="1800">
                <a:solidFill>
                  <a:schemeClr val="bg1"/>
                </a:solidFill>
                <a:latin typeface="+mj-lt"/>
              </a:defRPr>
            </a:lvl5pPr>
            <a:lvl6pPr marL="1828586" indent="0" algn="l">
              <a:buNone/>
              <a:defRPr sz="1800">
                <a:solidFill>
                  <a:schemeClr val="bg1"/>
                </a:solidFill>
                <a:latin typeface="+mj-lt"/>
              </a:defRPr>
            </a:lvl6pPr>
            <a:lvl7pPr marL="2285733" indent="0" algn="l">
              <a:buNone/>
              <a:defRPr sz="1800">
                <a:solidFill>
                  <a:schemeClr val="bg1"/>
                </a:solidFill>
                <a:latin typeface="+mj-lt"/>
              </a:defRPr>
            </a:lvl7pPr>
            <a:lvl8pPr marL="2742879" indent="0" algn="l">
              <a:buNone/>
              <a:defRPr sz="1800">
                <a:solidFill>
                  <a:schemeClr val="bg1"/>
                </a:solidFill>
                <a:latin typeface="+mj-lt"/>
              </a:defRPr>
            </a:lvl8pPr>
            <a:lvl9pPr marL="3200026" indent="0" algn="l">
              <a:buNone/>
              <a:defRPr sz="1800">
                <a:solidFill>
                  <a:schemeClr val="bg1"/>
                </a:solidFill>
                <a:latin typeface="+mj-lt"/>
              </a:defRPr>
            </a:lvl9pPr>
          </a:lstStyle>
          <a:p>
            <a:r>
              <a:rPr lang="en-GB" noProof="0" dirty="0"/>
              <a:t>Subtitle (move higher if title is only one line)</a:t>
            </a:r>
          </a:p>
        </p:txBody>
      </p:sp>
      <p:sp>
        <p:nvSpPr>
          <p:cNvPr id="33" name="Cover image"/>
          <p:cNvSpPr txBox="1">
            <a:spLocks/>
          </p:cNvSpPr>
          <p:nvPr>
            <p:custDataLst>
              <p:tags r:id="rId3"/>
            </p:custDataLst>
          </p:nvPr>
        </p:nvSpPr>
        <p:spPr>
          <a:xfrm>
            <a:off x="1731212" y="3150817"/>
            <a:ext cx="6126480" cy="2831951"/>
          </a:xfrm>
          <a:prstGeom prst="rect">
            <a:avLst/>
          </a:prstGeom>
          <a:noFill/>
          <a:ln w="3175">
            <a:noFill/>
          </a:ln>
        </p:spPr>
        <p:txBody>
          <a:bodyPr wrap="square" lIns="0" tIns="0" rIns="0" bIns="0" rtlCol="0">
            <a:noAutofit/>
          </a:bodyPr>
          <a:lstStyle/>
          <a:p>
            <a:pPr indent="-274288">
              <a:spcAft>
                <a:spcPts val="900"/>
              </a:spcAft>
            </a:pPr>
            <a:endParaRPr lang="en-GB" sz="2000" dirty="0">
              <a:latin typeface="Georgia" pitchFamily="18" charset="0"/>
            </a:endParaRPr>
          </a:p>
        </p:txBody>
      </p:sp>
      <p:sp>
        <p:nvSpPr>
          <p:cNvPr id="25" name="Descriptor"/>
          <p:cNvSpPr txBox="1"/>
          <p:nvPr>
            <p:custDataLst>
              <p:tags r:id="rId4"/>
            </p:custDataLst>
          </p:nvPr>
        </p:nvSpPr>
        <p:spPr bwMode="white">
          <a:xfrm>
            <a:off x="1870364" y="742277"/>
            <a:ext cx="64120" cy="138499"/>
          </a:xfrm>
          <a:prstGeom prst="rect">
            <a:avLst/>
          </a:prstGeom>
          <a:noFill/>
        </p:spPr>
        <p:txBody>
          <a:bodyPr wrap="none" lIns="0" tIns="0" rIns="0" bIns="0" rtlCol="0">
            <a:spAutoFit/>
          </a:bodyPr>
          <a:lstStyle/>
          <a:p>
            <a:pPr indent="-246175" algn="l"/>
            <a:r>
              <a:rPr lang="en-GB" sz="900" dirty="0">
                <a:solidFill>
                  <a:schemeClr val="bg1"/>
                </a:solidFill>
                <a:latin typeface="+mn-lt"/>
                <a:cs typeface="Arial" pitchFamily="34" charset="0"/>
              </a:rPr>
              <a:t>  </a:t>
            </a:r>
          </a:p>
        </p:txBody>
      </p:sp>
      <p:sp>
        <p:nvSpPr>
          <p:cNvPr id="35" name="Draft stamp"/>
          <p:cNvSpPr txBox="1"/>
          <p:nvPr>
            <p:custDataLst>
              <p:tags r:id="rId5"/>
            </p:custDataLst>
          </p:nvPr>
        </p:nvSpPr>
        <p:spPr>
          <a:xfrm>
            <a:off x="482138" y="3566160"/>
            <a:ext cx="1111135" cy="138499"/>
          </a:xfrm>
          <a:prstGeom prst="rect">
            <a:avLst/>
          </a:prstGeom>
          <a:noFill/>
          <a:ln>
            <a:noFill/>
          </a:ln>
        </p:spPr>
        <p:txBody>
          <a:bodyPr wrap="square" lIns="0" tIns="0" rIns="0" bIns="0" rtlCol="0" anchor="t" anchorCtr="0">
            <a:spAutoFit/>
          </a:bodyPr>
          <a:lstStyle/>
          <a:p>
            <a:pPr algn="l">
              <a:lnSpc>
                <a:spcPct val="100000"/>
              </a:lnSpc>
            </a:pPr>
            <a:r>
              <a:rPr lang="en-GB" sz="900" b="1" i="1" noProof="0" dirty="0">
                <a:solidFill>
                  <a:schemeClr val="tx1"/>
                </a:solidFill>
                <a:latin typeface="Georgia" pitchFamily="18" charset="0"/>
                <a:cs typeface="Arial" pitchFamily="34" charset="0"/>
              </a:rPr>
              <a:t>  </a:t>
            </a:r>
          </a:p>
        </p:txBody>
      </p:sp>
      <p:sp>
        <p:nvSpPr>
          <p:cNvPr id="26" name="Confidentiality stamp"/>
          <p:cNvSpPr txBox="1"/>
          <p:nvPr>
            <p:custDataLst>
              <p:tags r:id="rId6"/>
            </p:custDataLst>
          </p:nvPr>
        </p:nvSpPr>
        <p:spPr>
          <a:xfrm>
            <a:off x="482138" y="3291840"/>
            <a:ext cx="1113905" cy="138499"/>
          </a:xfrm>
          <a:prstGeom prst="rect">
            <a:avLst/>
          </a:prstGeom>
          <a:noFill/>
        </p:spPr>
        <p:txBody>
          <a:bodyPr wrap="square" lIns="0" tIns="0" rIns="0" bIns="0" rtlCol="0">
            <a:spAutoFit/>
          </a:bodyPr>
          <a:lstStyle/>
          <a:p>
            <a:pPr indent="-274288" algn="l">
              <a:spcAft>
                <a:spcPts val="900"/>
              </a:spcAft>
            </a:pPr>
            <a:endParaRPr lang="en-GB" sz="900" i="1" dirty="0">
              <a:latin typeface="Georgia" pitchFamily="18" charset="0"/>
              <a:cs typeface="Arial" pitchFamily="34" charset="0"/>
            </a:endParaRPr>
          </a:p>
        </p:txBody>
      </p:sp>
      <p:sp>
        <p:nvSpPr>
          <p:cNvPr id="28" name="Report Date"/>
          <p:cNvSpPr txBox="1"/>
          <p:nvPr>
            <p:custDataLst>
              <p:tags r:id="rId7"/>
            </p:custDataLst>
          </p:nvPr>
        </p:nvSpPr>
        <p:spPr bwMode="white">
          <a:xfrm>
            <a:off x="482138" y="3832412"/>
            <a:ext cx="1111135" cy="138499"/>
          </a:xfrm>
          <a:prstGeom prst="rect">
            <a:avLst/>
          </a:prstGeom>
          <a:noFill/>
          <a:ln>
            <a:noFill/>
          </a:ln>
        </p:spPr>
        <p:txBody>
          <a:bodyPr wrap="square" lIns="0" tIns="0" rIns="0" bIns="0" rtlCol="0">
            <a:spAutoFit/>
          </a:bodyPr>
          <a:lstStyle/>
          <a:p>
            <a:pPr algn="l"/>
            <a:r>
              <a:rPr lang="en-GB" sz="900" i="1" dirty="0">
                <a:solidFill>
                  <a:schemeClr val="tx1"/>
                </a:solidFill>
                <a:latin typeface="Georgia" pitchFamily="18" charset="0"/>
                <a:cs typeface="Arial" pitchFamily="34" charset="0"/>
              </a:rPr>
              <a:t>  </a:t>
            </a:r>
          </a:p>
        </p:txBody>
      </p:sp>
      <p:cxnSp>
        <p:nvCxnSpPr>
          <p:cNvPr id="34" name="Frame Line"/>
          <p:cNvCxnSpPr/>
          <p:nvPr/>
        </p:nvCxnSpPr>
        <p:spPr>
          <a:xfrm flipV="1">
            <a:off x="346364" y="3155157"/>
            <a:ext cx="1246909" cy="136572"/>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12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4C10348-CBED-44EB-ADA9-D492B9AEA861}" type="datetime4">
              <a:rPr lang="en-US" smtClean="0">
                <a:solidFill>
                  <a:srgbClr val="000000"/>
                </a:solidFill>
              </a:rPr>
              <a:t>November 26, 2020</a:t>
            </a:fld>
            <a:endParaRPr lang="en-GB" dirty="0">
              <a:solidFill>
                <a:srgbClr val="000000"/>
              </a:solidFill>
            </a:endParaRPr>
          </a:p>
        </p:txBody>
      </p:sp>
      <p:sp>
        <p:nvSpPr>
          <p:cNvPr id="5" name="Footer Placeholder 4"/>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D246871-47B6-463A-98D0-DD4C35476364}" type="datetime4">
              <a:rPr lang="en-US" smtClean="0">
                <a:solidFill>
                  <a:srgbClr val="000000"/>
                </a:solidFill>
              </a:rPr>
              <a:t>November 26, 2020</a:t>
            </a:fld>
            <a:endParaRPr lang="en-GB" dirty="0">
              <a:solidFill>
                <a:srgbClr val="000000"/>
              </a:solidFill>
            </a:endParaRPr>
          </a:p>
        </p:txBody>
      </p:sp>
      <p:sp>
        <p:nvSpPr>
          <p:cNvPr id="5" name="Footer Placeholder 4"/>
          <p:cNvSpPr>
            <a:spLocks noGrp="1"/>
          </p:cNvSpPr>
          <p:nvPr>
            <p:ph type="ftr" sz="quarter" idx="11"/>
          </p:nvPr>
        </p:nvSpPr>
        <p:spPr>
          <a:xfrm>
            <a:off x="800100" y="6172200"/>
            <a:ext cx="4000500" cy="457200"/>
          </a:xfrm>
        </p:spPr>
        <p:txBody>
          <a:bodyPr/>
          <a:lstStyle/>
          <a:p>
            <a:r>
              <a:rPr lang="en-GB">
                <a:solidFill>
                  <a:srgbClr val="000000"/>
                </a:solidFill>
              </a:rPr>
              <a:t>Automation Centre of Excellence</a:t>
            </a:r>
            <a:endParaRPr lang="en-GB" dirty="0">
              <a:solidFill>
                <a:srgbClr val="000000"/>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222C12C-1F69-41E7-AC46-BED6C8291772}" type="datetime4">
              <a:rPr lang="en-US" smtClean="0">
                <a:solidFill>
                  <a:srgbClr val="000000"/>
                </a:solidFill>
              </a:rPr>
              <a:t>November 26, 2020</a:t>
            </a:fld>
            <a:endParaRPr lang="en-GB" dirty="0">
              <a:solidFill>
                <a:srgbClr val="000000"/>
              </a:solidFill>
            </a:endParaRPr>
          </a:p>
        </p:txBody>
      </p:sp>
      <p:sp>
        <p:nvSpPr>
          <p:cNvPr id="6" name="Footer Placeholder 5"/>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7" name="Slide Number Placeholder 6"/>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40669D7-C930-4699-8F5E-819007D12484}" type="datetime4">
              <a:rPr lang="en-US" smtClean="0">
                <a:solidFill>
                  <a:srgbClr val="000000"/>
                </a:solidFill>
              </a:rPr>
              <a:t>November 26, 2020</a:t>
            </a:fld>
            <a:endParaRPr lang="en-GB" dirty="0">
              <a:solidFill>
                <a:srgbClr val="000000"/>
              </a:solidFill>
            </a:endParaRPr>
          </a:p>
        </p:txBody>
      </p:sp>
      <p:sp>
        <p:nvSpPr>
          <p:cNvPr id="8" name="Footer Placeholder 7"/>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9" name="Slide Number Placeholder 8"/>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820561D-A646-40DA-B1A3-1CD63B89158A}" type="datetime4">
              <a:rPr lang="en-US" smtClean="0">
                <a:solidFill>
                  <a:srgbClr val="000000"/>
                </a:solidFill>
              </a:rPr>
              <a:t>November 26, 2020</a:t>
            </a:fld>
            <a:endParaRPr lang="en-GB" dirty="0">
              <a:solidFill>
                <a:srgbClr val="000000"/>
              </a:solidFill>
            </a:endParaRPr>
          </a:p>
        </p:txBody>
      </p:sp>
      <p:sp>
        <p:nvSpPr>
          <p:cNvPr id="4" name="Footer Placeholder 3"/>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5" name="Slide Number Placeholder 4"/>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A44B2-3260-4AC3-BB31-F61DCC3179C6}" type="datetime4">
              <a:rPr lang="en-US" smtClean="0">
                <a:solidFill>
                  <a:srgbClr val="000000"/>
                </a:solidFill>
              </a:rPr>
              <a:t>November 26, 2020</a:t>
            </a:fld>
            <a:endParaRPr lang="en-GB" dirty="0">
              <a:solidFill>
                <a:srgbClr val="000000"/>
              </a:solidFill>
            </a:endParaRPr>
          </a:p>
        </p:txBody>
      </p:sp>
      <p:sp>
        <p:nvSpPr>
          <p:cNvPr id="3" name="Footer Placeholder 2"/>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4" name="Slide Number Placeholder 3"/>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70FB7A3-65C9-4CC7-A9ED-8DC7FF11F796}" type="datetime4">
              <a:rPr lang="en-US" smtClean="0">
                <a:solidFill>
                  <a:srgbClr val="000000"/>
                </a:solidFill>
              </a:rPr>
              <a:t>November 26, 2020</a:t>
            </a:fld>
            <a:endParaRPr lang="en-GB" dirty="0">
              <a:solidFill>
                <a:srgbClr val="000000"/>
              </a:solidFill>
            </a:endParaRPr>
          </a:p>
        </p:txBody>
      </p:sp>
      <p:sp>
        <p:nvSpPr>
          <p:cNvPr id="6" name="Footer Placeholder 5"/>
          <p:cNvSpPr>
            <a:spLocks noGrp="1"/>
          </p:cNvSpPr>
          <p:nvPr>
            <p:ph type="ftr" sz="quarter" idx="11"/>
          </p:nvPr>
        </p:nvSpPr>
        <p:spPr/>
        <p:txBody>
          <a:bodyPr/>
          <a:lstStyle/>
          <a:p>
            <a:r>
              <a:rPr lang="en-GB">
                <a:solidFill>
                  <a:srgbClr val="000000"/>
                </a:solidFill>
              </a:rPr>
              <a:t>Automation Centre of Excellence</a:t>
            </a:r>
            <a:endParaRPr lang="en-GB" dirty="0">
              <a:solidFill>
                <a:srgbClr val="000000"/>
              </a:solidFill>
            </a:endParaRPr>
          </a:p>
        </p:txBody>
      </p:sp>
      <p:sp>
        <p:nvSpPr>
          <p:cNvPr id="7" name="Slide Number Placeholder 6"/>
          <p:cNvSpPr>
            <a:spLocks noGrp="1"/>
          </p:cNvSpPr>
          <p:nvPr>
            <p:ph type="sldNum" sz="quarter" idx="12"/>
          </p:nvPr>
        </p:nvSpPr>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9D71578-A9FF-4E1F-80E1-F9CCE0358D7E}" type="datetime4">
              <a:rPr lang="en-US" smtClean="0">
                <a:solidFill>
                  <a:srgbClr val="000000"/>
                </a:solidFill>
              </a:rPr>
              <a:t>November 26, 2020</a:t>
            </a:fld>
            <a:endParaRPr lang="en-GB" dirty="0">
              <a:solidFill>
                <a:srgbClr val="000000"/>
              </a:solidFill>
            </a:endParaRPr>
          </a:p>
        </p:txBody>
      </p:sp>
      <p:sp>
        <p:nvSpPr>
          <p:cNvPr id="6" name="Footer Placeholder 5"/>
          <p:cNvSpPr>
            <a:spLocks noGrp="1"/>
          </p:cNvSpPr>
          <p:nvPr>
            <p:ph type="ftr" sz="quarter" idx="11"/>
          </p:nvPr>
        </p:nvSpPr>
        <p:spPr>
          <a:xfrm>
            <a:off x="914400" y="6172200"/>
            <a:ext cx="3886200" cy="457200"/>
          </a:xfrm>
        </p:spPr>
        <p:txBody>
          <a:bodyPr/>
          <a:lstStyle/>
          <a:p>
            <a:r>
              <a:rPr lang="en-GB">
                <a:solidFill>
                  <a:srgbClr val="000000"/>
                </a:solidFill>
              </a:rPr>
              <a:t>Automation Centre of Excellence</a:t>
            </a:r>
            <a:endParaRPr lang="en-GB" dirty="0">
              <a:solidFill>
                <a:srgbClr val="000000"/>
              </a:solidFill>
            </a:endParaRPr>
          </a:p>
        </p:txBody>
      </p:sp>
      <p:sp>
        <p:nvSpPr>
          <p:cNvPr id="7" name="Slide Number Placeholder 6"/>
          <p:cNvSpPr>
            <a:spLocks noGrp="1"/>
          </p:cNvSpPr>
          <p:nvPr>
            <p:ph type="sldNum" sz="quarter" idx="12"/>
          </p:nvPr>
        </p:nvSpPr>
        <p:spPr>
          <a:xfrm>
            <a:off x="146304" y="6208776"/>
            <a:ext cx="457200" cy="457200"/>
          </a:xfrm>
        </p:spPr>
        <p:txBody>
          <a:body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4C78167-8143-4A4B-BB93-ACD4FA82739D}" type="datetime4">
              <a:rPr lang="en-US" smtClean="0">
                <a:solidFill>
                  <a:srgbClr val="000000"/>
                </a:solidFill>
              </a:rPr>
              <a:t>November 26, 2020</a:t>
            </a:fld>
            <a:endParaRPr lang="en-GB" dirty="0">
              <a:solidFill>
                <a:srgbClr val="000000"/>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GB">
                <a:solidFill>
                  <a:srgbClr val="000000"/>
                </a:solidFill>
              </a:rPr>
              <a:t>Automation Centre of Excellence</a:t>
            </a:r>
            <a:endParaRPr lang="en-GB" dirty="0">
              <a:solidFill>
                <a:srgbClr val="000000"/>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r>
              <a:rPr lang="en-GB" dirty="0">
                <a:solidFill>
                  <a:srgbClr val="000000"/>
                </a:solidFill>
              </a:rPr>
              <a:t>Slide </a:t>
            </a:r>
            <a:fld id="{6CED00CF-C2D3-47FB-9902-AEC640FF6F29}" type="slidenum">
              <a:rPr lang="en-GB" smtClean="0">
                <a:solidFill>
                  <a:srgbClr val="000000"/>
                </a:solidFill>
              </a: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 id="2147483696" r:id="rId13"/>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rubyonrails.org/"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70364" y="1075764"/>
            <a:ext cx="5403273" cy="1134036"/>
          </a:xfrm>
        </p:spPr>
        <p:txBody>
          <a:bodyPr/>
          <a:lstStyle/>
          <a:p>
            <a:pPr eaLnBrk="1" hangingPunct="1"/>
            <a:r>
              <a:rPr lang="en-US" altLang="en-US" sz="4000" dirty="0">
                <a:latin typeface="Georgia" panose="02040502050405020303" pitchFamily="18" charset="0"/>
              </a:rPr>
              <a:t>Selenium with Ruby</a:t>
            </a:r>
          </a:p>
        </p:txBody>
      </p:sp>
      <p:sp>
        <p:nvSpPr>
          <p:cNvPr id="2051" name="Rectangle 3"/>
          <p:cNvSpPr>
            <a:spLocks noGrp="1" noChangeArrowheads="1"/>
          </p:cNvSpPr>
          <p:nvPr>
            <p:ph type="subTitle" idx="1"/>
          </p:nvPr>
        </p:nvSpPr>
        <p:spPr>
          <a:xfrm>
            <a:off x="1870364" y="2512469"/>
            <a:ext cx="5403273" cy="480131"/>
          </a:xfrm>
        </p:spPr>
        <p:txBody>
          <a:bodyPr/>
          <a:lstStyle/>
          <a:p>
            <a:r>
              <a:rPr lang="en-US" altLang="en-US" sz="2800" dirty="0">
                <a:latin typeface="Georgia" panose="02040502050405020303" pitchFamily="18" charset="0"/>
              </a:rPr>
              <a:t>Consulting - Technology</a:t>
            </a:r>
          </a:p>
        </p:txBody>
      </p:sp>
    </p:spTree>
    <p:extLst>
      <p:ext uri="{BB962C8B-B14F-4D97-AF65-F5344CB8AC3E}">
        <p14:creationId xmlns:p14="http://schemas.microsoft.com/office/powerpoint/2010/main" val="345800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77200" cy="1143000"/>
          </a:xfrm>
        </p:spPr>
        <p:txBody>
          <a:bodyPr>
            <a:normAutofit fontScale="90000"/>
          </a:bodyPr>
          <a:lstStyle/>
          <a:p>
            <a:r>
              <a:rPr lang="en-GB" b="1" dirty="0">
                <a:latin typeface="Georgia" panose="02040502050405020303" pitchFamily="18" charset="0"/>
              </a:rPr>
              <a:t>External Ruby Libraries- Capybara</a:t>
            </a:r>
          </a:p>
        </p:txBody>
      </p:sp>
      <p:sp>
        <p:nvSpPr>
          <p:cNvPr id="3" name="Content Placeholder 2"/>
          <p:cNvSpPr>
            <a:spLocks noGrp="1"/>
          </p:cNvSpPr>
          <p:nvPr>
            <p:ph sz="quarter" idx="15"/>
          </p:nvPr>
        </p:nvSpPr>
        <p:spPr/>
        <p:txBody>
          <a:bodyPr>
            <a:normAutofit/>
          </a:bodyPr>
          <a:lstStyle/>
          <a:p>
            <a:pPr lvl="0"/>
            <a:r>
              <a:rPr lang="en-US" sz="2800" dirty="0">
                <a:latin typeface="Georgia" panose="02040502050405020303" pitchFamily="18" charset="0"/>
              </a:rPr>
              <a:t>Capybara is a DSL for testing web applications</a:t>
            </a:r>
          </a:p>
          <a:p>
            <a:pPr lvl="0"/>
            <a:r>
              <a:rPr lang="en-US" sz="2800" dirty="0" err="1">
                <a:latin typeface="Georgia" panose="02040502050405020303" pitchFamily="18" charset="0"/>
              </a:rPr>
              <a:t>RubyGems</a:t>
            </a:r>
            <a:r>
              <a:rPr lang="en-US" sz="2800" dirty="0">
                <a:latin typeface="Georgia" panose="02040502050405020303" pitchFamily="18" charset="0"/>
              </a:rPr>
              <a:t> is a package manager for the Ruby programming language that provides a standard format for distributing Ruby programs and libraries</a:t>
            </a:r>
          </a:p>
          <a:p>
            <a:pPr lvl="0"/>
            <a:r>
              <a:rPr lang="en-US" sz="2800" dirty="0">
                <a:latin typeface="Georgia" panose="02040502050405020303" pitchFamily="18" charset="0"/>
              </a:rPr>
              <a:t>Most widely used Ruby Library with combination of Cucumber and Selenium for interaction with web elements on web page.</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10</a:t>
            </a:fld>
            <a:endParaRPr lang="en-GB" dirty="0">
              <a:solidFill>
                <a:srgbClr val="000000"/>
              </a:solidFill>
            </a:endParaRPr>
          </a:p>
        </p:txBody>
      </p:sp>
    </p:spTree>
    <p:extLst>
      <p:ext uri="{BB962C8B-B14F-4D97-AF65-F5344CB8AC3E}">
        <p14:creationId xmlns:p14="http://schemas.microsoft.com/office/powerpoint/2010/main" val="222953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77200" cy="1143000"/>
          </a:xfrm>
        </p:spPr>
        <p:txBody>
          <a:bodyPr>
            <a:normAutofit fontScale="90000"/>
          </a:bodyPr>
          <a:lstStyle/>
          <a:p>
            <a:r>
              <a:rPr lang="en-GB" b="1" dirty="0">
                <a:latin typeface="Georgia" panose="02040502050405020303" pitchFamily="18" charset="0"/>
              </a:rPr>
              <a:t>External Ruby Libraries- Capybara</a:t>
            </a:r>
          </a:p>
        </p:txBody>
      </p:sp>
      <p:sp>
        <p:nvSpPr>
          <p:cNvPr id="3" name="Content Placeholder 2"/>
          <p:cNvSpPr>
            <a:spLocks noGrp="1"/>
          </p:cNvSpPr>
          <p:nvPr>
            <p:ph sz="quarter" idx="15"/>
          </p:nvPr>
        </p:nvSpPr>
        <p:spPr>
          <a:xfrm>
            <a:off x="533400" y="1752600"/>
            <a:ext cx="8077200" cy="4457700"/>
          </a:xfrm>
        </p:spPr>
        <p:txBody>
          <a:bodyPr>
            <a:normAutofit/>
          </a:bodyPr>
          <a:lstStyle/>
          <a:p>
            <a:pPr lvl="0"/>
            <a:r>
              <a:rPr lang="en-US" sz="2000" i="1" dirty="0">
                <a:solidFill>
                  <a:schemeClr val="accent1"/>
                </a:solidFill>
                <a:latin typeface="Georgia" panose="02040502050405020303" pitchFamily="18" charset="0"/>
              </a:rPr>
              <a:t>gem install capybara</a:t>
            </a:r>
          </a:p>
          <a:p>
            <a:pPr lvl="0"/>
            <a:r>
              <a:rPr lang="en-US" sz="2000" dirty="0">
                <a:latin typeface="Georgia" panose="02040502050405020303" pitchFamily="18" charset="0"/>
              </a:rPr>
              <a:t>User friendly syntax for web interaction:</a:t>
            </a:r>
          </a:p>
          <a:p>
            <a:pPr marL="548640" lvl="2" indent="0">
              <a:buNone/>
            </a:pPr>
            <a:r>
              <a:rPr lang="en-US" i="1" dirty="0">
                <a:solidFill>
                  <a:schemeClr val="accent1"/>
                </a:solidFill>
                <a:latin typeface="Georgia" panose="02040502050405020303" pitchFamily="18" charset="0"/>
              </a:rPr>
              <a:t>visit('</a:t>
            </a:r>
            <a:r>
              <a:rPr lang="en-US" i="1" dirty="0" err="1">
                <a:solidFill>
                  <a:schemeClr val="accent1"/>
                </a:solidFill>
                <a:latin typeface="Georgia" panose="02040502050405020303" pitchFamily="18" charset="0"/>
              </a:rPr>
              <a:t>page_url</a:t>
            </a:r>
            <a:r>
              <a:rPr lang="en-US" i="1" dirty="0">
                <a:solidFill>
                  <a:schemeClr val="accent1"/>
                </a:solidFill>
                <a:latin typeface="Georgia" panose="02040502050405020303" pitchFamily="18" charset="0"/>
              </a:rPr>
              <a:t>') </a:t>
            </a:r>
            <a:r>
              <a:rPr lang="en-US" i="1" dirty="0">
                <a:solidFill>
                  <a:srgbClr val="92D050"/>
                </a:solidFill>
                <a:latin typeface="Georgia" panose="02040502050405020303" pitchFamily="18" charset="0"/>
              </a:rPr>
              <a:t># navigate to page</a:t>
            </a:r>
          </a:p>
          <a:p>
            <a:pPr marL="548640" lvl="2" indent="0">
              <a:buNone/>
            </a:pPr>
            <a:r>
              <a:rPr lang="en-US" i="1" dirty="0" err="1">
                <a:solidFill>
                  <a:schemeClr val="accent1"/>
                </a:solidFill>
                <a:latin typeface="Georgia" panose="02040502050405020303" pitchFamily="18" charset="0"/>
              </a:rPr>
              <a:t>click_link</a:t>
            </a:r>
            <a:r>
              <a:rPr lang="en-US" i="1" dirty="0">
                <a:solidFill>
                  <a:schemeClr val="accent1"/>
                </a:solidFill>
                <a:latin typeface="Georgia" panose="02040502050405020303" pitchFamily="18" charset="0"/>
              </a:rPr>
              <a:t>('</a:t>
            </a:r>
            <a:r>
              <a:rPr lang="en-US" i="1" dirty="0" err="1">
                <a:solidFill>
                  <a:schemeClr val="accent1"/>
                </a:solidFill>
                <a:latin typeface="Georgia" panose="02040502050405020303" pitchFamily="18" charset="0"/>
              </a:rPr>
              <a:t>id_of_link</a:t>
            </a:r>
            <a:r>
              <a:rPr lang="en-US" i="1" dirty="0">
                <a:solidFill>
                  <a:schemeClr val="accent1"/>
                </a:solidFill>
                <a:latin typeface="Georgia" panose="02040502050405020303" pitchFamily="18" charset="0"/>
              </a:rPr>
              <a:t>') </a:t>
            </a:r>
            <a:r>
              <a:rPr lang="en-US" i="1" dirty="0">
                <a:solidFill>
                  <a:srgbClr val="92D050"/>
                </a:solidFill>
                <a:latin typeface="Georgia" panose="02040502050405020303" pitchFamily="18" charset="0"/>
              </a:rPr>
              <a:t># click link by id</a:t>
            </a:r>
          </a:p>
          <a:p>
            <a:pPr marL="548640" lvl="2" indent="0">
              <a:buNone/>
            </a:pPr>
            <a:r>
              <a:rPr lang="en-US" i="1" dirty="0" err="1">
                <a:solidFill>
                  <a:schemeClr val="accent1"/>
                </a:solidFill>
                <a:latin typeface="Georgia" panose="02040502050405020303" pitchFamily="18" charset="0"/>
              </a:rPr>
              <a:t>click_link</a:t>
            </a:r>
            <a:r>
              <a:rPr lang="en-US" i="1" dirty="0">
                <a:solidFill>
                  <a:schemeClr val="accent1"/>
                </a:solidFill>
                <a:latin typeface="Georgia" panose="02040502050405020303" pitchFamily="18" charset="0"/>
              </a:rPr>
              <a:t>('</a:t>
            </a:r>
            <a:r>
              <a:rPr lang="en-US" i="1" dirty="0" err="1">
                <a:solidFill>
                  <a:schemeClr val="accent1"/>
                </a:solidFill>
                <a:latin typeface="Georgia" panose="02040502050405020303" pitchFamily="18" charset="0"/>
              </a:rPr>
              <a:t>link_text</a:t>
            </a:r>
            <a:r>
              <a:rPr lang="en-US" i="1" dirty="0">
                <a:solidFill>
                  <a:schemeClr val="accent1"/>
                </a:solidFill>
                <a:latin typeface="Georgia" panose="02040502050405020303" pitchFamily="18" charset="0"/>
              </a:rPr>
              <a:t>') </a:t>
            </a:r>
            <a:r>
              <a:rPr lang="en-US" i="1" dirty="0">
                <a:solidFill>
                  <a:srgbClr val="92D050"/>
                </a:solidFill>
                <a:latin typeface="Georgia" panose="02040502050405020303" pitchFamily="18" charset="0"/>
              </a:rPr>
              <a:t># click link by link text</a:t>
            </a:r>
          </a:p>
          <a:p>
            <a:pPr marL="548640" lvl="2" indent="0">
              <a:buNone/>
            </a:pPr>
            <a:r>
              <a:rPr lang="en-US" i="1" dirty="0" err="1">
                <a:solidFill>
                  <a:schemeClr val="accent1"/>
                </a:solidFill>
                <a:latin typeface="Georgia" panose="02040502050405020303" pitchFamily="18" charset="0"/>
              </a:rPr>
              <a:t>click_button</a:t>
            </a:r>
            <a:r>
              <a:rPr lang="en-US" i="1" dirty="0">
                <a:solidFill>
                  <a:schemeClr val="accent1"/>
                </a:solidFill>
                <a:latin typeface="Georgia" panose="02040502050405020303" pitchFamily="18" charset="0"/>
              </a:rPr>
              <a:t>('</a:t>
            </a:r>
            <a:r>
              <a:rPr lang="en-US" i="1" dirty="0" err="1">
                <a:solidFill>
                  <a:schemeClr val="accent1"/>
                </a:solidFill>
                <a:latin typeface="Georgia" panose="02040502050405020303" pitchFamily="18" charset="0"/>
              </a:rPr>
              <a:t>button_name</a:t>
            </a:r>
            <a:r>
              <a:rPr lang="en-US" i="1" dirty="0">
                <a:solidFill>
                  <a:schemeClr val="accent1"/>
                </a:solidFill>
                <a:latin typeface="Georgia" panose="02040502050405020303" pitchFamily="18" charset="0"/>
              </a:rPr>
              <a:t>') </a:t>
            </a:r>
            <a:r>
              <a:rPr lang="en-US" i="1" dirty="0">
                <a:solidFill>
                  <a:srgbClr val="92D050"/>
                </a:solidFill>
                <a:latin typeface="Georgia" panose="02040502050405020303" pitchFamily="18" charset="0"/>
              </a:rPr>
              <a:t># fill text field</a:t>
            </a:r>
          </a:p>
          <a:p>
            <a:pPr marL="548640" lvl="2" indent="0">
              <a:buNone/>
            </a:pPr>
            <a:r>
              <a:rPr lang="en-US" i="1" dirty="0" err="1">
                <a:solidFill>
                  <a:schemeClr val="accent1"/>
                </a:solidFill>
                <a:latin typeface="Georgia" panose="02040502050405020303" pitchFamily="18" charset="0"/>
              </a:rPr>
              <a:t>fill_in</a:t>
            </a:r>
            <a:r>
              <a:rPr lang="en-US" i="1" dirty="0">
                <a:solidFill>
                  <a:schemeClr val="accent1"/>
                </a:solidFill>
                <a:latin typeface="Georgia" panose="02040502050405020303" pitchFamily="18" charset="0"/>
              </a:rPr>
              <a:t>('First Name', :with =&gt; 'John') </a:t>
            </a:r>
            <a:r>
              <a:rPr lang="en-US" i="1" dirty="0">
                <a:solidFill>
                  <a:srgbClr val="92D050"/>
                </a:solidFill>
                <a:latin typeface="Georgia" panose="02040502050405020303" pitchFamily="18" charset="0"/>
              </a:rPr>
              <a:t># choose radio button</a:t>
            </a:r>
          </a:p>
          <a:p>
            <a:pPr marL="548640" lvl="2" indent="0">
              <a:buNone/>
            </a:pPr>
            <a:r>
              <a:rPr lang="en-US" i="1" dirty="0">
                <a:solidFill>
                  <a:schemeClr val="accent1"/>
                </a:solidFill>
                <a:latin typeface="Georgia" panose="02040502050405020303" pitchFamily="18" charset="0"/>
              </a:rPr>
              <a:t>choose('</a:t>
            </a:r>
            <a:r>
              <a:rPr lang="en-US" i="1" dirty="0" err="1">
                <a:solidFill>
                  <a:schemeClr val="accent1"/>
                </a:solidFill>
                <a:latin typeface="Georgia" panose="02040502050405020303" pitchFamily="18" charset="0"/>
              </a:rPr>
              <a:t>radio_button</a:t>
            </a:r>
            <a:r>
              <a:rPr lang="en-US" i="1" dirty="0">
                <a:solidFill>
                  <a:schemeClr val="accent1"/>
                </a:solidFill>
                <a:latin typeface="Georgia" panose="02040502050405020303" pitchFamily="18" charset="0"/>
              </a:rPr>
              <a:t>') </a:t>
            </a:r>
            <a:r>
              <a:rPr lang="en-US" i="1" dirty="0">
                <a:solidFill>
                  <a:srgbClr val="92D050"/>
                </a:solidFill>
                <a:latin typeface="Georgia" panose="02040502050405020303" pitchFamily="18" charset="0"/>
              </a:rPr>
              <a:t># choose radio button</a:t>
            </a:r>
          </a:p>
          <a:p>
            <a:pPr marL="548640" lvl="2" indent="0">
              <a:buNone/>
            </a:pPr>
            <a:r>
              <a:rPr lang="en-US" i="1" dirty="0">
                <a:solidFill>
                  <a:schemeClr val="accent1"/>
                </a:solidFill>
                <a:latin typeface="Georgia" panose="02040502050405020303" pitchFamily="18" charset="0"/>
              </a:rPr>
              <a:t>check('checkbox') </a:t>
            </a:r>
            <a:r>
              <a:rPr lang="en-US" i="1" dirty="0">
                <a:solidFill>
                  <a:srgbClr val="92D050"/>
                </a:solidFill>
                <a:latin typeface="Georgia" panose="02040502050405020303" pitchFamily="18" charset="0"/>
              </a:rPr>
              <a:t># check in checkbox</a:t>
            </a:r>
          </a:p>
          <a:p>
            <a:pPr lvl="0"/>
            <a:r>
              <a:rPr lang="en-US" sz="2000" dirty="0">
                <a:latin typeface="Georgia" panose="02040502050405020303" pitchFamily="18" charset="0"/>
              </a:rPr>
              <a:t>Starting a browser:</a:t>
            </a:r>
          </a:p>
          <a:p>
            <a:pPr marL="0" lvl="0" indent="0">
              <a:buNone/>
            </a:pPr>
            <a:r>
              <a:rPr lang="en-US" i="1" dirty="0"/>
              <a:t>	</a:t>
            </a:r>
            <a:r>
              <a:rPr lang="en-US" i="1" dirty="0">
                <a:solidFill>
                  <a:schemeClr val="accent1"/>
                </a:solidFill>
              </a:rPr>
              <a:t>driver </a:t>
            </a:r>
            <a:r>
              <a:rPr lang="en-US" dirty="0">
                <a:solidFill>
                  <a:schemeClr val="accent1"/>
                </a:solidFill>
              </a:rPr>
              <a:t>= </a:t>
            </a:r>
            <a:r>
              <a:rPr lang="en-US" b="1" i="1" dirty="0">
                <a:solidFill>
                  <a:schemeClr val="accent1"/>
                </a:solidFill>
              </a:rPr>
              <a:t>Capybara</a:t>
            </a:r>
            <a:r>
              <a:rPr lang="en-US" dirty="0">
                <a:solidFill>
                  <a:schemeClr val="accent1"/>
                </a:solidFill>
              </a:rPr>
              <a:t>::</a:t>
            </a:r>
            <a:r>
              <a:rPr lang="en-US" b="1" i="1" dirty="0">
                <a:solidFill>
                  <a:schemeClr val="accent1"/>
                </a:solidFill>
              </a:rPr>
              <a:t>Selenium</a:t>
            </a:r>
            <a:r>
              <a:rPr lang="en-US" dirty="0">
                <a:solidFill>
                  <a:schemeClr val="accent1"/>
                </a:solidFill>
              </a:rPr>
              <a:t>::</a:t>
            </a:r>
            <a:r>
              <a:rPr lang="en-US" b="1" i="1" dirty="0" err="1">
                <a:solidFill>
                  <a:schemeClr val="accent1"/>
                </a:solidFill>
              </a:rPr>
              <a:t>Driver</a:t>
            </a:r>
            <a:r>
              <a:rPr lang="en-US" dirty="0" err="1">
                <a:solidFill>
                  <a:schemeClr val="accent1"/>
                </a:solidFill>
              </a:rPr>
              <a:t>.new</a:t>
            </a:r>
            <a:endParaRPr lang="en-US" sz="2000" dirty="0">
              <a:solidFill>
                <a:schemeClr val="accent1"/>
              </a:solidFill>
              <a:latin typeface="Georgia" panose="02040502050405020303" pitchFamily="18" charset="0"/>
            </a:endParaRPr>
          </a:p>
          <a:p>
            <a:pPr lvl="0"/>
            <a:endParaRPr lang="en-US" sz="2800" i="1" dirty="0">
              <a:solidFill>
                <a:schemeClr val="accent1"/>
              </a:solidFill>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11</a:t>
            </a:fld>
            <a:endParaRPr lang="en-GB" dirty="0">
              <a:solidFill>
                <a:srgbClr val="000000"/>
              </a:solidFill>
            </a:endParaRPr>
          </a:p>
        </p:txBody>
      </p:sp>
    </p:spTree>
    <p:extLst>
      <p:ext uri="{BB962C8B-B14F-4D97-AF65-F5344CB8AC3E}">
        <p14:creationId xmlns:p14="http://schemas.microsoft.com/office/powerpoint/2010/main" val="247256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77200" cy="1143000"/>
          </a:xfrm>
        </p:spPr>
        <p:txBody>
          <a:bodyPr>
            <a:normAutofit fontScale="90000"/>
          </a:bodyPr>
          <a:lstStyle/>
          <a:p>
            <a:r>
              <a:rPr lang="en-GB" b="1" dirty="0">
                <a:latin typeface="Georgia" panose="02040502050405020303" pitchFamily="18" charset="0"/>
              </a:rPr>
              <a:t>External Ruby Libraries- </a:t>
            </a:r>
            <a:r>
              <a:rPr lang="en-GB" b="1" dirty="0" err="1">
                <a:latin typeface="Georgia" panose="02040502050405020303" pitchFamily="18" charset="0"/>
              </a:rPr>
              <a:t>Watir</a:t>
            </a:r>
            <a:endParaRPr lang="en-GB" b="1" dirty="0">
              <a:latin typeface="Georgia" panose="02040502050405020303" pitchFamily="18" charset="0"/>
            </a:endParaRPr>
          </a:p>
        </p:txBody>
      </p:sp>
      <p:sp>
        <p:nvSpPr>
          <p:cNvPr id="3" name="Content Placeholder 2"/>
          <p:cNvSpPr>
            <a:spLocks noGrp="1"/>
          </p:cNvSpPr>
          <p:nvPr>
            <p:ph sz="quarter" idx="15"/>
          </p:nvPr>
        </p:nvSpPr>
        <p:spPr/>
        <p:txBody>
          <a:bodyPr>
            <a:normAutofit/>
          </a:bodyPr>
          <a:lstStyle/>
          <a:p>
            <a:pPr lvl="0"/>
            <a:r>
              <a:rPr lang="en-US" sz="2800" dirty="0" err="1">
                <a:latin typeface="Georgia" panose="02040502050405020303" pitchFamily="18" charset="0"/>
              </a:rPr>
              <a:t>Watir</a:t>
            </a:r>
            <a:r>
              <a:rPr lang="en-US" sz="2800" dirty="0">
                <a:latin typeface="Georgia" panose="02040502050405020303" pitchFamily="18" charset="0"/>
              </a:rPr>
              <a:t> stands for Web Application Testing In Ruby</a:t>
            </a:r>
          </a:p>
          <a:p>
            <a:pPr lvl="0"/>
            <a:r>
              <a:rPr lang="en-US" sz="2800" dirty="0" err="1">
                <a:latin typeface="Georgia" panose="02040502050405020303" pitchFamily="18" charset="0"/>
              </a:rPr>
              <a:t>Watir</a:t>
            </a:r>
            <a:r>
              <a:rPr lang="en-US" sz="2800" dirty="0">
                <a:latin typeface="Georgia" panose="02040502050405020303" pitchFamily="18" charset="0"/>
              </a:rPr>
              <a:t> is an open-source family of Ruby libraries for automating web browsers</a:t>
            </a:r>
          </a:p>
          <a:p>
            <a:pPr lvl="0"/>
            <a:r>
              <a:rPr lang="en-US" sz="2800" dirty="0">
                <a:latin typeface="Georgia" panose="02040502050405020303" pitchFamily="18" charset="0"/>
              </a:rPr>
              <a:t>When working with Ruby, </a:t>
            </a:r>
            <a:r>
              <a:rPr lang="en-US" sz="2800" dirty="0" err="1">
                <a:latin typeface="Georgia" panose="02040502050405020303" pitchFamily="18" charset="0"/>
              </a:rPr>
              <a:t>watir</a:t>
            </a:r>
            <a:r>
              <a:rPr lang="en-US" sz="2800" dirty="0">
                <a:latin typeface="Georgia" panose="02040502050405020303" pitchFamily="18" charset="0"/>
              </a:rPr>
              <a:t> is recommended to use as it </a:t>
            </a:r>
            <a:r>
              <a:rPr lang="en-US" sz="2800" dirty="0" err="1">
                <a:latin typeface="Georgia" panose="02040502050405020303" pitchFamily="18" charset="0"/>
              </a:rPr>
              <a:t>exploites</a:t>
            </a:r>
            <a:r>
              <a:rPr lang="en-US" sz="2800" dirty="0">
                <a:latin typeface="Georgia" panose="02040502050405020303" pitchFamily="18" charset="0"/>
              </a:rPr>
              <a:t> the benefits of Ruby which makes the code easier, simpler and less lines.</a:t>
            </a:r>
          </a:p>
          <a:p>
            <a:pPr lvl="0"/>
            <a:r>
              <a:rPr lang="en-US" sz="2800" i="1" dirty="0">
                <a:solidFill>
                  <a:schemeClr val="accent1"/>
                </a:solidFill>
                <a:latin typeface="Georgia" panose="02040502050405020303" pitchFamily="18" charset="0"/>
              </a:rPr>
              <a:t>gem install </a:t>
            </a:r>
            <a:r>
              <a:rPr lang="en-US" sz="2800" i="1" dirty="0" err="1">
                <a:solidFill>
                  <a:schemeClr val="accent1"/>
                </a:solidFill>
                <a:latin typeface="Georgia" panose="02040502050405020303" pitchFamily="18" charset="0"/>
              </a:rPr>
              <a:t>watir</a:t>
            </a:r>
            <a:endParaRPr lang="en-US" sz="2800" i="1" dirty="0">
              <a:solidFill>
                <a:schemeClr val="accent1"/>
              </a:solidFill>
              <a:latin typeface="Georgia" panose="02040502050405020303" pitchFamily="18" charset="0"/>
            </a:endParaRPr>
          </a:p>
          <a:p>
            <a:pPr lvl="0"/>
            <a:endParaRPr lang="en-US" sz="2800" i="1" dirty="0">
              <a:solidFill>
                <a:schemeClr val="accent1"/>
              </a:solidFill>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12</a:t>
            </a:fld>
            <a:endParaRPr lang="en-GB" dirty="0">
              <a:solidFill>
                <a:srgbClr val="000000"/>
              </a:solidFill>
            </a:endParaRPr>
          </a:p>
        </p:txBody>
      </p:sp>
    </p:spTree>
    <p:extLst>
      <p:ext uri="{BB962C8B-B14F-4D97-AF65-F5344CB8AC3E}">
        <p14:creationId xmlns:p14="http://schemas.microsoft.com/office/powerpoint/2010/main" val="21868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77200" cy="1143000"/>
          </a:xfrm>
        </p:spPr>
        <p:txBody>
          <a:bodyPr>
            <a:normAutofit fontScale="90000"/>
          </a:bodyPr>
          <a:lstStyle/>
          <a:p>
            <a:r>
              <a:rPr lang="en-GB" b="1" dirty="0">
                <a:latin typeface="Georgia" panose="02040502050405020303" pitchFamily="18" charset="0"/>
              </a:rPr>
              <a:t>External Ruby Libraries- </a:t>
            </a:r>
            <a:r>
              <a:rPr lang="en-GB" b="1" dirty="0" err="1">
                <a:latin typeface="Georgia" panose="02040502050405020303" pitchFamily="18" charset="0"/>
              </a:rPr>
              <a:t>Watir</a:t>
            </a:r>
            <a:endParaRPr lang="en-GB" b="1" dirty="0">
              <a:latin typeface="Georgia" panose="02040502050405020303" pitchFamily="18" charset="0"/>
            </a:endParaRPr>
          </a:p>
        </p:txBody>
      </p:sp>
      <p:sp>
        <p:nvSpPr>
          <p:cNvPr id="3" name="Content Placeholder 2"/>
          <p:cNvSpPr>
            <a:spLocks noGrp="1"/>
          </p:cNvSpPr>
          <p:nvPr>
            <p:ph sz="quarter" idx="15"/>
          </p:nvPr>
        </p:nvSpPr>
        <p:spPr/>
        <p:txBody>
          <a:bodyPr>
            <a:normAutofit/>
          </a:bodyPr>
          <a:lstStyle/>
          <a:p>
            <a:pPr lvl="0"/>
            <a:r>
              <a:rPr lang="en-US" sz="2800" dirty="0">
                <a:latin typeface="Georgia" panose="02040502050405020303" pitchFamily="18" charset="0"/>
              </a:rPr>
              <a:t>Code to open a browser:</a:t>
            </a:r>
          </a:p>
          <a:p>
            <a:pPr marL="0" lvl="0" indent="0">
              <a:buNone/>
            </a:pPr>
            <a:r>
              <a:rPr lang="en-US" sz="2800" i="1" dirty="0">
                <a:solidFill>
                  <a:schemeClr val="accent1"/>
                </a:solidFill>
                <a:latin typeface="Georgia" panose="02040502050405020303" pitchFamily="18" charset="0"/>
              </a:rPr>
              <a:t>	</a:t>
            </a:r>
            <a:r>
              <a:rPr lang="en-US" sz="2800" i="1" dirty="0">
                <a:solidFill>
                  <a:schemeClr val="accent1"/>
                </a:solidFill>
              </a:rPr>
              <a:t>require '</a:t>
            </a:r>
            <a:r>
              <a:rPr lang="en-US" sz="2800" i="1" dirty="0" err="1">
                <a:solidFill>
                  <a:schemeClr val="accent1"/>
                </a:solidFill>
              </a:rPr>
              <a:t>watir</a:t>
            </a:r>
            <a:r>
              <a:rPr lang="en-US" sz="2800" i="1" dirty="0">
                <a:solidFill>
                  <a:schemeClr val="accent1"/>
                </a:solidFill>
              </a:rPr>
              <a:t>’ </a:t>
            </a:r>
          </a:p>
          <a:p>
            <a:pPr marL="0" lvl="0" indent="0">
              <a:buNone/>
            </a:pPr>
            <a:r>
              <a:rPr lang="en-US" sz="2800" i="1" dirty="0">
                <a:solidFill>
                  <a:schemeClr val="accent1"/>
                </a:solidFill>
              </a:rPr>
              <a:t>	</a:t>
            </a:r>
            <a:r>
              <a:rPr lang="en-US" sz="2800" i="1" dirty="0" err="1">
                <a:solidFill>
                  <a:schemeClr val="accent1"/>
                </a:solidFill>
              </a:rPr>
              <a:t>Watir</a:t>
            </a:r>
            <a:r>
              <a:rPr lang="en-US" sz="2800" i="1" dirty="0">
                <a:solidFill>
                  <a:schemeClr val="accent1"/>
                </a:solidFill>
              </a:rPr>
              <a:t>::</a:t>
            </a:r>
            <a:r>
              <a:rPr lang="en-US" sz="2800" i="1" dirty="0" err="1">
                <a:solidFill>
                  <a:schemeClr val="accent1"/>
                </a:solidFill>
              </a:rPr>
              <a:t>Browser.new</a:t>
            </a:r>
            <a:r>
              <a:rPr lang="en-US" sz="2800" i="1" dirty="0">
                <a:solidFill>
                  <a:schemeClr val="accent1"/>
                </a:solidFill>
              </a:rPr>
              <a:t> :chrome</a:t>
            </a:r>
          </a:p>
          <a:p>
            <a:r>
              <a:rPr lang="en-US" sz="2800" dirty="0">
                <a:latin typeface="Georgia" panose="02040502050405020303" pitchFamily="18" charset="0"/>
              </a:rPr>
              <a:t>Locating elements with </a:t>
            </a:r>
            <a:r>
              <a:rPr lang="en-US" sz="2800" dirty="0" err="1">
                <a:latin typeface="Georgia" panose="02040502050405020303" pitchFamily="18" charset="0"/>
              </a:rPr>
              <a:t>watir</a:t>
            </a:r>
            <a:r>
              <a:rPr lang="en-US" sz="2800" dirty="0">
                <a:latin typeface="Georgia" panose="02040502050405020303" pitchFamily="18" charset="0"/>
              </a:rPr>
              <a:t>:</a:t>
            </a:r>
          </a:p>
          <a:p>
            <a:pPr marL="0" lvl="0" indent="0">
              <a:buNone/>
            </a:pPr>
            <a:r>
              <a:rPr lang="en-US" sz="2800" i="1" dirty="0">
                <a:solidFill>
                  <a:schemeClr val="accent1"/>
                </a:solidFill>
              </a:rPr>
              <a:t>	t = </a:t>
            </a:r>
            <a:r>
              <a:rPr lang="en-US" sz="2800" i="1" dirty="0" err="1">
                <a:solidFill>
                  <a:schemeClr val="accent1"/>
                </a:solidFill>
              </a:rPr>
              <a:t>browser.text_field</a:t>
            </a:r>
            <a:r>
              <a:rPr lang="en-US" sz="2800" i="1" dirty="0">
                <a:solidFill>
                  <a:schemeClr val="accent1"/>
                </a:solidFill>
              </a:rPr>
              <a:t> id: '</a:t>
            </a:r>
            <a:r>
              <a:rPr lang="en-US" sz="2800" i="1" dirty="0" err="1">
                <a:solidFill>
                  <a:schemeClr val="accent1"/>
                </a:solidFill>
              </a:rPr>
              <a:t>firstname</a:t>
            </a:r>
            <a:r>
              <a:rPr lang="en-US" sz="2800" i="1" dirty="0">
                <a:solidFill>
                  <a:schemeClr val="accent1"/>
                </a:solidFill>
              </a:rPr>
              <a:t>’</a:t>
            </a:r>
          </a:p>
          <a:p>
            <a:pPr marL="0" lvl="0" indent="0">
              <a:buNone/>
            </a:pPr>
            <a:r>
              <a:rPr lang="en-US" sz="2800" dirty="0"/>
              <a:t>	</a:t>
            </a:r>
            <a:r>
              <a:rPr lang="en-US" sz="2800" i="1" dirty="0">
                <a:solidFill>
                  <a:schemeClr val="accent1"/>
                </a:solidFill>
              </a:rPr>
              <a:t>t = </a:t>
            </a:r>
            <a:r>
              <a:rPr lang="en-US" sz="2800" i="1" dirty="0" err="1">
                <a:solidFill>
                  <a:schemeClr val="accent1"/>
                </a:solidFill>
              </a:rPr>
              <a:t>browser.radio</a:t>
            </a:r>
            <a:r>
              <a:rPr lang="en-US" sz="2800" i="1" dirty="0">
                <a:solidFill>
                  <a:schemeClr val="accent1"/>
                </a:solidFill>
              </a:rPr>
              <a:t> value: 'female'</a:t>
            </a:r>
          </a:p>
          <a:p>
            <a:pPr marL="0" lvl="0" indent="0">
              <a:buNone/>
            </a:pPr>
            <a:r>
              <a:rPr lang="en-US" sz="2800" i="1" dirty="0">
                <a:solidFill>
                  <a:schemeClr val="accent1"/>
                </a:solidFill>
              </a:rPr>
              <a:t>	</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13</a:t>
            </a:fld>
            <a:endParaRPr lang="en-GB" dirty="0">
              <a:solidFill>
                <a:srgbClr val="000000"/>
              </a:solidFill>
            </a:endParaRPr>
          </a:p>
        </p:txBody>
      </p:sp>
    </p:spTree>
    <p:extLst>
      <p:ext uri="{BB962C8B-B14F-4D97-AF65-F5344CB8AC3E}">
        <p14:creationId xmlns:p14="http://schemas.microsoft.com/office/powerpoint/2010/main" val="349338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latin typeface="Georgia" panose="02040502050405020303" pitchFamily="18" charset="0"/>
              </a:rPr>
              <a:t>Framework</a:t>
            </a:r>
          </a:p>
        </p:txBody>
      </p:sp>
      <p:sp>
        <p:nvSpPr>
          <p:cNvPr id="3" name="Content Placeholder 2"/>
          <p:cNvSpPr>
            <a:spLocks noGrp="1"/>
          </p:cNvSpPr>
          <p:nvPr>
            <p:ph sz="quarter" idx="15"/>
          </p:nvPr>
        </p:nvSpPr>
        <p:spPr/>
        <p:txBody>
          <a:bodyPr>
            <a:normAutofit fontScale="92500" lnSpcReduction="10000"/>
          </a:bodyPr>
          <a:lstStyle/>
          <a:p>
            <a:pPr marL="0" indent="0">
              <a:buNone/>
            </a:pPr>
            <a:r>
              <a:rPr lang="en-US" dirty="0"/>
              <a:t>An Automation Framework may be defined as a </a:t>
            </a:r>
            <a:r>
              <a:rPr lang="en-US" b="1" dirty="0"/>
              <a:t>standard set of design principles</a:t>
            </a:r>
            <a:r>
              <a:rPr lang="en-US" dirty="0"/>
              <a:t>, which maximizes the efficiency of test automation.</a:t>
            </a:r>
          </a:p>
          <a:p>
            <a:endParaRPr lang="en-US" dirty="0"/>
          </a:p>
          <a:p>
            <a:r>
              <a:rPr lang="en-US" dirty="0"/>
              <a:t>Maximum code reusability </a:t>
            </a:r>
          </a:p>
          <a:p>
            <a:r>
              <a:rPr lang="en-US" dirty="0"/>
              <a:t>Minimal maintenance effort for the scripts </a:t>
            </a:r>
          </a:p>
          <a:p>
            <a:r>
              <a:rPr lang="en-US" dirty="0"/>
              <a:t>Test data externalization </a:t>
            </a:r>
          </a:p>
          <a:p>
            <a:r>
              <a:rPr lang="en-US" dirty="0"/>
              <a:t>Robust error handling mechanism </a:t>
            </a:r>
          </a:p>
          <a:p>
            <a:r>
              <a:rPr lang="en-US" dirty="0"/>
              <a:t>Ease of script development </a:t>
            </a:r>
          </a:p>
          <a:p>
            <a:r>
              <a:rPr lang="en-US" dirty="0"/>
              <a:t>Detailed reporting mechanism </a:t>
            </a:r>
          </a:p>
          <a:p>
            <a:r>
              <a:rPr lang="en-US" dirty="0"/>
              <a:t>Involvement of non technical user</a:t>
            </a:r>
          </a:p>
          <a:p>
            <a:endParaRPr lang="en-US" dirty="0"/>
          </a:p>
          <a:p>
            <a:endParaRPr lang="en-US" dirty="0"/>
          </a:p>
          <a:p>
            <a:endParaRPr lang="en-US" dirty="0"/>
          </a:p>
          <a:p>
            <a:pPr marL="0" indent="0">
              <a:buNone/>
            </a:pPr>
            <a:endParaRPr lang="en-GB" dirty="0"/>
          </a:p>
          <a:p>
            <a:pPr marL="0" indent="0">
              <a:buNone/>
            </a:pPr>
            <a:endParaRPr lang="en-GB" dirty="0"/>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14</a:t>
            </a:fld>
            <a:endParaRPr lang="en-GB" dirty="0">
              <a:solidFill>
                <a:srgbClr val="000000"/>
              </a:solidFill>
            </a:endParaRPr>
          </a:p>
        </p:txBody>
      </p:sp>
    </p:spTree>
    <p:extLst>
      <p:ext uri="{BB962C8B-B14F-4D97-AF65-F5344CB8AC3E}">
        <p14:creationId xmlns:p14="http://schemas.microsoft.com/office/powerpoint/2010/main" val="283949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latin typeface="Georgia" panose="02040502050405020303" pitchFamily="18" charset="0"/>
              </a:rPr>
              <a:t>Types</a:t>
            </a:r>
            <a:r>
              <a:rPr lang="en-GB" dirty="0">
                <a:latin typeface="Georgia" panose="02040502050405020303" pitchFamily="18" charset="0"/>
              </a:rPr>
              <a:t> </a:t>
            </a:r>
            <a:r>
              <a:rPr lang="en-GB" sz="3200" b="1" dirty="0">
                <a:latin typeface="Georgia" panose="02040502050405020303" pitchFamily="18" charset="0"/>
              </a:rPr>
              <a:t>Of</a:t>
            </a:r>
            <a:r>
              <a:rPr lang="en-GB" dirty="0">
                <a:latin typeface="Georgia" panose="02040502050405020303" pitchFamily="18" charset="0"/>
              </a:rPr>
              <a:t> </a:t>
            </a:r>
            <a:r>
              <a:rPr lang="en-GB" sz="3200" b="1" dirty="0">
                <a:latin typeface="Georgia" panose="02040502050405020303" pitchFamily="18" charset="0"/>
              </a:rPr>
              <a:t>framework</a:t>
            </a:r>
          </a:p>
        </p:txBody>
      </p:sp>
      <p:sp>
        <p:nvSpPr>
          <p:cNvPr id="3" name="Content Placeholder 2"/>
          <p:cNvSpPr>
            <a:spLocks noGrp="1"/>
          </p:cNvSpPr>
          <p:nvPr>
            <p:ph sz="quarter" idx="15"/>
          </p:nvPr>
        </p:nvSpPr>
        <p:spPr/>
        <p:txBody>
          <a:bodyPr/>
          <a:lstStyle/>
          <a:p>
            <a:r>
              <a:rPr lang="en-GB" dirty="0">
                <a:latin typeface="Georgia" panose="02040502050405020303" pitchFamily="18" charset="0"/>
              </a:rPr>
              <a:t>Data Driven Framework</a:t>
            </a:r>
          </a:p>
          <a:p>
            <a:r>
              <a:rPr lang="en-GB" dirty="0">
                <a:latin typeface="Georgia" panose="02040502050405020303" pitchFamily="18" charset="0"/>
              </a:rPr>
              <a:t>Keyword Framework</a:t>
            </a:r>
          </a:p>
          <a:p>
            <a:r>
              <a:rPr lang="en-GB" dirty="0">
                <a:latin typeface="Georgia" panose="02040502050405020303" pitchFamily="18" charset="0"/>
              </a:rPr>
              <a:t>Hybrid Framework</a:t>
            </a:r>
          </a:p>
          <a:p>
            <a:r>
              <a:rPr lang="en-GB" dirty="0">
                <a:latin typeface="Georgia" panose="02040502050405020303" pitchFamily="18" charset="0"/>
              </a:rPr>
              <a:t>BDD Framework</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15</a:t>
            </a:fld>
            <a:endParaRPr lang="en-GB" dirty="0">
              <a:solidFill>
                <a:srgbClr val="000000"/>
              </a:solidFill>
            </a:endParaRPr>
          </a:p>
        </p:txBody>
      </p:sp>
    </p:spTree>
    <p:extLst>
      <p:ext uri="{BB962C8B-B14F-4D97-AF65-F5344CB8AC3E}">
        <p14:creationId xmlns:p14="http://schemas.microsoft.com/office/powerpoint/2010/main" val="207679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14400"/>
          </a:xfrm>
        </p:spPr>
        <p:txBody>
          <a:bodyPr>
            <a:normAutofit fontScale="90000"/>
          </a:bodyPr>
          <a:lstStyle/>
          <a:p>
            <a:r>
              <a:rPr lang="en-US" sz="3200" b="1" dirty="0">
                <a:latin typeface="Georgia" panose="02040502050405020303" pitchFamily="18" charset="0"/>
              </a:rPr>
              <a:t>Behavior Driven Development Framework</a:t>
            </a:r>
          </a:p>
        </p:txBody>
      </p:sp>
      <p:sp>
        <p:nvSpPr>
          <p:cNvPr id="3" name="Content Placeholder 2"/>
          <p:cNvSpPr>
            <a:spLocks noGrp="1"/>
          </p:cNvSpPr>
          <p:nvPr>
            <p:ph sz="quarter" idx="15"/>
          </p:nvPr>
        </p:nvSpPr>
        <p:spPr>
          <a:xfrm>
            <a:off x="533400" y="1371600"/>
            <a:ext cx="8077200" cy="4800600"/>
          </a:xfrm>
        </p:spPr>
        <p:txBody>
          <a:bodyPr>
            <a:normAutofit/>
          </a:bodyPr>
          <a:lstStyle/>
          <a:p>
            <a:pPr marL="0" indent="0">
              <a:buNone/>
            </a:pPr>
            <a:r>
              <a:rPr lang="en-US" sz="2400" dirty="0">
                <a:latin typeface="Georgia" panose="02040502050405020303" pitchFamily="18" charset="0"/>
              </a:rPr>
              <a:t>Behavioral Driven Development (BDD) testing uses natural language to describe the “desired behavior” of the system that can be understood by the developer, tester and the customer.</a:t>
            </a:r>
          </a:p>
          <a:p>
            <a:r>
              <a:rPr lang="en-US" dirty="0"/>
              <a:t> </a:t>
            </a:r>
            <a:r>
              <a:rPr lang="en-US" sz="1800" dirty="0">
                <a:latin typeface="Georgia" panose="02040502050405020303" pitchFamily="18" charset="0"/>
              </a:rPr>
              <a:t>Tests are written in plain text in the format of Given, When and Then statements </a:t>
            </a:r>
          </a:p>
          <a:p>
            <a:pPr lvl="1" indent="0">
              <a:spcBef>
                <a:spcPts val="0"/>
              </a:spcBef>
            </a:pPr>
            <a:r>
              <a:rPr lang="en-US" sz="1800" dirty="0">
                <a:latin typeface="Georgia" panose="02040502050405020303" pitchFamily="18" charset="0"/>
              </a:rPr>
              <a:t> Given statement specifies what all the pre-conditions are </a:t>
            </a:r>
          </a:p>
          <a:p>
            <a:pPr lvl="1" indent="0">
              <a:spcBef>
                <a:spcPts val="0"/>
              </a:spcBef>
            </a:pPr>
            <a:r>
              <a:rPr lang="en-US" sz="1800" dirty="0">
                <a:latin typeface="Georgia" panose="02040502050405020303" pitchFamily="18" charset="0"/>
              </a:rPr>
              <a:t> When statement specifies what all the conditions are </a:t>
            </a:r>
          </a:p>
          <a:p>
            <a:pPr lvl="1" indent="0">
              <a:spcBef>
                <a:spcPts val="0"/>
              </a:spcBef>
            </a:pPr>
            <a:r>
              <a:rPr lang="en-US" sz="1800" dirty="0">
                <a:latin typeface="Georgia" panose="02040502050405020303" pitchFamily="18" charset="0"/>
              </a:rPr>
              <a:t> Then condition specifies what is the expected outcome </a:t>
            </a:r>
          </a:p>
          <a:p>
            <a:r>
              <a:rPr lang="en-US" sz="1800" dirty="0">
                <a:latin typeface="Georgia" panose="02040502050405020303" pitchFamily="18" charset="0"/>
              </a:rPr>
              <a:t> These steps written in plain text hide the technicalities and complexities of the automation scripts bound underneath, thereby making it simpler for a non-technical person to understand what really is supposed to happen. </a:t>
            </a:r>
          </a:p>
          <a:p>
            <a:pPr marL="0" indent="0">
              <a:buNone/>
            </a:pPr>
            <a:endParaRPr lang="en-US"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16</a:t>
            </a:fld>
            <a:endParaRPr lang="en-GB" dirty="0">
              <a:solidFill>
                <a:srgbClr val="000000"/>
              </a:solidFill>
            </a:endParaRPr>
          </a:p>
        </p:txBody>
      </p:sp>
    </p:spTree>
    <p:extLst>
      <p:ext uri="{BB962C8B-B14F-4D97-AF65-F5344CB8AC3E}">
        <p14:creationId xmlns:p14="http://schemas.microsoft.com/office/powerpoint/2010/main" val="254400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14400"/>
          </a:xfrm>
        </p:spPr>
        <p:txBody>
          <a:bodyPr>
            <a:normAutofit fontScale="90000"/>
          </a:bodyPr>
          <a:lstStyle/>
          <a:p>
            <a:r>
              <a:rPr lang="en-US" sz="3200" b="1" dirty="0">
                <a:latin typeface="Georgia" panose="02040502050405020303" pitchFamily="18" charset="0"/>
              </a:rPr>
              <a:t>Behavior Driven Development Framework</a:t>
            </a:r>
          </a:p>
        </p:txBody>
      </p:sp>
      <p:sp>
        <p:nvSpPr>
          <p:cNvPr id="3" name="Content Placeholder 2"/>
          <p:cNvSpPr>
            <a:spLocks noGrp="1"/>
          </p:cNvSpPr>
          <p:nvPr>
            <p:ph sz="quarter" idx="15"/>
          </p:nvPr>
        </p:nvSpPr>
        <p:spPr>
          <a:xfrm>
            <a:off x="533400" y="1371600"/>
            <a:ext cx="8077200" cy="4800600"/>
          </a:xfrm>
        </p:spPr>
        <p:txBody>
          <a:bodyPr>
            <a:normAutofit/>
          </a:bodyPr>
          <a:lstStyle/>
          <a:p>
            <a:endParaRPr lang="en-US" dirty="0">
              <a:latin typeface="Georgia" panose="02040502050405020303" pitchFamily="18" charset="0"/>
            </a:endParaRPr>
          </a:p>
          <a:p>
            <a:pPr marL="0" indent="0">
              <a:buNone/>
            </a:pPr>
            <a:endParaRPr lang="en-US"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17</a:t>
            </a:fld>
            <a:endParaRPr lang="en-GB" dirty="0">
              <a:solidFill>
                <a:srgbClr val="000000"/>
              </a:solidFill>
            </a:endParaRPr>
          </a:p>
        </p:txBody>
      </p:sp>
      <p:pic>
        <p:nvPicPr>
          <p:cNvPr id="8" name="Picture 7"/>
          <p:cNvPicPr>
            <a:picLocks noChangeAspect="1"/>
          </p:cNvPicPr>
          <p:nvPr/>
        </p:nvPicPr>
        <p:blipFill>
          <a:blip r:embed="rId2"/>
          <a:stretch>
            <a:fillRect/>
          </a:stretch>
        </p:blipFill>
        <p:spPr>
          <a:xfrm>
            <a:off x="762000" y="1443037"/>
            <a:ext cx="7134225" cy="3971925"/>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28701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14400"/>
          </a:xfrm>
        </p:spPr>
        <p:txBody>
          <a:bodyPr>
            <a:normAutofit fontScale="90000"/>
          </a:bodyPr>
          <a:lstStyle/>
          <a:p>
            <a:r>
              <a:rPr lang="en-US" sz="3200" b="1" dirty="0">
                <a:latin typeface="Georgia" panose="02040502050405020303" pitchFamily="18" charset="0"/>
              </a:rPr>
              <a:t>Behavior Driven Development Framework</a:t>
            </a:r>
          </a:p>
        </p:txBody>
      </p:sp>
      <p:sp>
        <p:nvSpPr>
          <p:cNvPr id="3" name="Content Placeholder 2"/>
          <p:cNvSpPr>
            <a:spLocks noGrp="1"/>
          </p:cNvSpPr>
          <p:nvPr>
            <p:ph sz="quarter" idx="15"/>
          </p:nvPr>
        </p:nvSpPr>
        <p:spPr>
          <a:xfrm>
            <a:off x="533400" y="1371600"/>
            <a:ext cx="8077200" cy="4800600"/>
          </a:xfrm>
        </p:spPr>
        <p:txBody>
          <a:bodyPr>
            <a:normAutofit/>
          </a:bodyPr>
          <a:lstStyle/>
          <a:p>
            <a:endParaRPr lang="en-US" dirty="0">
              <a:latin typeface="Georgia" panose="02040502050405020303" pitchFamily="18" charset="0"/>
            </a:endParaRPr>
          </a:p>
          <a:p>
            <a:pPr marL="0" indent="0">
              <a:buNone/>
            </a:pPr>
            <a:endParaRPr lang="en-US"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18</a:t>
            </a:fld>
            <a:endParaRPr lang="en-GB" dirty="0">
              <a:solidFill>
                <a:srgbClr val="000000"/>
              </a:solidFill>
            </a:endParaRPr>
          </a:p>
        </p:txBody>
      </p:sp>
      <p:sp>
        <p:nvSpPr>
          <p:cNvPr id="9" name="Content Placeholder 2"/>
          <p:cNvSpPr txBox="1">
            <a:spLocks/>
          </p:cNvSpPr>
          <p:nvPr/>
        </p:nvSpPr>
        <p:spPr>
          <a:xfrm>
            <a:off x="685800" y="1295400"/>
            <a:ext cx="8077200" cy="50292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1600" dirty="0">
                <a:latin typeface="Georgia" panose="02040502050405020303" pitchFamily="18" charset="0"/>
              </a:rPr>
              <a:t> </a:t>
            </a:r>
            <a:r>
              <a:rPr lang="en-US" sz="1400" dirty="0">
                <a:latin typeface="Georgia" panose="02040502050405020303" pitchFamily="18" charset="0"/>
              </a:rPr>
              <a:t>Cucumber is a software testing tool which adopts the Behavior Driven Development (BDD) approach of application testing  along with Selenium Web Driver</a:t>
            </a:r>
          </a:p>
          <a:p>
            <a:pPr lvl="1"/>
            <a:r>
              <a:rPr lang="en-US" sz="1200" dirty="0">
                <a:latin typeface="Georgia" panose="02040502050405020303" pitchFamily="18" charset="0"/>
              </a:rPr>
              <a:t> </a:t>
            </a:r>
            <a:r>
              <a:rPr lang="en-US" sz="1400" dirty="0">
                <a:latin typeface="Georgia" panose="02040502050405020303" pitchFamily="18" charset="0"/>
              </a:rPr>
              <a:t>Create Feature file where we define what our test is going to do. The steps must be in the form of Given, When and Then statements </a:t>
            </a:r>
          </a:p>
          <a:p>
            <a:pPr lvl="1"/>
            <a:r>
              <a:rPr lang="en-US" sz="1400" dirty="0">
                <a:latin typeface="Georgia" panose="02040502050405020303" pitchFamily="18" charset="0"/>
              </a:rPr>
              <a:t>Corresponding to our feature file, we create a separate Step Definition class to declare our functions for each of our steps specified in the feature file </a:t>
            </a:r>
          </a:p>
          <a:p>
            <a:pPr lvl="1"/>
            <a:r>
              <a:rPr lang="en-US" sz="1400" dirty="0">
                <a:latin typeface="Georgia" panose="02040502050405020303" pitchFamily="18" charset="0"/>
              </a:rPr>
              <a:t>We will now need to create a Java class which hosts the definitions of all the functions that we have declared for each of the feature file steps </a:t>
            </a:r>
          </a:p>
          <a:p>
            <a:pPr lvl="1"/>
            <a:r>
              <a:rPr lang="en-US" sz="1400" dirty="0">
                <a:latin typeface="Georgia" panose="02040502050405020303" pitchFamily="18" charset="0"/>
              </a:rPr>
              <a:t>Now that we have written our Selenium automation code, we will go back to our Step Definition file and call these functions in those declarations as shown below </a:t>
            </a:r>
          </a:p>
        </p:txBody>
      </p:sp>
      <p:sp>
        <p:nvSpPr>
          <p:cNvPr id="10" name="Rounded Rectangle 9"/>
          <p:cNvSpPr/>
          <p:nvPr/>
        </p:nvSpPr>
        <p:spPr>
          <a:xfrm>
            <a:off x="2133600" y="4038600"/>
            <a:ext cx="1295400" cy="53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File</a:t>
            </a:r>
          </a:p>
        </p:txBody>
      </p:sp>
      <p:sp>
        <p:nvSpPr>
          <p:cNvPr id="11" name="Rounded Rectangle 10"/>
          <p:cNvSpPr/>
          <p:nvPr/>
        </p:nvSpPr>
        <p:spPr>
          <a:xfrm>
            <a:off x="2133600" y="4876800"/>
            <a:ext cx="1295400" cy="53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Scenarios + Test Data</a:t>
            </a:r>
          </a:p>
        </p:txBody>
      </p:sp>
      <p:sp>
        <p:nvSpPr>
          <p:cNvPr id="12" name="Rounded Rectangle 11"/>
          <p:cNvSpPr/>
          <p:nvPr/>
        </p:nvSpPr>
        <p:spPr>
          <a:xfrm>
            <a:off x="2133600" y="5715000"/>
            <a:ext cx="1295400" cy="53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a:t>
            </a:r>
          </a:p>
        </p:txBody>
      </p:sp>
      <p:sp>
        <p:nvSpPr>
          <p:cNvPr id="13" name="Down Arrow 12"/>
          <p:cNvSpPr/>
          <p:nvPr/>
        </p:nvSpPr>
        <p:spPr>
          <a:xfrm>
            <a:off x="2743200" y="4572000"/>
            <a:ext cx="45719"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2735581" y="5410200"/>
            <a:ext cx="45719" cy="266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181600" y="4038600"/>
            <a:ext cx="1295400" cy="53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Library</a:t>
            </a:r>
          </a:p>
        </p:txBody>
      </p:sp>
      <p:sp>
        <p:nvSpPr>
          <p:cNvPr id="16" name="Rounded Rectangle 15"/>
          <p:cNvSpPr/>
          <p:nvPr/>
        </p:nvSpPr>
        <p:spPr>
          <a:xfrm>
            <a:off x="5181600" y="4876800"/>
            <a:ext cx="1295400" cy="53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Scripts</a:t>
            </a:r>
          </a:p>
        </p:txBody>
      </p:sp>
      <p:sp>
        <p:nvSpPr>
          <p:cNvPr id="17" name="Rounded Rectangle 16"/>
          <p:cNvSpPr/>
          <p:nvPr/>
        </p:nvSpPr>
        <p:spPr>
          <a:xfrm>
            <a:off x="5181600" y="5715000"/>
            <a:ext cx="1295400" cy="53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Definition</a:t>
            </a:r>
          </a:p>
        </p:txBody>
      </p:sp>
      <p:sp>
        <p:nvSpPr>
          <p:cNvPr id="20" name="TextBox 19"/>
          <p:cNvSpPr txBox="1"/>
          <p:nvPr/>
        </p:nvSpPr>
        <p:spPr>
          <a:xfrm>
            <a:off x="1295400" y="4428648"/>
            <a:ext cx="461665" cy="1362552"/>
          </a:xfrm>
          <a:prstGeom prst="rect">
            <a:avLst/>
          </a:prstGeom>
          <a:noFill/>
        </p:spPr>
        <p:txBody>
          <a:bodyPr vert="vert270" wrap="none" rtlCol="0">
            <a:spAutoFit/>
          </a:bodyPr>
          <a:lstStyle/>
          <a:p>
            <a:r>
              <a:rPr lang="en-US" dirty="0"/>
              <a:t>Business Facing</a:t>
            </a:r>
          </a:p>
        </p:txBody>
      </p:sp>
      <p:sp>
        <p:nvSpPr>
          <p:cNvPr id="21" name="TextBox 20"/>
          <p:cNvSpPr txBox="1"/>
          <p:nvPr/>
        </p:nvSpPr>
        <p:spPr>
          <a:xfrm>
            <a:off x="6853535" y="4395701"/>
            <a:ext cx="461665" cy="1624099"/>
          </a:xfrm>
          <a:prstGeom prst="rect">
            <a:avLst/>
          </a:prstGeom>
          <a:noFill/>
        </p:spPr>
        <p:txBody>
          <a:bodyPr vert="vert" wrap="none" rtlCol="0">
            <a:spAutoFit/>
          </a:bodyPr>
          <a:lstStyle/>
          <a:p>
            <a:r>
              <a:rPr lang="en-US" dirty="0"/>
              <a:t>Technology Facing</a:t>
            </a:r>
          </a:p>
        </p:txBody>
      </p:sp>
      <p:sp>
        <p:nvSpPr>
          <p:cNvPr id="22" name="Right Arrow 21"/>
          <p:cNvSpPr/>
          <p:nvPr/>
        </p:nvSpPr>
        <p:spPr>
          <a:xfrm>
            <a:off x="3505200" y="5974081"/>
            <a:ext cx="1524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5829300" y="5445172"/>
            <a:ext cx="45719" cy="2317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a:off x="5821681" y="4606972"/>
            <a:ext cx="45719" cy="2317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7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14400"/>
          </a:xfrm>
        </p:spPr>
        <p:txBody>
          <a:bodyPr>
            <a:normAutofit fontScale="90000"/>
          </a:bodyPr>
          <a:lstStyle/>
          <a:p>
            <a:r>
              <a:rPr lang="en-US" sz="3200" b="1" dirty="0">
                <a:latin typeface="Georgia" panose="02040502050405020303" pitchFamily="18" charset="0"/>
              </a:rPr>
              <a:t>Behavior Driven Development Framework</a:t>
            </a:r>
          </a:p>
        </p:txBody>
      </p:sp>
      <p:sp>
        <p:nvSpPr>
          <p:cNvPr id="3" name="Content Placeholder 2"/>
          <p:cNvSpPr>
            <a:spLocks noGrp="1"/>
          </p:cNvSpPr>
          <p:nvPr>
            <p:ph sz="quarter" idx="15"/>
          </p:nvPr>
        </p:nvSpPr>
        <p:spPr>
          <a:xfrm>
            <a:off x="533400" y="1371600"/>
            <a:ext cx="8077200" cy="4800600"/>
          </a:xfrm>
        </p:spPr>
        <p:txBody>
          <a:bodyPr>
            <a:normAutofit/>
          </a:bodyPr>
          <a:lstStyle/>
          <a:p>
            <a:pPr marL="0" indent="0">
              <a:buNone/>
            </a:pPr>
            <a:r>
              <a:rPr lang="en-US" sz="2400" dirty="0">
                <a:latin typeface="Georgia" panose="02040502050405020303" pitchFamily="18" charset="0"/>
              </a:rPr>
              <a:t>Advantages:</a:t>
            </a:r>
          </a:p>
          <a:p>
            <a:r>
              <a:rPr lang="en-US" dirty="0"/>
              <a:t> </a:t>
            </a:r>
            <a:r>
              <a:rPr lang="en-US" sz="1800" dirty="0">
                <a:latin typeface="Georgia" panose="02040502050405020303" pitchFamily="18" charset="0"/>
              </a:rPr>
              <a:t>The steps of the feature file hide the actual implementation of the Selenium code, thereby making it easier for anyone from a non-technical background to understand what really is happening. It bridges the gap between the technology and the business teams working on a testing project. </a:t>
            </a:r>
          </a:p>
          <a:p>
            <a:r>
              <a:rPr lang="en-US" sz="1800" dirty="0">
                <a:latin typeface="Georgia" panose="02040502050405020303" pitchFamily="18" charset="0"/>
              </a:rPr>
              <a:t> Reusability of code is another plus point of this type of framework. Since Cucumber maps each and every step with a function or a method, we may come across another test case wherein we require a similar step to be performed. In such a situation, we can just reuse the step from the feature file. </a:t>
            </a:r>
          </a:p>
          <a:p>
            <a:r>
              <a:rPr lang="en-US" sz="1800" dirty="0">
                <a:latin typeface="Georgia" panose="02040502050405020303" pitchFamily="18" charset="0"/>
              </a:rPr>
              <a:t>When the test data changes, we need not rework on the Selenium scripts that we have already written. Cucumber allows to change the values in the feature file itself. </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19</a:t>
            </a:fld>
            <a:endParaRPr lang="en-GB" dirty="0">
              <a:solidFill>
                <a:srgbClr val="000000"/>
              </a:solidFill>
            </a:endParaRPr>
          </a:p>
        </p:txBody>
      </p:sp>
    </p:spTree>
    <p:extLst>
      <p:ext uri="{BB962C8B-B14F-4D97-AF65-F5344CB8AC3E}">
        <p14:creationId xmlns:p14="http://schemas.microsoft.com/office/powerpoint/2010/main" val="282718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77200" cy="914400"/>
          </a:xfrm>
        </p:spPr>
        <p:txBody>
          <a:bodyPr/>
          <a:lstStyle/>
          <a:p>
            <a:r>
              <a:rPr lang="en-GB" sz="3600" b="1" dirty="0">
                <a:latin typeface="Georgia" panose="02040502050405020303" pitchFamily="18" charset="0"/>
              </a:rPr>
              <a:t>Agenda</a:t>
            </a:r>
            <a:endParaRPr lang="en-GB" dirty="0">
              <a:latin typeface="Georgia" panose="02040502050405020303" pitchFamily="18" charset="0"/>
            </a:endParaRPr>
          </a:p>
        </p:txBody>
      </p:sp>
      <p:sp>
        <p:nvSpPr>
          <p:cNvPr id="3" name="Content Placeholder 2"/>
          <p:cNvSpPr>
            <a:spLocks noGrp="1"/>
          </p:cNvSpPr>
          <p:nvPr>
            <p:ph sz="quarter" idx="15"/>
          </p:nvPr>
        </p:nvSpPr>
        <p:spPr>
          <a:xfrm>
            <a:off x="533400" y="1066800"/>
            <a:ext cx="8077200" cy="4876800"/>
          </a:xfrm>
        </p:spPr>
        <p:style>
          <a:lnRef idx="1">
            <a:schemeClr val="accent4"/>
          </a:lnRef>
          <a:fillRef idx="2">
            <a:schemeClr val="accent4"/>
          </a:fillRef>
          <a:effectRef idx="1">
            <a:schemeClr val="accent4"/>
          </a:effectRef>
          <a:fontRef idx="minor">
            <a:schemeClr val="dk1"/>
          </a:fontRef>
        </p:style>
        <p:txBody>
          <a:bodyPr>
            <a:noAutofit/>
          </a:bodyPr>
          <a:lstStyle/>
          <a:p>
            <a:r>
              <a:rPr lang="en-GB" sz="1400" dirty="0">
                <a:latin typeface="Georgia" panose="02040502050405020303" pitchFamily="18" charset="0"/>
              </a:rPr>
              <a:t>Concepts of Automation</a:t>
            </a:r>
          </a:p>
          <a:p>
            <a:r>
              <a:rPr lang="en-GB" sz="1400" dirty="0">
                <a:latin typeface="Georgia" panose="02040502050405020303" pitchFamily="18" charset="0"/>
              </a:rPr>
              <a:t>Introduction to Selenium</a:t>
            </a:r>
          </a:p>
          <a:p>
            <a:r>
              <a:rPr lang="en-GB" sz="1400" dirty="0">
                <a:latin typeface="Georgia" panose="02040502050405020303" pitchFamily="18" charset="0"/>
              </a:rPr>
              <a:t>Introduction to Ruby</a:t>
            </a:r>
          </a:p>
          <a:p>
            <a:r>
              <a:rPr lang="en-GB" sz="1400" dirty="0">
                <a:latin typeface="Georgia" panose="02040502050405020303" pitchFamily="18" charset="0"/>
              </a:rPr>
              <a:t>Advantages of using Ruby</a:t>
            </a:r>
          </a:p>
          <a:p>
            <a:r>
              <a:rPr lang="en-GB" sz="1400" dirty="0">
                <a:latin typeface="Georgia" panose="02040502050405020303" pitchFamily="18" charset="0"/>
              </a:rPr>
              <a:t>Implementation areas for Ruby</a:t>
            </a:r>
          </a:p>
          <a:p>
            <a:r>
              <a:rPr lang="en-GB" sz="1400" dirty="0">
                <a:latin typeface="Georgia" panose="02040502050405020303" pitchFamily="18" charset="0"/>
              </a:rPr>
              <a:t>Ruby Gems</a:t>
            </a:r>
          </a:p>
          <a:p>
            <a:r>
              <a:rPr lang="en-GB" sz="1400" dirty="0">
                <a:latin typeface="Georgia" panose="02040502050405020303" pitchFamily="18" charset="0"/>
              </a:rPr>
              <a:t>External Ruby Libraries – Capybara</a:t>
            </a:r>
          </a:p>
          <a:p>
            <a:r>
              <a:rPr lang="en-GB" sz="1400" dirty="0">
                <a:latin typeface="Georgia" panose="02040502050405020303" pitchFamily="18" charset="0"/>
              </a:rPr>
              <a:t>External Ruby Libraries – </a:t>
            </a:r>
            <a:r>
              <a:rPr lang="en-GB" sz="1400" dirty="0" err="1">
                <a:latin typeface="Georgia" panose="02040502050405020303" pitchFamily="18" charset="0"/>
              </a:rPr>
              <a:t>Watir</a:t>
            </a:r>
            <a:endParaRPr lang="en-GB" sz="1400" dirty="0">
              <a:latin typeface="Georgia" panose="02040502050405020303" pitchFamily="18" charset="0"/>
            </a:endParaRPr>
          </a:p>
          <a:p>
            <a:r>
              <a:rPr lang="en-GB" sz="1400" dirty="0">
                <a:latin typeface="Georgia" panose="02040502050405020303" pitchFamily="18" charset="0"/>
              </a:rPr>
              <a:t>Frameworks</a:t>
            </a:r>
          </a:p>
          <a:p>
            <a:r>
              <a:rPr lang="en-GB" sz="1400" dirty="0">
                <a:latin typeface="Georgia" panose="02040502050405020303" pitchFamily="18" charset="0"/>
              </a:rPr>
              <a:t>Types of Frameworks</a:t>
            </a:r>
          </a:p>
          <a:p>
            <a:r>
              <a:rPr lang="en-GB" sz="1400" dirty="0">
                <a:latin typeface="Georgia" panose="02040502050405020303" pitchFamily="18" charset="0"/>
              </a:rPr>
              <a:t>Introduction to BDD</a:t>
            </a:r>
          </a:p>
          <a:p>
            <a:r>
              <a:rPr lang="en-GB" sz="1400" dirty="0">
                <a:latin typeface="Georgia" panose="02040502050405020303" pitchFamily="18" charset="0"/>
              </a:rPr>
              <a:t>Ruby Cucumber  Framework Workflow</a:t>
            </a:r>
          </a:p>
          <a:p>
            <a:r>
              <a:rPr lang="en-GB" sz="1400" dirty="0" err="1">
                <a:latin typeface="Georgia" panose="02040502050405020303" pitchFamily="18" charset="0"/>
              </a:rPr>
              <a:t>RubyMine</a:t>
            </a:r>
            <a:r>
              <a:rPr lang="en-GB" sz="1400" dirty="0">
                <a:latin typeface="Georgia" panose="02040502050405020303" pitchFamily="18" charset="0"/>
              </a:rPr>
              <a:t> setup</a:t>
            </a:r>
          </a:p>
          <a:p>
            <a:pPr>
              <a:lnSpc>
                <a:spcPct val="120000"/>
              </a:lnSpc>
            </a:pPr>
            <a:r>
              <a:rPr lang="en-GB" sz="1400" dirty="0">
                <a:latin typeface="Georgia" panose="02040502050405020303" pitchFamily="18" charset="0"/>
              </a:rPr>
              <a:t>Basic Ruby Selenium BDD Framework</a:t>
            </a:r>
          </a:p>
          <a:p>
            <a:pPr>
              <a:lnSpc>
                <a:spcPct val="120000"/>
              </a:lnSpc>
            </a:pPr>
            <a:r>
              <a:rPr lang="en-US" altLang="en-US" sz="1400" dirty="0">
                <a:latin typeface="Georgia" panose="02040502050405020303" pitchFamily="18" charset="0"/>
              </a:rPr>
              <a:t>Reporting</a:t>
            </a:r>
          </a:p>
          <a:p>
            <a:pPr>
              <a:lnSpc>
                <a:spcPct val="120000"/>
              </a:lnSpc>
            </a:pPr>
            <a:r>
              <a:rPr lang="en-US" altLang="en-US" sz="1400" dirty="0">
                <a:latin typeface="Georgia" panose="02040502050405020303" pitchFamily="18" charset="0"/>
              </a:rPr>
              <a:t>Q &amp; A</a:t>
            </a:r>
          </a:p>
          <a:p>
            <a:pPr marL="0" indent="0">
              <a:buNone/>
            </a:pPr>
            <a:endParaRPr lang="en-GB" sz="1700" dirty="0">
              <a:latin typeface="Georgia" panose="02040502050405020303" pitchFamily="18" charset="0"/>
            </a:endParaRPr>
          </a:p>
          <a:p>
            <a:endParaRPr lang="en-GB" sz="1700" dirty="0">
              <a:latin typeface="Georgia" panose="02040502050405020303" pitchFamily="18" charset="0"/>
            </a:endParaRPr>
          </a:p>
          <a:p>
            <a:endParaRPr lang="en-GB" sz="17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a:t>
            </a:fld>
            <a:endParaRPr lang="en-GB" dirty="0">
              <a:solidFill>
                <a:srgbClr val="000000"/>
              </a:solidFill>
            </a:endParaRPr>
          </a:p>
        </p:txBody>
      </p:sp>
    </p:spTree>
    <p:extLst>
      <p:ext uri="{BB962C8B-B14F-4D97-AF65-F5344CB8AC3E}">
        <p14:creationId xmlns:p14="http://schemas.microsoft.com/office/powerpoint/2010/main" val="2534032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20234"/>
            <a:ext cx="8077200" cy="914400"/>
          </a:xfrm>
        </p:spPr>
        <p:txBody>
          <a:bodyPr>
            <a:normAutofit fontScale="90000"/>
          </a:bodyPr>
          <a:lstStyle/>
          <a:p>
            <a:r>
              <a:rPr lang="en-GB" sz="3200" b="1" dirty="0">
                <a:latin typeface="Georgia" panose="02040502050405020303" pitchFamily="18" charset="0"/>
              </a:rPr>
              <a:t>Ruby Cucumber  Framework Workflow</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20</a:t>
            </a:fld>
            <a:endParaRPr lang="en-GB" dirty="0">
              <a:solidFill>
                <a:srgbClr val="000000"/>
              </a:solidFill>
            </a:endParaRPr>
          </a:p>
        </p:txBody>
      </p:sp>
      <p:sp>
        <p:nvSpPr>
          <p:cNvPr id="49" name="Flowchart: Multidocument 48"/>
          <p:cNvSpPr/>
          <p:nvPr/>
        </p:nvSpPr>
        <p:spPr>
          <a:xfrm>
            <a:off x="3868560" y="3276400"/>
            <a:ext cx="1143000" cy="9219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p:cNvSpPr/>
          <p:nvPr/>
        </p:nvSpPr>
        <p:spPr>
          <a:xfrm>
            <a:off x="1204383" y="1680083"/>
            <a:ext cx="1181100" cy="93840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ultidocument 26"/>
          <p:cNvSpPr/>
          <p:nvPr/>
        </p:nvSpPr>
        <p:spPr>
          <a:xfrm>
            <a:off x="3966724" y="1680083"/>
            <a:ext cx="1143000" cy="89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ultidocument 28"/>
          <p:cNvSpPr/>
          <p:nvPr/>
        </p:nvSpPr>
        <p:spPr>
          <a:xfrm>
            <a:off x="6813504" y="3280681"/>
            <a:ext cx="1303867" cy="85587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0654" y="1826308"/>
            <a:ext cx="1061053" cy="646331"/>
          </a:xfrm>
          <a:prstGeom prst="rect">
            <a:avLst/>
          </a:prstGeom>
          <a:noFill/>
        </p:spPr>
        <p:txBody>
          <a:bodyPr wrap="square" rtlCol="0">
            <a:spAutoFit/>
          </a:bodyPr>
          <a:lstStyle/>
          <a:p>
            <a:r>
              <a:rPr lang="en-US" dirty="0">
                <a:solidFill>
                  <a:schemeClr val="bg1"/>
                </a:solidFill>
              </a:rPr>
              <a:t>Feature File</a:t>
            </a:r>
          </a:p>
        </p:txBody>
      </p:sp>
      <p:sp>
        <p:nvSpPr>
          <p:cNvPr id="10" name="TextBox 9"/>
          <p:cNvSpPr txBox="1"/>
          <p:nvPr/>
        </p:nvSpPr>
        <p:spPr>
          <a:xfrm>
            <a:off x="3890524" y="3484115"/>
            <a:ext cx="1028700" cy="646331"/>
          </a:xfrm>
          <a:prstGeom prst="rect">
            <a:avLst/>
          </a:prstGeom>
          <a:noFill/>
        </p:spPr>
        <p:txBody>
          <a:bodyPr wrap="square" rtlCol="0">
            <a:spAutoFit/>
          </a:bodyPr>
          <a:lstStyle/>
          <a:p>
            <a:r>
              <a:rPr lang="en-US" dirty="0">
                <a:solidFill>
                  <a:schemeClr val="bg1"/>
                </a:solidFill>
              </a:rPr>
              <a:t>Test Results</a:t>
            </a:r>
          </a:p>
        </p:txBody>
      </p:sp>
      <p:sp>
        <p:nvSpPr>
          <p:cNvPr id="11" name="TextBox 10"/>
          <p:cNvSpPr txBox="1"/>
          <p:nvPr/>
        </p:nvSpPr>
        <p:spPr>
          <a:xfrm>
            <a:off x="3991541" y="1775221"/>
            <a:ext cx="1207065" cy="646331"/>
          </a:xfrm>
          <a:prstGeom prst="rect">
            <a:avLst/>
          </a:prstGeom>
          <a:noFill/>
        </p:spPr>
        <p:txBody>
          <a:bodyPr wrap="square" rtlCol="0">
            <a:spAutoFit/>
          </a:bodyPr>
          <a:lstStyle/>
          <a:p>
            <a:r>
              <a:rPr lang="en-US" dirty="0">
                <a:solidFill>
                  <a:schemeClr val="bg1"/>
                </a:solidFill>
              </a:rPr>
              <a:t>Step Definition</a:t>
            </a:r>
          </a:p>
        </p:txBody>
      </p:sp>
      <p:sp>
        <p:nvSpPr>
          <p:cNvPr id="23" name="Flowchart: Magnetic Disk 22"/>
          <p:cNvSpPr/>
          <p:nvPr/>
        </p:nvSpPr>
        <p:spPr>
          <a:xfrm>
            <a:off x="6866737" y="1642037"/>
            <a:ext cx="1223524" cy="9333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64578" y="1911793"/>
            <a:ext cx="1333500" cy="369332"/>
          </a:xfrm>
          <a:prstGeom prst="rect">
            <a:avLst/>
          </a:prstGeom>
          <a:noFill/>
        </p:spPr>
        <p:txBody>
          <a:bodyPr wrap="square" rtlCol="0">
            <a:spAutoFit/>
          </a:bodyPr>
          <a:lstStyle/>
          <a:p>
            <a:r>
              <a:rPr lang="en-US" dirty="0">
                <a:solidFill>
                  <a:schemeClr val="bg1"/>
                </a:solidFill>
              </a:rPr>
              <a:t>Utilities</a:t>
            </a:r>
          </a:p>
        </p:txBody>
      </p:sp>
      <p:sp>
        <p:nvSpPr>
          <p:cNvPr id="32" name="Rounded Rectangle 31"/>
          <p:cNvSpPr/>
          <p:nvPr/>
        </p:nvSpPr>
        <p:spPr>
          <a:xfrm>
            <a:off x="1066800" y="3276400"/>
            <a:ext cx="1828800" cy="809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204383" y="3338352"/>
            <a:ext cx="1615017" cy="369332"/>
          </a:xfrm>
          <a:prstGeom prst="rect">
            <a:avLst/>
          </a:prstGeom>
          <a:noFill/>
        </p:spPr>
        <p:txBody>
          <a:bodyPr wrap="square" rtlCol="0">
            <a:spAutoFit/>
          </a:bodyPr>
          <a:lstStyle/>
          <a:p>
            <a:r>
              <a:rPr lang="en-US" dirty="0">
                <a:solidFill>
                  <a:schemeClr val="bg1"/>
                </a:solidFill>
              </a:rPr>
              <a:t>  </a:t>
            </a:r>
            <a:r>
              <a:rPr lang="en-US" dirty="0" err="1">
                <a:solidFill>
                  <a:schemeClr val="bg1"/>
                </a:solidFill>
              </a:rPr>
              <a:t>env.rb</a:t>
            </a:r>
            <a:endParaRPr lang="en-US" dirty="0">
              <a:solidFill>
                <a:schemeClr val="bg1"/>
              </a:solidFill>
            </a:endParaRPr>
          </a:p>
        </p:txBody>
      </p:sp>
      <p:sp>
        <p:nvSpPr>
          <p:cNvPr id="35" name="Rectangle 34"/>
          <p:cNvSpPr/>
          <p:nvPr/>
        </p:nvSpPr>
        <p:spPr>
          <a:xfrm>
            <a:off x="1066800" y="48006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35591" y="5035034"/>
            <a:ext cx="1919817" cy="369332"/>
          </a:xfrm>
          <a:prstGeom prst="rect">
            <a:avLst/>
          </a:prstGeom>
          <a:noFill/>
        </p:spPr>
        <p:txBody>
          <a:bodyPr wrap="square" rtlCol="0">
            <a:spAutoFit/>
          </a:bodyPr>
          <a:lstStyle/>
          <a:p>
            <a:r>
              <a:rPr lang="en-US" dirty="0">
                <a:solidFill>
                  <a:schemeClr val="bg1"/>
                </a:solidFill>
              </a:rPr>
              <a:t>   Config</a:t>
            </a:r>
          </a:p>
        </p:txBody>
      </p:sp>
      <p:cxnSp>
        <p:nvCxnSpPr>
          <p:cNvPr id="38" name="Straight Arrow Connector 37"/>
          <p:cNvCxnSpPr>
            <a:endCxn id="32" idx="2"/>
          </p:cNvCxnSpPr>
          <p:nvPr/>
        </p:nvCxnSpPr>
        <p:spPr>
          <a:xfrm flipV="1">
            <a:off x="1981200" y="4086143"/>
            <a:ext cx="0" cy="7419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flipH="1">
            <a:off x="5109725" y="2138494"/>
            <a:ext cx="17439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25" idx="3"/>
            <a:endCxn id="27" idx="1"/>
          </p:cNvCxnSpPr>
          <p:nvPr/>
        </p:nvCxnSpPr>
        <p:spPr>
          <a:xfrm flipV="1">
            <a:off x="2385483" y="2127702"/>
            <a:ext cx="1581241" cy="21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911982" y="3385454"/>
            <a:ext cx="1152793" cy="646331"/>
          </a:xfrm>
          <a:prstGeom prst="rect">
            <a:avLst/>
          </a:prstGeom>
          <a:noFill/>
        </p:spPr>
        <p:txBody>
          <a:bodyPr wrap="square" rtlCol="0">
            <a:spAutoFit/>
          </a:bodyPr>
          <a:lstStyle/>
          <a:p>
            <a:r>
              <a:rPr lang="en-US" dirty="0">
                <a:solidFill>
                  <a:schemeClr val="bg1"/>
                </a:solidFill>
              </a:rPr>
              <a:t>Page Objects</a:t>
            </a:r>
          </a:p>
        </p:txBody>
      </p:sp>
      <p:cxnSp>
        <p:nvCxnSpPr>
          <p:cNvPr id="14" name="Straight Arrow Connector 13"/>
          <p:cNvCxnSpPr>
            <a:stCxn id="27" idx="2"/>
          </p:cNvCxnSpPr>
          <p:nvPr/>
        </p:nvCxnSpPr>
        <p:spPr>
          <a:xfrm flipH="1">
            <a:off x="4428316" y="2541418"/>
            <a:ext cx="2752" cy="7349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Elbow Connector 16"/>
          <p:cNvCxnSpPr/>
          <p:nvPr/>
        </p:nvCxnSpPr>
        <p:spPr>
          <a:xfrm rot="10800000">
            <a:off x="5109724" y="2281125"/>
            <a:ext cx="1703780" cy="142749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flipV="1">
            <a:off x="1775339" y="2541419"/>
            <a:ext cx="19594" cy="7349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4876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r>
              <a:rPr lang="en-GB" sz="2400" dirty="0">
                <a:latin typeface="Georgia" panose="02040502050405020303" pitchFamily="18" charset="0"/>
              </a:rPr>
              <a:t> </a:t>
            </a:r>
            <a:r>
              <a:rPr lang="en-GB" sz="2400" dirty="0" err="1">
                <a:latin typeface="Georgia" panose="02040502050405020303" pitchFamily="18" charset="0"/>
              </a:rPr>
              <a:t>RubyMine</a:t>
            </a:r>
            <a:r>
              <a:rPr lang="en-GB" sz="2400" dirty="0">
                <a:latin typeface="Georgia" panose="02040502050405020303" pitchFamily="18" charset="0"/>
              </a:rPr>
              <a:t> is most popular IDE used for Ruby programming. Other IDE’s like Eclipse also supports Ruby programming but </a:t>
            </a:r>
            <a:r>
              <a:rPr lang="en-GB" sz="2400" dirty="0" err="1">
                <a:latin typeface="Georgia" panose="02040502050405020303" pitchFamily="18" charset="0"/>
              </a:rPr>
              <a:t>RubyMine</a:t>
            </a:r>
            <a:r>
              <a:rPr lang="en-GB" sz="2400" dirty="0">
                <a:latin typeface="Georgia" panose="02040502050405020303" pitchFamily="18" charset="0"/>
              </a:rPr>
              <a:t> as is built specifically for Ruby, it offers in built Ruby support than other IDEs.</a:t>
            </a:r>
          </a:p>
          <a:p>
            <a:r>
              <a:rPr lang="en-GB" sz="2400" dirty="0" err="1">
                <a:latin typeface="Georgia" panose="02040502050405020303" pitchFamily="18" charset="0"/>
              </a:rPr>
              <a:t>RubyMine</a:t>
            </a:r>
            <a:r>
              <a:rPr lang="en-GB" sz="2400" dirty="0">
                <a:latin typeface="Georgia" panose="02040502050405020303" pitchFamily="18" charset="0"/>
              </a:rPr>
              <a:t> is a licensed tool.</a:t>
            </a: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21</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1518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pPr marL="0" indent="0">
              <a:buNone/>
            </a:pPr>
            <a:r>
              <a:rPr lang="en-GB" sz="2400" b="1" dirty="0">
                <a:latin typeface="Georgia" panose="02040502050405020303" pitchFamily="18" charset="0"/>
              </a:rPr>
              <a:t>Installations Steps: </a:t>
            </a:r>
          </a:p>
          <a:p>
            <a:r>
              <a:rPr lang="en-US" sz="2400" dirty="0">
                <a:latin typeface="Georgia" panose="02040502050405020303" pitchFamily="18" charset="0"/>
              </a:rPr>
              <a:t>Download </a:t>
            </a:r>
            <a:r>
              <a:rPr lang="en-US" sz="2400" dirty="0" err="1">
                <a:latin typeface="Georgia" panose="02040502050405020303" pitchFamily="18" charset="0"/>
              </a:rPr>
              <a:t>RubyMine</a:t>
            </a:r>
            <a:r>
              <a:rPr lang="en-US" sz="2400" dirty="0">
                <a:latin typeface="Georgia" panose="02040502050405020303" pitchFamily="18" charset="0"/>
              </a:rPr>
              <a:t> exe. Download Link - https://www.jetbrains.com/ruby/</a:t>
            </a:r>
          </a:p>
          <a:p>
            <a:pPr marL="0" indent="0">
              <a:buNone/>
            </a:pPr>
            <a:r>
              <a:rPr lang="en-US" sz="2400" dirty="0">
                <a:latin typeface="Georgia" panose="02040502050405020303" pitchFamily="18" charset="0"/>
              </a:rPr>
              <a:t>    NOTE: </a:t>
            </a:r>
            <a:r>
              <a:rPr lang="en-US" sz="2400" dirty="0" err="1">
                <a:latin typeface="Georgia" panose="02040502050405020303" pitchFamily="18" charset="0"/>
              </a:rPr>
              <a:t>RubyMine</a:t>
            </a:r>
            <a:r>
              <a:rPr lang="en-US" sz="2400" dirty="0">
                <a:latin typeface="Georgia" panose="02040502050405020303" pitchFamily="18" charset="0"/>
              </a:rPr>
              <a:t> is a licensed tool, for practice the trial          version of 30 days can be installed.</a:t>
            </a:r>
          </a:p>
          <a:p>
            <a:r>
              <a:rPr lang="en-GB" sz="2400" dirty="0">
                <a:latin typeface="Georgia" panose="02040502050405020303" pitchFamily="18" charset="0"/>
              </a:rPr>
              <a:t>Download the exe depending upon the OS in the host system </a:t>
            </a:r>
            <a:r>
              <a:rPr lang="en-GB" sz="2400" dirty="0" err="1">
                <a:latin typeface="Georgia" panose="02040502050405020303" pitchFamily="18" charset="0"/>
              </a:rPr>
              <a:t>i.e</a:t>
            </a:r>
            <a:r>
              <a:rPr lang="en-GB" sz="2400" dirty="0">
                <a:latin typeface="Georgia" panose="02040502050405020303" pitchFamily="18" charset="0"/>
              </a:rPr>
              <a:t> Windows/Mac/Linux</a:t>
            </a: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22</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84323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23</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8" name="Picture 7">
            <a:extLst>
              <a:ext uri="{FF2B5EF4-FFF2-40B4-BE49-F238E27FC236}">
                <a16:creationId xmlns:a16="http://schemas.microsoft.com/office/drawing/2014/main" id="{74D96619-25FE-4D5E-BFF5-97AB98D988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8309" y="1905000"/>
            <a:ext cx="6754091" cy="3733799"/>
          </a:xfrm>
          <a:prstGeom prst="rect">
            <a:avLst/>
          </a:prstGeom>
          <a:noFill/>
          <a:ln>
            <a:solidFill>
              <a:schemeClr val="accent1"/>
            </a:solidFill>
          </a:ln>
        </p:spPr>
      </p:pic>
    </p:spTree>
    <p:extLst>
      <p:ext uri="{BB962C8B-B14F-4D97-AF65-F5344CB8AC3E}">
        <p14:creationId xmlns:p14="http://schemas.microsoft.com/office/powerpoint/2010/main" val="165384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Click next on the setup dialog</a:t>
            </a: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24</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8" name="Picture 7">
            <a:extLst>
              <a:ext uri="{FF2B5EF4-FFF2-40B4-BE49-F238E27FC236}">
                <a16:creationId xmlns:a16="http://schemas.microsoft.com/office/drawing/2014/main" id="{809A0BC9-DACB-410B-AF5C-00963AA5DD7F}"/>
              </a:ext>
            </a:extLst>
          </p:cNvPr>
          <p:cNvPicPr/>
          <p:nvPr/>
        </p:nvPicPr>
        <p:blipFill>
          <a:blip r:embed="rId2"/>
          <a:stretch>
            <a:fillRect/>
          </a:stretch>
        </p:blipFill>
        <p:spPr>
          <a:xfrm>
            <a:off x="914400" y="2438400"/>
            <a:ext cx="5715000" cy="3505199"/>
          </a:xfrm>
          <a:prstGeom prst="rect">
            <a:avLst/>
          </a:prstGeom>
          <a:ln>
            <a:solidFill>
              <a:schemeClr val="accent1"/>
            </a:solidFill>
          </a:ln>
        </p:spPr>
      </p:pic>
    </p:spTree>
    <p:extLst>
      <p:ext uri="{BB962C8B-B14F-4D97-AF65-F5344CB8AC3E}">
        <p14:creationId xmlns:p14="http://schemas.microsoft.com/office/powerpoint/2010/main" val="299298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Click next on the setup dialog</a:t>
            </a: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25</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8" name="Picture 7">
            <a:extLst>
              <a:ext uri="{FF2B5EF4-FFF2-40B4-BE49-F238E27FC236}">
                <a16:creationId xmlns:a16="http://schemas.microsoft.com/office/drawing/2014/main" id="{809A0BC9-DACB-410B-AF5C-00963AA5DD7F}"/>
              </a:ext>
            </a:extLst>
          </p:cNvPr>
          <p:cNvPicPr/>
          <p:nvPr/>
        </p:nvPicPr>
        <p:blipFill>
          <a:blip r:embed="rId2"/>
          <a:stretch>
            <a:fillRect/>
          </a:stretch>
        </p:blipFill>
        <p:spPr>
          <a:xfrm>
            <a:off x="914400" y="2438400"/>
            <a:ext cx="5715000" cy="3505199"/>
          </a:xfrm>
          <a:prstGeom prst="rect">
            <a:avLst/>
          </a:prstGeom>
          <a:ln>
            <a:solidFill>
              <a:schemeClr val="accent1"/>
            </a:solidFill>
          </a:ln>
        </p:spPr>
      </p:pic>
    </p:spTree>
    <p:extLst>
      <p:ext uri="{BB962C8B-B14F-4D97-AF65-F5344CB8AC3E}">
        <p14:creationId xmlns:p14="http://schemas.microsoft.com/office/powerpoint/2010/main" val="2991615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r>
              <a:rPr lang="en-GB" sz="2400" dirty="0">
                <a:latin typeface="Georgia" panose="02040502050405020303" pitchFamily="18" charset="0"/>
              </a:rPr>
              <a:t>Choose the destination location to install and press Next</a:t>
            </a:r>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26</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10" name="Picture 9">
            <a:extLst>
              <a:ext uri="{FF2B5EF4-FFF2-40B4-BE49-F238E27FC236}">
                <a16:creationId xmlns:a16="http://schemas.microsoft.com/office/drawing/2014/main" id="{E47E5D19-A438-41BF-862F-75B8B79F5260}"/>
              </a:ext>
            </a:extLst>
          </p:cNvPr>
          <p:cNvPicPr/>
          <p:nvPr/>
        </p:nvPicPr>
        <p:blipFill>
          <a:blip r:embed="rId2"/>
          <a:stretch>
            <a:fillRect/>
          </a:stretch>
        </p:blipFill>
        <p:spPr>
          <a:xfrm>
            <a:off x="914400" y="2438400"/>
            <a:ext cx="5943600" cy="3581400"/>
          </a:xfrm>
          <a:prstGeom prst="rect">
            <a:avLst/>
          </a:prstGeom>
          <a:ln>
            <a:solidFill>
              <a:schemeClr val="accent1"/>
            </a:solidFill>
          </a:ln>
        </p:spPr>
      </p:pic>
    </p:spTree>
    <p:extLst>
      <p:ext uri="{BB962C8B-B14F-4D97-AF65-F5344CB8AC3E}">
        <p14:creationId xmlns:p14="http://schemas.microsoft.com/office/powerpoint/2010/main" val="94646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r>
              <a:rPr lang="en-GB" sz="2400" dirty="0">
                <a:latin typeface="Georgia" panose="02040502050405020303" pitchFamily="18" charset="0"/>
              </a:rPr>
              <a:t>Select 64-bit launcher at Installation Options and press Next</a:t>
            </a:r>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27</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11" name="Picture 10">
            <a:extLst>
              <a:ext uri="{FF2B5EF4-FFF2-40B4-BE49-F238E27FC236}">
                <a16:creationId xmlns:a16="http://schemas.microsoft.com/office/drawing/2014/main" id="{86DFCDD9-CD6F-485E-828A-B1A1AC072825}"/>
              </a:ext>
            </a:extLst>
          </p:cNvPr>
          <p:cNvPicPr/>
          <p:nvPr/>
        </p:nvPicPr>
        <p:blipFill>
          <a:blip r:embed="rId2"/>
          <a:stretch>
            <a:fillRect/>
          </a:stretch>
        </p:blipFill>
        <p:spPr>
          <a:xfrm>
            <a:off x="914400" y="2634734"/>
            <a:ext cx="6019800" cy="3385066"/>
          </a:xfrm>
          <a:prstGeom prst="rect">
            <a:avLst/>
          </a:prstGeom>
          <a:ln>
            <a:solidFill>
              <a:schemeClr val="accent1"/>
            </a:solidFill>
          </a:ln>
        </p:spPr>
      </p:pic>
    </p:spTree>
    <p:extLst>
      <p:ext uri="{BB962C8B-B14F-4D97-AF65-F5344CB8AC3E}">
        <p14:creationId xmlns:p14="http://schemas.microsoft.com/office/powerpoint/2010/main" val="49636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r>
              <a:rPr lang="en-GB" sz="2400" dirty="0">
                <a:latin typeface="Georgia" panose="02040502050405020303" pitchFamily="18" charset="0"/>
              </a:rPr>
              <a:t>Click Install on the next window</a:t>
            </a:r>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28</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10" name="Picture 9">
            <a:extLst>
              <a:ext uri="{FF2B5EF4-FFF2-40B4-BE49-F238E27FC236}">
                <a16:creationId xmlns:a16="http://schemas.microsoft.com/office/drawing/2014/main" id="{D5E4ED5F-DD90-4345-98B1-E64F019039CD}"/>
              </a:ext>
            </a:extLst>
          </p:cNvPr>
          <p:cNvPicPr/>
          <p:nvPr/>
        </p:nvPicPr>
        <p:blipFill>
          <a:blip r:embed="rId2"/>
          <a:stretch>
            <a:fillRect/>
          </a:stretch>
        </p:blipFill>
        <p:spPr>
          <a:xfrm>
            <a:off x="914400" y="2362201"/>
            <a:ext cx="5867400" cy="3352800"/>
          </a:xfrm>
          <a:prstGeom prst="rect">
            <a:avLst/>
          </a:prstGeom>
          <a:ln>
            <a:solidFill>
              <a:schemeClr val="accent1"/>
            </a:solidFill>
          </a:ln>
        </p:spPr>
      </p:pic>
    </p:spTree>
    <p:extLst>
      <p:ext uri="{BB962C8B-B14F-4D97-AF65-F5344CB8AC3E}">
        <p14:creationId xmlns:p14="http://schemas.microsoft.com/office/powerpoint/2010/main" val="2802341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pPr lvl="0"/>
            <a:r>
              <a:rPr lang="en-GB" sz="2400" dirty="0">
                <a:latin typeface="Georgia" panose="02040502050405020303" pitchFamily="18" charset="0"/>
              </a:rPr>
              <a:t>Installation will start. After the installation is complete press Finish button to complete the setup</a:t>
            </a:r>
          </a:p>
          <a:p>
            <a:pPr lvl="0"/>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29</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11" name="Picture 10">
            <a:extLst>
              <a:ext uri="{FF2B5EF4-FFF2-40B4-BE49-F238E27FC236}">
                <a16:creationId xmlns:a16="http://schemas.microsoft.com/office/drawing/2014/main" id="{6FBED31F-89F4-4176-BF0F-6560FD03713D}"/>
              </a:ext>
            </a:extLst>
          </p:cNvPr>
          <p:cNvPicPr/>
          <p:nvPr/>
        </p:nvPicPr>
        <p:blipFill>
          <a:blip r:embed="rId2"/>
          <a:stretch>
            <a:fillRect/>
          </a:stretch>
        </p:blipFill>
        <p:spPr>
          <a:xfrm>
            <a:off x="914400" y="2743200"/>
            <a:ext cx="5867400" cy="3276600"/>
          </a:xfrm>
          <a:prstGeom prst="rect">
            <a:avLst/>
          </a:prstGeom>
          <a:ln>
            <a:solidFill>
              <a:schemeClr val="accent1"/>
            </a:solidFill>
          </a:ln>
        </p:spPr>
      </p:pic>
    </p:spTree>
    <p:extLst>
      <p:ext uri="{BB962C8B-B14F-4D97-AF65-F5344CB8AC3E}">
        <p14:creationId xmlns:p14="http://schemas.microsoft.com/office/powerpoint/2010/main" val="145100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latin typeface="Georgia" panose="02040502050405020303" pitchFamily="18" charset="0"/>
              </a:rPr>
              <a:t>What</a:t>
            </a:r>
            <a:r>
              <a:rPr lang="en-GB" dirty="0">
                <a:latin typeface="Georgia" panose="02040502050405020303" pitchFamily="18" charset="0"/>
              </a:rPr>
              <a:t> </a:t>
            </a:r>
            <a:r>
              <a:rPr lang="en-GB" sz="3600" b="1" dirty="0">
                <a:latin typeface="Georgia" panose="02040502050405020303" pitchFamily="18" charset="0"/>
              </a:rPr>
              <a:t>is</a:t>
            </a:r>
            <a:r>
              <a:rPr lang="en-GB" dirty="0">
                <a:latin typeface="Georgia" panose="02040502050405020303" pitchFamily="18" charset="0"/>
              </a:rPr>
              <a:t> </a:t>
            </a:r>
            <a:r>
              <a:rPr lang="en-GB" sz="3600" b="1" dirty="0">
                <a:latin typeface="Georgia" panose="02040502050405020303" pitchFamily="18" charset="0"/>
              </a:rPr>
              <a:t>Test</a:t>
            </a:r>
            <a:r>
              <a:rPr lang="en-GB" dirty="0">
                <a:latin typeface="Georgia" panose="02040502050405020303" pitchFamily="18" charset="0"/>
              </a:rPr>
              <a:t> </a:t>
            </a:r>
            <a:r>
              <a:rPr lang="en-GB" sz="3600" b="1" dirty="0">
                <a:latin typeface="Georgia" panose="02040502050405020303" pitchFamily="18" charset="0"/>
              </a:rPr>
              <a:t>Automation</a:t>
            </a:r>
            <a:r>
              <a:rPr lang="en-GB" dirty="0">
                <a:latin typeface="Georgia" panose="02040502050405020303" pitchFamily="18" charset="0"/>
              </a:rPr>
              <a:t>?</a:t>
            </a:r>
          </a:p>
        </p:txBody>
      </p:sp>
      <p:sp>
        <p:nvSpPr>
          <p:cNvPr id="3" name="Content Placeholder 2"/>
          <p:cNvSpPr>
            <a:spLocks noGrp="1"/>
          </p:cNvSpPr>
          <p:nvPr>
            <p:ph sz="quarter" idx="15"/>
          </p:nvPr>
        </p:nvSpPr>
        <p:spPr/>
        <p:txBody>
          <a:bodyPr>
            <a:normAutofit/>
          </a:bodyPr>
          <a:lstStyle/>
          <a:p>
            <a:pPr marL="0" indent="0">
              <a:buNone/>
            </a:pPr>
            <a:r>
              <a:rPr lang="en-US" sz="2800" b="1" dirty="0">
                <a:latin typeface="Georgia" panose="02040502050405020303" pitchFamily="18" charset="0"/>
              </a:rPr>
              <a:t> Test automation</a:t>
            </a:r>
            <a:r>
              <a:rPr lang="en-US" sz="2800" dirty="0">
                <a:latin typeface="Georgia" panose="02040502050405020303" pitchFamily="18" charset="0"/>
              </a:rPr>
              <a:t> is the use of special software </a:t>
            </a:r>
          </a:p>
          <a:p>
            <a:pPr marL="0" indent="0">
              <a:buNone/>
            </a:pPr>
            <a:endParaRPr lang="en-US" sz="2800" dirty="0">
              <a:latin typeface="Georgia" panose="02040502050405020303" pitchFamily="18" charset="0"/>
            </a:endParaRPr>
          </a:p>
          <a:p>
            <a:pPr marL="0" indent="0">
              <a:buNone/>
            </a:pPr>
            <a:r>
              <a:rPr lang="en-US" sz="2800" dirty="0">
                <a:latin typeface="Georgia" panose="02040502050405020303" pitchFamily="18" charset="0"/>
              </a:rPr>
              <a:t>        </a:t>
            </a:r>
          </a:p>
          <a:p>
            <a:pPr marL="0" indent="0">
              <a:buNone/>
            </a:pPr>
            <a:r>
              <a:rPr lang="en-US" sz="2800" dirty="0">
                <a:latin typeface="Georgia" panose="02040502050405020303" pitchFamily="18" charset="0"/>
              </a:rPr>
              <a:t>         </a:t>
            </a:r>
          </a:p>
          <a:p>
            <a:endParaRPr lang="en-US" sz="2800" dirty="0">
              <a:latin typeface="Georgia" panose="02040502050405020303" pitchFamily="18" charset="0"/>
            </a:endParaRPr>
          </a:p>
          <a:p>
            <a:endParaRPr lang="en-US" sz="2800" dirty="0">
              <a:latin typeface="Georgia" panose="02040502050405020303" pitchFamily="18" charset="0"/>
            </a:endParaRPr>
          </a:p>
          <a:p>
            <a:pPr marL="0" indent="0">
              <a:buNone/>
            </a:pPr>
            <a:endParaRPr lang="en-GB" dirty="0"/>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a:t>
            </a:fld>
            <a:endParaRPr lang="en-GB" dirty="0">
              <a:solidFill>
                <a:srgbClr val="000000"/>
              </a:solidFill>
            </a:endParaRPr>
          </a:p>
        </p:txBody>
      </p:sp>
      <p:sp>
        <p:nvSpPr>
          <p:cNvPr id="8" name="TextBox 7"/>
          <p:cNvSpPr txBox="1"/>
          <p:nvPr/>
        </p:nvSpPr>
        <p:spPr>
          <a:xfrm>
            <a:off x="838200" y="2286000"/>
            <a:ext cx="7315200" cy="2769989"/>
          </a:xfrm>
          <a:prstGeom prst="rect">
            <a:avLst/>
          </a:prstGeom>
          <a:noFill/>
        </p:spPr>
        <p:txBody>
          <a:bodyPr wrap="square" rtlCol="0">
            <a:spAutoFit/>
          </a:bodyPr>
          <a:lstStyle/>
          <a:p>
            <a:pPr marL="457200" indent="-457200">
              <a:buFont typeface="Wingdings" pitchFamily="2" charset="2"/>
              <a:buChar char="§"/>
            </a:pPr>
            <a:r>
              <a:rPr lang="en-US" sz="2600" dirty="0">
                <a:latin typeface="Georgia" panose="02040502050405020303" pitchFamily="18" charset="0"/>
              </a:rPr>
              <a:t>To control the execution of tests and the comparison of actual outcomes with predicted outcomes</a:t>
            </a:r>
          </a:p>
          <a:p>
            <a:pPr marL="457200" indent="-457200">
              <a:buFont typeface="Wingdings" pitchFamily="2" charset="2"/>
              <a:buChar char="§"/>
            </a:pPr>
            <a:r>
              <a:rPr lang="en-US" sz="2600" dirty="0">
                <a:latin typeface="Georgia" panose="02040502050405020303" pitchFamily="18" charset="0"/>
              </a:rPr>
              <a:t>It automates some repetitive but necessary tasks in a formalized testing process already in place</a:t>
            </a:r>
          </a:p>
          <a:p>
            <a:endParaRPr lang="en-US" dirty="0">
              <a:latin typeface="Georgia" panose="02040502050405020303" pitchFamily="18" charset="0"/>
            </a:endParaRPr>
          </a:p>
        </p:txBody>
      </p:sp>
    </p:spTree>
    <p:extLst>
      <p:ext uri="{BB962C8B-B14F-4D97-AF65-F5344CB8AC3E}">
        <p14:creationId xmlns:p14="http://schemas.microsoft.com/office/powerpoint/2010/main" val="3055842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Georgia" panose="02040502050405020303" pitchFamily="18" charset="0"/>
              </a:rPr>
              <a:t>Setting</a:t>
            </a:r>
            <a:r>
              <a:rPr lang="en-GB" dirty="0"/>
              <a:t> </a:t>
            </a:r>
            <a:r>
              <a:rPr lang="en-GB" b="1" dirty="0">
                <a:latin typeface="Georgia" panose="02040502050405020303" pitchFamily="18" charset="0"/>
              </a:rPr>
              <a:t>Up</a:t>
            </a:r>
            <a:r>
              <a:rPr lang="en-GB" dirty="0"/>
              <a:t> </a:t>
            </a:r>
            <a:r>
              <a:rPr lang="en-GB" b="1" dirty="0">
                <a:latin typeface="Georgia" panose="02040502050405020303" pitchFamily="18" charset="0"/>
              </a:rPr>
              <a:t>Ruby Mine</a:t>
            </a:r>
            <a:endParaRPr lang="en-GB" dirty="0"/>
          </a:p>
        </p:txBody>
      </p:sp>
      <p:sp>
        <p:nvSpPr>
          <p:cNvPr id="3" name="Content Placeholder 2"/>
          <p:cNvSpPr>
            <a:spLocks noGrp="1"/>
          </p:cNvSpPr>
          <p:nvPr>
            <p:ph sz="quarter" idx="15"/>
          </p:nvPr>
        </p:nvSpPr>
        <p:spPr/>
        <p:txBody>
          <a:bodyPr>
            <a:noAutofit/>
          </a:bodyPr>
          <a:lstStyle/>
          <a:p>
            <a:pPr lvl="0"/>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30</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pic>
        <p:nvPicPr>
          <p:cNvPr id="10" name="Picture 9">
            <a:extLst>
              <a:ext uri="{FF2B5EF4-FFF2-40B4-BE49-F238E27FC236}">
                <a16:creationId xmlns:a16="http://schemas.microsoft.com/office/drawing/2014/main" id="{6671B46E-A2CD-4DA3-93DB-1849A59A4216}"/>
              </a:ext>
            </a:extLst>
          </p:cNvPr>
          <p:cNvPicPr/>
          <p:nvPr/>
        </p:nvPicPr>
        <p:blipFill>
          <a:blip r:embed="rId2"/>
          <a:stretch>
            <a:fillRect/>
          </a:stretch>
        </p:blipFill>
        <p:spPr>
          <a:xfrm>
            <a:off x="914400" y="1981200"/>
            <a:ext cx="5943600" cy="4038601"/>
          </a:xfrm>
          <a:prstGeom prst="rect">
            <a:avLst/>
          </a:prstGeom>
          <a:ln>
            <a:solidFill>
              <a:schemeClr val="accent1"/>
            </a:solidFill>
          </a:ln>
        </p:spPr>
      </p:pic>
    </p:spTree>
    <p:extLst>
      <p:ext uri="{BB962C8B-B14F-4D97-AF65-F5344CB8AC3E}">
        <p14:creationId xmlns:p14="http://schemas.microsoft.com/office/powerpoint/2010/main" val="89146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pPr lvl="0"/>
            <a:endParaRPr lang="en-US" sz="2400" dirty="0">
              <a:latin typeface="Georgia" panose="02040502050405020303" pitchFamily="18" charset="0"/>
            </a:endParaRPr>
          </a:p>
          <a:p>
            <a:r>
              <a:rPr lang="en-US" sz="2400" dirty="0">
                <a:latin typeface="Georgia" panose="02040502050405020303" pitchFamily="18" charset="0"/>
              </a:rPr>
              <a:t>To create a basic Ruby Selenium BDD Framework we require following installable:</a:t>
            </a:r>
          </a:p>
          <a:p>
            <a:pPr marL="457200" indent="-457200">
              <a:buFont typeface="+mj-lt"/>
              <a:buAutoNum type="arabicPeriod"/>
            </a:pPr>
            <a:r>
              <a:rPr lang="en-US" sz="2400" dirty="0" err="1">
                <a:latin typeface="Georgia" panose="02040502050405020303" pitchFamily="18" charset="0"/>
              </a:rPr>
              <a:t>Ruby+devkit</a:t>
            </a:r>
            <a:endParaRPr lang="en-US" sz="2400" dirty="0">
              <a:latin typeface="Georgia" panose="02040502050405020303" pitchFamily="18" charset="0"/>
            </a:endParaRPr>
          </a:p>
          <a:p>
            <a:pPr marL="457200" indent="-457200">
              <a:buFont typeface="+mj-lt"/>
              <a:buAutoNum type="arabicPeriod"/>
            </a:pPr>
            <a:r>
              <a:rPr lang="en-US" sz="2400" dirty="0">
                <a:latin typeface="Georgia" panose="02040502050405020303" pitchFamily="18" charset="0"/>
              </a:rPr>
              <a:t>Selenium-</a:t>
            </a:r>
            <a:r>
              <a:rPr lang="en-US" sz="2400" dirty="0" err="1">
                <a:latin typeface="Georgia" panose="02040502050405020303" pitchFamily="18" charset="0"/>
              </a:rPr>
              <a:t>webdriver</a:t>
            </a:r>
            <a:r>
              <a:rPr lang="en-US" sz="2400" dirty="0">
                <a:latin typeface="Georgia" panose="02040502050405020303" pitchFamily="18" charset="0"/>
              </a:rPr>
              <a:t> gem</a:t>
            </a:r>
          </a:p>
          <a:p>
            <a:pPr marL="457200" indent="-457200">
              <a:buFont typeface="+mj-lt"/>
              <a:buAutoNum type="arabicPeriod"/>
            </a:pPr>
            <a:r>
              <a:rPr lang="en-US" sz="2400" dirty="0">
                <a:latin typeface="Georgia" panose="02040502050405020303" pitchFamily="18" charset="0"/>
              </a:rPr>
              <a:t>Cucumber gem</a:t>
            </a:r>
          </a:p>
          <a:p>
            <a:pPr marL="457200" indent="-457200">
              <a:buFont typeface="+mj-lt"/>
              <a:buAutoNum type="arabicPeriod"/>
            </a:pPr>
            <a:r>
              <a:rPr lang="en-US" sz="2400" dirty="0" err="1">
                <a:latin typeface="Georgia" panose="02040502050405020303" pitchFamily="18" charset="0"/>
              </a:rPr>
              <a:t>Chromedriver</a:t>
            </a:r>
            <a:r>
              <a:rPr lang="en-US" sz="2400" dirty="0">
                <a:latin typeface="Georgia" panose="02040502050405020303" pitchFamily="18" charset="0"/>
              </a:rPr>
              <a:t> exe</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31</a:t>
            </a:fld>
            <a:endParaRPr lang="en-GB" dirty="0">
              <a:solidFill>
                <a:srgbClr val="000000"/>
              </a:solidFill>
            </a:endParaRPr>
          </a:p>
        </p:txBody>
      </p:sp>
      <p:sp>
        <p:nvSpPr>
          <p:cNvPr id="9" name="TextBox 8"/>
          <p:cNvSpPr txBox="1"/>
          <p:nvPr/>
        </p:nvSpPr>
        <p:spPr>
          <a:xfrm>
            <a:off x="1018309" y="2634734"/>
            <a:ext cx="16002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68764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pPr lvl="0"/>
            <a:endParaRPr lang="en-US" sz="2400" dirty="0">
              <a:latin typeface="Georgia" panose="02040502050405020303" pitchFamily="18" charset="0"/>
            </a:endParaRPr>
          </a:p>
          <a:p>
            <a:pPr marL="0" indent="0">
              <a:buNone/>
            </a:pPr>
            <a:r>
              <a:rPr lang="en-US" sz="2400" b="1" dirty="0">
                <a:latin typeface="Georgia" panose="02040502050405020303" pitchFamily="18" charset="0"/>
              </a:rPr>
              <a:t>Installation of Ruby:</a:t>
            </a:r>
          </a:p>
          <a:p>
            <a:r>
              <a:rPr lang="en-US" sz="2400" dirty="0">
                <a:latin typeface="Georgia" panose="02040502050405020303" pitchFamily="18" charset="0"/>
              </a:rPr>
              <a:t>Go to https://rubyinstaller.org/ and download </a:t>
            </a:r>
            <a:r>
              <a:rPr lang="en-US" sz="2400" dirty="0" err="1">
                <a:latin typeface="Georgia" panose="02040502050405020303" pitchFamily="18" charset="0"/>
              </a:rPr>
              <a:t>Ruby+devkit</a:t>
            </a:r>
            <a:r>
              <a:rPr lang="en-US" sz="2400" dirty="0">
                <a:latin typeface="Georgia" panose="02040502050405020303" pitchFamily="18" charset="0"/>
              </a:rPr>
              <a:t> with msys2 for any version available.</a:t>
            </a:r>
          </a:p>
          <a:p>
            <a:r>
              <a:rPr lang="en-US" sz="2400" dirty="0">
                <a:latin typeface="Georgia" panose="02040502050405020303" pitchFamily="18" charset="0"/>
              </a:rPr>
              <a:t> Once downloaded click on the ruby installer exe to install Ruby on windows machine.</a:t>
            </a:r>
          </a:p>
          <a:p>
            <a:pPr marL="0" indent="0">
              <a:buNone/>
            </a:pPr>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32</a:t>
            </a:fld>
            <a:endParaRPr lang="en-GB" dirty="0">
              <a:solidFill>
                <a:srgbClr val="000000"/>
              </a:solidFill>
            </a:endParaRPr>
          </a:p>
        </p:txBody>
      </p:sp>
    </p:spTree>
    <p:extLst>
      <p:ext uri="{BB962C8B-B14F-4D97-AF65-F5344CB8AC3E}">
        <p14:creationId xmlns:p14="http://schemas.microsoft.com/office/powerpoint/2010/main" val="492710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Click I accept on the license agreement for installation and click Next.</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33</a:t>
            </a:fld>
            <a:endParaRPr lang="en-GB" dirty="0">
              <a:solidFill>
                <a:srgbClr val="000000"/>
              </a:solidFill>
            </a:endParaRPr>
          </a:p>
        </p:txBody>
      </p:sp>
      <p:pic>
        <p:nvPicPr>
          <p:cNvPr id="8" name="Picture 7">
            <a:extLst>
              <a:ext uri="{FF2B5EF4-FFF2-40B4-BE49-F238E27FC236}">
                <a16:creationId xmlns:a16="http://schemas.microsoft.com/office/drawing/2014/main" id="{41BE28D1-5F79-47D4-9B86-0EC51DC6563A}"/>
              </a:ext>
            </a:extLst>
          </p:cNvPr>
          <p:cNvPicPr>
            <a:picLocks noChangeAspect="1"/>
          </p:cNvPicPr>
          <p:nvPr/>
        </p:nvPicPr>
        <p:blipFill>
          <a:blip r:embed="rId2"/>
          <a:stretch>
            <a:fillRect/>
          </a:stretch>
        </p:blipFill>
        <p:spPr>
          <a:xfrm>
            <a:off x="742950" y="2743200"/>
            <a:ext cx="5124450" cy="3276600"/>
          </a:xfrm>
          <a:prstGeom prst="rect">
            <a:avLst/>
          </a:prstGeom>
          <a:ln>
            <a:solidFill>
              <a:schemeClr val="accent1"/>
            </a:solidFill>
          </a:ln>
        </p:spPr>
      </p:pic>
    </p:spTree>
    <p:extLst>
      <p:ext uri="{BB962C8B-B14F-4D97-AF65-F5344CB8AC3E}">
        <p14:creationId xmlns:p14="http://schemas.microsoft.com/office/powerpoint/2010/main" val="1029162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Click Install on the next window.</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34</a:t>
            </a:fld>
            <a:endParaRPr lang="en-GB" dirty="0">
              <a:solidFill>
                <a:srgbClr val="000000"/>
              </a:solidFill>
            </a:endParaRPr>
          </a:p>
        </p:txBody>
      </p:sp>
      <p:pic>
        <p:nvPicPr>
          <p:cNvPr id="7" name="Picture 6">
            <a:extLst>
              <a:ext uri="{FF2B5EF4-FFF2-40B4-BE49-F238E27FC236}">
                <a16:creationId xmlns:a16="http://schemas.microsoft.com/office/drawing/2014/main" id="{E8D30ECC-79A3-4628-A5C3-8DABD2649BCA}"/>
              </a:ext>
            </a:extLst>
          </p:cNvPr>
          <p:cNvPicPr>
            <a:picLocks noChangeAspect="1"/>
          </p:cNvPicPr>
          <p:nvPr/>
        </p:nvPicPr>
        <p:blipFill>
          <a:blip r:embed="rId2"/>
          <a:stretch>
            <a:fillRect/>
          </a:stretch>
        </p:blipFill>
        <p:spPr>
          <a:xfrm>
            <a:off x="914400" y="2438400"/>
            <a:ext cx="5029200" cy="3581400"/>
          </a:xfrm>
          <a:prstGeom prst="rect">
            <a:avLst/>
          </a:prstGeom>
        </p:spPr>
      </p:pic>
    </p:spTree>
    <p:extLst>
      <p:ext uri="{BB962C8B-B14F-4D97-AF65-F5344CB8AC3E}">
        <p14:creationId xmlns:p14="http://schemas.microsoft.com/office/powerpoint/2010/main" val="2095359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Select MSYS2 checkbox followed by ‘Next’ on next window to start installation and click ‘Finish’ once the installation is complete.</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35</a:t>
            </a:fld>
            <a:endParaRPr lang="en-GB" dirty="0">
              <a:solidFill>
                <a:srgbClr val="000000"/>
              </a:solidFill>
            </a:endParaRPr>
          </a:p>
        </p:txBody>
      </p:sp>
      <p:pic>
        <p:nvPicPr>
          <p:cNvPr id="9" name="Picture 8">
            <a:extLst>
              <a:ext uri="{FF2B5EF4-FFF2-40B4-BE49-F238E27FC236}">
                <a16:creationId xmlns:a16="http://schemas.microsoft.com/office/drawing/2014/main" id="{2BEE5701-B89F-48FF-A0DD-9A0171663825}"/>
              </a:ext>
            </a:extLst>
          </p:cNvPr>
          <p:cNvPicPr>
            <a:picLocks noChangeAspect="1"/>
          </p:cNvPicPr>
          <p:nvPr/>
        </p:nvPicPr>
        <p:blipFill>
          <a:blip r:embed="rId2"/>
          <a:stretch>
            <a:fillRect/>
          </a:stretch>
        </p:blipFill>
        <p:spPr>
          <a:xfrm>
            <a:off x="914400" y="2590800"/>
            <a:ext cx="5638800" cy="3429000"/>
          </a:xfrm>
          <a:prstGeom prst="rect">
            <a:avLst/>
          </a:prstGeom>
          <a:ln>
            <a:solidFill>
              <a:schemeClr val="accent1"/>
            </a:solidFill>
          </a:ln>
        </p:spPr>
      </p:pic>
    </p:spTree>
    <p:extLst>
      <p:ext uri="{BB962C8B-B14F-4D97-AF65-F5344CB8AC3E}">
        <p14:creationId xmlns:p14="http://schemas.microsoft.com/office/powerpoint/2010/main" val="2261565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Command Prompt window will open post installation</a:t>
            </a:r>
          </a:p>
          <a:p>
            <a:r>
              <a:rPr lang="en-US" sz="2400" dirty="0">
                <a:latin typeface="Georgia" panose="02040502050405020303" pitchFamily="18" charset="0"/>
              </a:rPr>
              <a:t>Check if ruby is installed with command ‘ruby -v’</a:t>
            </a:r>
          </a:p>
          <a:p>
            <a:pPr marL="0" indent="0">
              <a:buNone/>
            </a:pPr>
            <a:r>
              <a:rPr lang="en-US" sz="2400" b="1" dirty="0">
                <a:latin typeface="Georgia" panose="02040502050405020303" pitchFamily="18" charset="0"/>
              </a:rPr>
              <a:t>Setting up Ruby gems:</a:t>
            </a:r>
          </a:p>
          <a:p>
            <a:r>
              <a:rPr lang="en-US" sz="2400" dirty="0">
                <a:latin typeface="Georgia" panose="02040502050405020303" pitchFamily="18" charset="0"/>
              </a:rPr>
              <a:t>Open </a:t>
            </a:r>
            <a:r>
              <a:rPr lang="en-US" sz="2400" dirty="0" err="1">
                <a:latin typeface="Georgia" panose="02040502050405020303" pitchFamily="18" charset="0"/>
              </a:rPr>
              <a:t>RubyMine</a:t>
            </a:r>
            <a:r>
              <a:rPr lang="en-US" sz="2400" dirty="0">
                <a:latin typeface="Georgia" panose="02040502050405020303" pitchFamily="18" charset="0"/>
              </a:rPr>
              <a:t> IDE and select Ruby SDK in Ruby SDK dropdown while opening </a:t>
            </a:r>
            <a:r>
              <a:rPr lang="en-US" sz="2400" dirty="0" err="1">
                <a:latin typeface="Georgia" panose="02040502050405020303" pitchFamily="18" charset="0"/>
              </a:rPr>
              <a:t>RubyMine</a:t>
            </a:r>
            <a:endParaRPr lang="en-US" sz="2400" dirty="0">
              <a:latin typeface="Georgia" panose="02040502050405020303" pitchFamily="18" charset="0"/>
            </a:endParaRPr>
          </a:p>
          <a:p>
            <a:r>
              <a:rPr lang="en-US" sz="2400" dirty="0">
                <a:latin typeface="Georgia" panose="02040502050405020303" pitchFamily="18" charset="0"/>
              </a:rPr>
              <a:t>Create a new project in </a:t>
            </a:r>
            <a:r>
              <a:rPr lang="en-US" sz="2400" dirty="0" err="1">
                <a:latin typeface="Georgia" panose="02040502050405020303" pitchFamily="18" charset="0"/>
              </a:rPr>
              <a:t>RubyMine</a:t>
            </a:r>
            <a:r>
              <a:rPr lang="en-US" sz="2400" dirty="0">
                <a:latin typeface="Georgia" panose="02040502050405020303" pitchFamily="18" charset="0"/>
              </a:rPr>
              <a:t>  at path File-&gt;New Project and give the name of your project.</a:t>
            </a:r>
          </a:p>
          <a:p>
            <a:r>
              <a:rPr lang="en-US" sz="2400" dirty="0">
                <a:latin typeface="Georgia" panose="02040502050405020303" pitchFamily="18" charset="0"/>
              </a:rPr>
              <a:t>Click on View-&gt;Tools Window-&gt;Terminal to open the terminal in </a:t>
            </a:r>
            <a:r>
              <a:rPr lang="en-US" sz="2400" dirty="0" err="1">
                <a:latin typeface="Georgia" panose="02040502050405020303" pitchFamily="18" charset="0"/>
              </a:rPr>
              <a:t>RubyMine</a:t>
            </a:r>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36</a:t>
            </a:fld>
            <a:endParaRPr lang="en-GB" dirty="0">
              <a:solidFill>
                <a:srgbClr val="000000"/>
              </a:solidFill>
            </a:endParaRPr>
          </a:p>
        </p:txBody>
      </p:sp>
    </p:spTree>
    <p:extLst>
      <p:ext uri="{BB962C8B-B14F-4D97-AF65-F5344CB8AC3E}">
        <p14:creationId xmlns:p14="http://schemas.microsoft.com/office/powerpoint/2010/main" val="2698488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Once the terminal is open, install the following Ruby gems :</a:t>
            </a:r>
          </a:p>
          <a:p>
            <a:r>
              <a:rPr lang="en-US" sz="2400" dirty="0">
                <a:latin typeface="Georgia" panose="02040502050405020303" pitchFamily="18" charset="0"/>
              </a:rPr>
              <a:t>gem install selenium-</a:t>
            </a:r>
            <a:r>
              <a:rPr lang="en-US" sz="2400" dirty="0" err="1">
                <a:latin typeface="Georgia" panose="02040502050405020303" pitchFamily="18" charset="0"/>
              </a:rPr>
              <a:t>webdriver</a:t>
            </a:r>
            <a:endParaRPr lang="en-US" sz="2400" dirty="0">
              <a:latin typeface="Georgia" panose="02040502050405020303" pitchFamily="18" charset="0"/>
            </a:endParaRPr>
          </a:p>
          <a:p>
            <a:r>
              <a:rPr lang="en-US" sz="2400" dirty="0">
                <a:latin typeface="Georgia" panose="02040502050405020303" pitchFamily="18" charset="0"/>
              </a:rPr>
              <a:t>gem install cucumber</a:t>
            </a:r>
          </a:p>
          <a:p>
            <a:r>
              <a:rPr lang="en-US" sz="2400" dirty="0">
                <a:latin typeface="Georgia" panose="02040502050405020303" pitchFamily="18" charset="0"/>
              </a:rPr>
              <a:t>cucumber –</a:t>
            </a:r>
            <a:r>
              <a:rPr lang="en-US" sz="2400" dirty="0" err="1">
                <a:latin typeface="Georgia" panose="02040502050405020303" pitchFamily="18" charset="0"/>
              </a:rPr>
              <a:t>init</a:t>
            </a:r>
            <a:endParaRPr lang="en-US" sz="2400" dirty="0">
              <a:latin typeface="Georgia" panose="02040502050405020303" pitchFamily="18" charset="0"/>
            </a:endParaRPr>
          </a:p>
          <a:p>
            <a:r>
              <a:rPr lang="en-US" sz="2400" dirty="0">
                <a:latin typeface="Georgia" panose="02040502050405020303" pitchFamily="18" charset="0"/>
              </a:rPr>
              <a:t>On refreshing the IDE, the project structure with Feature folder, step definitions folder and support folder will be created automatically for the newly created project</a:t>
            </a: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37</a:t>
            </a:fld>
            <a:endParaRPr lang="en-GB" dirty="0">
              <a:solidFill>
                <a:srgbClr val="000000"/>
              </a:solidFill>
            </a:endParaRPr>
          </a:p>
        </p:txBody>
      </p:sp>
    </p:spTree>
    <p:extLst>
      <p:ext uri="{BB962C8B-B14F-4D97-AF65-F5344CB8AC3E}">
        <p14:creationId xmlns:p14="http://schemas.microsoft.com/office/powerpoint/2010/main" val="104210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a:xfrm>
            <a:off x="533400" y="1752600"/>
            <a:ext cx="8077200" cy="4572000"/>
          </a:xfrm>
        </p:spPr>
        <p:txBody>
          <a:bodyPr>
            <a:noAutofit/>
          </a:bodyPr>
          <a:lstStyle/>
          <a:p>
            <a:r>
              <a:rPr lang="en-US" sz="2400" dirty="0">
                <a:latin typeface="Georgia" panose="02040502050405020303" pitchFamily="18" charset="0"/>
              </a:rPr>
              <a:t>For Reporting we can use default Cucumber html reporter which in in built with cucumber gem</a:t>
            </a:r>
          </a:p>
          <a:p>
            <a:r>
              <a:rPr lang="en-US" sz="2400" dirty="0" err="1">
                <a:latin typeface="Georgia" panose="02040502050405020303" pitchFamily="18" charset="0"/>
              </a:rPr>
              <a:t>Dowload</a:t>
            </a:r>
            <a:r>
              <a:rPr lang="en-US" sz="2400" dirty="0">
                <a:latin typeface="Georgia" panose="02040502050405020303" pitchFamily="18" charset="0"/>
              </a:rPr>
              <a:t> </a:t>
            </a:r>
            <a:r>
              <a:rPr lang="en-US" sz="2400" dirty="0" err="1">
                <a:latin typeface="Georgia" panose="02040502050405020303" pitchFamily="18" charset="0"/>
              </a:rPr>
              <a:t>Chromedriver</a:t>
            </a:r>
            <a:r>
              <a:rPr lang="en-US" sz="2400" dirty="0">
                <a:latin typeface="Georgia" panose="02040502050405020303" pitchFamily="18" charset="0"/>
              </a:rPr>
              <a:t> exe from path </a:t>
            </a:r>
            <a:r>
              <a:rPr lang="en-US" sz="2400" dirty="0">
                <a:latin typeface="Georgia" panose="02040502050405020303" pitchFamily="18" charset="0"/>
                <a:hlinkClick r:id="rId2"/>
              </a:rPr>
              <a:t>https://chromedriver.chromium.org/downloads</a:t>
            </a:r>
            <a:r>
              <a:rPr lang="en-US" sz="2400" dirty="0">
                <a:latin typeface="Georgia" panose="02040502050405020303" pitchFamily="18" charset="0"/>
              </a:rPr>
              <a:t> as per the chrome version in your system, After downloading unzip the zip file and place the chromedriver.exe file in new folder named Driver under your project in </a:t>
            </a:r>
            <a:r>
              <a:rPr lang="en-US" sz="2400" dirty="0" err="1">
                <a:latin typeface="Georgia" panose="02040502050405020303" pitchFamily="18" charset="0"/>
              </a:rPr>
              <a:t>RubyMine</a:t>
            </a:r>
            <a:r>
              <a:rPr lang="en-US" sz="2400" dirty="0">
                <a:latin typeface="Georgia" panose="02040502050405020303" pitchFamily="18" charset="0"/>
              </a:rPr>
              <a:t>.</a:t>
            </a:r>
          </a:p>
          <a:p>
            <a:r>
              <a:rPr lang="en-US" sz="2400" dirty="0">
                <a:latin typeface="Georgia" panose="02040502050405020303" pitchFamily="18" charset="0"/>
              </a:rPr>
              <a:t>To enable reporting,  Create a folder log-&gt;report under main project folder and create a Ruby file in the support folder and name it as </a:t>
            </a:r>
            <a:r>
              <a:rPr lang="en-US" sz="2400" dirty="0" err="1">
                <a:latin typeface="Georgia" panose="02040502050405020303" pitchFamily="18" charset="0"/>
              </a:rPr>
              <a:t>Cucumber.yml</a:t>
            </a:r>
            <a:r>
              <a:rPr lang="en-US" sz="2400" dirty="0">
                <a:latin typeface="Georgia" panose="02040502050405020303" pitchFamily="18" charset="0"/>
              </a:rPr>
              <a:t> and write the following code in </a:t>
            </a:r>
            <a:r>
              <a:rPr lang="en-US" sz="2400" dirty="0" err="1">
                <a:latin typeface="Georgia" panose="02040502050405020303" pitchFamily="18" charset="0"/>
              </a:rPr>
              <a:t>Cucumber.yml</a:t>
            </a:r>
            <a:r>
              <a:rPr lang="en-US" sz="2400" dirty="0">
                <a:latin typeface="Georgia" panose="02040502050405020303" pitchFamily="18" charset="0"/>
              </a:rPr>
              <a:t> file:</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38</a:t>
            </a:fld>
            <a:endParaRPr lang="en-GB" dirty="0">
              <a:solidFill>
                <a:srgbClr val="000000"/>
              </a:solidFill>
            </a:endParaRPr>
          </a:p>
        </p:txBody>
      </p:sp>
    </p:spTree>
    <p:extLst>
      <p:ext uri="{BB962C8B-B14F-4D97-AF65-F5344CB8AC3E}">
        <p14:creationId xmlns:p14="http://schemas.microsoft.com/office/powerpoint/2010/main" val="74610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pPr marL="0" indent="0">
              <a:buNone/>
            </a:pPr>
            <a:r>
              <a:rPr lang="en-US" sz="1600" dirty="0">
                <a:latin typeface="Georgia" panose="02040502050405020303" pitchFamily="18" charset="0"/>
              </a:rPr>
              <a:t>&lt;%</a:t>
            </a:r>
          </a:p>
          <a:p>
            <a:pPr marL="0" indent="0">
              <a:buNone/>
            </a:pPr>
            <a:r>
              <a:rPr lang="en-US" sz="1600" dirty="0">
                <a:latin typeface="Georgia" panose="02040502050405020303" pitchFamily="18" charset="0"/>
              </a:rPr>
              <a:t>rerun = </a:t>
            </a:r>
            <a:r>
              <a:rPr lang="en-US" sz="1600" dirty="0" err="1">
                <a:latin typeface="Georgia" panose="02040502050405020303" pitchFamily="18" charset="0"/>
              </a:rPr>
              <a:t>File.file</a:t>
            </a:r>
            <a:r>
              <a:rPr lang="en-US" sz="1600" dirty="0">
                <a:latin typeface="Georgia" panose="02040502050405020303" pitchFamily="18" charset="0"/>
              </a:rPr>
              <a:t>?('rerun.txt') ? </a:t>
            </a:r>
            <a:r>
              <a:rPr lang="en-US" sz="1600" dirty="0" err="1">
                <a:latin typeface="Georgia" panose="02040502050405020303" pitchFamily="18" charset="0"/>
              </a:rPr>
              <a:t>IO.read</a:t>
            </a:r>
            <a:r>
              <a:rPr lang="en-US" sz="1600" dirty="0">
                <a:latin typeface="Georgia" panose="02040502050405020303" pitchFamily="18" charset="0"/>
              </a:rPr>
              <a:t>('rerun.txt') : ""</a:t>
            </a:r>
          </a:p>
          <a:p>
            <a:pPr marL="0" indent="0">
              <a:buNone/>
            </a:pPr>
            <a:r>
              <a:rPr lang="en-US" sz="1600" dirty="0" err="1">
                <a:latin typeface="Georgia" panose="02040502050405020303" pitchFamily="18" charset="0"/>
              </a:rPr>
              <a:t>rerun_opts</a:t>
            </a:r>
            <a:r>
              <a:rPr lang="en-US" sz="1600" dirty="0">
                <a:latin typeface="Georgia" panose="02040502050405020303" pitchFamily="18" charset="0"/>
              </a:rPr>
              <a:t> = </a:t>
            </a:r>
            <a:r>
              <a:rPr lang="en-US" sz="1600" dirty="0" err="1">
                <a:latin typeface="Georgia" panose="02040502050405020303" pitchFamily="18" charset="0"/>
              </a:rPr>
              <a:t>rerun.to_s.strip.empty</a:t>
            </a:r>
            <a:r>
              <a:rPr lang="en-US" sz="1600" dirty="0">
                <a:latin typeface="Georgia" panose="02040502050405020303" pitchFamily="18" charset="0"/>
              </a:rPr>
              <a:t>? ? "--format progress features" : "--format pretty #{rerun}"</a:t>
            </a:r>
          </a:p>
          <a:p>
            <a:pPr marL="0" indent="0">
              <a:buNone/>
            </a:pPr>
            <a:r>
              <a:rPr lang="en-US" sz="1600" dirty="0" err="1">
                <a:latin typeface="Georgia" panose="02040502050405020303" pitchFamily="18" charset="0"/>
              </a:rPr>
              <a:t>output_file</a:t>
            </a:r>
            <a:r>
              <a:rPr lang="en-US" sz="1600" dirty="0">
                <a:latin typeface="Georgia" panose="02040502050405020303" pitchFamily="18" charset="0"/>
              </a:rPr>
              <a:t> = "log/report/#{</a:t>
            </a:r>
            <a:r>
              <a:rPr lang="en-US" sz="1600" dirty="0" err="1">
                <a:latin typeface="Georgia" panose="02040502050405020303" pitchFamily="18" charset="0"/>
              </a:rPr>
              <a:t>Time.now.strftime</a:t>
            </a:r>
            <a:r>
              <a:rPr lang="en-US" sz="1600" dirty="0">
                <a:latin typeface="Georgia" panose="02040502050405020303" pitchFamily="18" charset="0"/>
              </a:rPr>
              <a:t>("%</a:t>
            </a:r>
            <a:r>
              <a:rPr lang="en-US" sz="1600" dirty="0" err="1">
                <a:latin typeface="Georgia" panose="02040502050405020303" pitchFamily="18" charset="0"/>
              </a:rPr>
              <a:t>Y%m%d%H%M%S</a:t>
            </a:r>
            <a:r>
              <a:rPr lang="en-US" sz="1600" dirty="0">
                <a:latin typeface="Georgia" panose="02040502050405020303" pitchFamily="18" charset="0"/>
              </a:rPr>
              <a:t>")}"</a:t>
            </a:r>
          </a:p>
          <a:p>
            <a:pPr marL="0" indent="0">
              <a:buNone/>
            </a:pPr>
            <a:r>
              <a:rPr lang="en-US" sz="1600" dirty="0" err="1">
                <a:latin typeface="Georgia" panose="02040502050405020303" pitchFamily="18" charset="0"/>
              </a:rPr>
              <a:t>std_opts</a:t>
            </a:r>
            <a:r>
              <a:rPr lang="en-US" sz="1600" dirty="0">
                <a:latin typeface="Georgia" panose="02040502050405020303" pitchFamily="18" charset="0"/>
              </a:rPr>
              <a:t> = "-f Cucumber::Formatter::Html -o #{output_file}.html -f </a:t>
            </a:r>
            <a:r>
              <a:rPr lang="en-US" sz="1600" dirty="0" err="1">
                <a:latin typeface="Georgia" panose="02040502050405020303" pitchFamily="18" charset="0"/>
              </a:rPr>
              <a:t>json_pretty</a:t>
            </a:r>
            <a:r>
              <a:rPr lang="en-US" sz="1600" dirty="0">
                <a:latin typeface="Georgia" panose="02040502050405020303" pitchFamily="18" charset="0"/>
              </a:rPr>
              <a:t> -o #{</a:t>
            </a:r>
            <a:r>
              <a:rPr lang="en-US" sz="1600" dirty="0" err="1">
                <a:latin typeface="Georgia" panose="02040502050405020303" pitchFamily="18" charset="0"/>
              </a:rPr>
              <a:t>output_file</a:t>
            </a:r>
            <a:r>
              <a:rPr lang="en-US" sz="1600" dirty="0">
                <a:latin typeface="Georgia" panose="02040502050405020303" pitchFamily="18" charset="0"/>
              </a:rPr>
              <a:t>}.json --format progress features --strict --tags ~@</a:t>
            </a:r>
            <a:r>
              <a:rPr lang="en-US" sz="1600" dirty="0" err="1">
                <a:latin typeface="Georgia" panose="02040502050405020303" pitchFamily="18" charset="0"/>
              </a:rPr>
              <a:t>wip</a:t>
            </a:r>
            <a:r>
              <a:rPr lang="en-US" sz="1600" dirty="0">
                <a:latin typeface="Georgia" panose="02040502050405020303" pitchFamily="18" charset="0"/>
              </a:rPr>
              <a:t>"</a:t>
            </a:r>
          </a:p>
          <a:p>
            <a:pPr marL="0" indent="0">
              <a:buNone/>
            </a:pPr>
            <a:r>
              <a:rPr lang="en-US" sz="1600" dirty="0">
                <a:latin typeface="Georgia" panose="02040502050405020303" pitchFamily="18" charset="0"/>
              </a:rPr>
              <a:t>%&gt;</a:t>
            </a:r>
          </a:p>
          <a:p>
            <a:pPr marL="0" indent="0">
              <a:buNone/>
            </a:pPr>
            <a:endParaRPr lang="en-US" sz="1600" dirty="0">
              <a:latin typeface="Georgia" panose="02040502050405020303" pitchFamily="18" charset="0"/>
            </a:endParaRPr>
          </a:p>
          <a:p>
            <a:pPr marL="0" indent="0">
              <a:buNone/>
            </a:pPr>
            <a:r>
              <a:rPr lang="en-US" sz="1600" dirty="0">
                <a:latin typeface="Georgia" panose="02040502050405020303" pitchFamily="18" charset="0"/>
              </a:rPr>
              <a:t>default: &lt;%= </a:t>
            </a:r>
            <a:r>
              <a:rPr lang="en-US" sz="1600" dirty="0" err="1">
                <a:latin typeface="Georgia" panose="02040502050405020303" pitchFamily="18" charset="0"/>
              </a:rPr>
              <a:t>std_opts</a:t>
            </a:r>
            <a:r>
              <a:rPr lang="en-US" sz="1600" dirty="0">
                <a:latin typeface="Georgia" panose="02040502050405020303" pitchFamily="18" charset="0"/>
              </a:rPr>
              <a:t> %&gt; features</a:t>
            </a:r>
          </a:p>
          <a:p>
            <a:pPr marL="0" indent="0">
              <a:buNone/>
            </a:pPr>
            <a:r>
              <a:rPr lang="en-US" sz="1600" dirty="0" err="1">
                <a:latin typeface="Georgia" panose="02040502050405020303" pitchFamily="18" charset="0"/>
              </a:rPr>
              <a:t>wip</a:t>
            </a:r>
            <a:r>
              <a:rPr lang="en-US" sz="1600" dirty="0">
                <a:latin typeface="Georgia" panose="02040502050405020303" pitchFamily="18" charset="0"/>
              </a:rPr>
              <a:t>: --tags @wip:3 --</a:t>
            </a:r>
            <a:r>
              <a:rPr lang="en-US" sz="1600" dirty="0" err="1">
                <a:latin typeface="Georgia" panose="02040502050405020303" pitchFamily="18" charset="0"/>
              </a:rPr>
              <a:t>wip</a:t>
            </a:r>
            <a:r>
              <a:rPr lang="en-US" sz="1600" dirty="0">
                <a:latin typeface="Georgia" panose="02040502050405020303" pitchFamily="18" charset="0"/>
              </a:rPr>
              <a:t> features</a:t>
            </a:r>
          </a:p>
          <a:p>
            <a:pPr marL="0" indent="0">
              <a:buNone/>
            </a:pPr>
            <a:r>
              <a:rPr lang="en-US" sz="1600" dirty="0">
                <a:latin typeface="Georgia" panose="02040502050405020303" pitchFamily="18" charset="0"/>
              </a:rPr>
              <a:t>rerun: &lt;%= </a:t>
            </a:r>
            <a:r>
              <a:rPr lang="en-US" sz="1600" dirty="0" err="1">
                <a:latin typeface="Georgia" panose="02040502050405020303" pitchFamily="18" charset="0"/>
              </a:rPr>
              <a:t>rerun_opts</a:t>
            </a:r>
            <a:r>
              <a:rPr lang="en-US" sz="1600" dirty="0">
                <a:latin typeface="Georgia" panose="02040502050405020303" pitchFamily="18" charset="0"/>
              </a:rPr>
              <a:t> %&gt; --format rerun --out rerun.txt --strict --tags ~@</a:t>
            </a:r>
            <a:r>
              <a:rPr lang="en-US" sz="1600" dirty="0" err="1">
                <a:latin typeface="Georgia" panose="02040502050405020303" pitchFamily="18" charset="0"/>
              </a:rPr>
              <a:t>wip</a:t>
            </a:r>
            <a:endParaRPr lang="en-US" sz="1600" dirty="0">
              <a:latin typeface="Georgia" panose="02040502050405020303" pitchFamily="18" charset="0"/>
            </a:endParaRPr>
          </a:p>
          <a:p>
            <a:endParaRPr lang="en-US" sz="1000" dirty="0">
              <a:latin typeface="Georgia" panose="02040502050405020303" pitchFamily="18" charset="0"/>
            </a:endParaRPr>
          </a:p>
          <a:p>
            <a:endParaRPr lang="en-US" sz="1000" dirty="0">
              <a:latin typeface="Georgia" panose="02040502050405020303" pitchFamily="18" charset="0"/>
            </a:endParaRPr>
          </a:p>
          <a:p>
            <a:pPr marL="0" indent="0">
              <a:buNone/>
            </a:pPr>
            <a:endParaRPr lang="en-US" sz="1000" b="1" dirty="0">
              <a:latin typeface="Georgia" panose="02040502050405020303" pitchFamily="18" charset="0"/>
            </a:endParaRPr>
          </a:p>
          <a:p>
            <a:endParaRPr lang="en-US" sz="1000" dirty="0">
              <a:latin typeface="Georgia" panose="02040502050405020303" pitchFamily="18" charset="0"/>
            </a:endParaRPr>
          </a:p>
          <a:p>
            <a:endParaRPr lang="en-US" sz="1000" dirty="0">
              <a:latin typeface="Georgia" panose="02040502050405020303" pitchFamily="18" charset="0"/>
            </a:endParaRPr>
          </a:p>
          <a:p>
            <a:endParaRPr lang="en-US" sz="1000" dirty="0">
              <a:latin typeface="Georgia" panose="02040502050405020303" pitchFamily="18" charset="0"/>
            </a:endParaRPr>
          </a:p>
          <a:p>
            <a:endParaRPr lang="en-US" sz="1000" dirty="0">
              <a:latin typeface="Georgia" panose="02040502050405020303" pitchFamily="18" charset="0"/>
            </a:endParaRPr>
          </a:p>
          <a:p>
            <a:endParaRPr lang="en-GB" sz="1000" dirty="0">
              <a:latin typeface="Georgia" panose="02040502050405020303" pitchFamily="18" charset="0"/>
            </a:endParaRPr>
          </a:p>
          <a:p>
            <a:pPr marL="0" indent="0">
              <a:buNone/>
            </a:pPr>
            <a:endParaRPr lang="en-US" sz="1000" dirty="0">
              <a:latin typeface="Georgia" panose="02040502050405020303" pitchFamily="18" charset="0"/>
            </a:endParaRPr>
          </a:p>
          <a:p>
            <a:pPr marL="0" indent="0">
              <a:buNone/>
            </a:pPr>
            <a:endParaRPr lang="en-GB" sz="1000" dirty="0">
              <a:latin typeface="Georgia" panose="02040502050405020303" pitchFamily="18" charset="0"/>
            </a:endParaRPr>
          </a:p>
          <a:p>
            <a:pPr marL="0" indent="0">
              <a:buNone/>
            </a:pPr>
            <a:endParaRPr lang="en-GB" sz="10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39</a:t>
            </a:fld>
            <a:endParaRPr lang="en-GB" dirty="0">
              <a:solidFill>
                <a:srgbClr val="000000"/>
              </a:solidFill>
            </a:endParaRPr>
          </a:p>
        </p:txBody>
      </p:sp>
    </p:spTree>
    <p:extLst>
      <p:ext uri="{BB962C8B-B14F-4D97-AF65-F5344CB8AC3E}">
        <p14:creationId xmlns:p14="http://schemas.microsoft.com/office/powerpoint/2010/main" val="252085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latin typeface="Georgia" panose="02040502050405020303" pitchFamily="18" charset="0"/>
              </a:rPr>
              <a:t>Why</a:t>
            </a:r>
            <a:r>
              <a:rPr lang="en-GB" sz="4400" dirty="0">
                <a:latin typeface="Georgia" panose="02040502050405020303" pitchFamily="18" charset="0"/>
              </a:rPr>
              <a:t> </a:t>
            </a:r>
            <a:r>
              <a:rPr lang="en-GB" b="1" dirty="0">
                <a:latin typeface="Georgia" panose="02040502050405020303" pitchFamily="18" charset="0"/>
              </a:rPr>
              <a:t>to</a:t>
            </a:r>
            <a:r>
              <a:rPr lang="en-GB" sz="4400" dirty="0">
                <a:latin typeface="Georgia" panose="02040502050405020303" pitchFamily="18" charset="0"/>
              </a:rPr>
              <a:t> </a:t>
            </a:r>
            <a:r>
              <a:rPr lang="en-GB" b="1" dirty="0">
                <a:latin typeface="Georgia" panose="02040502050405020303" pitchFamily="18" charset="0"/>
              </a:rPr>
              <a:t>Automate</a:t>
            </a:r>
            <a:r>
              <a:rPr lang="en-GB" sz="4400" dirty="0">
                <a:latin typeface="Georgia" panose="02040502050405020303" pitchFamily="18" charset="0"/>
              </a:rPr>
              <a:t>?</a:t>
            </a:r>
          </a:p>
        </p:txBody>
      </p:sp>
      <p:sp>
        <p:nvSpPr>
          <p:cNvPr id="3" name="Content Placeholder 2"/>
          <p:cNvSpPr>
            <a:spLocks noGrp="1"/>
          </p:cNvSpPr>
          <p:nvPr>
            <p:ph sz="quarter" idx="15"/>
          </p:nvPr>
        </p:nvSpPr>
        <p:spPr/>
        <p:txBody>
          <a:bodyPr>
            <a:normAutofit/>
          </a:bodyPr>
          <a:lstStyle/>
          <a:p>
            <a:pPr>
              <a:buFont typeface="Arial" pitchFamily="34" charset="0"/>
              <a:buChar char="•"/>
            </a:pPr>
            <a:r>
              <a:rPr lang="en-GB" dirty="0">
                <a:latin typeface="Georgia" panose="02040502050405020303" pitchFamily="18" charset="0"/>
              </a:rPr>
              <a:t>Frequent regression testing</a:t>
            </a:r>
          </a:p>
          <a:p>
            <a:pPr>
              <a:buFont typeface="Arial" pitchFamily="34" charset="0"/>
              <a:buChar char="•"/>
            </a:pPr>
            <a:r>
              <a:rPr lang="en-GB" dirty="0">
                <a:latin typeface="Georgia" panose="02040502050405020303" pitchFamily="18" charset="0"/>
              </a:rPr>
              <a:t>Repeated test case Execution is required</a:t>
            </a:r>
          </a:p>
          <a:p>
            <a:pPr>
              <a:buFont typeface="Arial" pitchFamily="34" charset="0"/>
              <a:buChar char="•"/>
            </a:pPr>
            <a:r>
              <a:rPr lang="en-GB" dirty="0">
                <a:latin typeface="Georgia" panose="02040502050405020303" pitchFamily="18" charset="0"/>
              </a:rPr>
              <a:t>Faster Feedback to the developers</a:t>
            </a:r>
          </a:p>
          <a:p>
            <a:pPr>
              <a:buFont typeface="Arial" pitchFamily="34" charset="0"/>
              <a:buChar char="•"/>
            </a:pPr>
            <a:r>
              <a:rPr lang="en-GB" dirty="0">
                <a:latin typeface="Georgia" panose="02040502050405020303" pitchFamily="18" charset="0"/>
              </a:rPr>
              <a:t>Reduce the Human Effort</a:t>
            </a:r>
          </a:p>
          <a:p>
            <a:pPr>
              <a:buFont typeface="Arial" pitchFamily="34" charset="0"/>
              <a:buChar char="•"/>
            </a:pPr>
            <a:r>
              <a:rPr lang="en-GB" dirty="0">
                <a:latin typeface="Georgia" panose="02040502050405020303" pitchFamily="18" charset="0"/>
              </a:rPr>
              <a:t>Test same application on multiple environments</a:t>
            </a:r>
          </a:p>
          <a:p>
            <a:pPr>
              <a:buFont typeface="Arial" pitchFamily="34" charset="0"/>
              <a:buChar char="•"/>
            </a:pPr>
            <a:r>
              <a:rPr lang="en-US" altLang="en-US" dirty="0">
                <a:latin typeface="Georgia" panose="02040502050405020303" pitchFamily="18" charset="0"/>
              </a:rPr>
              <a:t>Elimination Human Error</a:t>
            </a:r>
          </a:p>
          <a:p>
            <a:pPr>
              <a:buFont typeface="Arial" pitchFamily="34" charset="0"/>
              <a:buChar char="•"/>
            </a:pPr>
            <a:r>
              <a:rPr lang="en-US" altLang="en-US" dirty="0">
                <a:latin typeface="Georgia" panose="02040502050405020303" pitchFamily="18" charset="0"/>
              </a:rPr>
              <a:t>Reusability</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a:t>
            </a:fld>
            <a:endParaRPr lang="en-GB" dirty="0">
              <a:solidFill>
                <a:srgbClr val="000000"/>
              </a:solidFill>
            </a:endParaRPr>
          </a:p>
        </p:txBody>
      </p:sp>
    </p:spTree>
    <p:extLst>
      <p:ext uri="{BB962C8B-B14F-4D97-AF65-F5344CB8AC3E}">
        <p14:creationId xmlns:p14="http://schemas.microsoft.com/office/powerpoint/2010/main" val="33707530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Setup the env file for setup and teardown methods which is done by Before and After hooks in Cucumber:</a:t>
            </a:r>
          </a:p>
          <a:p>
            <a:pPr marL="0" indent="0">
              <a:buNone/>
            </a:pPr>
            <a:r>
              <a:rPr lang="en-US" sz="1100" dirty="0">
                <a:latin typeface="Georgia" panose="02040502050405020303" pitchFamily="18" charset="0"/>
              </a:rPr>
              <a:t>require '</a:t>
            </a:r>
            <a:r>
              <a:rPr lang="en-US" sz="1100" dirty="0" err="1">
                <a:latin typeface="Georgia" panose="02040502050405020303" pitchFamily="18" charset="0"/>
              </a:rPr>
              <a:t>rubygems</a:t>
            </a:r>
            <a:r>
              <a:rPr lang="en-US" sz="1100" dirty="0">
                <a:latin typeface="Georgia" panose="02040502050405020303" pitchFamily="18" charset="0"/>
              </a:rPr>
              <a:t>'</a:t>
            </a:r>
          </a:p>
          <a:p>
            <a:pPr marL="0" indent="0">
              <a:buNone/>
            </a:pPr>
            <a:r>
              <a:rPr lang="en-US" sz="1100" dirty="0">
                <a:latin typeface="Georgia" panose="02040502050405020303" pitchFamily="18" charset="0"/>
              </a:rPr>
              <a:t>require 'cucumber'</a:t>
            </a:r>
          </a:p>
          <a:p>
            <a:pPr marL="0" indent="0">
              <a:buNone/>
            </a:pPr>
            <a:r>
              <a:rPr lang="en-US" sz="1100" dirty="0">
                <a:latin typeface="Georgia" panose="02040502050405020303" pitchFamily="18" charset="0"/>
              </a:rPr>
              <a:t>require "Selenium-</a:t>
            </a:r>
            <a:r>
              <a:rPr lang="en-US" sz="1100" dirty="0" err="1">
                <a:latin typeface="Georgia" panose="02040502050405020303" pitchFamily="18" charset="0"/>
              </a:rPr>
              <a:t>webdriver</a:t>
            </a:r>
            <a:r>
              <a:rPr lang="en-US" sz="1100" dirty="0">
                <a:latin typeface="Georgia" panose="02040502050405020303" pitchFamily="18" charset="0"/>
              </a:rPr>
              <a:t>“</a:t>
            </a:r>
          </a:p>
          <a:p>
            <a:pPr marL="0" indent="0">
              <a:buNone/>
            </a:pPr>
            <a:endParaRPr lang="en-US" sz="1100" dirty="0">
              <a:latin typeface="Georgia" panose="02040502050405020303" pitchFamily="18" charset="0"/>
            </a:endParaRPr>
          </a:p>
          <a:p>
            <a:pPr marL="0" indent="0">
              <a:buNone/>
            </a:pPr>
            <a:r>
              <a:rPr lang="en-US" sz="1100" dirty="0">
                <a:latin typeface="Georgia" panose="02040502050405020303" pitchFamily="18" charset="0"/>
              </a:rPr>
              <a:t>Selenium::WebDriver::Chrome::</a:t>
            </a:r>
            <a:r>
              <a:rPr lang="en-US" sz="1100" dirty="0" err="1">
                <a:latin typeface="Georgia" panose="02040502050405020303" pitchFamily="18" charset="0"/>
              </a:rPr>
              <a:t>Service.driver_path</a:t>
            </a:r>
            <a:r>
              <a:rPr lang="en-US" sz="1100" dirty="0">
                <a:latin typeface="Georgia" panose="02040502050405020303" pitchFamily="18" charset="0"/>
              </a:rPr>
              <a:t> = "drivers/chromedriver.exe"</a:t>
            </a:r>
          </a:p>
          <a:p>
            <a:pPr marL="0" indent="0">
              <a:buNone/>
            </a:pPr>
            <a:r>
              <a:rPr lang="en-US" sz="1100" dirty="0">
                <a:latin typeface="Georgia" panose="02040502050405020303" pitchFamily="18" charset="0"/>
              </a:rPr>
              <a:t>options = Selenium::WebDriver::Chrome::</a:t>
            </a:r>
            <a:r>
              <a:rPr lang="en-US" sz="1100" dirty="0" err="1">
                <a:latin typeface="Georgia" panose="02040502050405020303" pitchFamily="18" charset="0"/>
              </a:rPr>
              <a:t>Options.new</a:t>
            </a:r>
            <a:endParaRPr lang="en-US" sz="1100" dirty="0">
              <a:latin typeface="Georgia" panose="02040502050405020303" pitchFamily="18" charset="0"/>
            </a:endParaRPr>
          </a:p>
          <a:p>
            <a:pPr marL="0" indent="0">
              <a:buNone/>
            </a:pPr>
            <a:r>
              <a:rPr lang="en-US" sz="1100" dirty="0" err="1">
                <a:latin typeface="Georgia" panose="02040502050405020303" pitchFamily="18" charset="0"/>
              </a:rPr>
              <a:t>options.add_argument</a:t>
            </a:r>
            <a:r>
              <a:rPr lang="en-US" sz="1100" dirty="0">
                <a:latin typeface="Georgia" panose="02040502050405020303" pitchFamily="18" charset="0"/>
              </a:rPr>
              <a:t>('--ignore-certificate-errors')</a:t>
            </a:r>
          </a:p>
          <a:p>
            <a:pPr marL="0" indent="0">
              <a:buNone/>
            </a:pPr>
            <a:r>
              <a:rPr lang="en-US" sz="1100" dirty="0" err="1">
                <a:latin typeface="Georgia" panose="02040502050405020303" pitchFamily="18" charset="0"/>
              </a:rPr>
              <a:t>options.add_argument</a:t>
            </a:r>
            <a:r>
              <a:rPr lang="en-US" sz="1100" dirty="0">
                <a:latin typeface="Georgia" panose="02040502050405020303" pitchFamily="18" charset="0"/>
              </a:rPr>
              <a:t>('--disable-popup-blocking')</a:t>
            </a:r>
          </a:p>
          <a:p>
            <a:pPr marL="0" indent="0">
              <a:buNone/>
            </a:pPr>
            <a:r>
              <a:rPr lang="en-US" sz="1100" dirty="0" err="1">
                <a:latin typeface="Georgia" panose="02040502050405020303" pitchFamily="18" charset="0"/>
              </a:rPr>
              <a:t>options.add_option</a:t>
            </a:r>
            <a:r>
              <a:rPr lang="en-US" sz="1100" dirty="0">
                <a:latin typeface="Georgia" panose="02040502050405020303" pitchFamily="18" charset="0"/>
              </a:rPr>
              <a:t>('</a:t>
            </a:r>
            <a:r>
              <a:rPr lang="en-US" sz="1100" dirty="0" err="1">
                <a:latin typeface="Georgia" panose="02040502050405020303" pitchFamily="18" charset="0"/>
              </a:rPr>
              <a:t>useAutomationExtension</a:t>
            </a:r>
            <a:r>
              <a:rPr lang="en-US" sz="1100" dirty="0">
                <a:latin typeface="Georgia" panose="02040502050405020303" pitchFamily="18" charset="0"/>
              </a:rPr>
              <a:t>',false)</a:t>
            </a:r>
          </a:p>
          <a:p>
            <a:pPr marL="0" indent="0">
              <a:buNone/>
            </a:pPr>
            <a:r>
              <a:rPr lang="en-US" sz="1100" dirty="0" err="1">
                <a:latin typeface="Georgia" panose="02040502050405020303" pitchFamily="18" charset="0"/>
              </a:rPr>
              <a:t>options.add_argument</a:t>
            </a:r>
            <a:r>
              <a:rPr lang="en-US" sz="1100" dirty="0">
                <a:latin typeface="Georgia" panose="02040502050405020303" pitchFamily="18" charset="0"/>
              </a:rPr>
              <a:t>('--disable-</a:t>
            </a:r>
            <a:r>
              <a:rPr lang="en-US" sz="1100" dirty="0" err="1">
                <a:latin typeface="Georgia" panose="02040502050405020303" pitchFamily="18" charset="0"/>
              </a:rPr>
              <a:t>infobars</a:t>
            </a:r>
            <a:r>
              <a:rPr lang="en-US" sz="1100" dirty="0">
                <a:latin typeface="Georgia" panose="02040502050405020303" pitchFamily="18" charset="0"/>
              </a:rPr>
              <a:t>');</a:t>
            </a:r>
          </a:p>
          <a:p>
            <a:pPr marL="0" indent="0">
              <a:buNone/>
            </a:pPr>
            <a:endParaRPr lang="en-US" sz="1100" dirty="0">
              <a:latin typeface="Georgia" panose="02040502050405020303" pitchFamily="18" charset="0"/>
            </a:endParaRPr>
          </a:p>
          <a:p>
            <a:pPr marL="0" indent="0">
              <a:buNone/>
            </a:pPr>
            <a:r>
              <a:rPr lang="en-US" sz="1100" dirty="0">
                <a:latin typeface="Georgia" panose="02040502050405020303" pitchFamily="18" charset="0"/>
              </a:rPr>
              <a:t>browser= Selenium::</a:t>
            </a:r>
            <a:r>
              <a:rPr lang="en-US" sz="1100" dirty="0" err="1">
                <a:latin typeface="Georgia" panose="02040502050405020303" pitchFamily="18" charset="0"/>
              </a:rPr>
              <a:t>WebDriver.for</a:t>
            </a:r>
            <a:r>
              <a:rPr lang="en-US" sz="1100" dirty="0">
                <a:latin typeface="Georgia" panose="02040502050405020303" pitchFamily="18" charset="0"/>
              </a:rPr>
              <a:t> :chrome, options: options</a:t>
            </a:r>
          </a:p>
          <a:p>
            <a:pPr marL="0" indent="0">
              <a:buNone/>
            </a:pPr>
            <a:r>
              <a:rPr lang="en-US" sz="1100" dirty="0" err="1">
                <a:latin typeface="Georgia" panose="02040502050405020303" pitchFamily="18" charset="0"/>
              </a:rPr>
              <a:t>browser.manage.window.maximize</a:t>
            </a:r>
            <a:endParaRPr lang="en-US" sz="1100" dirty="0">
              <a:latin typeface="Georgia" panose="02040502050405020303" pitchFamily="18" charset="0"/>
            </a:endParaRPr>
          </a:p>
          <a:p>
            <a:pPr marL="0" indent="0">
              <a:buNone/>
            </a:pPr>
            <a:endParaRPr lang="en-US" sz="11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40</a:t>
            </a:fld>
            <a:endParaRPr lang="en-GB" dirty="0">
              <a:solidFill>
                <a:srgbClr val="000000"/>
              </a:solidFill>
            </a:endParaRPr>
          </a:p>
        </p:txBody>
      </p:sp>
    </p:spTree>
    <p:extLst>
      <p:ext uri="{BB962C8B-B14F-4D97-AF65-F5344CB8AC3E}">
        <p14:creationId xmlns:p14="http://schemas.microsoft.com/office/powerpoint/2010/main" val="3868547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pPr marL="0" indent="0">
              <a:buNone/>
            </a:pPr>
            <a:r>
              <a:rPr lang="en-US" sz="1100" dirty="0">
                <a:latin typeface="Georgia" panose="02040502050405020303" pitchFamily="18" charset="0"/>
              </a:rPr>
              <a:t>Before do |scenario|</a:t>
            </a:r>
          </a:p>
          <a:p>
            <a:pPr marL="0" indent="0">
              <a:buNone/>
            </a:pPr>
            <a:r>
              <a:rPr lang="en-US" sz="1100" dirty="0">
                <a:latin typeface="Georgia" panose="02040502050405020303" pitchFamily="18" charset="0"/>
              </a:rPr>
              <a:t>  puts "Getting driver instance"</a:t>
            </a:r>
          </a:p>
          <a:p>
            <a:pPr marL="0" indent="0">
              <a:buNone/>
            </a:pPr>
            <a:r>
              <a:rPr lang="en-US" sz="1100" dirty="0">
                <a:latin typeface="Georgia" panose="02040502050405020303" pitchFamily="18" charset="0"/>
              </a:rPr>
              <a:t>  @browser = browser</a:t>
            </a:r>
          </a:p>
          <a:p>
            <a:pPr marL="0" indent="0">
              <a:buNone/>
            </a:pPr>
            <a:r>
              <a:rPr lang="en-US" sz="1100" dirty="0">
                <a:latin typeface="Georgia" panose="02040502050405020303" pitchFamily="18" charset="0"/>
              </a:rPr>
              <a:t>end</a:t>
            </a:r>
          </a:p>
          <a:p>
            <a:pPr marL="0" indent="0">
              <a:buNone/>
            </a:pPr>
            <a:endParaRPr lang="en-US" sz="1100" dirty="0">
              <a:latin typeface="Georgia" panose="02040502050405020303" pitchFamily="18" charset="0"/>
            </a:endParaRPr>
          </a:p>
          <a:p>
            <a:pPr marL="0" indent="0">
              <a:buNone/>
            </a:pPr>
            <a:r>
              <a:rPr lang="en-US" sz="1100" dirty="0">
                <a:latin typeface="Georgia" panose="02040502050405020303" pitchFamily="18" charset="0"/>
              </a:rPr>
              <a:t>After do |scenario|</a:t>
            </a:r>
          </a:p>
          <a:p>
            <a:pPr marL="0" indent="0">
              <a:buNone/>
            </a:pPr>
            <a:r>
              <a:rPr lang="en-US" sz="1100" dirty="0">
                <a:latin typeface="Georgia" panose="02040502050405020303" pitchFamily="18" charset="0"/>
              </a:rPr>
              <a:t>  if </a:t>
            </a:r>
            <a:r>
              <a:rPr lang="en-US" sz="1100" dirty="0" err="1">
                <a:latin typeface="Georgia" panose="02040502050405020303" pitchFamily="18" charset="0"/>
              </a:rPr>
              <a:t>scenario.failed</a:t>
            </a:r>
            <a:r>
              <a:rPr lang="en-US" sz="1100" dirty="0">
                <a:latin typeface="Georgia" panose="02040502050405020303" pitchFamily="18" charset="0"/>
              </a:rPr>
              <a:t>?</a:t>
            </a:r>
          </a:p>
          <a:p>
            <a:pPr marL="0" indent="0">
              <a:buNone/>
            </a:pPr>
            <a:r>
              <a:rPr lang="en-US" sz="1100" dirty="0">
                <a:latin typeface="Georgia" panose="02040502050405020303" pitchFamily="18" charset="0"/>
              </a:rPr>
              <a:t>    puts "Test failed"</a:t>
            </a:r>
          </a:p>
          <a:p>
            <a:pPr marL="0" indent="0">
              <a:buNone/>
            </a:pPr>
            <a:r>
              <a:rPr lang="en-US" sz="1100" dirty="0">
                <a:latin typeface="Georgia" panose="02040502050405020303" pitchFamily="18" charset="0"/>
              </a:rPr>
              <a:t>    puts "Exception: #{</a:t>
            </a:r>
            <a:r>
              <a:rPr lang="en-US" sz="1100" dirty="0" err="1">
                <a:latin typeface="Georgia" panose="02040502050405020303" pitchFamily="18" charset="0"/>
              </a:rPr>
              <a:t>scenario.exception.to_s</a:t>
            </a:r>
            <a:r>
              <a:rPr lang="en-US" sz="1100" dirty="0">
                <a:latin typeface="Georgia" panose="02040502050405020303" pitchFamily="18" charset="0"/>
              </a:rPr>
              <a:t>}"</a:t>
            </a:r>
          </a:p>
          <a:p>
            <a:pPr marL="0" indent="0">
              <a:buNone/>
            </a:pPr>
            <a:r>
              <a:rPr lang="en-US" sz="1100" dirty="0">
                <a:latin typeface="Georgia" panose="02040502050405020303" pitchFamily="18" charset="0"/>
              </a:rPr>
              <a:t>  else</a:t>
            </a:r>
          </a:p>
          <a:p>
            <a:pPr marL="0" indent="0">
              <a:buNone/>
            </a:pPr>
            <a:r>
              <a:rPr lang="en-US" sz="1100" dirty="0">
                <a:latin typeface="Georgia" panose="02040502050405020303" pitchFamily="18" charset="0"/>
              </a:rPr>
              <a:t>    puts "Test passed"</a:t>
            </a:r>
          </a:p>
          <a:p>
            <a:pPr marL="0" indent="0">
              <a:buNone/>
            </a:pPr>
            <a:r>
              <a:rPr lang="en-US" sz="1100" dirty="0">
                <a:latin typeface="Georgia" panose="02040502050405020303" pitchFamily="18" charset="0"/>
              </a:rPr>
              <a:t>  end</a:t>
            </a:r>
          </a:p>
          <a:p>
            <a:pPr marL="0" indent="0">
              <a:buNone/>
            </a:pPr>
            <a:r>
              <a:rPr lang="en-US" sz="1100" dirty="0">
                <a:latin typeface="Georgia" panose="02040502050405020303" pitchFamily="18" charset="0"/>
              </a:rPr>
              <a:t>  puts "Quitting driver"</a:t>
            </a:r>
          </a:p>
          <a:p>
            <a:pPr marL="0" indent="0">
              <a:buNone/>
            </a:pPr>
            <a:r>
              <a:rPr lang="en-US" sz="1100" dirty="0">
                <a:latin typeface="Georgia" panose="02040502050405020303" pitchFamily="18" charset="0"/>
              </a:rPr>
              <a:t>  @</a:t>
            </a:r>
            <a:r>
              <a:rPr lang="en-US" sz="1100" dirty="0" err="1">
                <a:latin typeface="Georgia" panose="02040502050405020303" pitchFamily="18" charset="0"/>
              </a:rPr>
              <a:t>browser.quit</a:t>
            </a:r>
            <a:endParaRPr lang="en-US" sz="1100" dirty="0">
              <a:latin typeface="Georgia" panose="02040502050405020303" pitchFamily="18" charset="0"/>
            </a:endParaRPr>
          </a:p>
          <a:p>
            <a:pPr marL="0" indent="0">
              <a:buNone/>
            </a:pPr>
            <a:r>
              <a:rPr lang="en-US" sz="1100" dirty="0">
                <a:latin typeface="Georgia" panose="02040502050405020303" pitchFamily="18" charset="0"/>
              </a:rPr>
              <a:t>end</a:t>
            </a:r>
          </a:p>
          <a:p>
            <a:pPr marL="0" indent="0">
              <a:buNone/>
            </a:pPr>
            <a:endParaRPr lang="en-US" sz="11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41</a:t>
            </a:fld>
            <a:endParaRPr lang="en-GB" dirty="0">
              <a:solidFill>
                <a:srgbClr val="000000"/>
              </a:solidFill>
            </a:endParaRPr>
          </a:p>
        </p:txBody>
      </p:sp>
    </p:spTree>
    <p:extLst>
      <p:ext uri="{BB962C8B-B14F-4D97-AF65-F5344CB8AC3E}">
        <p14:creationId xmlns:p14="http://schemas.microsoft.com/office/powerpoint/2010/main" val="3481889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Create a feature file by Right clicking on the Features Folder -&gt;New-&gt;File and name it with ‘.feature’ extension</a:t>
            </a:r>
          </a:p>
          <a:p>
            <a:r>
              <a:rPr lang="en-US" sz="2400" dirty="0">
                <a:latin typeface="Georgia" panose="02040502050405020303" pitchFamily="18" charset="0"/>
              </a:rPr>
              <a:t>Write your scenario in Gherkin format as below:</a:t>
            </a:r>
          </a:p>
          <a:p>
            <a:pPr marL="0" indent="0">
              <a:buNone/>
            </a:pPr>
            <a:r>
              <a:rPr lang="en-US" dirty="0">
                <a:solidFill>
                  <a:schemeClr val="accent1"/>
                </a:solidFill>
              </a:rPr>
              <a:t>	</a:t>
            </a:r>
            <a:r>
              <a:rPr lang="en-US" b="1" dirty="0">
                <a:solidFill>
                  <a:schemeClr val="accent1"/>
                </a:solidFill>
              </a:rPr>
              <a:t>Feature</a:t>
            </a:r>
            <a:r>
              <a:rPr lang="en-US" dirty="0">
                <a:solidFill>
                  <a:schemeClr val="accent1"/>
                </a:solidFill>
              </a:rPr>
              <a:t>: Application form </a:t>
            </a:r>
            <a:r>
              <a:rPr lang="en-US" dirty="0" err="1">
                <a:solidFill>
                  <a:schemeClr val="accent1"/>
                </a:solidFill>
              </a:rPr>
              <a:t>fillup</a:t>
            </a:r>
            <a:br>
              <a:rPr lang="en-US" dirty="0">
                <a:solidFill>
                  <a:schemeClr val="accent1"/>
                </a:solidFill>
              </a:rPr>
            </a:br>
            <a:r>
              <a:rPr lang="en-US" dirty="0">
                <a:solidFill>
                  <a:schemeClr val="accent1"/>
                </a:solidFill>
              </a:rPr>
              <a:t>	</a:t>
            </a:r>
            <a:r>
              <a:rPr lang="en-US" b="1" dirty="0">
                <a:solidFill>
                  <a:schemeClr val="accent1"/>
                </a:solidFill>
              </a:rPr>
              <a:t>Scenario</a:t>
            </a:r>
            <a:r>
              <a:rPr lang="en-US" dirty="0">
                <a:solidFill>
                  <a:schemeClr val="accent1"/>
                </a:solidFill>
              </a:rPr>
              <a:t>: Filling details in the application from</a:t>
            </a:r>
            <a:br>
              <a:rPr lang="en-US" dirty="0">
                <a:solidFill>
                  <a:schemeClr val="accent1"/>
                </a:solidFill>
              </a:rPr>
            </a:br>
            <a:r>
              <a:rPr lang="en-US" dirty="0">
                <a:solidFill>
                  <a:schemeClr val="accent1"/>
                </a:solidFill>
              </a:rPr>
              <a:t>	Given I login to application</a:t>
            </a:r>
            <a:br>
              <a:rPr lang="en-US" dirty="0">
                <a:solidFill>
                  <a:schemeClr val="accent1"/>
                </a:solidFill>
              </a:rPr>
            </a:br>
            <a:r>
              <a:rPr lang="en-US" dirty="0">
                <a:solidFill>
                  <a:schemeClr val="accent1"/>
                </a:solidFill>
              </a:rPr>
              <a:t>    	And I enter name details</a:t>
            </a: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42</a:t>
            </a:fld>
            <a:endParaRPr lang="en-GB" dirty="0">
              <a:solidFill>
                <a:srgbClr val="000000"/>
              </a:solidFill>
            </a:endParaRPr>
          </a:p>
        </p:txBody>
      </p:sp>
    </p:spTree>
    <p:extLst>
      <p:ext uri="{BB962C8B-B14F-4D97-AF65-F5344CB8AC3E}">
        <p14:creationId xmlns:p14="http://schemas.microsoft.com/office/powerpoint/2010/main" val="390718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In the step-definition folder create a Ruby file and implement the Gherkin steps we created in Feature file as below:</a:t>
            </a:r>
          </a:p>
          <a:p>
            <a:r>
              <a:rPr lang="en-US" sz="1800" dirty="0">
                <a:solidFill>
                  <a:schemeClr val="accent1"/>
                </a:solidFill>
              </a:rPr>
              <a:t>Given /I login to application/ do</a:t>
            </a:r>
            <a:br>
              <a:rPr lang="en-US" sz="1800" dirty="0">
                <a:solidFill>
                  <a:schemeClr val="accent1"/>
                </a:solidFill>
              </a:rPr>
            </a:br>
            <a:r>
              <a:rPr lang="en-US" sz="1800" dirty="0">
                <a:solidFill>
                  <a:schemeClr val="accent1"/>
                </a:solidFill>
              </a:rPr>
              <a:t>  @</a:t>
            </a:r>
            <a:r>
              <a:rPr lang="en-US" sz="1800" dirty="0" err="1">
                <a:solidFill>
                  <a:schemeClr val="accent1"/>
                </a:solidFill>
              </a:rPr>
              <a:t>browser.get</a:t>
            </a:r>
            <a:r>
              <a:rPr lang="en-US" sz="1800" dirty="0">
                <a:solidFill>
                  <a:schemeClr val="accent1"/>
                </a:solidFill>
              </a:rPr>
              <a:t> "https://demoqa.com/automation-practice-form/"</a:t>
            </a:r>
            <a:br>
              <a:rPr lang="en-US" sz="1800" dirty="0">
                <a:solidFill>
                  <a:schemeClr val="accent1"/>
                </a:solidFill>
              </a:rPr>
            </a:br>
            <a:r>
              <a:rPr lang="en-US" sz="1800" dirty="0">
                <a:solidFill>
                  <a:schemeClr val="accent1"/>
                </a:solidFill>
              </a:rPr>
              <a:t>end</a:t>
            </a:r>
            <a:br>
              <a:rPr lang="en-US" sz="1800" dirty="0">
                <a:solidFill>
                  <a:schemeClr val="accent1"/>
                </a:solidFill>
              </a:rPr>
            </a:br>
            <a:br>
              <a:rPr lang="en-US" sz="1800" dirty="0">
                <a:solidFill>
                  <a:schemeClr val="accent1"/>
                </a:solidFill>
              </a:rPr>
            </a:br>
            <a:r>
              <a:rPr lang="en-US" sz="1800" dirty="0">
                <a:solidFill>
                  <a:schemeClr val="accent1"/>
                </a:solidFill>
              </a:rPr>
              <a:t>And /I enter name details/ do</a:t>
            </a:r>
            <a:br>
              <a:rPr lang="en-US" sz="1800" dirty="0">
                <a:solidFill>
                  <a:schemeClr val="accent1"/>
                </a:solidFill>
              </a:rPr>
            </a:br>
            <a:r>
              <a:rPr lang="en-US" sz="1800" dirty="0">
                <a:solidFill>
                  <a:schemeClr val="accent1"/>
                </a:solidFill>
              </a:rPr>
              <a:t>  @</a:t>
            </a:r>
            <a:r>
              <a:rPr lang="en-US" sz="1800" dirty="0" err="1">
                <a:solidFill>
                  <a:schemeClr val="accent1"/>
                </a:solidFill>
              </a:rPr>
              <a:t>browser.find_element</a:t>
            </a:r>
            <a:r>
              <a:rPr lang="en-US" sz="1800" dirty="0">
                <a:solidFill>
                  <a:schemeClr val="accent1"/>
                </a:solidFill>
              </a:rPr>
              <a:t>(:id, '</a:t>
            </a:r>
            <a:r>
              <a:rPr lang="en-US" sz="1800" dirty="0" err="1">
                <a:solidFill>
                  <a:schemeClr val="accent1"/>
                </a:solidFill>
              </a:rPr>
              <a:t>firstName</a:t>
            </a:r>
            <a:r>
              <a:rPr lang="en-US" sz="1800" dirty="0">
                <a:solidFill>
                  <a:schemeClr val="accent1"/>
                </a:solidFill>
              </a:rPr>
              <a:t>').</a:t>
            </a:r>
            <a:r>
              <a:rPr lang="en-US" sz="1800" dirty="0" err="1">
                <a:solidFill>
                  <a:schemeClr val="accent1"/>
                </a:solidFill>
              </a:rPr>
              <a:t>send_keys</a:t>
            </a:r>
            <a:r>
              <a:rPr lang="en-US" sz="1800" dirty="0">
                <a:solidFill>
                  <a:schemeClr val="accent1"/>
                </a:solidFill>
              </a:rPr>
              <a:t> "Anubha"</a:t>
            </a:r>
            <a:br>
              <a:rPr lang="en-US" sz="1800" dirty="0">
                <a:solidFill>
                  <a:schemeClr val="accent1"/>
                </a:solidFill>
              </a:rPr>
            </a:br>
            <a:r>
              <a:rPr lang="en-US" sz="1800" dirty="0">
                <a:solidFill>
                  <a:schemeClr val="accent1"/>
                </a:solidFill>
              </a:rPr>
              <a:t>end</a:t>
            </a:r>
          </a:p>
          <a:p>
            <a:endParaRPr lang="en-US" dirty="0">
              <a:solidFill>
                <a:schemeClr val="accent1"/>
              </a:solidFill>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43</a:t>
            </a:fld>
            <a:endParaRPr lang="en-GB" dirty="0">
              <a:solidFill>
                <a:srgbClr val="000000"/>
              </a:solidFill>
            </a:endParaRPr>
          </a:p>
        </p:txBody>
      </p:sp>
    </p:spTree>
    <p:extLst>
      <p:ext uri="{BB962C8B-B14F-4D97-AF65-F5344CB8AC3E}">
        <p14:creationId xmlns:p14="http://schemas.microsoft.com/office/powerpoint/2010/main" val="1066075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p:txBody>
          <a:bodyPr>
            <a:noAutofit/>
          </a:bodyPr>
          <a:lstStyle/>
          <a:p>
            <a:r>
              <a:rPr lang="en-US" sz="2400" dirty="0">
                <a:latin typeface="Georgia" panose="02040502050405020303" pitchFamily="18" charset="0"/>
              </a:rPr>
              <a:t>Now Right Click on the feature file and click on ‘Run’ option in the context menu.</a:t>
            </a:r>
          </a:p>
          <a:p>
            <a:r>
              <a:rPr lang="en-US" sz="2400" dirty="0">
                <a:latin typeface="Georgia" panose="02040502050405020303" pitchFamily="18" charset="0"/>
              </a:rPr>
              <a:t>The scenario will open a browser and add name details in the application form.</a:t>
            </a:r>
          </a:p>
          <a:p>
            <a:r>
              <a:rPr lang="en-US" sz="2400" dirty="0">
                <a:latin typeface="Georgia" panose="02040502050405020303" pitchFamily="18" charset="0"/>
              </a:rPr>
              <a:t>Apart from this, we can make our framework reusable and modular by creating the following setups in the project:</a:t>
            </a:r>
          </a:p>
          <a:p>
            <a:pPr marL="342900" indent="-342900">
              <a:buFont typeface="+mj-lt"/>
              <a:buAutoNum type="arabicPeriod"/>
            </a:pPr>
            <a:r>
              <a:rPr lang="en-US" sz="1800" dirty="0">
                <a:solidFill>
                  <a:schemeClr val="accent1"/>
                </a:solidFill>
                <a:latin typeface="Georgia" panose="02040502050405020303" pitchFamily="18" charset="0"/>
              </a:rPr>
              <a:t>Common utility</a:t>
            </a:r>
          </a:p>
          <a:p>
            <a:pPr marL="342900" indent="-342900">
              <a:buFont typeface="+mj-lt"/>
              <a:buAutoNum type="arabicPeriod"/>
            </a:pPr>
            <a:r>
              <a:rPr lang="en-US" sz="1800" dirty="0">
                <a:solidFill>
                  <a:schemeClr val="accent1"/>
                </a:solidFill>
                <a:latin typeface="Georgia" panose="02040502050405020303" pitchFamily="18" charset="0"/>
              </a:rPr>
              <a:t>Page Object Model</a:t>
            </a:r>
          </a:p>
          <a:p>
            <a:pPr marL="342900" indent="-342900">
              <a:buFont typeface="+mj-lt"/>
              <a:buAutoNum type="arabicPeriod"/>
            </a:pPr>
            <a:r>
              <a:rPr lang="en-US" sz="1800" dirty="0">
                <a:solidFill>
                  <a:schemeClr val="accent1"/>
                </a:solidFill>
                <a:latin typeface="Georgia" panose="02040502050405020303" pitchFamily="18" charset="0"/>
              </a:rPr>
              <a:t>Test Data handling using </a:t>
            </a:r>
            <a:r>
              <a:rPr lang="en-US" sz="1800" dirty="0" err="1">
                <a:solidFill>
                  <a:schemeClr val="accent1"/>
                </a:solidFill>
                <a:latin typeface="Georgia" panose="02040502050405020303" pitchFamily="18" charset="0"/>
              </a:rPr>
              <a:t>yaml</a:t>
            </a:r>
            <a:r>
              <a:rPr lang="en-US" sz="1800" dirty="0">
                <a:solidFill>
                  <a:schemeClr val="accent1"/>
                </a:solidFill>
                <a:latin typeface="Georgia" panose="02040502050405020303" pitchFamily="18" charset="0"/>
              </a:rPr>
              <a:t>/json/excel/properties file</a:t>
            </a:r>
          </a:p>
          <a:p>
            <a:pPr marL="342900" indent="-342900">
              <a:buFont typeface="+mj-lt"/>
              <a:buAutoNum type="arabicPeriod"/>
            </a:pPr>
            <a:r>
              <a:rPr lang="en-US" sz="1800" dirty="0">
                <a:solidFill>
                  <a:schemeClr val="accent1"/>
                </a:solidFill>
                <a:latin typeface="Georgia" panose="02040502050405020303" pitchFamily="18" charset="0"/>
              </a:rPr>
              <a:t>Config file for parameterizing the browser, environment </a:t>
            </a:r>
            <a:r>
              <a:rPr lang="en-US" sz="1800" dirty="0" err="1">
                <a:solidFill>
                  <a:schemeClr val="accent1"/>
                </a:solidFill>
                <a:latin typeface="Georgia" panose="02040502050405020303" pitchFamily="18" charset="0"/>
              </a:rPr>
              <a:t>etc</a:t>
            </a:r>
            <a:r>
              <a:rPr lang="en-US" sz="1800" dirty="0">
                <a:solidFill>
                  <a:schemeClr val="accent1"/>
                </a:solidFill>
                <a:latin typeface="Georgia" panose="02040502050405020303" pitchFamily="18" charset="0"/>
              </a:rPr>
              <a:t> parameters</a:t>
            </a:r>
          </a:p>
          <a:p>
            <a:pPr marL="342900" indent="-342900">
              <a:buFont typeface="+mj-lt"/>
              <a:buAutoNum type="arabicPeriod"/>
            </a:pPr>
            <a:endParaRPr lang="en-US" sz="1800" dirty="0">
              <a:solidFill>
                <a:schemeClr val="accent1"/>
              </a:solidFill>
              <a:latin typeface="Georgia" panose="02040502050405020303" pitchFamily="18" charset="0"/>
            </a:endParaRPr>
          </a:p>
          <a:p>
            <a:pPr marL="342900" indent="-342900">
              <a:buFont typeface="+mj-lt"/>
              <a:buAutoNum type="arabicPeriod"/>
            </a:pPr>
            <a:endParaRPr lang="en-US" sz="1800" dirty="0">
              <a:solidFill>
                <a:schemeClr val="accent1"/>
              </a:solidFill>
              <a:latin typeface="Georgia" panose="02040502050405020303" pitchFamily="18" charset="0"/>
            </a:endParaRPr>
          </a:p>
          <a:p>
            <a:endParaRPr lang="en-US" sz="1800" dirty="0">
              <a:solidFill>
                <a:schemeClr val="accent1"/>
              </a:solidFill>
            </a:endParaRPr>
          </a:p>
          <a:p>
            <a:endParaRPr lang="en-US" dirty="0">
              <a:solidFill>
                <a:schemeClr val="accent1"/>
              </a:solidFill>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44</a:t>
            </a:fld>
            <a:endParaRPr lang="en-GB" dirty="0">
              <a:solidFill>
                <a:srgbClr val="000000"/>
              </a:solidFill>
            </a:endParaRPr>
          </a:p>
        </p:txBody>
      </p:sp>
    </p:spTree>
    <p:extLst>
      <p:ext uri="{BB962C8B-B14F-4D97-AF65-F5344CB8AC3E}">
        <p14:creationId xmlns:p14="http://schemas.microsoft.com/office/powerpoint/2010/main" val="2400533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fontScale="90000"/>
          </a:bodyPr>
          <a:lstStyle/>
          <a:p>
            <a:r>
              <a:rPr lang="en-GB" b="1" dirty="0">
                <a:latin typeface="Georgia" panose="02040502050405020303" pitchFamily="18" charset="0"/>
              </a:rPr>
              <a:t>Basic Ruby Selenium BDD Framework</a:t>
            </a:r>
            <a:endParaRPr lang="en-GB" dirty="0"/>
          </a:p>
        </p:txBody>
      </p:sp>
      <p:sp>
        <p:nvSpPr>
          <p:cNvPr id="3" name="Content Placeholder 2"/>
          <p:cNvSpPr>
            <a:spLocks noGrp="1"/>
          </p:cNvSpPr>
          <p:nvPr>
            <p:ph sz="quarter" idx="15"/>
          </p:nvPr>
        </p:nvSpPr>
        <p:spPr>
          <a:xfrm>
            <a:off x="533400" y="1600200"/>
            <a:ext cx="8077200" cy="4572000"/>
          </a:xfrm>
        </p:spPr>
        <p:txBody>
          <a:bodyPr>
            <a:noAutofit/>
          </a:bodyPr>
          <a:lstStyle/>
          <a:p>
            <a:r>
              <a:rPr lang="en-US" sz="2400" dirty="0">
                <a:latin typeface="Georgia" panose="02040502050405020303" pitchFamily="18" charset="0"/>
              </a:rPr>
              <a:t>Our final project will look like this in </a:t>
            </a:r>
            <a:r>
              <a:rPr lang="en-US" sz="2400" dirty="0" err="1">
                <a:latin typeface="Georgia" panose="02040502050405020303" pitchFamily="18" charset="0"/>
              </a:rPr>
              <a:t>Rubymine</a:t>
            </a:r>
            <a:r>
              <a:rPr lang="en-US" sz="2400" dirty="0">
                <a:latin typeface="Georgia" panose="02040502050405020303" pitchFamily="18" charset="0"/>
              </a:rPr>
              <a:t>:</a:t>
            </a:r>
          </a:p>
          <a:p>
            <a:endParaRPr lang="en-US" sz="1800" dirty="0">
              <a:solidFill>
                <a:schemeClr val="accent1"/>
              </a:solidFill>
              <a:latin typeface="Georgia" panose="02040502050405020303" pitchFamily="18" charset="0"/>
            </a:endParaRPr>
          </a:p>
          <a:p>
            <a:pPr marL="342900" indent="-342900">
              <a:buFont typeface="+mj-lt"/>
              <a:buAutoNum type="arabicPeriod"/>
            </a:pPr>
            <a:endParaRPr lang="en-US" sz="1800" dirty="0">
              <a:solidFill>
                <a:schemeClr val="accent1"/>
              </a:solidFill>
              <a:latin typeface="Georgia" panose="02040502050405020303" pitchFamily="18" charset="0"/>
            </a:endParaRPr>
          </a:p>
          <a:p>
            <a:endParaRPr lang="en-US" sz="1800" dirty="0">
              <a:solidFill>
                <a:schemeClr val="accent1"/>
              </a:solidFill>
            </a:endParaRPr>
          </a:p>
          <a:p>
            <a:endParaRPr lang="en-US" dirty="0">
              <a:solidFill>
                <a:schemeClr val="accent1"/>
              </a:solidFill>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45</a:t>
            </a:fld>
            <a:endParaRPr lang="en-GB" dirty="0">
              <a:solidFill>
                <a:srgbClr val="000000"/>
              </a:solidFill>
            </a:endParaRPr>
          </a:p>
        </p:txBody>
      </p:sp>
      <p:pic>
        <p:nvPicPr>
          <p:cNvPr id="7" name="Picture 6">
            <a:extLst>
              <a:ext uri="{FF2B5EF4-FFF2-40B4-BE49-F238E27FC236}">
                <a16:creationId xmlns:a16="http://schemas.microsoft.com/office/drawing/2014/main" id="{A2D5ED39-D2EF-4D7B-9A9A-D2E91AF7E748}"/>
              </a:ext>
            </a:extLst>
          </p:cNvPr>
          <p:cNvPicPr>
            <a:picLocks noChangeAspect="1"/>
          </p:cNvPicPr>
          <p:nvPr/>
        </p:nvPicPr>
        <p:blipFill>
          <a:blip r:embed="rId2"/>
          <a:stretch>
            <a:fillRect/>
          </a:stretch>
        </p:blipFill>
        <p:spPr>
          <a:xfrm>
            <a:off x="990600" y="2057400"/>
            <a:ext cx="5791199" cy="4267200"/>
          </a:xfrm>
          <a:prstGeom prst="rect">
            <a:avLst/>
          </a:prstGeom>
          <a:ln>
            <a:solidFill>
              <a:schemeClr val="accent1"/>
            </a:solidFill>
          </a:ln>
        </p:spPr>
      </p:pic>
    </p:spTree>
    <p:extLst>
      <p:ext uri="{BB962C8B-B14F-4D97-AF65-F5344CB8AC3E}">
        <p14:creationId xmlns:p14="http://schemas.microsoft.com/office/powerpoint/2010/main" val="3216438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066800"/>
          </a:xfrm>
        </p:spPr>
        <p:txBody>
          <a:bodyPr>
            <a:normAutofit/>
          </a:bodyPr>
          <a:lstStyle/>
          <a:p>
            <a:r>
              <a:rPr lang="en-GB" b="1" dirty="0">
                <a:latin typeface="Georgia" panose="02040502050405020303" pitchFamily="18" charset="0"/>
              </a:rPr>
              <a:t>Reporting</a:t>
            </a:r>
            <a:endParaRPr lang="en-GB" dirty="0"/>
          </a:p>
        </p:txBody>
      </p:sp>
      <p:sp>
        <p:nvSpPr>
          <p:cNvPr id="3" name="Content Placeholder 2"/>
          <p:cNvSpPr>
            <a:spLocks noGrp="1"/>
          </p:cNvSpPr>
          <p:nvPr>
            <p:ph sz="quarter" idx="15"/>
          </p:nvPr>
        </p:nvSpPr>
        <p:spPr>
          <a:xfrm>
            <a:off x="533400" y="1600200"/>
            <a:ext cx="8077200" cy="4572000"/>
          </a:xfrm>
        </p:spPr>
        <p:txBody>
          <a:bodyPr>
            <a:noAutofit/>
          </a:bodyPr>
          <a:lstStyle/>
          <a:p>
            <a:r>
              <a:rPr lang="en-US" sz="2400" dirty="0">
                <a:latin typeface="Georgia" panose="02040502050405020303" pitchFamily="18" charset="0"/>
              </a:rPr>
              <a:t>Report generated with Cucumber will look like this:</a:t>
            </a:r>
          </a:p>
          <a:p>
            <a:endParaRPr lang="en-US" sz="1800" dirty="0">
              <a:solidFill>
                <a:schemeClr val="accent1"/>
              </a:solidFill>
              <a:latin typeface="Georgia" panose="02040502050405020303" pitchFamily="18" charset="0"/>
            </a:endParaRPr>
          </a:p>
          <a:p>
            <a:pPr marL="342900" indent="-342900">
              <a:buFont typeface="+mj-lt"/>
              <a:buAutoNum type="arabicPeriod"/>
            </a:pPr>
            <a:endParaRPr lang="en-US" sz="1800" dirty="0">
              <a:solidFill>
                <a:schemeClr val="accent1"/>
              </a:solidFill>
              <a:latin typeface="Georgia" panose="02040502050405020303" pitchFamily="18" charset="0"/>
            </a:endParaRPr>
          </a:p>
          <a:p>
            <a:endParaRPr lang="en-US" sz="1800" dirty="0">
              <a:solidFill>
                <a:schemeClr val="accent1"/>
              </a:solidFill>
            </a:endParaRPr>
          </a:p>
          <a:p>
            <a:endParaRPr lang="en-US" dirty="0">
              <a:solidFill>
                <a:schemeClr val="accent1"/>
              </a:solidFill>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pPr marL="0" indent="0">
              <a:buNone/>
            </a:pPr>
            <a:endParaRPr lang="en-US" sz="2400" b="1"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US" sz="2400" dirty="0">
              <a:latin typeface="Georgia" panose="02040502050405020303" pitchFamily="18" charset="0"/>
            </a:endParaRPr>
          </a:p>
          <a:p>
            <a:endParaRPr lang="en-GB" sz="2400" dirty="0">
              <a:latin typeface="Georgia" panose="02040502050405020303" pitchFamily="18" charset="0"/>
            </a:endParaRPr>
          </a:p>
          <a:p>
            <a:pPr marL="0" indent="0">
              <a:buNone/>
            </a:pPr>
            <a:endParaRPr lang="en-US" sz="2400" dirty="0">
              <a:latin typeface="Georgia" panose="02040502050405020303" pitchFamily="18" charset="0"/>
            </a:endParaRPr>
          </a:p>
          <a:p>
            <a:pPr marL="0" indent="0">
              <a:buNone/>
            </a:pPr>
            <a:endParaRPr lang="en-GB" sz="2400" dirty="0">
              <a:latin typeface="Georgia" panose="02040502050405020303" pitchFamily="18" charset="0"/>
            </a:endParaRPr>
          </a:p>
          <a:p>
            <a:pPr marL="0" indent="0">
              <a:buNone/>
            </a:pPr>
            <a:endParaRPr lang="en-GB" sz="24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err="1">
                <a:solidFill>
                  <a:srgbClr val="000000"/>
                </a:solidFill>
              </a:rPr>
              <a:t>pwc</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46</a:t>
            </a:fld>
            <a:endParaRPr lang="en-GB" dirty="0">
              <a:solidFill>
                <a:srgbClr val="000000"/>
              </a:solidFill>
            </a:endParaRPr>
          </a:p>
        </p:txBody>
      </p:sp>
      <p:pic>
        <p:nvPicPr>
          <p:cNvPr id="9" name="Picture 8">
            <a:extLst>
              <a:ext uri="{FF2B5EF4-FFF2-40B4-BE49-F238E27FC236}">
                <a16:creationId xmlns:a16="http://schemas.microsoft.com/office/drawing/2014/main" id="{96A84B25-D362-4F28-97DB-F64CB25C5B09}"/>
              </a:ext>
            </a:extLst>
          </p:cNvPr>
          <p:cNvPicPr>
            <a:picLocks noChangeAspect="1"/>
          </p:cNvPicPr>
          <p:nvPr/>
        </p:nvPicPr>
        <p:blipFill>
          <a:blip r:embed="rId2"/>
          <a:stretch>
            <a:fillRect/>
          </a:stretch>
        </p:blipFill>
        <p:spPr>
          <a:xfrm>
            <a:off x="914400" y="2209800"/>
            <a:ext cx="8001000" cy="3886200"/>
          </a:xfrm>
          <a:prstGeom prst="rect">
            <a:avLst/>
          </a:prstGeom>
          <a:ln>
            <a:solidFill>
              <a:schemeClr val="accent1"/>
            </a:solidFill>
          </a:ln>
        </p:spPr>
      </p:pic>
    </p:spTree>
    <p:extLst>
      <p:ext uri="{BB962C8B-B14F-4D97-AF65-F5344CB8AC3E}">
        <p14:creationId xmlns:p14="http://schemas.microsoft.com/office/powerpoint/2010/main" val="3846624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600200" y="2667000"/>
            <a:ext cx="5791200" cy="2286000"/>
          </a:xfrm>
        </p:spPr>
      </p:pic>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47</a:t>
            </a:fld>
            <a:endParaRPr lang="en-GB" dirty="0">
              <a:solidFill>
                <a:srgbClr val="000000"/>
              </a:solidFill>
            </a:endParaRPr>
          </a:p>
        </p:txBody>
      </p:sp>
    </p:spTree>
    <p:extLst>
      <p:ext uri="{BB962C8B-B14F-4D97-AF65-F5344CB8AC3E}">
        <p14:creationId xmlns:p14="http://schemas.microsoft.com/office/powerpoint/2010/main" val="2023915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5"/>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                          </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dirty="0">
                <a:solidFill>
                  <a:srgbClr val="000000"/>
                </a:solidFill>
              </a:rPr>
              <a:t>Automation Centre of Excellence</a:t>
            </a: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48</a:t>
            </a:fld>
            <a:endParaRPr lang="en-GB" dirty="0">
              <a:solidFill>
                <a:srgbClr val="00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57400"/>
            <a:ext cx="3505200" cy="3429000"/>
          </a:xfrm>
          <a:prstGeom prst="rect">
            <a:avLst/>
          </a:prstGeom>
        </p:spPr>
      </p:pic>
    </p:spTree>
    <p:extLst>
      <p:ext uri="{BB962C8B-B14F-4D97-AF65-F5344CB8AC3E}">
        <p14:creationId xmlns:p14="http://schemas.microsoft.com/office/powerpoint/2010/main" val="141100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92868"/>
            <a:ext cx="8077200" cy="914400"/>
          </a:xfrm>
        </p:spPr>
        <p:txBody>
          <a:bodyPr>
            <a:normAutofit fontScale="90000"/>
          </a:bodyPr>
          <a:lstStyle/>
          <a:p>
            <a:br>
              <a:rPr lang="en-GB" dirty="0"/>
            </a:br>
            <a:r>
              <a:rPr lang="en-GB" b="1" dirty="0">
                <a:latin typeface="Georgia" panose="02040502050405020303" pitchFamily="18" charset="0"/>
              </a:rPr>
              <a:t>What</a:t>
            </a:r>
            <a:r>
              <a:rPr lang="en-GB" sz="4400" dirty="0">
                <a:latin typeface="Georgia" panose="02040502050405020303" pitchFamily="18" charset="0"/>
              </a:rPr>
              <a:t> </a:t>
            </a:r>
            <a:r>
              <a:rPr lang="en-GB" b="1" dirty="0">
                <a:latin typeface="Georgia" panose="02040502050405020303" pitchFamily="18" charset="0"/>
              </a:rPr>
              <a:t>is</a:t>
            </a:r>
            <a:r>
              <a:rPr lang="en-GB" sz="4400" dirty="0">
                <a:latin typeface="Georgia" panose="02040502050405020303" pitchFamily="18" charset="0"/>
              </a:rPr>
              <a:t> </a:t>
            </a:r>
            <a:r>
              <a:rPr lang="en-GB" b="1" dirty="0">
                <a:latin typeface="Georgia" panose="02040502050405020303" pitchFamily="18" charset="0"/>
              </a:rPr>
              <a:t>Selenium</a:t>
            </a:r>
          </a:p>
        </p:txBody>
      </p:sp>
      <p:sp>
        <p:nvSpPr>
          <p:cNvPr id="3" name="Content Placeholder 2"/>
          <p:cNvSpPr>
            <a:spLocks noGrp="1"/>
          </p:cNvSpPr>
          <p:nvPr>
            <p:ph sz="quarter" idx="15"/>
          </p:nvPr>
        </p:nvSpPr>
        <p:spPr>
          <a:xfrm>
            <a:off x="533400" y="1752600"/>
            <a:ext cx="8077200" cy="5105400"/>
          </a:xfrm>
        </p:spPr>
        <p:txBody>
          <a:bodyPr>
            <a:normAutofit/>
          </a:bodyPr>
          <a:lstStyle/>
          <a:p>
            <a:pPr>
              <a:buFont typeface="Arial" pitchFamily="34" charset="0"/>
              <a:buChar char="•"/>
            </a:pPr>
            <a:r>
              <a:rPr lang="en-US" sz="2200" dirty="0">
                <a:latin typeface="Georgia" panose="02040502050405020303" pitchFamily="18" charset="0"/>
              </a:rPr>
              <a:t>Selenium is an open source automated testing suite for web applications across different browsers and platforms</a:t>
            </a:r>
          </a:p>
          <a:p>
            <a:pPr>
              <a:buFont typeface="Arial" pitchFamily="34" charset="0"/>
              <a:buChar char="•"/>
            </a:pPr>
            <a:r>
              <a:rPr lang="en-US" sz="2200" dirty="0">
                <a:latin typeface="Georgia" panose="02040502050405020303" pitchFamily="18" charset="0"/>
              </a:rPr>
              <a:t>It is used to automate web application testing to verify that it works as expected.</a:t>
            </a:r>
          </a:p>
          <a:p>
            <a:pPr>
              <a:buFont typeface="Arial" pitchFamily="34" charset="0"/>
              <a:buChar char="•"/>
            </a:pPr>
            <a:r>
              <a:rPr lang="en-US" sz="2200" dirty="0">
                <a:latin typeface="Georgia" panose="02040502050405020303" pitchFamily="18" charset="0"/>
              </a:rPr>
              <a:t>Supports multiple programming language: Java, C#, Python, Ruby, PHP and Perl.</a:t>
            </a:r>
          </a:p>
          <a:p>
            <a:pPr>
              <a:buFont typeface="Arial" pitchFamily="34" charset="0"/>
              <a:buChar char="•"/>
            </a:pPr>
            <a:r>
              <a:rPr lang="en-US" sz="2200" dirty="0">
                <a:latin typeface="Georgia" panose="02040502050405020303" pitchFamily="18" charset="0"/>
              </a:rPr>
              <a:t>Easy to write code .</a:t>
            </a:r>
          </a:p>
          <a:p>
            <a:pPr>
              <a:buFont typeface="Arial" pitchFamily="34" charset="0"/>
              <a:buChar char="•"/>
            </a:pPr>
            <a:r>
              <a:rPr lang="en-US" sz="2200" dirty="0">
                <a:latin typeface="Georgia" panose="02040502050405020303" pitchFamily="18" charset="0"/>
              </a:rPr>
              <a:t>Supports Functional, Regression, Browser Support testing, Load testing, Stress testing.</a:t>
            </a:r>
          </a:p>
          <a:p>
            <a:pPr>
              <a:buNone/>
            </a:pPr>
            <a:r>
              <a:rPr lang="en-US" sz="2800" dirty="0">
                <a:latin typeface="Georgia" panose="02040502050405020303" pitchFamily="18" charset="0"/>
              </a:rPr>
              <a:t>   </a:t>
            </a:r>
          </a:p>
          <a:p>
            <a:pPr marL="0" indent="0">
              <a:buNone/>
            </a:pPr>
            <a:r>
              <a:rPr lang="en-GB" sz="2800" dirty="0">
                <a:latin typeface="Georgia" panose="02040502050405020303" pitchFamily="18" charset="0"/>
              </a:rPr>
              <a:t>  </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5</a:t>
            </a:fld>
            <a:endParaRPr lang="en-GB" dirty="0">
              <a:solidFill>
                <a:srgbClr val="000000"/>
              </a:solidFill>
            </a:endParaRPr>
          </a:p>
        </p:txBody>
      </p:sp>
      <p:pic>
        <p:nvPicPr>
          <p:cNvPr id="8" name="Picture 7">
            <a:extLst>
              <a:ext uri="{FF2B5EF4-FFF2-40B4-BE49-F238E27FC236}">
                <a16:creationId xmlns:a16="http://schemas.microsoft.com/office/drawing/2014/main" id="{AF8DA3E3-09BA-458F-92C2-78B1E8C1F6F9}"/>
              </a:ext>
            </a:extLst>
          </p:cNvPr>
          <p:cNvPicPr>
            <a:picLocks noChangeAspect="1"/>
          </p:cNvPicPr>
          <p:nvPr/>
        </p:nvPicPr>
        <p:blipFill>
          <a:blip r:embed="rId2"/>
          <a:stretch>
            <a:fillRect/>
          </a:stretch>
        </p:blipFill>
        <p:spPr>
          <a:xfrm>
            <a:off x="6477000" y="190500"/>
            <a:ext cx="1828800" cy="1638301"/>
          </a:xfrm>
          <a:prstGeom prst="rect">
            <a:avLst/>
          </a:prstGeom>
        </p:spPr>
      </p:pic>
    </p:spTree>
    <p:extLst>
      <p:ext uri="{BB962C8B-B14F-4D97-AF65-F5344CB8AC3E}">
        <p14:creationId xmlns:p14="http://schemas.microsoft.com/office/powerpoint/2010/main" val="382305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92868"/>
            <a:ext cx="8077200" cy="914400"/>
          </a:xfrm>
        </p:spPr>
        <p:txBody>
          <a:bodyPr>
            <a:normAutofit fontScale="90000"/>
          </a:bodyPr>
          <a:lstStyle/>
          <a:p>
            <a:br>
              <a:rPr lang="en-GB" dirty="0"/>
            </a:br>
            <a:r>
              <a:rPr lang="en-GB" b="1" dirty="0">
                <a:latin typeface="Georgia" panose="02040502050405020303" pitchFamily="18" charset="0"/>
              </a:rPr>
              <a:t>Introduction to Ruby</a:t>
            </a:r>
          </a:p>
        </p:txBody>
      </p:sp>
      <p:sp>
        <p:nvSpPr>
          <p:cNvPr id="3" name="Content Placeholder 2"/>
          <p:cNvSpPr>
            <a:spLocks noGrp="1"/>
          </p:cNvSpPr>
          <p:nvPr>
            <p:ph sz="quarter" idx="15"/>
          </p:nvPr>
        </p:nvSpPr>
        <p:spPr>
          <a:xfrm>
            <a:off x="533400" y="1752600"/>
            <a:ext cx="8077200" cy="5105400"/>
          </a:xfrm>
        </p:spPr>
        <p:txBody>
          <a:bodyPr>
            <a:normAutofit fontScale="92500" lnSpcReduction="10000"/>
          </a:bodyPr>
          <a:lstStyle/>
          <a:p>
            <a:pPr>
              <a:buFont typeface="Arial" pitchFamily="34" charset="0"/>
              <a:buChar char="•"/>
            </a:pPr>
            <a:r>
              <a:rPr lang="en-US" sz="2200" dirty="0">
                <a:latin typeface="Georgia" panose="02040502050405020303" pitchFamily="18" charset="0"/>
              </a:rPr>
              <a:t>Ruby is a pure Object-Oriented language developed by Yukihiro Matsumoto</a:t>
            </a:r>
          </a:p>
          <a:p>
            <a:pPr>
              <a:buFont typeface="Arial" pitchFamily="34" charset="0"/>
              <a:buChar char="•"/>
            </a:pPr>
            <a:r>
              <a:rPr lang="en-US" sz="2200" dirty="0">
                <a:latin typeface="Georgia" panose="02040502050405020303" pitchFamily="18" charset="0"/>
              </a:rPr>
              <a:t>It is specifically made for developing client environments</a:t>
            </a:r>
          </a:p>
          <a:p>
            <a:pPr>
              <a:buFont typeface="Arial" pitchFamily="34" charset="0"/>
              <a:buChar char="•"/>
            </a:pPr>
            <a:r>
              <a:rPr lang="en-US" sz="2200" dirty="0">
                <a:latin typeface="Georgia" panose="02040502050405020303" pitchFamily="18" charset="0"/>
              </a:rPr>
              <a:t>In 2004, a framework named </a:t>
            </a:r>
            <a:r>
              <a:rPr lang="en-US" sz="2200" dirty="0" err="1">
                <a:latin typeface="Georgia" panose="02040502050405020303" pitchFamily="18" charset="0"/>
              </a:rPr>
              <a:t>RoR</a:t>
            </a:r>
            <a:r>
              <a:rPr lang="en-US" sz="2200" dirty="0">
                <a:latin typeface="Georgia" panose="02040502050405020303" pitchFamily="18" charset="0"/>
              </a:rPr>
              <a:t> or ‘</a:t>
            </a:r>
            <a:r>
              <a:rPr lang="en-US" sz="2200" dirty="0">
                <a:latin typeface="Georgia" panose="02040502050405020303" pitchFamily="18" charset="0"/>
                <a:hlinkClick r:id="rId2">
                  <a:extLst>
                    <a:ext uri="{A12FA001-AC4F-418D-AE19-62706E023703}">
                      <ahyp:hlinkClr xmlns:ahyp="http://schemas.microsoft.com/office/drawing/2018/hyperlinkcolor" val="tx"/>
                    </a:ext>
                  </a:extLst>
                </a:hlinkClick>
              </a:rPr>
              <a:t>Ruby on Rail</a:t>
            </a:r>
            <a:r>
              <a:rPr lang="en-US" sz="2200" dirty="0">
                <a:latin typeface="Georgia" panose="02040502050405020303" pitchFamily="18" charset="0"/>
              </a:rPr>
              <a:t>s’ was developed for this language which ignited Ruby’s success in the applications market and the lean startup methodology</a:t>
            </a:r>
          </a:p>
          <a:p>
            <a:pPr>
              <a:buFont typeface="Arial" pitchFamily="34" charset="0"/>
              <a:buChar char="•"/>
            </a:pPr>
            <a:r>
              <a:rPr lang="en-US" sz="2200" dirty="0">
                <a:latin typeface="Georgia" panose="02040502050405020303" pitchFamily="18" charset="0"/>
              </a:rPr>
              <a:t>Ruby is based on many other languages like Perl, Lisp, Smalltalk, Eiffel and Ada. </a:t>
            </a:r>
          </a:p>
          <a:p>
            <a:pPr>
              <a:buFont typeface="Arial" pitchFamily="34" charset="0"/>
              <a:buChar char="•"/>
            </a:pPr>
            <a:r>
              <a:rPr lang="en-US" sz="2200" dirty="0">
                <a:latin typeface="Georgia" panose="02040502050405020303" pitchFamily="18" charset="0"/>
              </a:rPr>
              <a:t>It is an interpreted scripting language which means most of its implementations execute instructions directly and freely, without previously compiling a program into machine-language instructions.</a:t>
            </a:r>
          </a:p>
          <a:p>
            <a:pPr>
              <a:buFont typeface="Arial" pitchFamily="34" charset="0"/>
              <a:buChar char="•"/>
            </a:pPr>
            <a:endParaRPr lang="en-US" sz="2200" dirty="0">
              <a:latin typeface="Georgia" panose="02040502050405020303" pitchFamily="18" charset="0"/>
            </a:endParaRPr>
          </a:p>
          <a:p>
            <a:pPr>
              <a:buNone/>
            </a:pPr>
            <a:r>
              <a:rPr lang="en-US" sz="2800" dirty="0">
                <a:latin typeface="Georgia" panose="02040502050405020303" pitchFamily="18" charset="0"/>
              </a:rPr>
              <a:t>   </a:t>
            </a:r>
          </a:p>
          <a:p>
            <a:pPr marL="0" indent="0">
              <a:buNone/>
            </a:pPr>
            <a:r>
              <a:rPr lang="en-GB" sz="2800" dirty="0">
                <a:latin typeface="Georgia" panose="02040502050405020303" pitchFamily="18" charset="0"/>
              </a:rPr>
              <a:t>  </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6</a:t>
            </a:fld>
            <a:endParaRPr lang="en-GB" dirty="0">
              <a:solidFill>
                <a:srgbClr val="000000"/>
              </a:solidFill>
            </a:endParaRPr>
          </a:p>
        </p:txBody>
      </p:sp>
      <p:pic>
        <p:nvPicPr>
          <p:cNvPr id="11" name="Picture 10">
            <a:extLst>
              <a:ext uri="{FF2B5EF4-FFF2-40B4-BE49-F238E27FC236}">
                <a16:creationId xmlns:a16="http://schemas.microsoft.com/office/drawing/2014/main" id="{10E92749-C67E-4D53-9105-41799B071CAC}"/>
              </a:ext>
            </a:extLst>
          </p:cNvPr>
          <p:cNvPicPr>
            <a:picLocks noChangeAspect="1"/>
          </p:cNvPicPr>
          <p:nvPr/>
        </p:nvPicPr>
        <p:blipFill>
          <a:blip r:embed="rId3"/>
          <a:stretch>
            <a:fillRect/>
          </a:stretch>
        </p:blipFill>
        <p:spPr>
          <a:xfrm>
            <a:off x="6858000" y="402368"/>
            <a:ext cx="1447801" cy="1295400"/>
          </a:xfrm>
          <a:prstGeom prst="rect">
            <a:avLst/>
          </a:prstGeom>
        </p:spPr>
      </p:pic>
    </p:spTree>
    <p:extLst>
      <p:ext uri="{BB962C8B-B14F-4D97-AF65-F5344CB8AC3E}">
        <p14:creationId xmlns:p14="http://schemas.microsoft.com/office/powerpoint/2010/main" val="37063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92868"/>
            <a:ext cx="8077200" cy="914400"/>
          </a:xfrm>
        </p:spPr>
        <p:txBody>
          <a:bodyPr>
            <a:normAutofit fontScale="90000"/>
          </a:bodyPr>
          <a:lstStyle/>
          <a:p>
            <a:br>
              <a:rPr lang="en-GB" dirty="0"/>
            </a:br>
            <a:br>
              <a:rPr lang="en-GB" dirty="0"/>
            </a:br>
            <a:r>
              <a:rPr lang="en-GB" b="1" dirty="0">
                <a:latin typeface="Georgia" panose="02040502050405020303" pitchFamily="18" charset="0"/>
              </a:rPr>
              <a:t>Advantages of using Ruby</a:t>
            </a:r>
          </a:p>
        </p:txBody>
      </p:sp>
      <p:sp>
        <p:nvSpPr>
          <p:cNvPr id="3" name="Content Placeholder 2"/>
          <p:cNvSpPr>
            <a:spLocks noGrp="1"/>
          </p:cNvSpPr>
          <p:nvPr>
            <p:ph sz="quarter" idx="15"/>
          </p:nvPr>
        </p:nvSpPr>
        <p:spPr>
          <a:xfrm>
            <a:off x="533400" y="1752600"/>
            <a:ext cx="8077200" cy="5105400"/>
          </a:xfrm>
        </p:spPr>
        <p:txBody>
          <a:bodyPr>
            <a:normAutofit/>
          </a:bodyPr>
          <a:lstStyle/>
          <a:p>
            <a:pPr>
              <a:buFont typeface="Arial" pitchFamily="34" charset="0"/>
              <a:buChar char="•"/>
            </a:pPr>
            <a:r>
              <a:rPr lang="en-US" sz="2200" dirty="0">
                <a:latin typeface="Georgia" panose="02040502050405020303" pitchFamily="18" charset="0"/>
              </a:rPr>
              <a:t>The biggest advantage of Ruby over languages like Java and C/C++ is that you can accomplish task by writing fewer lines of coding. This helps in bug fixing and increases speed of development.</a:t>
            </a:r>
          </a:p>
          <a:p>
            <a:pPr>
              <a:buFont typeface="Arial" pitchFamily="34" charset="0"/>
              <a:buChar char="•"/>
            </a:pPr>
            <a:r>
              <a:rPr lang="en-US" sz="2200" dirty="0">
                <a:latin typeface="Georgia" panose="02040502050405020303" pitchFamily="18" charset="0"/>
              </a:rPr>
              <a:t>Ruby code can be interpreted and does not need compilation.</a:t>
            </a:r>
          </a:p>
          <a:p>
            <a:pPr>
              <a:buFont typeface="Arial" pitchFamily="34" charset="0"/>
              <a:buChar char="•"/>
            </a:pPr>
            <a:r>
              <a:rPr lang="en-US" sz="2200" dirty="0">
                <a:latin typeface="Georgia" panose="02040502050405020303" pitchFamily="18" charset="0"/>
              </a:rPr>
              <a:t>Ruby offers flexibility and readability </a:t>
            </a:r>
          </a:p>
          <a:p>
            <a:pPr>
              <a:buFont typeface="Arial" pitchFamily="34" charset="0"/>
              <a:buChar char="•"/>
            </a:pPr>
            <a:r>
              <a:rPr lang="en-US" sz="2200" dirty="0">
                <a:latin typeface="Georgia" panose="02040502050405020303" pitchFamily="18" charset="0"/>
              </a:rPr>
              <a:t>Ruby does not have type declarations, and you can assign a name to variable as needed which makes it more user friendly and simple to use.</a:t>
            </a:r>
          </a:p>
          <a:p>
            <a:pPr marL="0" indent="0">
              <a:buNone/>
            </a:pPr>
            <a:endParaRPr lang="en-US" sz="2200" dirty="0">
              <a:latin typeface="Georgia" panose="02040502050405020303" pitchFamily="18" charset="0"/>
            </a:endParaRPr>
          </a:p>
          <a:p>
            <a:pPr>
              <a:buNone/>
            </a:pPr>
            <a:r>
              <a:rPr lang="en-US" sz="2800" dirty="0">
                <a:latin typeface="Georgia" panose="02040502050405020303" pitchFamily="18" charset="0"/>
              </a:rPr>
              <a:t>   </a:t>
            </a:r>
          </a:p>
          <a:p>
            <a:pPr marL="0" indent="0">
              <a:buNone/>
            </a:pPr>
            <a:r>
              <a:rPr lang="en-GB" sz="2800" dirty="0">
                <a:latin typeface="Georgia" panose="02040502050405020303" pitchFamily="18" charset="0"/>
              </a:rPr>
              <a:t>  </a:t>
            </a: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dirty="0">
                <a:solidFill>
                  <a:srgbClr val="000000"/>
                </a:solidFill>
              </a:rPr>
              <a:t>Slide </a:t>
            </a:r>
            <a:fld id="{7DE35BF5-C5D8-4FC6-A351-86E0AC0015A5}" type="slidenum">
              <a:rPr lang="en-GB" smtClean="0">
                <a:solidFill>
                  <a:srgbClr val="000000"/>
                </a:solidFill>
              </a:rPr>
              <a:pPr/>
              <a:t>7</a:t>
            </a:fld>
            <a:endParaRPr lang="en-GB" dirty="0">
              <a:solidFill>
                <a:srgbClr val="000000"/>
              </a:solidFill>
            </a:endParaRPr>
          </a:p>
        </p:txBody>
      </p:sp>
      <p:pic>
        <p:nvPicPr>
          <p:cNvPr id="11" name="Picture 10">
            <a:extLst>
              <a:ext uri="{FF2B5EF4-FFF2-40B4-BE49-F238E27FC236}">
                <a16:creationId xmlns:a16="http://schemas.microsoft.com/office/drawing/2014/main" id="{10E92749-C67E-4D53-9105-41799B071CAC}"/>
              </a:ext>
            </a:extLst>
          </p:cNvPr>
          <p:cNvPicPr>
            <a:picLocks noChangeAspect="1"/>
          </p:cNvPicPr>
          <p:nvPr/>
        </p:nvPicPr>
        <p:blipFill>
          <a:blip r:embed="rId2"/>
          <a:stretch>
            <a:fillRect/>
          </a:stretch>
        </p:blipFill>
        <p:spPr>
          <a:xfrm>
            <a:off x="6858000" y="402368"/>
            <a:ext cx="1447801" cy="1295400"/>
          </a:xfrm>
          <a:prstGeom prst="rect">
            <a:avLst/>
          </a:prstGeom>
        </p:spPr>
      </p:pic>
    </p:spTree>
    <p:extLst>
      <p:ext uri="{BB962C8B-B14F-4D97-AF65-F5344CB8AC3E}">
        <p14:creationId xmlns:p14="http://schemas.microsoft.com/office/powerpoint/2010/main" val="37980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89" y="838200"/>
            <a:ext cx="8077200" cy="1143000"/>
          </a:xfrm>
        </p:spPr>
        <p:txBody>
          <a:bodyPr>
            <a:normAutofit fontScale="90000"/>
          </a:bodyPr>
          <a:lstStyle/>
          <a:p>
            <a:r>
              <a:rPr lang="en-GB" b="1" dirty="0">
                <a:latin typeface="Georgia" panose="02040502050405020303" pitchFamily="18" charset="0"/>
              </a:rPr>
              <a:t>Implementation areas for Ruby</a:t>
            </a:r>
            <a:br>
              <a:rPr lang="en-GB" dirty="0">
                <a:latin typeface="Georgia" panose="02040502050405020303" pitchFamily="18" charset="0"/>
              </a:rPr>
            </a:br>
            <a:endParaRPr lang="en-GB" b="1" dirty="0">
              <a:latin typeface="Georgia" panose="02040502050405020303" pitchFamily="18" charset="0"/>
            </a:endParaRPr>
          </a:p>
        </p:txBody>
      </p:sp>
      <p:sp>
        <p:nvSpPr>
          <p:cNvPr id="3" name="Content Placeholder 2"/>
          <p:cNvSpPr>
            <a:spLocks noGrp="1"/>
          </p:cNvSpPr>
          <p:nvPr>
            <p:ph sz="quarter" idx="15"/>
          </p:nvPr>
        </p:nvSpPr>
        <p:spPr/>
        <p:txBody>
          <a:bodyPr>
            <a:normAutofit fontScale="85000" lnSpcReduction="20000"/>
          </a:bodyPr>
          <a:lstStyle/>
          <a:p>
            <a:pPr lvl="0"/>
            <a:r>
              <a:rPr lang="en-GB" sz="2800" b="1" dirty="0">
                <a:latin typeface="Georgia" panose="02040502050405020303" pitchFamily="18" charset="0"/>
              </a:rPr>
              <a:t>Insurance applications </a:t>
            </a:r>
            <a:r>
              <a:rPr lang="en-GB" sz="2800" dirty="0">
                <a:latin typeface="Georgia" panose="02040502050405020303" pitchFamily="18" charset="0"/>
              </a:rPr>
              <a:t>-As there is huge test data and complex flows in an insurance domain, Ruby with its user-friendly syntax and flexibility will be a better choice for the testers</a:t>
            </a:r>
            <a:endParaRPr lang="en-US" sz="2800" dirty="0">
              <a:latin typeface="Georgia" panose="02040502050405020303" pitchFamily="18" charset="0"/>
            </a:endParaRPr>
          </a:p>
          <a:p>
            <a:pPr lvl="0"/>
            <a:r>
              <a:rPr lang="en-GB" sz="2800" b="1" dirty="0">
                <a:latin typeface="Georgia" panose="02040502050405020303" pitchFamily="18" charset="0"/>
              </a:rPr>
              <a:t>Banking and Finance applications </a:t>
            </a:r>
            <a:r>
              <a:rPr lang="en-GB" sz="2800" dirty="0">
                <a:latin typeface="Georgia" panose="02040502050405020303" pitchFamily="18" charset="0"/>
              </a:rPr>
              <a:t>-Because of the complexity of flows in Banking and Finance domain, some additional support apart from base selenium framework will make the automation easier and manageable. Ruby provides additional libraries like </a:t>
            </a:r>
            <a:r>
              <a:rPr lang="en-GB" sz="2800" dirty="0" err="1">
                <a:latin typeface="Georgia" panose="02040502050405020303" pitchFamily="18" charset="0"/>
              </a:rPr>
              <a:t>Watir</a:t>
            </a:r>
            <a:r>
              <a:rPr lang="en-GB" sz="2800" dirty="0">
                <a:latin typeface="Georgia" panose="02040502050405020303" pitchFamily="18" charset="0"/>
              </a:rPr>
              <a:t> and Capybara which can be used with Selenium to automate complex flows with their in-built methods.</a:t>
            </a:r>
            <a:endParaRPr lang="en-US" sz="2800" dirty="0">
              <a:latin typeface="Georgia" panose="02040502050405020303" pitchFamily="18" charset="0"/>
            </a:endParaRPr>
          </a:p>
          <a:p>
            <a:pPr lvl="0"/>
            <a:r>
              <a:rPr lang="en-GB" sz="2800" dirty="0">
                <a:latin typeface="Georgia" panose="02040502050405020303" pitchFamily="18" charset="0"/>
              </a:rPr>
              <a:t>E-Commerce </a:t>
            </a:r>
            <a:endParaRPr lang="en-US" sz="2800" dirty="0">
              <a:latin typeface="Georgia" panose="02040502050405020303" pitchFamily="18" charset="0"/>
            </a:endParaRPr>
          </a:p>
          <a:p>
            <a:pPr lvl="0"/>
            <a:r>
              <a:rPr lang="en-GB" sz="2800" dirty="0">
                <a:latin typeface="Georgia" panose="02040502050405020303" pitchFamily="18" charset="0"/>
              </a:rPr>
              <a:t>Content Management.</a:t>
            </a:r>
            <a:endParaRPr lang="en-US" sz="2800" dirty="0">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8</a:t>
            </a:fld>
            <a:endParaRPr lang="en-GB" dirty="0">
              <a:solidFill>
                <a:srgbClr val="000000"/>
              </a:solidFill>
            </a:endParaRPr>
          </a:p>
        </p:txBody>
      </p:sp>
    </p:spTree>
    <p:extLst>
      <p:ext uri="{BB962C8B-B14F-4D97-AF65-F5344CB8AC3E}">
        <p14:creationId xmlns:p14="http://schemas.microsoft.com/office/powerpoint/2010/main" val="171626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77200" cy="1143000"/>
          </a:xfrm>
        </p:spPr>
        <p:txBody>
          <a:bodyPr>
            <a:normAutofit/>
          </a:bodyPr>
          <a:lstStyle/>
          <a:p>
            <a:r>
              <a:rPr lang="en-GB" b="1" dirty="0">
                <a:latin typeface="Georgia" panose="02040502050405020303" pitchFamily="18" charset="0"/>
              </a:rPr>
              <a:t>Ruby Gems</a:t>
            </a:r>
          </a:p>
        </p:txBody>
      </p:sp>
      <p:sp>
        <p:nvSpPr>
          <p:cNvPr id="3" name="Content Placeholder 2"/>
          <p:cNvSpPr>
            <a:spLocks noGrp="1"/>
          </p:cNvSpPr>
          <p:nvPr>
            <p:ph sz="quarter" idx="15"/>
          </p:nvPr>
        </p:nvSpPr>
        <p:spPr/>
        <p:txBody>
          <a:bodyPr>
            <a:normAutofit/>
          </a:bodyPr>
          <a:lstStyle/>
          <a:p>
            <a:pPr lvl="0"/>
            <a:r>
              <a:rPr lang="en-US" sz="2800" dirty="0">
                <a:latin typeface="Georgia" panose="02040502050405020303" pitchFamily="18" charset="0"/>
              </a:rPr>
              <a:t>A gem is a module/Library that you can install and use in every project on your server</a:t>
            </a:r>
          </a:p>
          <a:p>
            <a:pPr lvl="0"/>
            <a:r>
              <a:rPr lang="en-US" sz="2800" dirty="0" err="1">
                <a:latin typeface="Georgia" panose="02040502050405020303" pitchFamily="18" charset="0"/>
              </a:rPr>
              <a:t>RubyGems</a:t>
            </a:r>
            <a:r>
              <a:rPr lang="en-US" sz="2800" dirty="0">
                <a:latin typeface="Georgia" panose="02040502050405020303" pitchFamily="18" charset="0"/>
              </a:rPr>
              <a:t> is a package manager for the Ruby programming language that provides a standard format for distributing Ruby programs and libraries</a:t>
            </a:r>
          </a:p>
          <a:p>
            <a:pPr lvl="0"/>
            <a:r>
              <a:rPr lang="en-US" sz="2800" dirty="0">
                <a:latin typeface="Georgia" panose="02040502050405020303" pitchFamily="18" charset="0"/>
              </a:rPr>
              <a:t>The gem command is used to build, upload, download, and install Gem packages</a:t>
            </a:r>
          </a:p>
          <a:p>
            <a:pPr lvl="0"/>
            <a:r>
              <a:rPr lang="en-US" sz="2800" i="1" dirty="0">
                <a:solidFill>
                  <a:schemeClr val="accent1"/>
                </a:solidFill>
                <a:latin typeface="Georgia" panose="02040502050405020303" pitchFamily="18" charset="0"/>
              </a:rPr>
              <a:t>gem install selenium-</a:t>
            </a:r>
            <a:r>
              <a:rPr lang="en-US" sz="2800" i="1" dirty="0" err="1">
                <a:solidFill>
                  <a:schemeClr val="accent1"/>
                </a:solidFill>
                <a:latin typeface="Georgia" panose="02040502050405020303" pitchFamily="18" charset="0"/>
              </a:rPr>
              <a:t>webdriver</a:t>
            </a:r>
            <a:endParaRPr lang="en-US" sz="2800" i="1" dirty="0">
              <a:solidFill>
                <a:schemeClr val="accent1"/>
              </a:solidFill>
              <a:latin typeface="Georgia" panose="02040502050405020303" pitchFamily="18" charset="0"/>
            </a:endParaRPr>
          </a:p>
        </p:txBody>
      </p:sp>
      <p:sp>
        <p:nvSpPr>
          <p:cNvPr id="4" name="Date Placeholder 3"/>
          <p:cNvSpPr>
            <a:spLocks noGrp="1"/>
          </p:cNvSpPr>
          <p:nvPr>
            <p:ph type="dt" sz="half" idx="16"/>
          </p:nvPr>
        </p:nvSpPr>
        <p:spPr/>
        <p:txBody>
          <a:bodyPr/>
          <a:lstStyle/>
          <a:p>
            <a:endParaRPr lang="en-GB" dirty="0">
              <a:solidFill>
                <a:srgbClr val="000000"/>
              </a:solidFill>
            </a:endParaRPr>
          </a:p>
        </p:txBody>
      </p:sp>
      <p:sp>
        <p:nvSpPr>
          <p:cNvPr id="5" name="Footer Placeholder 4"/>
          <p:cNvSpPr>
            <a:spLocks noGrp="1"/>
          </p:cNvSpPr>
          <p:nvPr>
            <p:ph type="ftr" sz="quarter" idx="17"/>
          </p:nvPr>
        </p:nvSpPr>
        <p:spPr/>
        <p:txBody>
          <a:bodyPr/>
          <a:lstStyle/>
          <a:p>
            <a:r>
              <a:rPr lang="en-GB">
                <a:solidFill>
                  <a:srgbClr val="000000"/>
                </a:solidFill>
              </a:rPr>
              <a:t>Automation Centre of Excellence</a:t>
            </a:r>
            <a:endParaRPr lang="en-GB" dirty="0">
              <a:solidFill>
                <a:srgbClr val="000000"/>
              </a:solidFill>
            </a:endParaRPr>
          </a:p>
        </p:txBody>
      </p:sp>
      <p:sp>
        <p:nvSpPr>
          <p:cNvPr id="6" name="Slide Number Placeholder 5"/>
          <p:cNvSpPr>
            <a:spLocks noGrp="1"/>
          </p:cNvSpPr>
          <p:nvPr>
            <p:ph type="sldNum" sz="quarter" idx="18"/>
          </p:nvPr>
        </p:nvSpPr>
        <p:spPr/>
        <p:txBody>
          <a:bodyPr/>
          <a:lstStyle/>
          <a:p>
            <a:r>
              <a:rPr lang="en-GB">
                <a:solidFill>
                  <a:srgbClr val="000000"/>
                </a:solidFill>
              </a:rPr>
              <a:t>Slide </a:t>
            </a:r>
            <a:fld id="{7DE35BF5-C5D8-4FC6-A351-86E0AC0015A5}" type="slidenum">
              <a:rPr lang="en-GB" smtClean="0">
                <a:solidFill>
                  <a:srgbClr val="000000"/>
                </a:solidFill>
              </a:rPr>
              <a:pPr/>
              <a:t>9</a:t>
            </a:fld>
            <a:endParaRPr lang="en-GB" dirty="0">
              <a:solidFill>
                <a:srgbClr val="000000"/>
              </a:solidFill>
            </a:endParaRPr>
          </a:p>
        </p:txBody>
      </p:sp>
    </p:spTree>
    <p:extLst>
      <p:ext uri="{BB962C8B-B14F-4D97-AF65-F5344CB8AC3E}">
        <p14:creationId xmlns:p14="http://schemas.microsoft.com/office/powerpoint/2010/main" val="462849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423,48,Slide168"/>
</p:tagLst>
</file>

<file path=ppt/tags/tag2.xml><?xml version="1.0" encoding="utf-8"?>
<p:tagLst xmlns:a="http://schemas.openxmlformats.org/drawingml/2006/main" xmlns:r="http://schemas.openxmlformats.org/officeDocument/2006/relationships" xmlns:p="http://schemas.openxmlformats.org/presentationml/2006/main">
  <p:tag name="SMARTREAD" val="{@Title}"/>
  <p:tag name="SMARTWRITE" val="{@Title}"/>
</p:tagLst>
</file>

<file path=ppt/tags/tag3.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Lst>
</file>

<file path=ppt/tags/tag4.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5.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WRITE" val="{@BusinessUnitCoverText}"/>
  <p:tag name="SMARTREAD" val="{@BusinessUnitCoverText}"/>
</p:tagLst>
</file>

<file path=ppt/tags/tag6.xml><?xml version="1.0" encoding="utf-8"?>
<p:tagLst xmlns:a="http://schemas.openxmlformats.org/drawingml/2006/main" xmlns:r="http://schemas.openxmlformats.org/officeDocument/2006/relationships" xmlns:p="http://schemas.openxmlformats.org/presentationml/2006/main">
  <p:tag name="SMARTOBJECT" val="Draft stamp Large Title and Subtitle v.2"/>
  <p:tag name="SMARTREAD" val="{@Draft stamp}"/>
  <p:tag name="SMARTISVISIBLE" val="{@Show Draft stamp} = Yes"/>
  <p:tag name="SMARTWRITE" val="{@Draft stamp}"/>
</p:tagLst>
</file>

<file path=ppt/tags/tag7.xml><?xml version="1.0" encoding="utf-8"?>
<p:tagLst xmlns:a="http://schemas.openxmlformats.org/drawingml/2006/main" xmlns:r="http://schemas.openxmlformats.org/officeDocument/2006/relationships" xmlns:p="http://schemas.openxmlformats.org/presentationml/2006/main">
  <p:tag name="SMARTOBJECT" val="Confidentiality stamp Large Title and Subtitle v.2"/>
  <p:tag name="SMARTREAD" val="{@Confidentiality stamp}"/>
  <p:tag name="SMARTWRITE" val="{@Confidentiality stamp}"/>
</p:tagLst>
</file>

<file path=ppt/tags/tag8.xml><?xml version="1.0" encoding="utf-8"?>
<p:tagLst xmlns:a="http://schemas.openxmlformats.org/drawingml/2006/main" xmlns:r="http://schemas.openxmlformats.org/officeDocument/2006/relationships" xmlns:p="http://schemas.openxmlformats.org/presentationml/2006/main">
  <p:tag name="SMARTOBJECT" val="Report date Large Title and Subtitle v.2"/>
  <p:tag name="SMARTREAD" val="{@Report date}"/>
  <p:tag name="SMARTWRITE" val="{@Report da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55243</TotalTime>
  <Words>2835</Words>
  <Application>Microsoft Office PowerPoint</Application>
  <PresentationFormat>On-screen Show (4:3)</PresentationFormat>
  <Paragraphs>575</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Franklin Gothic Book</vt:lpstr>
      <vt:lpstr>Georgia</vt:lpstr>
      <vt:lpstr>Perpetua</vt:lpstr>
      <vt:lpstr>Wingdings</vt:lpstr>
      <vt:lpstr>Wingdings 2</vt:lpstr>
      <vt:lpstr>Equity</vt:lpstr>
      <vt:lpstr>Selenium with Ruby</vt:lpstr>
      <vt:lpstr>Agenda</vt:lpstr>
      <vt:lpstr>What is Test Automation?</vt:lpstr>
      <vt:lpstr> Why to Automate?</vt:lpstr>
      <vt:lpstr> What is Selenium</vt:lpstr>
      <vt:lpstr> Introduction to Ruby</vt:lpstr>
      <vt:lpstr>  Advantages of using Ruby</vt:lpstr>
      <vt:lpstr>Implementation areas for Ruby </vt:lpstr>
      <vt:lpstr>Ruby Gems</vt:lpstr>
      <vt:lpstr>External Ruby Libraries- Capybara</vt:lpstr>
      <vt:lpstr>External Ruby Libraries- Capybara</vt:lpstr>
      <vt:lpstr>External Ruby Libraries- Watir</vt:lpstr>
      <vt:lpstr>External Ruby Libraries- Watir</vt:lpstr>
      <vt:lpstr>Framework</vt:lpstr>
      <vt:lpstr>Types Of framework</vt:lpstr>
      <vt:lpstr>Behavior Driven Development Framework</vt:lpstr>
      <vt:lpstr>Behavior Driven Development Framework</vt:lpstr>
      <vt:lpstr>Behavior Driven Development Framework</vt:lpstr>
      <vt:lpstr>Behavior Driven Development Framework</vt:lpstr>
      <vt:lpstr>Ruby Cucumber  Framework Workflow</vt:lpstr>
      <vt:lpstr>Setting Up Ruby Mine</vt:lpstr>
      <vt:lpstr>Setting Up Ruby Mine</vt:lpstr>
      <vt:lpstr>Setting Up Ruby Mine</vt:lpstr>
      <vt:lpstr>Setting Up Ruby Mine</vt:lpstr>
      <vt:lpstr>Setting Up Ruby Mine</vt:lpstr>
      <vt:lpstr>Setting Up Ruby Mine</vt:lpstr>
      <vt:lpstr>Setting Up Ruby Mine</vt:lpstr>
      <vt:lpstr>Setting Up Ruby Mine</vt:lpstr>
      <vt:lpstr>Setting Up Ruby Mine</vt:lpstr>
      <vt:lpstr>Setting Up Ruby Mine</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Basic Ruby Selenium BDD Framework</vt:lpstr>
      <vt:lpstr>Reporting</vt:lpstr>
      <vt:lpstr>PowerPoint Presentation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Protractor</dc:title>
  <dc:creator>Joydeep Roy</dc:creator>
  <cp:lastModifiedBy>Anubha Sinha</cp:lastModifiedBy>
  <cp:revision>1058</cp:revision>
  <dcterms:created xsi:type="dcterms:W3CDTF">2014-10-18T13:03:26Z</dcterms:created>
  <dcterms:modified xsi:type="dcterms:W3CDTF">2020-11-26T12:58:03Z</dcterms:modified>
</cp:coreProperties>
</file>