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59" r:id="rId22"/>
    <p:sldId id="298" r:id="rId23"/>
    <p:sldId id="258" r:id="rId24"/>
    <p:sldId id="260" r:id="rId25"/>
    <p:sldId id="278" r:id="rId26"/>
    <p:sldId id="261" r:id="rId27"/>
    <p:sldId id="271" r:id="rId28"/>
    <p:sldId id="266" r:id="rId29"/>
    <p:sldId id="267" r:id="rId30"/>
    <p:sldId id="272" r:id="rId31"/>
    <p:sldId id="263" r:id="rId32"/>
    <p:sldId id="268" r:id="rId33"/>
    <p:sldId id="273" r:id="rId34"/>
    <p:sldId id="274" r:id="rId35"/>
    <p:sldId id="269" r:id="rId36"/>
    <p:sldId id="275" r:id="rId37"/>
    <p:sldId id="270" r:id="rId38"/>
    <p:sldId id="276" r:id="rId39"/>
    <p:sldId id="277" r:id="rId40"/>
    <p:sldId id="279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090B4-AE51-4A20-857F-4F3FBDCAB43F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978C2-B51A-4BF6-8861-691BA8397DFE}">
      <dgm:prSet phldrT="[Text]"/>
      <dgm:spPr/>
      <dgm:t>
        <a:bodyPr/>
        <a:lstStyle/>
        <a:p>
          <a:r>
            <a:rPr lang="en-US" dirty="0" smtClean="0"/>
            <a:t>A 8 N 0 _3</a:t>
          </a:r>
          <a:endParaRPr lang="en-US" dirty="0"/>
        </a:p>
      </dgm:t>
    </dgm:pt>
    <dgm:pt modelId="{CF96A5B5-DF84-423C-8E08-E75F7C0C6DCF}" type="parTrans" cxnId="{D4F8A10D-4A8F-4362-95D2-B84F6BCCA181}">
      <dgm:prSet/>
      <dgm:spPr/>
      <dgm:t>
        <a:bodyPr/>
        <a:lstStyle/>
        <a:p>
          <a:endParaRPr lang="en-US"/>
        </a:p>
      </dgm:t>
    </dgm:pt>
    <dgm:pt modelId="{E365D3E0-274C-4346-8F28-2599923FCC07}" type="sibTrans" cxnId="{D4F8A10D-4A8F-4362-95D2-B84F6BCCA181}">
      <dgm:prSet/>
      <dgm:spPr/>
      <dgm:t>
        <a:bodyPr/>
        <a:lstStyle/>
        <a:p>
          <a:endParaRPr lang="en-US"/>
        </a:p>
      </dgm:t>
    </dgm:pt>
    <dgm:pt modelId="{8D676D55-F811-4390-A39E-519938EDEA96}">
      <dgm:prSet phldrT="[Text]"/>
      <dgm:spPr/>
      <dgm:t>
        <a:bodyPr/>
        <a:lstStyle/>
        <a:p>
          <a:r>
            <a:rPr lang="en-US" dirty="0" smtClean="0"/>
            <a:t>H C 1</a:t>
          </a:r>
          <a:endParaRPr lang="en-US" dirty="0"/>
        </a:p>
      </dgm:t>
    </dgm:pt>
    <dgm:pt modelId="{8EC7A063-D313-4131-9D2C-1C474426146F}" type="parTrans" cxnId="{E010991F-B538-4C53-A521-A1991B71C4A9}">
      <dgm:prSet/>
      <dgm:spPr/>
      <dgm:t>
        <a:bodyPr/>
        <a:lstStyle/>
        <a:p>
          <a:endParaRPr lang="en-US"/>
        </a:p>
      </dgm:t>
    </dgm:pt>
    <dgm:pt modelId="{89C07C9E-5C8A-4CAE-98E3-B5064CE7F78F}" type="sibTrans" cxnId="{E010991F-B538-4C53-A521-A1991B71C4A9}">
      <dgm:prSet/>
      <dgm:spPr/>
      <dgm:t>
        <a:bodyPr/>
        <a:lstStyle/>
        <a:p>
          <a:endParaRPr lang="en-US"/>
        </a:p>
      </dgm:t>
    </dgm:pt>
    <dgm:pt modelId="{882F0DF0-7FA7-4C25-8DEF-68EE4070A5E0}">
      <dgm:prSet phldrT="[Text]"/>
      <dgm:spPr/>
      <dgm:t>
        <a:bodyPr/>
        <a:lstStyle/>
        <a:p>
          <a:r>
            <a:rPr lang="en-US" dirty="0" smtClean="0"/>
            <a:t>A 8 C I</a:t>
          </a:r>
          <a:endParaRPr lang="en-US" dirty="0"/>
        </a:p>
      </dgm:t>
    </dgm:pt>
    <dgm:pt modelId="{4EC9691F-D7F3-4631-9316-AE4FB49031AE}" type="parTrans" cxnId="{D6FEFCAD-A4DD-4FBF-8504-23F2112CA7FC}">
      <dgm:prSet/>
      <dgm:spPr/>
      <dgm:t>
        <a:bodyPr/>
        <a:lstStyle/>
        <a:p>
          <a:endParaRPr lang="en-US"/>
        </a:p>
      </dgm:t>
    </dgm:pt>
    <dgm:pt modelId="{E5A69A70-1CE9-4524-82EE-1CE750D2BBAA}" type="sibTrans" cxnId="{D6FEFCAD-A4DD-4FBF-8504-23F2112CA7FC}">
      <dgm:prSet/>
      <dgm:spPr/>
      <dgm:t>
        <a:bodyPr/>
        <a:lstStyle/>
        <a:p>
          <a:endParaRPr lang="en-US"/>
        </a:p>
      </dgm:t>
    </dgm:pt>
    <dgm:pt modelId="{07F8A747-1851-4170-AA54-B50E827791BF}">
      <dgm:prSet phldrT="[Text]"/>
      <dgm:spPr/>
      <dgm:t>
        <a:bodyPr/>
        <a:lstStyle/>
        <a:p>
          <a:r>
            <a:rPr lang="en-US" dirty="0" smtClean="0"/>
            <a:t>H N O _8</a:t>
          </a:r>
          <a:endParaRPr lang="en-US" dirty="0"/>
        </a:p>
      </dgm:t>
    </dgm:pt>
    <dgm:pt modelId="{481666A5-F63A-4718-B464-112D7F010F3E}" type="parTrans" cxnId="{2AC5674F-7350-4239-855F-FEF711332B76}">
      <dgm:prSet/>
      <dgm:spPr/>
      <dgm:t>
        <a:bodyPr/>
        <a:lstStyle/>
        <a:p>
          <a:endParaRPr lang="en-US"/>
        </a:p>
      </dgm:t>
    </dgm:pt>
    <dgm:pt modelId="{CF0A86DE-1F28-4BB3-985F-4B3FCE66D2F9}" type="sibTrans" cxnId="{2AC5674F-7350-4239-855F-FEF711332B76}">
      <dgm:prSet/>
      <dgm:spPr/>
      <dgm:t>
        <a:bodyPr/>
        <a:lstStyle/>
        <a:p>
          <a:endParaRPr lang="en-US"/>
        </a:p>
      </dgm:t>
    </dgm:pt>
    <dgm:pt modelId="{F06F685F-0F89-4AA2-AE8C-CD1C90071148}" type="pres">
      <dgm:prSet presAssocID="{DFF090B4-AE51-4A20-857F-4F3FBDCAB4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6A5782-DDB7-47A7-AC03-61D39DB5D4BA}" type="pres">
      <dgm:prSet presAssocID="{A92978C2-B51A-4BF6-8861-691BA8397DFE}" presName="compNode" presStyleCnt="0"/>
      <dgm:spPr/>
    </dgm:pt>
    <dgm:pt modelId="{F8385D77-B364-4C2D-9248-A859F343FA21}" type="pres">
      <dgm:prSet presAssocID="{A92978C2-B51A-4BF6-8861-691BA8397DFE}" presName="pictRect" presStyleLbl="node1" presStyleIdx="0" presStyleCnt="4" custLinFactNeighborX="3525" custLinFactNeighborY="-60803"/>
      <dgm:spPr/>
    </dgm:pt>
    <dgm:pt modelId="{D1662A7C-1284-43B5-A97A-367DBD979947}" type="pres">
      <dgm:prSet presAssocID="{A92978C2-B51A-4BF6-8861-691BA8397DFE}" presName="textRect" presStyleLbl="revTx" presStyleIdx="0" presStyleCnt="4" custLinFactNeighborX="3202" custLinFactNeighborY="-690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57CEF-4EF9-4268-A5E3-73BCA309A458}" type="pres">
      <dgm:prSet presAssocID="{E365D3E0-274C-4346-8F28-2599923FCC0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51E569-68C1-40D1-B09E-F2F50E85DD47}" type="pres">
      <dgm:prSet presAssocID="{8D676D55-F811-4390-A39E-519938EDEA96}" presName="compNode" presStyleCnt="0"/>
      <dgm:spPr/>
    </dgm:pt>
    <dgm:pt modelId="{D3AA9671-63CF-4A80-AA90-D14CCE3E5D7D}" type="pres">
      <dgm:prSet presAssocID="{8D676D55-F811-4390-A39E-519938EDEA96}" presName="pictRect" presStyleLbl="node1" presStyleIdx="1" presStyleCnt="4" custLinFactNeighborX="1491" custLinFactNeighborY="-61344"/>
      <dgm:spPr/>
    </dgm:pt>
    <dgm:pt modelId="{700ACAA4-71FB-4B97-9090-6DD01ECC08F8}" type="pres">
      <dgm:prSet presAssocID="{8D676D55-F811-4390-A39E-519938EDEA96}" presName="textRect" presStyleLbl="revTx" presStyleIdx="1" presStyleCnt="4" custLinFactNeighborX="3202" custLinFactNeighborY="-733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43C9E-CB92-4934-A60F-7856AA2D9ECD}" type="pres">
      <dgm:prSet presAssocID="{89C07C9E-5C8A-4CAE-98E3-B5064CE7F78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0F5E284-BA9D-465F-AA02-EDCC83450205}" type="pres">
      <dgm:prSet presAssocID="{882F0DF0-7FA7-4C25-8DEF-68EE4070A5E0}" presName="compNode" presStyleCnt="0"/>
      <dgm:spPr/>
    </dgm:pt>
    <dgm:pt modelId="{0908F56E-658D-42D3-BAC5-1CB1CB578C02}" type="pres">
      <dgm:prSet presAssocID="{882F0DF0-7FA7-4C25-8DEF-68EE4070A5E0}" presName="pictRect" presStyleLbl="node1" presStyleIdx="2" presStyleCnt="4" custLinFactNeighborX="1125" custLinFactNeighborY="-60803"/>
      <dgm:spPr/>
    </dgm:pt>
    <dgm:pt modelId="{399338FD-6A8E-42A3-BD07-60E35566A8CD}" type="pres">
      <dgm:prSet presAssocID="{882F0DF0-7FA7-4C25-8DEF-68EE4070A5E0}" presName="textRect" presStyleLbl="revTx" presStyleIdx="2" presStyleCnt="4" custLinFactNeighborX="6937" custLinFactNeighborY="-745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E1ADD0-98D9-473A-A82F-892E95BB7F8A}" type="pres">
      <dgm:prSet presAssocID="{E5A69A70-1CE9-4524-82EE-1CE750D2BBA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D558E2-CF2C-45D0-ACE1-74343DAA6589}" type="pres">
      <dgm:prSet presAssocID="{07F8A747-1851-4170-AA54-B50E827791BF}" presName="compNode" presStyleCnt="0"/>
      <dgm:spPr/>
    </dgm:pt>
    <dgm:pt modelId="{0773C893-CCA3-45AA-A166-38AB4E50F7E9}" type="pres">
      <dgm:prSet presAssocID="{07F8A747-1851-4170-AA54-B50E827791BF}" presName="pictRect" presStyleLbl="node1" presStyleIdx="3" presStyleCnt="4" custLinFactNeighborX="210" custLinFactNeighborY="-61344"/>
      <dgm:spPr/>
    </dgm:pt>
    <dgm:pt modelId="{AE60F9D0-BFA1-47E5-865E-EE176FF0E149}" type="pres">
      <dgm:prSet presAssocID="{07F8A747-1851-4170-AA54-B50E827791BF}" presName="textRect" presStyleLbl="revTx" presStyleIdx="3" presStyleCnt="4" custLinFactNeighborX="1778" custLinFactNeighborY="-77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EFCAD-A4DD-4FBF-8504-23F2112CA7FC}" srcId="{DFF090B4-AE51-4A20-857F-4F3FBDCAB43F}" destId="{882F0DF0-7FA7-4C25-8DEF-68EE4070A5E0}" srcOrd="2" destOrd="0" parTransId="{4EC9691F-D7F3-4631-9316-AE4FB49031AE}" sibTransId="{E5A69A70-1CE9-4524-82EE-1CE750D2BBAA}"/>
    <dgm:cxn modelId="{8C1FC5C2-D1A0-4623-8EC2-1819723D76AE}" type="presOf" srcId="{E365D3E0-274C-4346-8F28-2599923FCC07}" destId="{2C257CEF-4EF9-4268-A5E3-73BCA309A458}" srcOrd="0" destOrd="0" presId="urn:microsoft.com/office/officeart/2005/8/layout/pList1"/>
    <dgm:cxn modelId="{50D58399-501D-4BFB-8EE9-6D67BD61307E}" type="presOf" srcId="{8D676D55-F811-4390-A39E-519938EDEA96}" destId="{700ACAA4-71FB-4B97-9090-6DD01ECC08F8}" srcOrd="0" destOrd="0" presId="urn:microsoft.com/office/officeart/2005/8/layout/pList1"/>
    <dgm:cxn modelId="{E010991F-B538-4C53-A521-A1991B71C4A9}" srcId="{DFF090B4-AE51-4A20-857F-4F3FBDCAB43F}" destId="{8D676D55-F811-4390-A39E-519938EDEA96}" srcOrd="1" destOrd="0" parTransId="{8EC7A063-D313-4131-9D2C-1C474426146F}" sibTransId="{89C07C9E-5C8A-4CAE-98E3-B5064CE7F78F}"/>
    <dgm:cxn modelId="{D4F8A10D-4A8F-4362-95D2-B84F6BCCA181}" srcId="{DFF090B4-AE51-4A20-857F-4F3FBDCAB43F}" destId="{A92978C2-B51A-4BF6-8861-691BA8397DFE}" srcOrd="0" destOrd="0" parTransId="{CF96A5B5-DF84-423C-8E08-E75F7C0C6DCF}" sibTransId="{E365D3E0-274C-4346-8F28-2599923FCC07}"/>
    <dgm:cxn modelId="{88C019DA-99AC-4D8B-8D8D-E16311278DFC}" type="presOf" srcId="{07F8A747-1851-4170-AA54-B50E827791BF}" destId="{AE60F9D0-BFA1-47E5-865E-EE176FF0E149}" srcOrd="0" destOrd="0" presId="urn:microsoft.com/office/officeart/2005/8/layout/pList1"/>
    <dgm:cxn modelId="{61640264-5BD7-4671-A6A0-B9D4140550D3}" type="presOf" srcId="{DFF090B4-AE51-4A20-857F-4F3FBDCAB43F}" destId="{F06F685F-0F89-4AA2-AE8C-CD1C90071148}" srcOrd="0" destOrd="0" presId="urn:microsoft.com/office/officeart/2005/8/layout/pList1"/>
    <dgm:cxn modelId="{2AC5674F-7350-4239-855F-FEF711332B76}" srcId="{DFF090B4-AE51-4A20-857F-4F3FBDCAB43F}" destId="{07F8A747-1851-4170-AA54-B50E827791BF}" srcOrd="3" destOrd="0" parTransId="{481666A5-F63A-4718-B464-112D7F010F3E}" sibTransId="{CF0A86DE-1F28-4BB3-985F-4B3FCE66D2F9}"/>
    <dgm:cxn modelId="{C92F9016-4A31-4EB4-B07F-EC8F44184B2A}" type="presOf" srcId="{A92978C2-B51A-4BF6-8861-691BA8397DFE}" destId="{D1662A7C-1284-43B5-A97A-367DBD979947}" srcOrd="0" destOrd="0" presId="urn:microsoft.com/office/officeart/2005/8/layout/pList1"/>
    <dgm:cxn modelId="{814FAB13-D7A0-4C20-9B34-122993911512}" type="presOf" srcId="{882F0DF0-7FA7-4C25-8DEF-68EE4070A5E0}" destId="{399338FD-6A8E-42A3-BD07-60E35566A8CD}" srcOrd="0" destOrd="0" presId="urn:microsoft.com/office/officeart/2005/8/layout/pList1"/>
    <dgm:cxn modelId="{3C7EFF5D-A542-4EF3-88A4-3C89F5CD928B}" type="presOf" srcId="{89C07C9E-5C8A-4CAE-98E3-B5064CE7F78F}" destId="{24243C9E-CB92-4934-A60F-7856AA2D9ECD}" srcOrd="0" destOrd="0" presId="urn:microsoft.com/office/officeart/2005/8/layout/pList1"/>
    <dgm:cxn modelId="{DE2DB6C0-AAB8-4018-8E2C-A67EAED06827}" type="presOf" srcId="{E5A69A70-1CE9-4524-82EE-1CE750D2BBAA}" destId="{91E1ADD0-98D9-473A-A82F-892E95BB7F8A}" srcOrd="0" destOrd="0" presId="urn:microsoft.com/office/officeart/2005/8/layout/pList1"/>
    <dgm:cxn modelId="{58EB5BAA-3071-4BD6-8F1A-5A8147A779CA}" type="presParOf" srcId="{F06F685F-0F89-4AA2-AE8C-CD1C90071148}" destId="{1C6A5782-DDB7-47A7-AC03-61D39DB5D4BA}" srcOrd="0" destOrd="0" presId="urn:microsoft.com/office/officeart/2005/8/layout/pList1"/>
    <dgm:cxn modelId="{82FF83A0-4C73-4DE9-96A9-4868A331F1B2}" type="presParOf" srcId="{1C6A5782-DDB7-47A7-AC03-61D39DB5D4BA}" destId="{F8385D77-B364-4C2D-9248-A859F343FA21}" srcOrd="0" destOrd="0" presId="urn:microsoft.com/office/officeart/2005/8/layout/pList1"/>
    <dgm:cxn modelId="{A70463E9-AD5C-417E-953B-975E0F1E81FD}" type="presParOf" srcId="{1C6A5782-DDB7-47A7-AC03-61D39DB5D4BA}" destId="{D1662A7C-1284-43B5-A97A-367DBD979947}" srcOrd="1" destOrd="0" presId="urn:microsoft.com/office/officeart/2005/8/layout/pList1"/>
    <dgm:cxn modelId="{51BB7396-6F35-465A-90C4-92C048E8B30C}" type="presParOf" srcId="{F06F685F-0F89-4AA2-AE8C-CD1C90071148}" destId="{2C257CEF-4EF9-4268-A5E3-73BCA309A458}" srcOrd="1" destOrd="0" presId="urn:microsoft.com/office/officeart/2005/8/layout/pList1"/>
    <dgm:cxn modelId="{F39C1AE4-63AF-46DF-857A-B92907B97DCC}" type="presParOf" srcId="{F06F685F-0F89-4AA2-AE8C-CD1C90071148}" destId="{1851E569-68C1-40D1-B09E-F2F50E85DD47}" srcOrd="2" destOrd="0" presId="urn:microsoft.com/office/officeart/2005/8/layout/pList1"/>
    <dgm:cxn modelId="{60A6D180-0CD1-4836-A031-19A8A2CA3508}" type="presParOf" srcId="{1851E569-68C1-40D1-B09E-F2F50E85DD47}" destId="{D3AA9671-63CF-4A80-AA90-D14CCE3E5D7D}" srcOrd="0" destOrd="0" presId="urn:microsoft.com/office/officeart/2005/8/layout/pList1"/>
    <dgm:cxn modelId="{08850F38-13B6-4632-A3F6-1924DD11D4ED}" type="presParOf" srcId="{1851E569-68C1-40D1-B09E-F2F50E85DD47}" destId="{700ACAA4-71FB-4B97-9090-6DD01ECC08F8}" srcOrd="1" destOrd="0" presId="urn:microsoft.com/office/officeart/2005/8/layout/pList1"/>
    <dgm:cxn modelId="{1C1627A3-70ED-4C08-AABA-07DE825A8193}" type="presParOf" srcId="{F06F685F-0F89-4AA2-AE8C-CD1C90071148}" destId="{24243C9E-CB92-4934-A60F-7856AA2D9ECD}" srcOrd="3" destOrd="0" presId="urn:microsoft.com/office/officeart/2005/8/layout/pList1"/>
    <dgm:cxn modelId="{AB002FB1-DAB7-43EE-9AFB-527B82B3CC95}" type="presParOf" srcId="{F06F685F-0F89-4AA2-AE8C-CD1C90071148}" destId="{70F5E284-BA9D-465F-AA02-EDCC83450205}" srcOrd="4" destOrd="0" presId="urn:microsoft.com/office/officeart/2005/8/layout/pList1"/>
    <dgm:cxn modelId="{8309C9FD-9A50-4011-BFEE-44204829FF55}" type="presParOf" srcId="{70F5E284-BA9D-465F-AA02-EDCC83450205}" destId="{0908F56E-658D-42D3-BAC5-1CB1CB578C02}" srcOrd="0" destOrd="0" presId="urn:microsoft.com/office/officeart/2005/8/layout/pList1"/>
    <dgm:cxn modelId="{4FF14ACA-1918-430C-946B-93FCC45E1D8B}" type="presParOf" srcId="{70F5E284-BA9D-465F-AA02-EDCC83450205}" destId="{399338FD-6A8E-42A3-BD07-60E35566A8CD}" srcOrd="1" destOrd="0" presId="urn:microsoft.com/office/officeart/2005/8/layout/pList1"/>
    <dgm:cxn modelId="{638610C2-2B0C-4B89-B0AD-8A29E3054919}" type="presParOf" srcId="{F06F685F-0F89-4AA2-AE8C-CD1C90071148}" destId="{91E1ADD0-98D9-473A-A82F-892E95BB7F8A}" srcOrd="5" destOrd="0" presId="urn:microsoft.com/office/officeart/2005/8/layout/pList1"/>
    <dgm:cxn modelId="{63540C9C-5694-4690-9963-B9B646AF0848}" type="presParOf" srcId="{F06F685F-0F89-4AA2-AE8C-CD1C90071148}" destId="{54D558E2-CF2C-45D0-ACE1-74343DAA6589}" srcOrd="6" destOrd="0" presId="urn:microsoft.com/office/officeart/2005/8/layout/pList1"/>
    <dgm:cxn modelId="{6DB7FDFA-C454-4192-BCC7-43E1FB6E7081}" type="presParOf" srcId="{54D558E2-CF2C-45D0-ACE1-74343DAA6589}" destId="{0773C893-CCA3-45AA-A166-38AB4E50F7E9}" srcOrd="0" destOrd="0" presId="urn:microsoft.com/office/officeart/2005/8/layout/pList1"/>
    <dgm:cxn modelId="{D95A98A0-384A-436A-BFE6-399B1434AFA4}" type="presParOf" srcId="{54D558E2-CF2C-45D0-ACE1-74343DAA6589}" destId="{AE60F9D0-BFA1-47E5-865E-EE176FF0E149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85D77-B364-4C2D-9248-A859F343FA21}">
      <dsp:nvSpPr>
        <dsp:cNvPr id="0" name=""/>
        <dsp:cNvSpPr/>
      </dsp:nvSpPr>
      <dsp:spPr>
        <a:xfrm>
          <a:off x="95524" y="168546"/>
          <a:ext cx="2557458" cy="1762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62A7C-1284-43B5-A97A-367DBD979947}">
      <dsp:nvSpPr>
        <dsp:cNvPr id="0" name=""/>
        <dsp:cNvSpPr/>
      </dsp:nvSpPr>
      <dsp:spPr>
        <a:xfrm>
          <a:off x="87264" y="2347003"/>
          <a:ext cx="2557458" cy="94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 8 N 0 _3</a:t>
          </a:r>
          <a:endParaRPr lang="en-US" sz="3800" kern="1200" dirty="0"/>
        </a:p>
      </dsp:txBody>
      <dsp:txXfrm>
        <a:off x="87264" y="2347003"/>
        <a:ext cx="2557458" cy="948816"/>
      </dsp:txXfrm>
    </dsp:sp>
    <dsp:sp modelId="{D3AA9671-63CF-4A80-AA90-D14CCE3E5D7D}">
      <dsp:nvSpPr>
        <dsp:cNvPr id="0" name=""/>
        <dsp:cNvSpPr/>
      </dsp:nvSpPr>
      <dsp:spPr>
        <a:xfrm>
          <a:off x="2856817" y="159013"/>
          <a:ext cx="2557458" cy="1762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ACAA4-71FB-4B97-9090-6DD01ECC08F8}">
      <dsp:nvSpPr>
        <dsp:cNvPr id="0" name=""/>
        <dsp:cNvSpPr/>
      </dsp:nvSpPr>
      <dsp:spPr>
        <a:xfrm>
          <a:off x="2900575" y="2306071"/>
          <a:ext cx="2557458" cy="94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H C 1</a:t>
          </a:r>
          <a:endParaRPr lang="en-US" sz="3800" kern="1200" dirty="0"/>
        </a:p>
      </dsp:txBody>
      <dsp:txXfrm>
        <a:off x="2900575" y="2306071"/>
        <a:ext cx="2557458" cy="948816"/>
      </dsp:txXfrm>
    </dsp:sp>
    <dsp:sp modelId="{0908F56E-658D-42D3-BAC5-1CB1CB578C02}">
      <dsp:nvSpPr>
        <dsp:cNvPr id="0" name=""/>
        <dsp:cNvSpPr/>
      </dsp:nvSpPr>
      <dsp:spPr>
        <a:xfrm>
          <a:off x="5660768" y="168546"/>
          <a:ext cx="2557458" cy="1762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338FD-6A8E-42A3-BD07-60E35566A8CD}">
      <dsp:nvSpPr>
        <dsp:cNvPr id="0" name=""/>
        <dsp:cNvSpPr/>
      </dsp:nvSpPr>
      <dsp:spPr>
        <a:xfrm>
          <a:off x="5809408" y="2294391"/>
          <a:ext cx="2557458" cy="94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 8 C I</a:t>
          </a:r>
          <a:endParaRPr lang="en-US" sz="3800" kern="1200" dirty="0"/>
        </a:p>
      </dsp:txBody>
      <dsp:txXfrm>
        <a:off x="5809408" y="2294391"/>
        <a:ext cx="2557458" cy="948816"/>
      </dsp:txXfrm>
    </dsp:sp>
    <dsp:sp modelId="{0773C893-CCA3-45AA-A166-38AB4E50F7E9}">
      <dsp:nvSpPr>
        <dsp:cNvPr id="0" name=""/>
        <dsp:cNvSpPr/>
      </dsp:nvSpPr>
      <dsp:spPr>
        <a:xfrm>
          <a:off x="8450679" y="159013"/>
          <a:ext cx="2557458" cy="1762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0F9D0-BFA1-47E5-865E-EE176FF0E149}">
      <dsp:nvSpPr>
        <dsp:cNvPr id="0" name=""/>
        <dsp:cNvSpPr/>
      </dsp:nvSpPr>
      <dsp:spPr>
        <a:xfrm>
          <a:off x="8450682" y="2268232"/>
          <a:ext cx="2557458" cy="94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0" numCol="1" spcCol="1270" anchor="t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H N O _8</a:t>
          </a:r>
          <a:endParaRPr lang="en-US" sz="3800" kern="1200" dirty="0"/>
        </a:p>
      </dsp:txBody>
      <dsp:txXfrm>
        <a:off x="8450682" y="2268232"/>
        <a:ext cx="2557458" cy="948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4CF4B-AB0D-487C-AA07-264059B9F273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50AF6-994C-4759-93DA-B991C9C4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50AF6-994C-4759-93DA-B991C9C4DD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6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50AF6-994C-4759-93DA-B991C9C4DD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3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9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32B6-8B33-4BF1-A33B-7D70F431EA90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4B10-C8AA-494E-A4F0-41BCEC334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2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of chemical equation into Searchable format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334"/>
            <a:ext cx="9144000" cy="1655762"/>
          </a:xfrm>
        </p:spPr>
        <p:txBody>
          <a:bodyPr/>
          <a:lstStyle/>
          <a:p>
            <a:r>
              <a:rPr lang="en-US" dirty="0" smtClean="0"/>
              <a:t>Prerana Jana &amp; Anubhab Majumdar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83224"/>
            <a:ext cx="9980682" cy="568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After Operator Identification - sample 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59" y="1600200"/>
            <a:ext cx="11098060" cy="45720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80" y="4083484"/>
            <a:ext cx="10406519" cy="2315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1" y="1472438"/>
            <a:ext cx="10406519" cy="238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655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Identifying ‘=’ or ‘     ’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‘=’ or ‘     ’doesn’t form a word blob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upper and lower part is identified as thin character : ‘-’ or ‘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’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For every thin character detection we place a mask of size (l*l/2) on top and bottom to check presence of another such symbol where l=length of the thin operator.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If present, we join them together and it forms one single operator.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32" y="914037"/>
            <a:ext cx="600710" cy="2277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23" y="2001078"/>
            <a:ext cx="525642" cy="1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8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numerator and denominator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04900" y="1600200"/>
          <a:ext cx="9980682" cy="4069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77489"/>
                <a:gridCol w="8303193"/>
              </a:tblGrid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Original Equation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</a:t>
                      </a:r>
                    </a:p>
                    <a:p>
                      <a:pPr algn="ctr"/>
                      <a:r>
                        <a:rPr lang="en-US" dirty="0" smtClean="0"/>
                        <a:t>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 </a:t>
                      </a:r>
                    </a:p>
                    <a:p>
                      <a:pPr algn="ctr"/>
                      <a:r>
                        <a:rPr lang="en-US" dirty="0" smtClean="0"/>
                        <a:t>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172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Content Placeholder 3" descr="lineNumDen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085885" y="1763486"/>
            <a:ext cx="7351338" cy="640080"/>
          </a:xfrm>
          <a:prstGeom prst="rect">
            <a:avLst/>
          </a:prstGeom>
        </p:spPr>
      </p:pic>
      <p:pic>
        <p:nvPicPr>
          <p:cNvPr id="12" name="Picture 11" descr="lowerScan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6394841" y="2741477"/>
            <a:ext cx="733425" cy="50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 descr="upperScan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6394841" y="3987845"/>
            <a:ext cx="733425" cy="371475"/>
          </a:xfrm>
          <a:prstGeom prst="rect">
            <a:avLst/>
          </a:prstGeom>
        </p:spPr>
      </p:pic>
      <p:pic>
        <p:nvPicPr>
          <p:cNvPr id="14" name="Picture 13" descr="finalLineNumDen.jpg"/>
          <p:cNvPicPr/>
          <p:nvPr/>
        </p:nvPicPr>
        <p:blipFill>
          <a:blip r:embed="rId5"/>
          <a:stretch>
            <a:fillRect/>
          </a:stretch>
        </p:blipFill>
        <p:spPr>
          <a:xfrm>
            <a:off x="2795451" y="4697260"/>
            <a:ext cx="8243610" cy="8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14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566" y="263351"/>
            <a:ext cx="10258864" cy="1096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Segmentation of DE zones - </a:t>
            </a:r>
            <a:r>
              <a:rPr lang="en-US" dirty="0"/>
              <a:t>Run Length Smoothing on Operands</a:t>
            </a:r>
            <a:endParaRPr lang="en-IN" dirty="0"/>
          </a:p>
        </p:txBody>
      </p:sp>
      <p:pic>
        <p:nvPicPr>
          <p:cNvPr id="10" name="Content Placeholder 9" descr="lin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238" y="2054268"/>
            <a:ext cx="10009861" cy="533006"/>
          </a:xfrm>
          <a:prstGeom prst="rect">
            <a:avLst/>
          </a:prstGeom>
        </p:spPr>
      </p:pic>
      <p:pic>
        <p:nvPicPr>
          <p:cNvPr id="11" name="Picture 10" descr="linewithoutOP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91068" y="3338150"/>
            <a:ext cx="10009861" cy="544917"/>
          </a:xfrm>
          <a:prstGeom prst="rect">
            <a:avLst/>
          </a:prstGeom>
        </p:spPr>
      </p:pic>
      <p:pic>
        <p:nvPicPr>
          <p:cNvPr id="12" name="Picture 11" descr="lineClos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077239" y="4577022"/>
            <a:ext cx="10009861" cy="5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5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of DE zones - </a:t>
            </a:r>
            <a:r>
              <a:rPr lang="en-US" dirty="0"/>
              <a:t>Equation Number Removal</a:t>
            </a:r>
          </a:p>
        </p:txBody>
      </p:sp>
      <p:pic>
        <p:nvPicPr>
          <p:cNvPr id="4" name="Picture 3" descr="endRemova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05108" y="2212334"/>
            <a:ext cx="9880474" cy="552450"/>
          </a:xfrm>
          <a:prstGeom prst="rect">
            <a:avLst/>
          </a:prstGeom>
        </p:spPr>
      </p:pic>
      <p:pic>
        <p:nvPicPr>
          <p:cNvPr id="5" name="Content Placeholder 4" descr="line - Copy.png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245" y="3803955"/>
            <a:ext cx="9982200" cy="4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 of DE </a:t>
            </a:r>
            <a:r>
              <a:rPr lang="en-IN" dirty="0" smtClean="0"/>
              <a:t>zones – Displayed or Embedded?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Count operands in CDE 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Count operators on CDE 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r>
                  <a:rPr lang="en-IN" dirty="0" smtClean="0"/>
                  <a:t>A CDE is considered as a DE if </a:t>
                </a:r>
              </a:p>
              <a:p>
                <a:pPr marL="0" indent="0" algn="ctr">
                  <a:buNone/>
                </a:pPr>
                <a:r>
                  <a:rPr lang="en-IN" dirty="0" smtClean="0"/>
                  <a:t>	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#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Operands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b="1" dirty="0" smtClean="0">
                    <a:solidFill>
                      <a:srgbClr val="FF0000"/>
                    </a:solidFill>
                  </a:rPr>
                  <a:t> 2*(#Operators )     </a:t>
                </a:r>
              </a:p>
              <a:p>
                <a:pPr marL="0" indent="0" algn="ctr">
                  <a:buNone/>
                </a:pPr>
                <a:r>
                  <a:rPr lang="en-IN" sz="2400" dirty="0" smtClean="0"/>
                  <a:t>This is because any operator will have at most 2 operators on its either side</a:t>
                </a:r>
              </a:p>
              <a:p>
                <a:pPr marL="0" indent="0" algn="ctr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59" y="2371019"/>
            <a:ext cx="9980682" cy="408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69" y="3801580"/>
            <a:ext cx="10012172" cy="3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8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714922" cy="2441713"/>
          </a:xfrm>
        </p:spPr>
        <p:txBody>
          <a:bodyPr>
            <a:normAutofit/>
          </a:bodyPr>
          <a:lstStyle/>
          <a:p>
            <a:r>
              <a:rPr lang="en-IN" dirty="0" smtClean="0"/>
              <a:t>	Classification </a:t>
            </a:r>
            <a:r>
              <a:rPr lang="en-IN" dirty="0" smtClean="0"/>
              <a:t>of Segmented DE zones – 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US" dirty="0" smtClean="0"/>
              <a:t>Removal </a:t>
            </a:r>
            <a:r>
              <a:rPr lang="en-US" dirty="0"/>
              <a:t>of Subscripts </a:t>
            </a:r>
            <a:r>
              <a:rPr lang="en-US" dirty="0" smtClean="0"/>
              <a:t>and Superscripts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04900" y="2517912"/>
            <a:ext cx="9982200" cy="5347254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sym typeface="Wingdings" panose="05000000000000000000" pitchFamily="2" charset="2"/>
              </a:rPr>
              <a:t>Subscripts </a:t>
            </a:r>
            <a:r>
              <a:rPr lang="iu-Cans-CA" dirty="0" smtClean="0">
                <a:sym typeface="Wingdings" panose="05000000000000000000" pitchFamily="2" charset="2"/>
              </a:rPr>
              <a:t>ᗴ</a:t>
            </a:r>
            <a:r>
              <a:rPr lang="en-US" dirty="0" smtClean="0">
                <a:sym typeface="Wingdings" panose="05000000000000000000" pitchFamily="2" charset="2"/>
              </a:rPr>
              <a:t> (Lower middle zone, Bottom Zone)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Superscripts </a:t>
            </a:r>
            <a:r>
              <a:rPr lang="iu-Cans-CA" dirty="0" smtClean="0">
                <a:sym typeface="Wingdings" panose="05000000000000000000" pitchFamily="2" charset="2"/>
              </a:rPr>
              <a:t>ᗴ</a:t>
            </a:r>
            <a:r>
              <a:rPr lang="en-US" dirty="0" smtClean="0">
                <a:sym typeface="Wingdings" panose="05000000000000000000" pitchFamily="2" charset="2"/>
              </a:rPr>
              <a:t> (Upper middle zone, Upper zone)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Chemical elements won’t be subscript or superscript; so they are ignored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48" y="2654902"/>
            <a:ext cx="647790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zones – OCR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Rest </a:t>
            </a:r>
            <a:r>
              <a:rPr lang="en-IN" dirty="0">
                <a:sym typeface="Wingdings" panose="05000000000000000000" pitchFamily="2" charset="2"/>
              </a:rPr>
              <a:t>are input into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G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o</a:t>
            </a:r>
            <a:r>
              <a:rPr lang="en-IN" dirty="0">
                <a:solidFill>
                  <a:srgbClr val="FFFF00"/>
                </a:solidFill>
                <a:sym typeface="Wingdings" panose="05000000000000000000" pitchFamily="2" charset="2"/>
              </a:rPr>
              <a:t>o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g</a:t>
            </a:r>
            <a:r>
              <a:rPr lang="en-IN" dirty="0">
                <a:sym typeface="Wingdings" panose="05000000000000000000" pitchFamily="2" charset="2"/>
              </a:rPr>
              <a:t>l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IN" dirty="0">
                <a:sym typeface="Wingdings" panose="05000000000000000000" pitchFamily="2" charset="2"/>
              </a:rPr>
              <a:t> Tesseract 3.02, an open-source OCR engine, which returns the text </a:t>
            </a:r>
            <a:r>
              <a:rPr lang="en-IN" dirty="0" smtClean="0">
                <a:sym typeface="Wingdings" panose="05000000000000000000" pitchFamily="2" charset="2"/>
              </a:rPr>
              <a:t>form.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38" y="3732757"/>
            <a:ext cx="7611806" cy="9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54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</a:t>
            </a:r>
            <a:r>
              <a:rPr lang="en-IN" dirty="0" smtClean="0"/>
              <a:t>zones – Parser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48327"/>
            <a:ext cx="9982200" cy="4572000"/>
          </a:xfrm>
        </p:spPr>
        <p:txBody>
          <a:bodyPr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Regular expression </a:t>
            </a:r>
            <a:r>
              <a:rPr lang="en-IN" dirty="0" smtClean="0">
                <a:sym typeface="Wingdings" panose="05000000000000000000" pitchFamily="2" charset="2"/>
              </a:rPr>
              <a:t>for a periodic element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                [</a:t>
            </a:r>
            <a:r>
              <a:rPr lang="en-IN" dirty="0">
                <a:sym typeface="Wingdings" panose="05000000000000000000" pitchFamily="2" charset="2"/>
              </a:rPr>
              <a:t>A-Z][a-z</a:t>
            </a:r>
            <a:r>
              <a:rPr lang="en-IN" dirty="0" smtClean="0">
                <a:sym typeface="Wingdings" panose="05000000000000000000" pitchFamily="2" charset="2"/>
              </a:rPr>
              <a:t>]*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Grammar for substrings that can be an element:</a:t>
            </a:r>
            <a:endParaRPr lang="en-IN" sz="1800" b="1" dirty="0" smtClean="0"/>
          </a:p>
          <a:p>
            <a:pPr lvl="2"/>
            <a:r>
              <a:rPr lang="en-IN" sz="1800" b="1" dirty="0">
                <a:solidFill>
                  <a:srgbClr val="FF0000"/>
                </a:solidFill>
              </a:rPr>
              <a:t>s</a:t>
            </a:r>
            <a:r>
              <a:rPr lang="en-IN" sz="1800" b="1" dirty="0" smtClean="0">
                <a:solidFill>
                  <a:srgbClr val="FF0000"/>
                </a:solidFill>
              </a:rPr>
              <a:t>tart 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capital . follow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ollow  small . </a:t>
            </a:r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ollow | ᗴ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apital  A|B|C|…|X|Y|Z</a:t>
            </a:r>
          </a:p>
          <a:p>
            <a:pPr lvl="2"/>
            <a:r>
              <a:rPr lang="en-IN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mall  </a:t>
            </a:r>
            <a:r>
              <a:rPr lang="en-IN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a|b|c</a:t>
            </a:r>
            <a:r>
              <a:rPr lang="en-IN" sz="1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|…|</a:t>
            </a:r>
            <a:r>
              <a:rPr lang="en-IN" sz="1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x|y|z</a:t>
            </a:r>
            <a:endParaRPr lang="en-IN" sz="18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b="1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I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50706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 of the working mechanism of the parser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19" y="1600200"/>
            <a:ext cx="5841577" cy="47254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60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069" y="2067339"/>
            <a:ext cx="11251096" cy="1523999"/>
          </a:xfrm>
        </p:spPr>
        <p:txBody>
          <a:bodyPr/>
          <a:lstStyle/>
          <a:p>
            <a:r>
              <a:rPr lang="en-US" dirty="0" smtClean="0"/>
              <a:t>Chemical Equation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Segmented DE </a:t>
            </a:r>
            <a:r>
              <a:rPr lang="en-IN" dirty="0" smtClean="0"/>
              <a:t>zones – Chemical or 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ym typeface="Wingdings" panose="05000000000000000000" pitchFamily="2" charset="2"/>
              </a:rPr>
              <a:t>The </a:t>
            </a:r>
            <a:r>
              <a:rPr lang="en-IN" dirty="0">
                <a:sym typeface="Wingdings" panose="05000000000000000000" pitchFamily="2" charset="2"/>
              </a:rPr>
              <a:t>substrings are matched against a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hash table </a:t>
            </a:r>
            <a:r>
              <a:rPr lang="en-IN" dirty="0">
                <a:sym typeface="Wingdings" panose="05000000000000000000" pitchFamily="2" charset="2"/>
              </a:rPr>
              <a:t>consisting of all the elements in the Periodic Table</a:t>
            </a:r>
          </a:p>
          <a:p>
            <a:r>
              <a:rPr lang="en-IN" dirty="0">
                <a:sym typeface="Wingdings" panose="05000000000000000000" pitchFamily="2" charset="2"/>
              </a:rPr>
              <a:t>If </a:t>
            </a:r>
            <a:r>
              <a:rPr lang="en-IN" dirty="0" smtClean="0">
                <a:sym typeface="Wingdings" panose="05000000000000000000" pitchFamily="2" charset="2"/>
              </a:rPr>
              <a:t>#(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elements matched</a:t>
            </a:r>
            <a:r>
              <a:rPr lang="en-IN" dirty="0" smtClean="0">
                <a:sym typeface="Wingdings" panose="05000000000000000000" pitchFamily="2" charset="2"/>
              </a:rPr>
              <a:t>)</a:t>
            </a:r>
            <a:r>
              <a:rPr lang="en-IN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IN" dirty="0" smtClean="0">
                <a:sym typeface="Wingdings" panose="05000000000000000000" pitchFamily="2" charset="2"/>
              </a:rPr>
              <a:t>#(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total substrings</a:t>
            </a:r>
            <a:r>
              <a:rPr lang="en-IN" dirty="0" smtClean="0">
                <a:sym typeface="Wingdings" panose="05000000000000000000" pitchFamily="2" charset="2"/>
              </a:rPr>
              <a:t>)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sym typeface="Wingdings" panose="05000000000000000000" pitchFamily="2" charset="2"/>
              </a:rPr>
              <a:t>0.7 </a:t>
            </a:r>
            <a:r>
              <a:rPr lang="en-IN" dirty="0">
                <a:sym typeface="Wingdings" panose="05000000000000000000" pitchFamily="2" charset="2"/>
              </a:rPr>
              <a:t>then the DE is considered as chemical equation (according to our experiment with 733 equations)</a:t>
            </a:r>
          </a:p>
          <a:p>
            <a:pPr lvl="2"/>
            <a:endParaRPr lang="en-IN" b="1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Why 0.7, not 1?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Limitation </a:t>
            </a:r>
            <a:r>
              <a:rPr lang="en-IN" dirty="0">
                <a:sym typeface="Wingdings" panose="05000000000000000000" pitchFamily="2" charset="2"/>
              </a:rPr>
              <a:t>of </a:t>
            </a:r>
            <a:r>
              <a:rPr lang="en-IN" dirty="0" smtClean="0">
                <a:sym typeface="Wingdings" panose="05000000000000000000" pitchFamily="2" charset="2"/>
              </a:rPr>
              <a:t>OCR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Presence </a:t>
            </a:r>
            <a:r>
              <a:rPr lang="en-IN" dirty="0">
                <a:sym typeface="Wingdings" panose="05000000000000000000" pitchFamily="2" charset="2"/>
              </a:rPr>
              <a:t>of broken and touching character in DE zone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2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2101657"/>
            <a:ext cx="2154289" cy="2902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3" y="106016"/>
            <a:ext cx="5274362" cy="6751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5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659" y="379137"/>
            <a:ext cx="9687339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Chemical Symbol Recognition</a:t>
            </a:r>
            <a:endParaRPr lang="en-US" sz="5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12037" y="2594458"/>
            <a:ext cx="1207273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   Chemical context based Auto-correction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31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t="-2466" r="35160" b="-2996"/>
          <a:stretch/>
        </p:blipFill>
        <p:spPr>
          <a:xfrm>
            <a:off x="4616393" y="1048660"/>
            <a:ext cx="5618923" cy="344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332927" y="2705227"/>
            <a:ext cx="4530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AgNo3 +</a:t>
            </a:r>
            <a:r>
              <a:rPr lang="en-US" sz="3200" dirty="0" err="1" smtClean="0"/>
              <a:t>HCl</a:t>
            </a:r>
            <a:r>
              <a:rPr lang="en-US" sz="3200" dirty="0" smtClean="0"/>
              <a:t>=</a:t>
            </a:r>
            <a:r>
              <a:rPr lang="en-US" sz="3200" dirty="0" err="1" smtClean="0"/>
              <a:t>AgCN</a:t>
            </a:r>
            <a:r>
              <a:rPr lang="en-US" sz="3200" dirty="0" smtClean="0"/>
              <a:t> +HN03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16393" y="4446343"/>
            <a:ext cx="6361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8 N O 3 + H C 1 A S C I </a:t>
            </a:r>
            <a:r>
              <a:rPr lang="en-US" sz="3200" dirty="0" err="1" smtClean="0"/>
              <a:t>Jr</a:t>
            </a:r>
            <a:r>
              <a:rPr lang="en-US" sz="3200" dirty="0" smtClean="0"/>
              <a:t> + H N O 8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0088" y="1023883"/>
            <a:ext cx="178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Equation Image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176" y="2673557"/>
            <a:ext cx="2053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OCR output </a:t>
            </a:r>
          </a:p>
          <a:p>
            <a:r>
              <a:rPr lang="en-US" dirty="0" smtClean="0"/>
              <a:t>- 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088" y="4446343"/>
            <a:ext cx="20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Matlab OCR output</a:t>
            </a:r>
          </a:p>
          <a:p>
            <a:r>
              <a:rPr lang="en-US" dirty="0" smtClean="0"/>
              <a:t> – per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6" t="-2466" r="35160" b="-2996"/>
          <a:stretch/>
        </p:blipFill>
        <p:spPr>
          <a:xfrm>
            <a:off x="4227410" y="1023883"/>
            <a:ext cx="5994654" cy="367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2" t="-3849" r="34456" b="-8978"/>
          <a:stretch/>
        </p:blipFill>
        <p:spPr>
          <a:xfrm>
            <a:off x="4227410" y="2287412"/>
            <a:ext cx="5994653" cy="437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2" r="34674" b="-10348"/>
          <a:stretch/>
        </p:blipFill>
        <p:spPr>
          <a:xfrm>
            <a:off x="4227409" y="4983461"/>
            <a:ext cx="5994654" cy="41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6" t="-2" r="35348" b="-2477"/>
          <a:stretch/>
        </p:blipFill>
        <p:spPr>
          <a:xfrm>
            <a:off x="4227410" y="3620667"/>
            <a:ext cx="6042991" cy="388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21500" y="1067105"/>
            <a:ext cx="180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Equation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500" y="2355401"/>
            <a:ext cx="265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word blob 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500" y="3643697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Chemical symbols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1500" y="5032128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575"/>
            <a:ext cx="9144000" cy="2387600"/>
          </a:xfrm>
        </p:spPr>
        <p:txBody>
          <a:bodyPr/>
          <a:lstStyle/>
          <a:p>
            <a:r>
              <a:rPr lang="en-US" dirty="0" smtClean="0"/>
              <a:t>Chemical symbol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10" y="132522"/>
            <a:ext cx="5022848" cy="6401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6" t="-2" r="35348" b="-2477"/>
          <a:stretch/>
        </p:blipFill>
        <p:spPr>
          <a:xfrm>
            <a:off x="291514" y="1341293"/>
            <a:ext cx="6042991" cy="388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96348" y="3962401"/>
            <a:ext cx="5738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 List :</a:t>
            </a:r>
          </a:p>
          <a:p>
            <a:r>
              <a:rPr lang="en-US" sz="5400" dirty="0" smtClean="0"/>
              <a:t>       +  =        v +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795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Table 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2"/>
          <a:stretch/>
        </p:blipFill>
        <p:spPr>
          <a:xfrm>
            <a:off x="3501303" y="365126"/>
            <a:ext cx="6852621" cy="6492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09183" y="1868123"/>
            <a:ext cx="193940" cy="329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99133" y="2198077"/>
            <a:ext cx="238919" cy="213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03123" y="967155"/>
            <a:ext cx="166088" cy="298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967155"/>
            <a:ext cx="334108" cy="2989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1899139"/>
            <a:ext cx="334108" cy="2989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206869"/>
            <a:ext cx="334108" cy="19965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88918"/>
              </p:ext>
            </p:extLst>
          </p:nvPr>
        </p:nvGraphicFramePr>
        <p:xfrm>
          <a:off x="2164733" y="1838162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Key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Values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+mj-lt"/>
                        </a:rPr>
                        <a:t>8</a:t>
                      </a:r>
                      <a:endParaRPr lang="en-US" sz="4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+mj-lt"/>
                        </a:rPr>
                        <a:t>[ g</a:t>
                      </a:r>
                      <a:r>
                        <a:rPr lang="en-US" sz="4800" baseline="0" dirty="0" smtClean="0">
                          <a:latin typeface="+mj-lt"/>
                        </a:rPr>
                        <a:t>, a, 3 ]</a:t>
                      </a:r>
                      <a:endParaRPr lang="en-US" sz="48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+mj-lt"/>
                        </a:rPr>
                        <a:t>l1</a:t>
                      </a:r>
                      <a:endParaRPr lang="en-US" sz="4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+mj-lt"/>
                        </a:rPr>
                        <a:t>[ u, n ]</a:t>
                      </a:r>
                      <a:endParaRPr lang="en-US" sz="48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+mj-lt"/>
                        </a:rPr>
                        <a:t>0</a:t>
                      </a:r>
                      <a:endParaRPr lang="en-US" sz="4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latin typeface="+mj-lt"/>
                        </a:rPr>
                        <a:t>[ O ]</a:t>
                      </a:r>
                      <a:endParaRPr lang="en-US" sz="48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…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…</a:t>
                      </a:r>
                      <a:endParaRPr lang="en-US" sz="4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80329" y="591671"/>
            <a:ext cx="5443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Error hash map (H)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331" y="210849"/>
            <a:ext cx="10515600" cy="1325563"/>
          </a:xfrm>
        </p:spPr>
        <p:txBody>
          <a:bodyPr/>
          <a:lstStyle/>
          <a:p>
            <a:r>
              <a:rPr lang="en-IN" dirty="0" smtClean="0"/>
              <a:t>Text Line Segmentation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1675590"/>
            <a:ext cx="3154385" cy="4316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28" y="1675590"/>
            <a:ext cx="3290411" cy="4316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554953" y="6270473"/>
            <a:ext cx="179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Text document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99022" y="6270473"/>
            <a:ext cx="31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Horizontal Projection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1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Reactant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4" t="-19231" r="34565" b="-7694"/>
          <a:stretch/>
        </p:blipFill>
        <p:spPr>
          <a:xfrm>
            <a:off x="4550132" y="649356"/>
            <a:ext cx="2838378" cy="1232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03212"/>
              </p:ext>
            </p:extLst>
          </p:nvPr>
        </p:nvGraphicFramePr>
        <p:xfrm>
          <a:off x="1205949" y="2508709"/>
          <a:ext cx="9859617" cy="1742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539"/>
                <a:gridCol w="3286539"/>
                <a:gridCol w="3286539"/>
              </a:tblGrid>
              <a:tr h="4995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Numeric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co-efficient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Chemical Compound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433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0" t="-19232" r="41074" b="1178"/>
          <a:stretch/>
        </p:blipFill>
        <p:spPr>
          <a:xfrm>
            <a:off x="2472374" y="2922105"/>
            <a:ext cx="462622" cy="1146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4" t="-19231" r="38512" b="-7694"/>
          <a:stretch/>
        </p:blipFill>
        <p:spPr>
          <a:xfrm>
            <a:off x="5518627" y="2935357"/>
            <a:ext cx="901389" cy="1232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92" t="-19231" r="35745" b="-7694"/>
          <a:stretch/>
        </p:blipFill>
        <p:spPr>
          <a:xfrm>
            <a:off x="9036176" y="2935357"/>
            <a:ext cx="983674" cy="1232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004646" y="4928970"/>
            <a:ext cx="774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[Coefficient]</a:t>
            </a:r>
            <a:r>
              <a:rPr lang="en-US" dirty="0"/>
              <a:t>[0,1]</a:t>
            </a:r>
            <a:r>
              <a:rPr lang="en-US" sz="3200" dirty="0">
                <a:latin typeface="+mj-lt"/>
              </a:rPr>
              <a:t>[Chemical compound][state]</a:t>
            </a:r>
            <a:r>
              <a:rPr lang="en-US" dirty="0"/>
              <a:t>[0,1]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739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4" t="-19231" r="34565" b="-7694"/>
          <a:stretch/>
        </p:blipFill>
        <p:spPr>
          <a:xfrm>
            <a:off x="1212572" y="786516"/>
            <a:ext cx="2838378" cy="1232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635028" y="894909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3H2(8)</a:t>
            </a:r>
            <a:endParaRPr lang="en-US" sz="6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370" y="3381521"/>
            <a:ext cx="5359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Coefficient : [2-9]+[0-9]*</a:t>
            </a:r>
            <a:endParaRPr lang="en-US" sz="4000" dirty="0"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851620" y="1216216"/>
            <a:ext cx="2001079" cy="37305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2699" y="3275504"/>
            <a:ext cx="3852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State : [(][a-z]</a:t>
            </a:r>
            <a:r>
              <a:rPr lang="en-US" dirty="0"/>
              <a:t>[1,2]</a:t>
            </a:r>
            <a:r>
              <a:rPr lang="en-US" sz="4000" dirty="0" smtClean="0">
                <a:latin typeface="+mj-lt"/>
              </a:rPr>
              <a:t>[)]</a:t>
            </a:r>
            <a:endParaRPr lang="en-US" sz="4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6635" y="4585253"/>
            <a:ext cx="360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For e.g. </a:t>
            </a:r>
            <a:r>
              <a:rPr lang="en-US" sz="2800" dirty="0" smtClean="0">
                <a:latin typeface="+mj-lt"/>
              </a:rPr>
              <a:t>(g), (l), (s), (aq)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10814538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Auto-correction of each reactants based on chemical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5393" r="37753" b="-6851"/>
          <a:stretch/>
        </p:blipFill>
        <p:spPr>
          <a:xfrm>
            <a:off x="2570922" y="742121"/>
            <a:ext cx="5963478" cy="384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Diagram 5"/>
          <p:cNvGraphicFramePr/>
          <p:nvPr>
            <p:extLst/>
          </p:nvPr>
        </p:nvGraphicFramePr>
        <p:xfrm>
          <a:off x="587511" y="1868556"/>
          <a:ext cx="11008141" cy="519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58" y="2694335"/>
            <a:ext cx="1314286" cy="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15" y="2703859"/>
            <a:ext cx="952381" cy="4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71" y="2703859"/>
            <a:ext cx="1514286" cy="4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078" y="2694335"/>
            <a:ext cx="1085714" cy="4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0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76738" y="-24444"/>
            <a:ext cx="2557458" cy="510685"/>
            <a:chOff x="87264" y="-131154"/>
            <a:chExt cx="2557458" cy="3426973"/>
          </a:xfrm>
        </p:grpSpPr>
        <p:sp>
          <p:nvSpPr>
            <p:cNvPr id="12" name="Rectangle 11"/>
            <p:cNvSpPr/>
            <p:nvPr/>
          </p:nvSpPr>
          <p:spPr>
            <a:xfrm>
              <a:off x="87264" y="2347003"/>
              <a:ext cx="2557458" cy="9488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87264" y="-131154"/>
              <a:ext cx="2557458" cy="9488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3144" tIns="263144" rIns="263144" bIns="0" numCol="1" spcCol="1270" anchor="t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A 8 N O _3</a:t>
              </a:r>
              <a:endParaRPr lang="en-US" sz="3700" kern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1905" y="990227"/>
            <a:ext cx="2040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A 8 N 0 3</a:t>
            </a:r>
            <a:endParaRPr lang="en-US" sz="4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55537" y="1782741"/>
            <a:ext cx="117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[A, 4]</a:t>
            </a:r>
            <a:endParaRPr lang="en-US" sz="36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8190" y="2626332"/>
            <a:ext cx="1703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[g,a,3,8]</a:t>
            </a:r>
            <a:endParaRPr lang="en-US" sz="36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5537" y="348650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[N]</a:t>
            </a:r>
            <a:endParaRPr lang="en-US" sz="36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28760" y="4428130"/>
            <a:ext cx="12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[0,O]</a:t>
            </a:r>
            <a:endParaRPr lang="en-US" sz="36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93020" y="5369755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[3]</a:t>
            </a:r>
            <a:endParaRPr lang="en-US" sz="3600" dirty="0">
              <a:latin typeface="+mj-lt"/>
            </a:endParaRPr>
          </a:p>
        </p:txBody>
      </p:sp>
      <p:cxnSp>
        <p:nvCxnSpPr>
          <p:cNvPr id="34" name="Elbow Connector 33"/>
          <p:cNvCxnSpPr>
            <a:endCxn id="32" idx="1"/>
          </p:cNvCxnSpPr>
          <p:nvPr/>
        </p:nvCxnSpPr>
        <p:spPr>
          <a:xfrm rot="16200000" flipH="1">
            <a:off x="934847" y="3434748"/>
            <a:ext cx="3994808" cy="521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31" idx="1"/>
          </p:cNvCxnSpPr>
          <p:nvPr/>
        </p:nvCxnSpPr>
        <p:spPr>
          <a:xfrm rot="16200000" flipH="1">
            <a:off x="1135270" y="2857806"/>
            <a:ext cx="3053184" cy="733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2"/>
          </p:cNvCxnSpPr>
          <p:nvPr/>
        </p:nvCxnSpPr>
        <p:spPr>
          <a:xfrm rot="16200000" flipH="1">
            <a:off x="1396590" y="2183899"/>
            <a:ext cx="2282217" cy="1310643"/>
          </a:xfrm>
          <a:prstGeom prst="bentConnector3">
            <a:avLst>
              <a:gd name="adj1" fmla="val 97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9" idx="1"/>
          </p:cNvCxnSpPr>
          <p:nvPr/>
        </p:nvCxnSpPr>
        <p:spPr>
          <a:xfrm>
            <a:off x="1506071" y="1698111"/>
            <a:ext cx="1472119" cy="1251387"/>
          </a:xfrm>
          <a:prstGeom prst="bentConnector3">
            <a:avLst>
              <a:gd name="adj1" fmla="val 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1039906" y="1714550"/>
            <a:ext cx="2215631" cy="407796"/>
          </a:xfrm>
          <a:prstGeom prst="bentConnector3">
            <a:avLst>
              <a:gd name="adj1" fmla="val -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85800" y="116351"/>
            <a:ext cx="14151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4gNOg</a:t>
            </a:r>
          </a:p>
          <a:p>
            <a:r>
              <a:rPr lang="pt-BR" dirty="0"/>
              <a:t>AgNOg</a:t>
            </a:r>
          </a:p>
          <a:p>
            <a:r>
              <a:rPr lang="pt-BR" dirty="0"/>
              <a:t>43NOg</a:t>
            </a:r>
          </a:p>
          <a:p>
            <a:r>
              <a:rPr lang="pt-BR" dirty="0"/>
              <a:t>A3NOg</a:t>
            </a:r>
          </a:p>
          <a:p>
            <a:r>
              <a:rPr lang="pt-BR" dirty="0"/>
              <a:t>4aNOg</a:t>
            </a:r>
          </a:p>
          <a:p>
            <a:r>
              <a:rPr lang="pt-BR" dirty="0"/>
              <a:t>AaNOg</a:t>
            </a:r>
          </a:p>
          <a:p>
            <a:r>
              <a:rPr lang="pt-BR" dirty="0"/>
              <a:t>48NOg</a:t>
            </a:r>
          </a:p>
          <a:p>
            <a:r>
              <a:rPr lang="pt-BR" dirty="0"/>
              <a:t>A8NOg</a:t>
            </a:r>
          </a:p>
          <a:p>
            <a:r>
              <a:rPr lang="pt-BR" dirty="0"/>
              <a:t>4gNOa</a:t>
            </a:r>
          </a:p>
          <a:p>
            <a:r>
              <a:rPr lang="pt-BR" dirty="0"/>
              <a:t>AgNOa</a:t>
            </a:r>
          </a:p>
          <a:p>
            <a:r>
              <a:rPr lang="pt-BR" dirty="0"/>
              <a:t>43NOa</a:t>
            </a:r>
          </a:p>
          <a:p>
            <a:r>
              <a:rPr lang="pt-BR" dirty="0"/>
              <a:t>A3NOa</a:t>
            </a:r>
          </a:p>
          <a:p>
            <a:r>
              <a:rPr lang="pt-BR" dirty="0"/>
              <a:t>4aNOa</a:t>
            </a:r>
          </a:p>
          <a:p>
            <a:r>
              <a:rPr lang="pt-BR" dirty="0"/>
              <a:t>AaNOa</a:t>
            </a:r>
          </a:p>
          <a:p>
            <a:r>
              <a:rPr lang="pt-BR" dirty="0"/>
              <a:t>48NOa</a:t>
            </a:r>
          </a:p>
          <a:p>
            <a:r>
              <a:rPr lang="pt-BR" dirty="0"/>
              <a:t>A8NOa</a:t>
            </a:r>
          </a:p>
          <a:p>
            <a:r>
              <a:rPr lang="pt-BR" dirty="0"/>
              <a:t>4gNO3</a:t>
            </a:r>
          </a:p>
          <a:p>
            <a:r>
              <a:rPr lang="pt-BR" dirty="0"/>
              <a:t>AgNO3</a:t>
            </a:r>
          </a:p>
          <a:p>
            <a:r>
              <a:rPr lang="pt-BR" dirty="0"/>
              <a:t>43NO3</a:t>
            </a:r>
          </a:p>
          <a:p>
            <a:r>
              <a:rPr lang="pt-BR" dirty="0"/>
              <a:t>A3NO3</a:t>
            </a:r>
          </a:p>
          <a:p>
            <a:r>
              <a:rPr lang="pt-BR" dirty="0"/>
              <a:t>4aNO3</a:t>
            </a:r>
          </a:p>
          <a:p>
            <a:r>
              <a:rPr lang="pt-BR" dirty="0"/>
              <a:t>AaNO3</a:t>
            </a:r>
          </a:p>
          <a:p>
            <a:r>
              <a:rPr lang="pt-BR" dirty="0"/>
              <a:t>48NO3</a:t>
            </a:r>
          </a:p>
          <a:p>
            <a:r>
              <a:rPr lang="pt-BR" dirty="0"/>
              <a:t>A8NO3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086453" y="4751297"/>
            <a:ext cx="1179463" cy="326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48" y="215388"/>
            <a:ext cx="2000250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3" y="132902"/>
            <a:ext cx="1514286" cy="4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8" name="TextBox 57"/>
          <p:cNvSpPr txBox="1"/>
          <p:nvPr/>
        </p:nvSpPr>
        <p:spPr>
          <a:xfrm>
            <a:off x="6600925" y="990227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H N O 3 ( 8 </a:t>
            </a:r>
            <a:r>
              <a:rPr lang="en-US" sz="3600" dirty="0" err="1" smtClean="0">
                <a:latin typeface="+mj-lt"/>
              </a:rPr>
              <a:t>Cl</a:t>
            </a:r>
            <a:r>
              <a:rPr lang="en-US" sz="3600" dirty="0" smtClean="0">
                <a:latin typeface="+mj-lt"/>
              </a:rPr>
              <a:t> )</a:t>
            </a:r>
            <a:endParaRPr lang="en-US" sz="3600" dirty="0">
              <a:latin typeface="+mj-lt"/>
            </a:endParaRPr>
          </a:p>
        </p:txBody>
      </p:sp>
      <p:cxnSp>
        <p:nvCxnSpPr>
          <p:cNvPr id="68" name="Elbow Connector 67"/>
          <p:cNvCxnSpPr/>
          <p:nvPr/>
        </p:nvCxnSpPr>
        <p:spPr>
          <a:xfrm>
            <a:off x="8534400" y="1636558"/>
            <a:ext cx="1749287" cy="28189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9017398" y="1636558"/>
            <a:ext cx="1266289" cy="792514"/>
          </a:xfrm>
          <a:prstGeom prst="bentConnector3">
            <a:avLst>
              <a:gd name="adj1" fmla="val -1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283687" y="1595282"/>
            <a:ext cx="201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[g, a, 3, 8]</a:t>
            </a:r>
            <a:endParaRPr lang="en-US" sz="3600" dirty="0">
              <a:latin typeface="+mj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554127" y="20328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[q]</a:t>
            </a:r>
            <a:endParaRPr lang="en-US" sz="36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742263" y="2855563"/>
            <a:ext cx="6062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+mj-lt"/>
              </a:rPr>
              <a:t>gq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aq</a:t>
            </a:r>
          </a:p>
          <a:p>
            <a:r>
              <a:rPr lang="en-US" sz="3200" dirty="0">
                <a:latin typeface="+mj-lt"/>
              </a:rPr>
              <a:t>3q</a:t>
            </a:r>
          </a:p>
          <a:p>
            <a:r>
              <a:rPr lang="en-US" sz="3200" dirty="0">
                <a:latin typeface="+mj-lt"/>
              </a:rPr>
              <a:t>8q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742263" y="3486504"/>
            <a:ext cx="606256" cy="383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18906" y="2207777"/>
            <a:ext cx="836054" cy="4538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50" grpId="0"/>
      <p:bldP spid="51" grpId="0" animBg="1"/>
      <p:bldP spid="58" grpId="0"/>
      <p:bldP spid="75" grpId="0"/>
      <p:bldP spid="76" grpId="0"/>
      <p:bldP spid="77" grpId="0"/>
      <p:bldP spid="78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than 1 match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8" y="293078"/>
            <a:ext cx="5849166" cy="676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Straight Arrow Connector 3"/>
          <p:cNvCxnSpPr/>
          <p:nvPr/>
        </p:nvCxnSpPr>
        <p:spPr>
          <a:xfrm>
            <a:off x="3965849" y="969447"/>
            <a:ext cx="0" cy="75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34608" y="1022272"/>
            <a:ext cx="5862" cy="75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5217" y="1654781"/>
            <a:ext cx="30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8</a:t>
            </a:r>
            <a:endParaRPr lang="en-US" sz="4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5604" y="1716336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S</a:t>
            </a:r>
            <a:endParaRPr lang="en-US" sz="3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084" y="2246025"/>
            <a:ext cx="3866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Corrected</a:t>
            </a:r>
            <a:r>
              <a:rPr lang="en-US" sz="3600" dirty="0" smtClean="0">
                <a:latin typeface="+mj-lt"/>
              </a:rPr>
              <a:t>     AgNO3</a:t>
            </a:r>
          </a:p>
          <a:p>
            <a:r>
              <a:rPr lang="en-US" sz="3600" b="1" dirty="0" smtClean="0">
                <a:latin typeface="+mj-lt"/>
              </a:rPr>
              <a:t>compound</a:t>
            </a:r>
            <a:r>
              <a:rPr lang="en-US" sz="3600" dirty="0" smtClean="0">
                <a:latin typeface="+mj-lt"/>
              </a:rPr>
              <a:t>:</a:t>
            </a:r>
            <a:endParaRPr lang="en-US" sz="36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6523" y="2252172"/>
            <a:ext cx="1084273" cy="119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Ag</a:t>
            </a:r>
          </a:p>
          <a:p>
            <a:r>
              <a:rPr lang="en-US" sz="3600" dirty="0" smtClean="0">
                <a:latin typeface="+mj-lt"/>
              </a:rPr>
              <a:t>As</a:t>
            </a:r>
            <a:endParaRPr lang="en-US" sz="36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7673" y="2246025"/>
            <a:ext cx="217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j-lt"/>
              </a:rPr>
              <a:t>NO2      O2</a:t>
            </a:r>
            <a:endParaRPr lang="en-US" sz="3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04866" y="2362667"/>
            <a:ext cx="140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Case 1</a:t>
            </a:r>
          </a:p>
          <a:p>
            <a:r>
              <a:rPr lang="en-US" sz="3600" dirty="0" smtClean="0"/>
              <a:t>Case 2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501184"/>
              </p:ext>
            </p:extLst>
          </p:nvPr>
        </p:nvGraphicFramePr>
        <p:xfrm>
          <a:off x="1862523" y="3562996"/>
          <a:ext cx="8128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Case 1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Case 2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Left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Right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Left 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Right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Ag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Ag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Ag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As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N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N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N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N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O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O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O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O</a:t>
                      </a:r>
                      <a:endParaRPr lang="en-US" sz="32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5635" y="4784035"/>
            <a:ext cx="3379304" cy="4505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34608" y="4784035"/>
            <a:ext cx="3333462" cy="450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No Match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0678" y="622850"/>
            <a:ext cx="7157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2NaBr + H</a:t>
            </a:r>
            <a:r>
              <a:rPr lang="en-US" sz="4400" dirty="0">
                <a:latin typeface="+mj-lt"/>
              </a:rPr>
              <a:t>2</a:t>
            </a:r>
            <a:r>
              <a:rPr lang="en-US" sz="4400" dirty="0" smtClean="0">
                <a:latin typeface="+mj-lt"/>
              </a:rPr>
              <a:t>SO4 = 2NaOH + Br2</a:t>
            </a:r>
            <a:endParaRPr lang="en-US" sz="4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0307" y="1994452"/>
            <a:ext cx="8958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 </a:t>
            </a:r>
            <a:r>
              <a:rPr lang="en-US" sz="3600" dirty="0" smtClean="0">
                <a:latin typeface="Garamond" panose="02020404030301010803" pitchFamily="18" charset="0"/>
              </a:rPr>
              <a:t>       N 21 B l    --  </a:t>
            </a:r>
            <a:r>
              <a:rPr lang="en-US" sz="3600" dirty="0">
                <a:latin typeface="Garamond" panose="02020404030301010803" pitchFamily="18" charset="0"/>
              </a:rPr>
              <a:t>Broken ‘</a:t>
            </a:r>
            <a:r>
              <a:rPr lang="en-US" sz="3600" dirty="0" smtClean="0">
                <a:latin typeface="Garamond" panose="02020404030301010803" pitchFamily="18" charset="0"/>
              </a:rPr>
              <a:t>r’</a:t>
            </a: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After correction : </a:t>
            </a:r>
            <a:r>
              <a:rPr lang="en-US" sz="3600" dirty="0" err="1" smtClean="0">
                <a:latin typeface="Garamond" panose="02020404030301010803" pitchFamily="18" charset="0"/>
              </a:rPr>
              <a:t>NaBI</a:t>
            </a:r>
            <a:r>
              <a:rPr lang="en-US" sz="3600" dirty="0" smtClean="0">
                <a:latin typeface="Garamond" panose="02020404030301010803" pitchFamily="18" charset="0"/>
              </a:rPr>
              <a:t> / </a:t>
            </a:r>
            <a:r>
              <a:rPr lang="en-US" sz="3600" dirty="0" err="1" smtClean="0">
                <a:latin typeface="Garamond" panose="02020404030301010803" pitchFamily="18" charset="0"/>
              </a:rPr>
              <a:t>NaBl</a:t>
            </a:r>
            <a:r>
              <a:rPr lang="en-US" sz="3600" dirty="0" smtClean="0">
                <a:latin typeface="Garamond" panose="02020404030301010803" pitchFamily="18" charset="0"/>
              </a:rPr>
              <a:t> – no match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8488" y="4881026"/>
            <a:ext cx="8402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LCS ( all combinations, Chemical compound list )   </a:t>
            </a: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318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73"/>
            <a:ext cx="11181522" cy="1325563"/>
          </a:xfrm>
        </p:spPr>
        <p:txBody>
          <a:bodyPr/>
          <a:lstStyle/>
          <a:p>
            <a:r>
              <a:rPr lang="en-IN" dirty="0" smtClean="0"/>
              <a:t>Blob Formation using Morphological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Structural element used is a </a:t>
            </a:r>
            <a:r>
              <a:rPr lang="en-IN" sz="3200" b="1" dirty="0" smtClean="0"/>
              <a:t>LINE</a:t>
            </a:r>
          </a:p>
          <a:p>
            <a:r>
              <a:rPr lang="en-IN" dirty="0" smtClean="0"/>
              <a:t>How to determine its length 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61166"/>
            <a:ext cx="9980682" cy="1466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127233"/>
            <a:ext cx="9980682" cy="1517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30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4505" y="2174020"/>
            <a:ext cx="1175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Garamond" panose="02020404030301010803" pitchFamily="18" charset="0"/>
              </a:rPr>
              <a:t>NaBI</a:t>
            </a:r>
            <a:endParaRPr lang="en-US" sz="3600" dirty="0" smtClean="0">
              <a:latin typeface="Garamond" panose="02020404030301010803" pitchFamily="18" charset="0"/>
            </a:endParaRP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err="1" smtClean="0">
                <a:latin typeface="Garamond" panose="02020404030301010803" pitchFamily="18" charset="0"/>
              </a:rPr>
              <a:t>NaBl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6219" y="323904"/>
            <a:ext cx="174278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Garamond" panose="02020404030301010803" pitchFamily="18" charset="0"/>
              </a:rPr>
              <a:t>NaBr</a:t>
            </a:r>
            <a:endParaRPr lang="en-US" sz="3600" dirty="0" smtClean="0">
              <a:latin typeface="Garamond" panose="02020404030301010803" pitchFamily="18" charset="0"/>
            </a:endParaRP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err="1" smtClean="0">
                <a:latin typeface="Garamond" panose="02020404030301010803" pitchFamily="18" charset="0"/>
              </a:rPr>
              <a:t>NaBrO</a:t>
            </a:r>
            <a:endParaRPr lang="en-US" sz="3600" dirty="0" smtClean="0">
              <a:latin typeface="Garamond" panose="02020404030301010803" pitchFamily="18" charset="0"/>
            </a:endParaRP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NaBrO2</a:t>
            </a: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NaBrO3</a:t>
            </a: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NaBrO4</a:t>
            </a:r>
          </a:p>
          <a:p>
            <a:endParaRPr lang="en-US" sz="3600" dirty="0" smtClean="0">
              <a:latin typeface="Garamond" panose="02020404030301010803" pitchFamily="18" charset="0"/>
            </a:endParaRPr>
          </a:p>
          <a:p>
            <a:r>
              <a:rPr lang="en-US" sz="3600" dirty="0" smtClean="0">
                <a:latin typeface="Garamond" panose="02020404030301010803" pitchFamily="18" charset="0"/>
              </a:rPr>
              <a:t>NaBH4</a:t>
            </a:r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4505" y="2174020"/>
            <a:ext cx="913738" cy="635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94505" y="3292905"/>
            <a:ext cx="913738" cy="635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70586" y="323904"/>
            <a:ext cx="913738" cy="635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70586" y="1538579"/>
            <a:ext cx="913738" cy="635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70586" y="2491740"/>
            <a:ext cx="913738" cy="635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70586" y="3547815"/>
            <a:ext cx="913738" cy="635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68856" y="4711293"/>
            <a:ext cx="913738" cy="635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66219" y="5767369"/>
            <a:ext cx="913738" cy="6354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11409" y="2697240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latin typeface="+mj-lt"/>
              </a:rPr>
              <a:t>NaBr</a:t>
            </a:r>
            <a:endParaRPr lang="en-US" sz="4000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560904" y="641624"/>
            <a:ext cx="1775792" cy="205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72502" y="2461908"/>
            <a:ext cx="2414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Longest Common 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Substring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1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209" y="384312"/>
            <a:ext cx="9144000" cy="1071563"/>
          </a:xfrm>
        </p:spPr>
        <p:txBody>
          <a:bodyPr/>
          <a:lstStyle/>
          <a:p>
            <a:r>
              <a:rPr lang="en-US" dirty="0" smtClean="0"/>
              <a:t>Error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209" y="2343081"/>
            <a:ext cx="9144000" cy="216265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latin typeface="+mj-lt"/>
              </a:rPr>
              <a:t>LHS : Ag    |   RHS : As</a:t>
            </a:r>
          </a:p>
          <a:p>
            <a:endParaRPr lang="en-US" sz="4000" dirty="0" smtClean="0">
              <a:latin typeface="+mj-lt"/>
            </a:endParaRPr>
          </a:p>
          <a:p>
            <a:endParaRPr lang="en-US" sz="4000" dirty="0" smtClean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Not in error list</a:t>
            </a:r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052" y="2181609"/>
            <a:ext cx="1292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Case 1:</a:t>
            </a:r>
          </a:p>
          <a:p>
            <a:endParaRPr lang="en-US" sz="2400" dirty="0">
              <a:solidFill>
                <a:srgbClr val="0070C0"/>
              </a:solidFill>
              <a:latin typeface="+mj-lt"/>
            </a:endParaRPr>
          </a:p>
          <a:p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endParaRPr lang="en-US" sz="2400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Case 2: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58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45" y="171933"/>
            <a:ext cx="11224592" cy="1325563"/>
          </a:xfrm>
        </p:spPr>
        <p:txBody>
          <a:bodyPr/>
          <a:lstStyle/>
          <a:p>
            <a:r>
              <a:rPr lang="en-IN" dirty="0" smtClean="0"/>
              <a:t>Determining Gap between Characters </a:t>
            </a:r>
            <a:r>
              <a:rPr lang="en-IN" dirty="0" smtClean="0"/>
              <a:t>and Word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/>
          <a:lstStyle/>
          <a:p>
            <a:r>
              <a:rPr lang="en-IN" dirty="0" smtClean="0"/>
              <a:t>Length of structural element should be </a:t>
            </a:r>
            <a:r>
              <a:rPr lang="en-IN" dirty="0" smtClean="0">
                <a:solidFill>
                  <a:srgbClr val="FF0000"/>
                </a:solidFill>
              </a:rPr>
              <a:t>greater</a:t>
            </a:r>
            <a:r>
              <a:rPr lang="en-IN" dirty="0" smtClean="0"/>
              <a:t> than the gap between 2 letters in a word but </a:t>
            </a:r>
            <a:r>
              <a:rPr lang="en-IN" dirty="0" smtClean="0">
                <a:solidFill>
                  <a:srgbClr val="FF0000"/>
                </a:solidFill>
              </a:rPr>
              <a:t>less</a:t>
            </a:r>
            <a:r>
              <a:rPr lang="en-IN" dirty="0" smtClean="0"/>
              <a:t> than the gap between 2 words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21034" y="6387921"/>
            <a:ext cx="198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Document image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6591" y="6488668"/>
            <a:ext cx="30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Histogram of character gap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2408350"/>
            <a:ext cx="3311036" cy="39795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37" y="2408350"/>
            <a:ext cx="6669645" cy="397957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125792" y="3631842"/>
            <a:ext cx="2897746" cy="23310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984124" y="3052293"/>
            <a:ext cx="566670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5528571" y="5782614"/>
            <a:ext cx="566670" cy="180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640946" y="2949262"/>
            <a:ext cx="16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Gap between letters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140899" y="5316587"/>
            <a:ext cx="160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Gap between words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113690" y="3142445"/>
            <a:ext cx="160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Length of Structural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05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 animBg="1"/>
      <p:bldP spid="16" grpId="0" animBg="1"/>
      <p:bldP spid="17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09" y="424110"/>
            <a:ext cx="11317355" cy="55938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Operator Identification – Single </a:t>
            </a:r>
            <a:r>
              <a:rPr lang="en-IN" dirty="0" smtClean="0"/>
              <a:t>Character Extraction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289442" y="6323527"/>
            <a:ext cx="321972" cy="180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2" y="1315233"/>
            <a:ext cx="9965498" cy="2664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82" y="4083485"/>
            <a:ext cx="9965498" cy="2581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36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92"/>
            <a:ext cx="12364278" cy="1325563"/>
          </a:xfrm>
        </p:spPr>
        <p:txBody>
          <a:bodyPr/>
          <a:lstStyle/>
          <a:p>
            <a:r>
              <a:rPr lang="en-IN" dirty="0"/>
              <a:t>Operator </a:t>
            </a:r>
            <a:r>
              <a:rPr lang="en-IN" dirty="0" smtClean="0"/>
              <a:t>Identification–Euler </a:t>
            </a:r>
            <a:r>
              <a:rPr lang="en-IN" dirty="0" smtClean="0"/>
              <a:t>Number </a:t>
            </a:r>
            <a:r>
              <a:rPr lang="en-IN" dirty="0" smtClean="0"/>
              <a:t>based removal</a:t>
            </a:r>
            <a:endParaRPr lang="en-US" dirty="0"/>
          </a:p>
        </p:txBody>
      </p:sp>
      <p:pic>
        <p:nvPicPr>
          <p:cNvPr id="4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72" y="1358855"/>
            <a:ext cx="9982200" cy="2524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72" y="4068979"/>
            <a:ext cx="9982200" cy="238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716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41" y="0"/>
            <a:ext cx="10515600" cy="1325563"/>
          </a:xfrm>
        </p:spPr>
        <p:txBody>
          <a:bodyPr/>
          <a:lstStyle/>
          <a:p>
            <a:r>
              <a:rPr lang="en-IN" dirty="0" smtClean="0"/>
              <a:t>Operator Identification – Feature Extraction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4374714"/>
            <a:ext cx="9982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The following features are considered for remaining single characters :</a:t>
            </a:r>
          </a:p>
          <a:p>
            <a:pPr lvl="1"/>
            <a:r>
              <a:rPr lang="en-IN" sz="1800" dirty="0" smtClean="0"/>
              <a:t>Aspect ratio of each component</a:t>
            </a:r>
          </a:p>
          <a:p>
            <a:pPr lvl="1"/>
            <a:r>
              <a:rPr lang="en-IN" sz="1800" dirty="0" smtClean="0"/>
              <a:t>Density (#object pixel/#total pixel)</a:t>
            </a:r>
          </a:p>
          <a:p>
            <a:pPr lvl="1"/>
            <a:r>
              <a:rPr lang="en-IN" sz="1800" dirty="0" smtClean="0"/>
              <a:t>Second and third order moments of horizontal and vertical projection profile</a:t>
            </a:r>
          </a:p>
          <a:p>
            <a:pPr lvl="1"/>
            <a:r>
              <a:rPr lang="en-IN" sz="1800" dirty="0" smtClean="0"/>
              <a:t>The location and magnitude of global maxima in horizontal and vertical projection profile</a:t>
            </a:r>
          </a:p>
          <a:p>
            <a:pPr lvl="1"/>
            <a:r>
              <a:rPr lang="en-IN" sz="1800" dirty="0" smtClean="0"/>
              <a:t>Perimeter of the component </a:t>
            </a:r>
          </a:p>
          <a:p>
            <a:pPr lvl="1"/>
            <a:endParaRPr lang="en-IN" sz="1800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97" y="1478570"/>
            <a:ext cx="6586888" cy="25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95" y="192847"/>
            <a:ext cx="10515600" cy="1156832"/>
          </a:xfrm>
        </p:spPr>
        <p:txBody>
          <a:bodyPr/>
          <a:lstStyle/>
          <a:p>
            <a:r>
              <a:rPr lang="en-IN" dirty="0"/>
              <a:t>Operator Identification – One Class SVM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53" y="1349678"/>
            <a:ext cx="8467595" cy="5188907"/>
          </a:xfrm>
        </p:spPr>
      </p:pic>
      <p:sp>
        <p:nvSpPr>
          <p:cNvPr id="5" name="TextBox 4"/>
          <p:cNvSpPr txBox="1"/>
          <p:nvPr/>
        </p:nvSpPr>
        <p:spPr>
          <a:xfrm>
            <a:off x="7515616" y="4484318"/>
            <a:ext cx="2643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on </a:t>
            </a:r>
          </a:p>
          <a:p>
            <a:r>
              <a:rPr lang="en-US" dirty="0" smtClean="0"/>
              <a:t>752 equations – </a:t>
            </a:r>
            <a:r>
              <a:rPr lang="en-US" b="1" dirty="0" smtClean="0">
                <a:solidFill>
                  <a:srgbClr val="FF0000"/>
                </a:solidFill>
              </a:rPr>
              <a:t>98.4%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8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855</Words>
  <Application>Microsoft Office PowerPoint</Application>
  <PresentationFormat>Widescreen</PresentationFormat>
  <Paragraphs>238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Euphemia</vt:lpstr>
      <vt:lpstr>Garamond</vt:lpstr>
      <vt:lpstr>Times New Roman</vt:lpstr>
      <vt:lpstr>Wingdings</vt:lpstr>
      <vt:lpstr>Office Theme</vt:lpstr>
      <vt:lpstr>Conversion of chemical equation into Searchable format </vt:lpstr>
      <vt:lpstr>Chemical Equation Segmentation</vt:lpstr>
      <vt:lpstr>Text Line Segmentation</vt:lpstr>
      <vt:lpstr>Blob Formation using Morphological Operations</vt:lpstr>
      <vt:lpstr>Determining Gap between Characters and Word </vt:lpstr>
      <vt:lpstr>Operator Identification – Single Character Extraction</vt:lpstr>
      <vt:lpstr>Operator Identification–Euler Number based removal</vt:lpstr>
      <vt:lpstr>Operator Identification – Feature Extraction </vt:lpstr>
      <vt:lpstr>Operator Identification – One Class SVM</vt:lpstr>
      <vt:lpstr>After Operator Identification - sample output </vt:lpstr>
      <vt:lpstr>Identifying ‘=’ or ‘     ’ </vt:lpstr>
      <vt:lpstr>Adding numerator and denominator</vt:lpstr>
      <vt:lpstr>Segmentation of DE zones - Run Length Smoothing on Operands</vt:lpstr>
      <vt:lpstr>Segmentation of DE zones - Equation Number Removal</vt:lpstr>
      <vt:lpstr>Segmentation of DE zones – Displayed or Embedded?</vt:lpstr>
      <vt:lpstr> Classification of Segmented DE zones –   Removal of Subscripts and Superscripts</vt:lpstr>
      <vt:lpstr>Classification of Segmented DE zones – OCR </vt:lpstr>
      <vt:lpstr>Classification of Segmented DE zones – Parser </vt:lpstr>
      <vt:lpstr>Flowchart of the working mechanism of the parser</vt:lpstr>
      <vt:lpstr>Classification of Segmented DE zones – Chemical or Other?</vt:lpstr>
      <vt:lpstr>PowerPoint Presentation</vt:lpstr>
      <vt:lpstr>Chemical Symbol Recognition</vt:lpstr>
      <vt:lpstr>PowerPoint Presentation</vt:lpstr>
      <vt:lpstr>PowerPoint Presentation</vt:lpstr>
      <vt:lpstr>Chemical symbol recognition</vt:lpstr>
      <vt:lpstr>PowerPoint Presentation</vt:lpstr>
      <vt:lpstr>Error Table Formation</vt:lpstr>
      <vt:lpstr>Error table</vt:lpstr>
      <vt:lpstr>PowerPoint Presentation</vt:lpstr>
      <vt:lpstr>Reactant format</vt:lpstr>
      <vt:lpstr>PowerPoint Presentation</vt:lpstr>
      <vt:lpstr>PowerPoint Presentation</vt:lpstr>
      <vt:lpstr>Auto-correction of each reactants based on chemical context</vt:lpstr>
      <vt:lpstr>PowerPoint Presentation</vt:lpstr>
      <vt:lpstr>PowerPoint Presentation</vt:lpstr>
      <vt:lpstr>More than 1 match found</vt:lpstr>
      <vt:lpstr>PowerPoint Presentation</vt:lpstr>
      <vt:lpstr> No Match found</vt:lpstr>
      <vt:lpstr>PowerPoint Presentation</vt:lpstr>
      <vt:lpstr>PowerPoint Presentation</vt:lpstr>
      <vt:lpstr>Error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Auto-Correction</dc:title>
  <dc:creator>Prerana Jana</dc:creator>
  <cp:lastModifiedBy>Prerana Jana</cp:lastModifiedBy>
  <cp:revision>143</cp:revision>
  <dcterms:created xsi:type="dcterms:W3CDTF">2015-01-10T08:47:10Z</dcterms:created>
  <dcterms:modified xsi:type="dcterms:W3CDTF">2015-01-12T07:14:39Z</dcterms:modified>
</cp:coreProperties>
</file>