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5"/>
  </p:notesMasterIdLst>
  <p:sldIdLst>
    <p:sldId id="317" r:id="rId2"/>
    <p:sldId id="327" r:id="rId3"/>
    <p:sldId id="329" r:id="rId4"/>
    <p:sldId id="331" r:id="rId5"/>
    <p:sldId id="324" r:id="rId6"/>
    <p:sldId id="325" r:id="rId7"/>
    <p:sldId id="318" r:id="rId8"/>
    <p:sldId id="287" r:id="rId9"/>
    <p:sldId id="260" r:id="rId10"/>
    <p:sldId id="259" r:id="rId11"/>
    <p:sldId id="308" r:id="rId12"/>
    <p:sldId id="264" r:id="rId13"/>
    <p:sldId id="309" r:id="rId14"/>
    <p:sldId id="310" r:id="rId15"/>
    <p:sldId id="269" r:id="rId16"/>
    <p:sldId id="268" r:id="rId17"/>
    <p:sldId id="262" r:id="rId18"/>
    <p:sldId id="312" r:id="rId19"/>
    <p:sldId id="271" r:id="rId20"/>
    <p:sldId id="265" r:id="rId21"/>
    <p:sldId id="273" r:id="rId22"/>
    <p:sldId id="288" r:id="rId23"/>
    <p:sldId id="289" r:id="rId24"/>
    <p:sldId id="290" r:id="rId25"/>
    <p:sldId id="266" r:id="rId26"/>
    <p:sldId id="311" r:id="rId27"/>
    <p:sldId id="332" r:id="rId28"/>
    <p:sldId id="267" r:id="rId29"/>
    <p:sldId id="272" r:id="rId30"/>
    <p:sldId id="313" r:id="rId31"/>
    <p:sldId id="314" r:id="rId32"/>
    <p:sldId id="315" r:id="rId33"/>
    <p:sldId id="316" r:id="rId34"/>
    <p:sldId id="286" r:id="rId35"/>
    <p:sldId id="274" r:id="rId36"/>
    <p:sldId id="292" r:id="rId37"/>
    <p:sldId id="278" r:id="rId38"/>
    <p:sldId id="276" r:id="rId39"/>
    <p:sldId id="275" r:id="rId40"/>
    <p:sldId id="277" r:id="rId41"/>
    <p:sldId id="293" r:id="rId42"/>
    <p:sldId id="280" r:id="rId43"/>
    <p:sldId id="279" r:id="rId44"/>
    <p:sldId id="295" r:id="rId45"/>
    <p:sldId id="294" r:id="rId46"/>
    <p:sldId id="297" r:id="rId47"/>
    <p:sldId id="281" r:id="rId48"/>
    <p:sldId id="296" r:id="rId49"/>
    <p:sldId id="304" r:id="rId50"/>
    <p:sldId id="333" r:id="rId51"/>
    <p:sldId id="298" r:id="rId52"/>
    <p:sldId id="303" r:id="rId53"/>
    <p:sldId id="299" r:id="rId54"/>
    <p:sldId id="334" r:id="rId55"/>
    <p:sldId id="305" r:id="rId56"/>
    <p:sldId id="300" r:id="rId57"/>
    <p:sldId id="282" r:id="rId58"/>
    <p:sldId id="283" r:id="rId59"/>
    <p:sldId id="284" r:id="rId60"/>
    <p:sldId id="301" r:id="rId61"/>
    <p:sldId id="306" r:id="rId62"/>
    <p:sldId id="285" r:id="rId63"/>
    <p:sldId id="302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588" autoAdjust="0"/>
    <p:restoredTop sz="88455" autoAdjust="0"/>
  </p:normalViewPr>
  <p:slideViewPr>
    <p:cSldViewPr>
      <p:cViewPr>
        <p:scale>
          <a:sx n="73" d="100"/>
          <a:sy n="73" d="100"/>
        </p:scale>
        <p:origin x="-1074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494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5F7F1-41B0-40C5-8591-61B23091BBBE}" type="datetimeFigureOut">
              <a:rPr lang="en-IN" smtClean="0"/>
              <a:pPr/>
              <a:t>18-03-2015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D8543-AB4B-494B-BDA6-FF268FD6168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0036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D8543-AB4B-494B-BDA6-FF268FD61680}" type="slidenum">
              <a:rPr lang="en-IN" smtClean="0"/>
              <a:pPr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64801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D8543-AB4B-494B-BDA6-FF268FD61680}" type="slidenum">
              <a:rPr lang="en-IN" smtClean="0"/>
              <a:pPr/>
              <a:t>49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80880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D8543-AB4B-494B-BDA6-FF268FD61680}" type="slidenum">
              <a:rPr lang="en-IN" smtClean="0"/>
              <a:pPr/>
              <a:t>51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80880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D8543-AB4B-494B-BDA6-FF268FD61680}" type="slidenum">
              <a:rPr lang="en-IN" smtClean="0"/>
              <a:pPr/>
              <a:t>52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8088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3/18/2015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Evolutionary_algorithm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Evolutionary_algorithm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n.wikipedia.org/wiki/Mathematical_optimization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Evolutionary_algorithms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Mahesh-B.-Patil/e/B00JCLN410/ref=dp_byline_cont_book_2" TargetMode="External"/><Relationship Id="rId2" Type="http://schemas.openxmlformats.org/officeDocument/2006/relationships/hyperlink" Target="http://www.amazon.com/s/ref=dp_byline_sr_book_1?ie=UTF8&amp;field-author=Rajesh+A.+Thakker&amp;search-alias=books&amp;text=Rajesh+A.+Thakker&amp;sort=relevanceran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nk.springer.com/search?facet-author=%22Sung-Mo+(Steve)+Kang%22" TargetMode="External"/><Relationship Id="rId5" Type="http://schemas.openxmlformats.org/officeDocument/2006/relationships/hyperlink" Target="http://link.springer.com/search?facet-author=%22Anthony+M.+Hill%22" TargetMode="External"/><Relationship Id="rId4" Type="http://schemas.openxmlformats.org/officeDocument/2006/relationships/hyperlink" Target="http://www.amazon.com/s/ref=dp_byline_sr_book_3?ie=UTF8&amp;field-author=Maryam+Shojaei+Baghini&amp;search-alias=books&amp;text=Maryam+Shojaei+Baghini&amp;sort=relevancerank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C0000"/>
                </a:solidFill>
              </a:rPr>
              <a:t>EVOLUTIONARY ALGORITHMS</a:t>
            </a:r>
            <a:endParaRPr lang="en-IN" b="1" dirty="0">
              <a:solidFill>
                <a:srgbClr val="CC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4357694"/>
            <a:ext cx="7459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Jaya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Sil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Indian Institute of Engineering Science and Technology,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Shibpur</a:t>
            </a:r>
            <a:endParaRPr lang="en-IN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0"/>
            <a:ext cx="3376110" cy="4572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   Genetic Algorithm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153400" cy="533400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Robust</a:t>
            </a:r>
          </a:p>
          <a:p>
            <a:endParaRPr lang="en-IN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Searching a large state-space, multi-modal state-space.</a:t>
            </a:r>
          </a:p>
          <a:p>
            <a:endParaRPr lang="en-IN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Analogy with the genetic structure and behaviour of chromosomes within a population of individuals. </a:t>
            </a:r>
          </a:p>
          <a:p>
            <a:pPr algn="just">
              <a:buNone/>
            </a:pP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Individuals in a population compete for resources and mates. </a:t>
            </a:r>
          </a:p>
          <a:p>
            <a:pPr lvl="0" algn="just"/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Individuals most successful in each </a:t>
            </a:r>
            <a:r>
              <a:rPr lang="en-IN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'competition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' will produce more offspring than those individuals that perform poorly. </a:t>
            </a:r>
          </a:p>
        </p:txBody>
      </p:sp>
    </p:spTree>
    <p:extLst>
      <p:ext uri="{BB962C8B-B14F-4D97-AF65-F5344CB8AC3E}">
        <p14:creationId xmlns:p14="http://schemas.microsoft.com/office/powerpoint/2010/main" xmlns="" val="2326681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 from `good' individuals propagate throughout the population so that two good parents produce offspring that are </a:t>
            </a:r>
            <a:r>
              <a:rPr lang="en-IN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better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than either parent. </a:t>
            </a:r>
          </a:p>
          <a:p>
            <a:pPr lvl="0" algn="just"/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Thus each successive generation will become more suited to their environment. </a:t>
            </a: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010" y="838200"/>
            <a:ext cx="6777317" cy="5257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Individual - Any possible solution 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Population - Group of all individuals 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Search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Space - All possible solutions to the problem </a:t>
            </a:r>
          </a:p>
          <a:p>
            <a:pPr>
              <a:lnSpc>
                <a:spcPct val="150000"/>
              </a:lnSpc>
            </a:pPr>
            <a:endParaRPr lang="en-US" sz="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Chromosome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Blueprint for an individual </a:t>
            </a:r>
          </a:p>
          <a:p>
            <a:pPr>
              <a:lnSpc>
                <a:spcPct val="150000"/>
              </a:lnSpc>
            </a:pPr>
            <a:endParaRPr lang="en-US" sz="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Trait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Possible aspect (features) of an individual</a:t>
            </a:r>
          </a:p>
          <a:p>
            <a:pPr>
              <a:lnSpc>
                <a:spcPct val="150000"/>
              </a:lnSpc>
            </a:pPr>
            <a:endParaRPr lang="en-US" sz="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Allele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Possible settings of trait (black, blond, etc.)</a:t>
            </a:r>
          </a:p>
          <a:p>
            <a:pPr>
              <a:lnSpc>
                <a:spcPct val="150000"/>
              </a:lnSpc>
            </a:pPr>
            <a:endParaRPr lang="en-US" sz="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Locus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The position of a gene on the chromosome </a:t>
            </a:r>
          </a:p>
          <a:p>
            <a:pPr>
              <a:lnSpc>
                <a:spcPct val="150000"/>
              </a:lnSpc>
            </a:pPr>
            <a:endParaRPr lang="en-US" sz="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Genome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Collection of all chromosomes for an individual 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53000" y="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Key Terms</a:t>
            </a:r>
            <a:endParaRPr lang="en-IN" sz="2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2772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86824"/>
          </a:xfrm>
        </p:spPr>
        <p:txBody>
          <a:bodyPr>
            <a:normAutofit fontScale="90000"/>
          </a:bodyPr>
          <a:lstStyle/>
          <a:p>
            <a:pPr lvl="0" algn="ctr"/>
            <a:r>
              <a:rPr lang="en-IN" b="1" dirty="0" smtClean="0">
                <a:solidFill>
                  <a:schemeClr val="tx1"/>
                </a:solidFill>
              </a:rPr>
              <a:t>Search Space</a:t>
            </a:r>
            <a:r>
              <a:rPr lang="en-IN" dirty="0" smtClean="0">
                <a:solidFill>
                  <a:schemeClr val="tx1"/>
                </a:solidFill>
              </a:rPr>
              <a:t/>
            </a:r>
            <a:br>
              <a:rPr lang="en-IN" dirty="0" smtClean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214422"/>
            <a:ext cx="6777317" cy="4618207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population of individuals .</a:t>
            </a:r>
          </a:p>
          <a:p>
            <a:pPr lvl="0" algn="just"/>
            <a:endParaRPr lang="en-I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Each individual representing a possible solution.</a:t>
            </a:r>
          </a:p>
          <a:p>
            <a:pPr lvl="0" algn="just"/>
            <a:endParaRPr lang="en-IN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Each individual is coded as a finite length vector of components, in terms of some alphabet, usually the 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binary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alphabet 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{0,1}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0" algn="just"/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Analogy: Individuals are chromosomes and the variables are genes. </a:t>
            </a:r>
          </a:p>
          <a:p>
            <a:pPr lvl="0" algn="just"/>
            <a:endParaRPr lang="en-IN" sz="1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chromosome (solution) is composed of several genes (variables).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57298"/>
            <a:ext cx="6777317" cy="4475331"/>
          </a:xfrm>
        </p:spPr>
        <p:txBody>
          <a:bodyPr>
            <a:normAutofit/>
          </a:bodyPr>
          <a:lstStyle/>
          <a:p>
            <a:pPr lvl="0" algn="just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fitness score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assigned to each solution representing the abilities of an individual to `compete'. </a:t>
            </a:r>
          </a:p>
          <a:p>
            <a:pPr lvl="0" algn="just"/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individual with the optimal (or generally near optimal) fitness score is sought. </a:t>
            </a:r>
          </a:p>
          <a:p>
            <a:pPr lvl="0" algn="just"/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GA aims to use selective `breeding' of the solutions to produce `offspring' better than the parents by combining information from the chromosomes.</a:t>
            </a:r>
          </a:p>
          <a:p>
            <a:pPr algn="just"/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7924800" cy="5715000"/>
          </a:xfrm>
        </p:spPr>
        <p:txBody>
          <a:bodyPr>
            <a:normAutofit lnSpcReduction="10000"/>
          </a:bodyPr>
          <a:lstStyle/>
          <a:p>
            <a:pPr algn="just" fontAlgn="base">
              <a:lnSpc>
                <a:spcPct val="110000"/>
              </a:lnSpc>
              <a:spcAft>
                <a:spcPct val="0"/>
              </a:spcAft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GA requires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two things to be defined:</a:t>
            </a:r>
          </a:p>
          <a:p>
            <a:pPr marL="868680" lvl="4" indent="-342900" algn="just" fontAlgn="base">
              <a:lnSpc>
                <a:spcPct val="110000"/>
              </a:lnSpc>
              <a:spcAft>
                <a:spcPct val="0"/>
              </a:spcAft>
              <a:buFont typeface="Wingdings" pitchFamily="2" charset="2"/>
              <a:buChar char="§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 genetic representation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(chromosome) of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solution domain, </a:t>
            </a:r>
          </a:p>
          <a:p>
            <a:pPr marL="868680" lvl="4" indent="-342900" algn="just" fontAlgn="base">
              <a:lnSpc>
                <a:spcPct val="110000"/>
              </a:lnSpc>
              <a:spcAft>
                <a:spcPct val="0"/>
              </a:spcAft>
              <a:buFont typeface="Wingdings" pitchFamily="2" charset="2"/>
              <a:buChar char="§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 fitness function to evaluate the solution domain. 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868680" lvl="4" indent="-342900" algn="just" fontAlgn="base">
              <a:lnSpc>
                <a:spcPct val="110000"/>
              </a:lnSpc>
              <a:spcAft>
                <a:spcPct val="0"/>
              </a:spcAft>
              <a:buFont typeface="Wingdings" pitchFamily="2" charset="2"/>
              <a:buChar char="§"/>
            </a:pPr>
            <a:endParaRPr lang="en-US" sz="21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algn="just" fontAlgn="base">
              <a:lnSpc>
                <a:spcPct val="110000"/>
              </a:lnSpc>
              <a:spcAft>
                <a:spcPct val="0"/>
              </a:spcAft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representation of a solution in the form of a string that conveys the necessary information</a:t>
            </a:r>
          </a:p>
          <a:p>
            <a:pPr algn="just" fontAlgn="base">
              <a:lnSpc>
                <a:spcPct val="110000"/>
              </a:lnSpc>
              <a:spcAft>
                <a:spcPct val="0"/>
              </a:spcAft>
            </a:pPr>
            <a:endParaRPr lang="en-US" sz="21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algn="just" fontAlgn="base">
              <a:lnSpc>
                <a:spcPct val="110000"/>
              </a:lnSpc>
              <a:spcAft>
                <a:spcPct val="0"/>
              </a:spcAft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Just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 chromosome each gene controls a particular characteristic of the individuals, similarly each bit in the string represents characteristic of the solution,</a:t>
            </a:r>
          </a:p>
          <a:p>
            <a:pPr algn="just" fontAlgn="base">
              <a:lnSpc>
                <a:spcPct val="110000"/>
              </a:lnSpc>
              <a:spcAft>
                <a:spcPct val="0"/>
              </a:spcAft>
            </a:pPr>
            <a:endParaRPr lang="en-US" sz="20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algn="just" fontAlgn="base">
              <a:lnSpc>
                <a:spcPct val="110000"/>
              </a:lnSpc>
              <a:spcAft>
                <a:spcPct val="0"/>
              </a:spcAft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Binary coded chromosomes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are represented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endParaRPr lang="en-US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" indent="0" algn="just"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sz="21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   [ 0100001010] </a:t>
            </a:r>
          </a:p>
          <a:p>
            <a:pPr marL="868680" lvl="4" indent="-342900" algn="just" fontAlgn="base">
              <a:lnSpc>
                <a:spcPct val="110000"/>
              </a:lnSpc>
              <a:spcAft>
                <a:spcPct val="0"/>
              </a:spcAft>
              <a:buFont typeface="Wingdings" pitchFamily="2" charset="2"/>
              <a:buChar char="§"/>
            </a:pPr>
            <a:endParaRPr lang="en-US" sz="2100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800600" y="35472"/>
            <a:ext cx="2971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Representation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5323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7924800" cy="5943600"/>
          </a:xfrm>
        </p:spPr>
        <p:txBody>
          <a:bodyPr>
            <a:normAutofit/>
          </a:bodyPr>
          <a:lstStyle/>
          <a:p>
            <a:pPr algn="just" fontAlgn="base">
              <a:lnSpc>
                <a:spcPct val="110000"/>
              </a:lnSpc>
              <a:spcAft>
                <a:spcPct val="0"/>
              </a:spcAft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The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fitness function is defined over the genetic representation and measures the quality of the represented solution. </a:t>
            </a:r>
          </a:p>
          <a:p>
            <a:pPr algn="just" fontAlgn="base">
              <a:lnSpc>
                <a:spcPct val="110000"/>
              </a:lnSpc>
              <a:spcAft>
                <a:spcPct val="0"/>
              </a:spcAft>
            </a:pPr>
            <a:endParaRPr lang="en-US" sz="2000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algn="just" fontAlgn="base">
              <a:lnSpc>
                <a:spcPct val="110000"/>
              </a:lnSpc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The fitness function is always problem dependent. 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algn="just" fontAlgn="base">
              <a:lnSpc>
                <a:spcPct val="110000"/>
              </a:lnSpc>
              <a:spcAft>
                <a:spcPct val="0"/>
              </a:spcAft>
            </a:pPr>
            <a:endParaRPr lang="en-US" sz="2000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algn="just" fontAlgn="base">
              <a:lnSpc>
                <a:spcPct val="110000"/>
              </a:lnSpc>
              <a:spcAft>
                <a:spcPct val="0"/>
              </a:spcAft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A fitness function quantifies the optimality of a solution. The fitness value is used to rank a particular solution against all the other solution. 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algn="just" fontAlgn="base">
              <a:lnSpc>
                <a:spcPct val="110000"/>
              </a:lnSpc>
              <a:spcAft>
                <a:spcPct val="0"/>
              </a:spcAft>
            </a:pPr>
            <a:endParaRPr lang="en-US" sz="2000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algn="just" fontAlgn="base">
              <a:lnSpc>
                <a:spcPct val="110000"/>
              </a:lnSpc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The fitness value  of the solution is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resultant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value of the function for given solution</a:t>
            </a:r>
          </a:p>
          <a:p>
            <a:pPr algn="just" fontAlgn="base">
              <a:lnSpc>
                <a:spcPct val="110000"/>
              </a:lnSpc>
              <a:spcAft>
                <a:spcPct val="0"/>
              </a:spcAft>
            </a:pPr>
            <a:endParaRPr lang="en-US" sz="2000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algn="just" fontAlgn="base">
              <a:lnSpc>
                <a:spcPct val="110000"/>
              </a:lnSpc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In some problems, it is hard or even impossible the fitness expression; in these cases, interactive genetic algorithms are used.</a:t>
            </a:r>
          </a:p>
          <a:p>
            <a:pPr marL="68580" indent="0" algn="just" fontAlgn="base">
              <a:lnSpc>
                <a:spcPct val="110000"/>
              </a:lnSpc>
              <a:spcAft>
                <a:spcPct val="0"/>
              </a:spcAft>
              <a:buNone/>
            </a:pPr>
            <a:endParaRPr lang="en-IN" sz="2100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00600" y="35472"/>
            <a:ext cx="2971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Representation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5510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48200" y="19568"/>
            <a:ext cx="3505200" cy="5138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Working Principle of GA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89564" y="533400"/>
            <a:ext cx="1143000" cy="46759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Begin</a:t>
            </a:r>
            <a:endParaRPr lang="en-IN" sz="1600" b="1" dirty="0"/>
          </a:p>
        </p:txBody>
      </p:sp>
      <p:cxnSp>
        <p:nvCxnSpPr>
          <p:cNvPr id="10" name="Straight Arrow Connector 9"/>
          <p:cNvCxnSpPr>
            <a:stCxn id="6" idx="4"/>
          </p:cNvCxnSpPr>
          <p:nvPr/>
        </p:nvCxnSpPr>
        <p:spPr>
          <a:xfrm>
            <a:off x="3661064" y="1000991"/>
            <a:ext cx="0" cy="3706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230582" y="1371600"/>
            <a:ext cx="2971800" cy="381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Initialize  population</a:t>
            </a:r>
            <a:endParaRPr lang="en-IN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661064" y="1752600"/>
            <a:ext cx="0" cy="2450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16382" y="2016701"/>
            <a:ext cx="1489364" cy="381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Gen=0</a:t>
            </a:r>
            <a:endParaRPr lang="en-IN" b="1" dirty="0"/>
          </a:p>
        </p:txBody>
      </p:sp>
      <p:sp>
        <p:nvSpPr>
          <p:cNvPr id="15" name="Rectangle 14"/>
          <p:cNvSpPr/>
          <p:nvPr/>
        </p:nvSpPr>
        <p:spPr>
          <a:xfrm>
            <a:off x="2937164" y="2750994"/>
            <a:ext cx="1489364" cy="381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Evolution</a:t>
            </a:r>
            <a:endParaRPr lang="en-IN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702627" y="2397701"/>
            <a:ext cx="0" cy="3532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019800" y="2737139"/>
            <a:ext cx="2112818" cy="381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Assign fitness</a:t>
            </a:r>
            <a:endParaRPr lang="en-IN" b="1" dirty="0"/>
          </a:p>
        </p:txBody>
      </p:sp>
      <p:cxnSp>
        <p:nvCxnSpPr>
          <p:cNvPr id="25" name="Straight Arrow Connector 24"/>
          <p:cNvCxnSpPr>
            <a:stCxn id="15" idx="3"/>
            <a:endCxn id="23" idx="1"/>
          </p:cNvCxnSpPr>
          <p:nvPr/>
        </p:nvCxnSpPr>
        <p:spPr>
          <a:xfrm flipV="1">
            <a:off x="4426528" y="2927639"/>
            <a:ext cx="1593272" cy="138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2438400" y="3657600"/>
            <a:ext cx="2763982" cy="91440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condition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6428510" y="5562600"/>
            <a:ext cx="1489364" cy="381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Mutation</a:t>
            </a:r>
            <a:endParaRPr lang="en-IN" b="1" dirty="0"/>
          </a:p>
        </p:txBody>
      </p:sp>
      <p:sp>
        <p:nvSpPr>
          <p:cNvPr id="28" name="Rectangle 27"/>
          <p:cNvSpPr/>
          <p:nvPr/>
        </p:nvSpPr>
        <p:spPr>
          <a:xfrm>
            <a:off x="6421582" y="4724400"/>
            <a:ext cx="1489364" cy="381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Crossover</a:t>
            </a:r>
            <a:endParaRPr lang="en-IN" b="1" dirty="0"/>
          </a:p>
        </p:txBody>
      </p:sp>
      <p:sp>
        <p:nvSpPr>
          <p:cNvPr id="29" name="Rectangle 28"/>
          <p:cNvSpPr/>
          <p:nvPr/>
        </p:nvSpPr>
        <p:spPr>
          <a:xfrm>
            <a:off x="6428510" y="3924300"/>
            <a:ext cx="1489364" cy="381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Selection</a:t>
            </a:r>
            <a:endParaRPr lang="en-IN" b="1" dirty="0"/>
          </a:p>
        </p:txBody>
      </p:sp>
      <p:sp>
        <p:nvSpPr>
          <p:cNvPr id="30" name="Rectangle 29"/>
          <p:cNvSpPr/>
          <p:nvPr/>
        </p:nvSpPr>
        <p:spPr>
          <a:xfrm>
            <a:off x="533400" y="3924300"/>
            <a:ext cx="1697182" cy="381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Gen=Gen+1</a:t>
            </a:r>
            <a:endParaRPr lang="en-IN" b="1" dirty="0"/>
          </a:p>
        </p:txBody>
      </p:sp>
      <p:cxnSp>
        <p:nvCxnSpPr>
          <p:cNvPr id="32" name="Straight Arrow Connector 31"/>
          <p:cNvCxnSpPr>
            <a:stCxn id="26" idx="3"/>
          </p:cNvCxnSpPr>
          <p:nvPr/>
        </p:nvCxnSpPr>
        <p:spPr>
          <a:xfrm>
            <a:off x="5202382" y="41148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2"/>
            <a:endCxn id="28" idx="0"/>
          </p:cNvCxnSpPr>
          <p:nvPr/>
        </p:nvCxnSpPr>
        <p:spPr>
          <a:xfrm flipH="1">
            <a:off x="7166264" y="4305300"/>
            <a:ext cx="6928" cy="419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7" idx="1"/>
            <a:endCxn id="30" idx="2"/>
          </p:cNvCxnSpPr>
          <p:nvPr/>
        </p:nvCxnSpPr>
        <p:spPr>
          <a:xfrm rot="10800000">
            <a:off x="1381992" y="4305300"/>
            <a:ext cx="5046519" cy="14478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180119" y="5115791"/>
            <a:ext cx="6928" cy="4468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3" idx="2"/>
            <a:endCxn id="26" idx="0"/>
          </p:cNvCxnSpPr>
          <p:nvPr/>
        </p:nvCxnSpPr>
        <p:spPr>
          <a:xfrm rot="5400000">
            <a:off x="5178570" y="1759960"/>
            <a:ext cx="539461" cy="325581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283528" y="4949536"/>
            <a:ext cx="1143000" cy="46759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Stop</a:t>
            </a:r>
            <a:endParaRPr lang="en-IN" b="1" dirty="0"/>
          </a:p>
        </p:txBody>
      </p:sp>
      <p:cxnSp>
        <p:nvCxnSpPr>
          <p:cNvPr id="52" name="Straight Arrow Connector 51"/>
          <p:cNvCxnSpPr>
            <a:stCxn id="26" idx="2"/>
            <a:endCxn id="50" idx="0"/>
          </p:cNvCxnSpPr>
          <p:nvPr/>
        </p:nvCxnSpPr>
        <p:spPr>
          <a:xfrm>
            <a:off x="3820391" y="4572000"/>
            <a:ext cx="34637" cy="3775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0" idx="0"/>
            <a:endCxn id="15" idx="1"/>
          </p:cNvCxnSpPr>
          <p:nvPr/>
        </p:nvCxnSpPr>
        <p:spPr>
          <a:xfrm rot="5400000" flipH="1" flipV="1">
            <a:off x="1668174" y="2655311"/>
            <a:ext cx="982806" cy="155517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448300" y="365760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426528" y="4572000"/>
            <a:ext cx="77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43346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4" grpId="0" animBg="1"/>
      <p:bldP spid="15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50" grpId="0" animBg="1"/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214422"/>
            <a:ext cx="6777317" cy="46182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1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The Algorithms</a:t>
            </a:r>
          </a:p>
          <a:p>
            <a:pPr lvl="0"/>
            <a:r>
              <a:rPr lang="en-IN" sz="21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Randomly initialize population(t) </a:t>
            </a:r>
          </a:p>
          <a:p>
            <a:pPr lvl="0"/>
            <a:r>
              <a:rPr lang="en-IN" sz="21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Determine fitness of population(t) </a:t>
            </a:r>
          </a:p>
          <a:p>
            <a:pPr lvl="0">
              <a:buNone/>
            </a:pPr>
            <a:r>
              <a:rPr lang="en-IN" sz="21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repeat </a:t>
            </a:r>
          </a:p>
          <a:p>
            <a:pPr lvl="1"/>
            <a:r>
              <a:rPr lang="en-IN" sz="21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Select parents from population(t) </a:t>
            </a:r>
          </a:p>
          <a:p>
            <a:pPr lvl="1"/>
            <a:r>
              <a:rPr lang="en-IN" sz="21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Crossover on parents creating population(t+1) </a:t>
            </a:r>
          </a:p>
          <a:p>
            <a:pPr lvl="1"/>
            <a:r>
              <a:rPr lang="en-IN" sz="21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Mutation of population(t+1) </a:t>
            </a:r>
          </a:p>
          <a:p>
            <a:pPr lvl="1"/>
            <a:r>
              <a:rPr lang="en-IN" sz="21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Determine fitness of population(t+1) </a:t>
            </a:r>
          </a:p>
          <a:p>
            <a:pPr lvl="0">
              <a:buNone/>
            </a:pPr>
            <a:r>
              <a:rPr lang="en-IN" sz="21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until best individual is good enough 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0600" y="35472"/>
            <a:ext cx="2971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GA operator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5000" y="1209362"/>
            <a:ext cx="4572000" cy="32439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274320" algn="just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IN" sz="32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Selection</a:t>
            </a:r>
          </a:p>
          <a:p>
            <a:pPr marL="342900" indent="-274320" algn="just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IN" sz="32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Crossover</a:t>
            </a:r>
          </a:p>
          <a:p>
            <a:pPr marL="342900" indent="-274320" algn="just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IN" sz="32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Mutation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577718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4348" y="1428736"/>
            <a:ext cx="792961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A population of individuals exists in an  environment with limited resources.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2400" b="1" i="1" dirty="0" smtClean="0">
                <a:latin typeface="Times New Roman" pitchFamily="18" charset="0"/>
                <a:cs typeface="Times New Roman" pitchFamily="18" charset="0"/>
              </a:rPr>
              <a:t> Competition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for the resources causes selection of the individuals who are fitter in the environment (better adapt the environment).</a:t>
            </a:r>
          </a:p>
          <a:p>
            <a:pPr>
              <a:buFont typeface="Arial" pitchFamily="34" charset="0"/>
              <a:buChar char="•"/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Individuals act as </a:t>
            </a:r>
            <a:r>
              <a:rPr lang="en-GB" sz="2400" b="1" i="1" dirty="0" smtClean="0">
                <a:latin typeface="Times New Roman" pitchFamily="18" charset="0"/>
                <a:cs typeface="Times New Roman" pitchFamily="18" charset="0"/>
              </a:rPr>
              <a:t>seeds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for the generation of new individuals.</a:t>
            </a:r>
          </a:p>
          <a:p>
            <a:pPr>
              <a:buFont typeface="Arial" pitchFamily="34" charset="0"/>
              <a:buChar char="•"/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The new individuals have their </a:t>
            </a:r>
            <a:r>
              <a:rPr lang="en-GB" sz="2400" b="1" i="1" dirty="0" smtClean="0">
                <a:latin typeface="Times New Roman" pitchFamily="18" charset="0"/>
                <a:cs typeface="Times New Roman" pitchFamily="18" charset="0"/>
              </a:rPr>
              <a:t>fitness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evaluated and compete for survival.</a:t>
            </a:r>
          </a:p>
          <a:p>
            <a:pPr>
              <a:buFont typeface="Arial" pitchFamily="34" charset="0"/>
              <a:buChar char="•"/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Over time </a:t>
            </a:r>
            <a:r>
              <a:rPr lang="en-GB" sz="2400" b="1" i="1" dirty="0" smtClean="0">
                <a:latin typeface="Times New Roman" pitchFamily="18" charset="0"/>
                <a:cs typeface="Times New Roman" pitchFamily="18" charset="0"/>
              </a:rPr>
              <a:t>Natural selection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causes a rise in the fitness of the population.</a:t>
            </a:r>
            <a:endParaRPr lang="en-GB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0100" y="571480"/>
            <a:ext cx="65722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latin typeface="Times New Roman" pitchFamily="18" charset="0"/>
                <a:cs typeface="Times New Roman" pitchFamily="18" charset="0"/>
                <a:hlinkClick r:id="rId2" tooltip="Evolutionary algorithms"/>
              </a:rPr>
              <a:t>Evolutionary </a:t>
            </a:r>
            <a:r>
              <a:rPr lang="en-IN" sz="4000" u="sng" dirty="0" smtClean="0">
                <a:latin typeface="Times New Roman" pitchFamily="18" charset="0"/>
                <a:cs typeface="Times New Roman" pitchFamily="18" charset="0"/>
                <a:hlinkClick r:id="rId2" tooltip="Evolutionary algorithms"/>
              </a:rPr>
              <a:t>Algorithms</a:t>
            </a:r>
            <a:endParaRPr lang="en-I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066800"/>
            <a:ext cx="6777317" cy="4765829"/>
          </a:xfrm>
        </p:spPr>
        <p:txBody>
          <a:bodyPr>
            <a:normAutofit/>
          </a:bodyPr>
          <a:lstStyle/>
          <a:p>
            <a:pPr algn="just" fontAlgn="base">
              <a:lnSpc>
                <a:spcPct val="110000"/>
              </a:lnSpc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Select the best and discard the rest</a:t>
            </a:r>
          </a:p>
          <a:p>
            <a:pPr algn="just" fontAlgn="base">
              <a:lnSpc>
                <a:spcPct val="110000"/>
              </a:lnSpc>
              <a:spcAft>
                <a:spcPct val="0"/>
              </a:spcAft>
            </a:pPr>
            <a:endParaRPr lang="en-US" sz="1050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algn="just" fontAlgn="base">
              <a:lnSpc>
                <a:spcPct val="110000"/>
              </a:lnSpc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The primary objective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of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selection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is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to make duplicate of good solutions and eliminate bad solution in a population while keeping the population size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constant</a:t>
            </a:r>
          </a:p>
          <a:p>
            <a:pPr algn="just" fontAlgn="base">
              <a:lnSpc>
                <a:spcPct val="110000"/>
              </a:lnSpc>
              <a:spcAft>
                <a:spcPct val="0"/>
              </a:spcAft>
            </a:pPr>
            <a:endParaRPr lang="en-US" sz="20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algn="just" fontAlgn="base">
              <a:lnSpc>
                <a:spcPct val="110000"/>
              </a:lnSpc>
              <a:spcAft>
                <a:spcPct val="0"/>
              </a:spcAft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During each successive generation, a proportion of the existing population is selected to breed a new 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generation</a:t>
            </a:r>
          </a:p>
          <a:p>
            <a:pPr marL="68580" indent="0" algn="just" fontAlgn="base">
              <a:lnSpc>
                <a:spcPct val="110000"/>
              </a:lnSpc>
              <a:spcAft>
                <a:spcPct val="0"/>
              </a:spcAft>
              <a:buNone/>
            </a:pPr>
            <a:endParaRPr lang="en-IN" sz="2000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algn="just" fontAlgn="base">
              <a:lnSpc>
                <a:spcPct val="110000"/>
              </a:lnSpc>
              <a:spcAft>
                <a:spcPct val="0"/>
              </a:spcAft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Individual solutions are selected through a fitness-based process, where fitter solutions 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are </a:t>
            </a: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typically more likely to be 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selected</a:t>
            </a:r>
            <a:endParaRPr lang="en-IN" sz="2000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00600" y="35472"/>
            <a:ext cx="2971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Selection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8608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1066800"/>
            <a:ext cx="670560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There are different techniques to implement selection in Genetic Algorithms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.</a:t>
            </a:r>
          </a:p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IN" sz="2000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algn="just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They are:</a:t>
            </a:r>
          </a:p>
          <a:p>
            <a:pPr marL="800100" lvl="1" indent="-34290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Tournament 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selection</a:t>
            </a:r>
            <a:endParaRPr lang="en-IN" sz="2000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marL="800100" lvl="1" indent="-34290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Roulette wheel 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selection</a:t>
            </a:r>
            <a:endParaRPr lang="en-IN" sz="2000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marL="800100" lvl="1" indent="-34290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Rank selection</a:t>
            </a:r>
          </a:p>
          <a:p>
            <a:pPr marL="800100" lvl="1" indent="-34290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Steady state 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selection</a:t>
            </a:r>
            <a:endParaRPr lang="en-IN" sz="2000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00600" y="35472"/>
            <a:ext cx="2971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Selection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0033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48051" y="0"/>
            <a:ext cx="2930609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</a:pPr>
            <a:r>
              <a:rPr lang="en-IN" sz="2000" b="1" dirty="0">
                <a:solidFill>
                  <a:schemeClr val="bg1"/>
                </a:solidFill>
              </a:rPr>
              <a:t>Tournament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908720"/>
            <a:ext cx="7560840" cy="3508977"/>
          </a:xfrm>
        </p:spPr>
        <p:txBody>
          <a:bodyPr>
            <a:normAutofit/>
          </a:bodyPr>
          <a:lstStyle/>
          <a:p>
            <a:pPr algn="just" fontAlgn="base">
              <a:spcAft>
                <a:spcPct val="0"/>
              </a:spcAft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Tournament selection is a method of selecting an individual from a population of individuals in a genetic 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algorithm</a:t>
            </a:r>
          </a:p>
          <a:p>
            <a:pPr algn="just" fontAlgn="base">
              <a:spcAft>
                <a:spcPct val="0"/>
              </a:spcAft>
            </a:pPr>
            <a:endParaRPr lang="en-IN" sz="500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algn="just" fontAlgn="base">
              <a:spcAft>
                <a:spcPct val="0"/>
              </a:spcAft>
            </a:pP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It involves </a:t>
            </a: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running several "tournaments" among a few individuals chosen at random from the 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population</a:t>
            </a:r>
          </a:p>
          <a:p>
            <a:pPr algn="just" fontAlgn="base">
              <a:spcAft>
                <a:spcPct val="0"/>
              </a:spcAft>
            </a:pPr>
            <a:endParaRPr lang="en-IN" sz="500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algn="just" fontAlgn="base">
              <a:spcAft>
                <a:spcPct val="0"/>
              </a:spcAft>
            </a:pP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The winner of each tournament (the one with the best fitness) is selected for 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crossover</a:t>
            </a:r>
          </a:p>
          <a:p>
            <a:pPr algn="just" fontAlgn="base">
              <a:spcAft>
                <a:spcPct val="0"/>
              </a:spcAft>
            </a:pPr>
            <a:endParaRPr lang="en-IN" sz="500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algn="just" fontAlgn="base">
              <a:spcAft>
                <a:spcPct val="0"/>
              </a:spcAft>
            </a:pP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Selection </a:t>
            </a: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directly varies with the tournament size 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- the </a:t>
            </a: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more competitors, the higher the resulting selection 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pressure</a:t>
            </a:r>
            <a:endParaRPr lang="en-IN" sz="2000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</p:txBody>
      </p:sp>
      <p:pic>
        <p:nvPicPr>
          <p:cNvPr id="6146" name="Picture 2" descr="C:\Users\zenefa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7888" y="3861048"/>
            <a:ext cx="7488832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71800" y="6125234"/>
            <a:ext cx="56166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Selection strategy with tournament mechanism</a:t>
            </a:r>
          </a:p>
        </p:txBody>
      </p:sp>
    </p:spTree>
    <p:extLst>
      <p:ext uri="{BB962C8B-B14F-4D97-AF65-F5344CB8AC3E}">
        <p14:creationId xmlns:p14="http://schemas.microsoft.com/office/powerpoint/2010/main" xmlns="" val="630389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11795" y="0"/>
            <a:ext cx="3203121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</a:pPr>
            <a:r>
              <a:rPr lang="en-IN" sz="2000" b="1" dirty="0">
                <a:solidFill>
                  <a:schemeClr val="bg1"/>
                </a:solidFill>
              </a:rPr>
              <a:t>Roulette wheel selection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990600"/>
            <a:ext cx="3276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 way of choosing members from the population of chromosomes in a way that is proportional to their fitness. </a:t>
            </a:r>
            <a:endParaRPr lang="en-IN" sz="20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zenefa\Pictures\Picasa\Screen Captures\t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2400" y="693480"/>
            <a:ext cx="4572000" cy="261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zenefa\Pictures\Picasa\Screen Captures\Fullscreen capture 10-03-2013 094018 AM.bm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60480"/>
            <a:ext cx="8001000" cy="306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54560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61574" y="0"/>
            <a:ext cx="1303562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</a:pPr>
            <a:r>
              <a:rPr lang="en-IN" sz="2000" b="1" dirty="0" smtClean="0">
                <a:solidFill>
                  <a:schemeClr val="bg1"/>
                </a:solidFill>
              </a:rPr>
              <a:t>selection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91046"/>
            <a:ext cx="8001000" cy="5906306"/>
          </a:xfrm>
        </p:spPr>
        <p:txBody>
          <a:bodyPr>
            <a:normAutofit/>
          </a:bodyPr>
          <a:lstStyle/>
          <a:p>
            <a:pPr algn="just" fontAlgn="base">
              <a:spcAft>
                <a:spcPct val="0"/>
              </a:spcAft>
            </a:pPr>
            <a:r>
              <a:rPr lang="en-GB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choose a chromosome all you have to do is spin the ball and grab the chromosome at the point it stops.</a:t>
            </a:r>
          </a:p>
          <a:p>
            <a:pPr algn="just" fontAlgn="base">
              <a:spcAft>
                <a:spcPct val="0"/>
              </a:spcAft>
              <a:buNone/>
            </a:pPr>
            <a:endParaRPr lang="en-GB" sz="20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spcAft>
                <a:spcPct val="0"/>
              </a:spcAft>
            </a:pPr>
            <a:r>
              <a:rPr lang="en-GB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It does not guarantee that the fittest member goes through to the next generatio</a:t>
            </a:r>
            <a:r>
              <a:rPr lang="en-GB" sz="18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n</a:t>
            </a:r>
            <a:r>
              <a:rPr lang="en-GB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spcAft>
                <a:spcPct val="0"/>
              </a:spcAft>
            </a:pPr>
            <a:endParaRPr lang="en-IN" sz="20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spcAft>
                <a:spcPct val="0"/>
              </a:spcAft>
            </a:pPr>
            <a:r>
              <a:rPr lang="en-IN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The </a:t>
            </a:r>
            <a:r>
              <a:rPr lang="en-IN" sz="18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Roulette wheel selection will have problems when the fitness values differ very </a:t>
            </a:r>
            <a:r>
              <a:rPr lang="en-IN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much.</a:t>
            </a:r>
          </a:p>
          <a:p>
            <a:pPr lvl="1" algn="just" fontAlgn="base">
              <a:spcAft>
                <a:spcPct val="0"/>
              </a:spcAft>
              <a:buFont typeface="Wingdings" pitchFamily="2" charset="2"/>
              <a:buChar char="§"/>
            </a:pPr>
            <a:endParaRPr lang="en-IN" sz="100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algn="just" fontAlgn="base">
              <a:spcAft>
                <a:spcPct val="0"/>
              </a:spcAft>
            </a:pPr>
            <a:endParaRPr lang="en-US" sz="1200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algn="just" fontAlgn="base">
              <a:spcAft>
                <a:spcPct val="0"/>
              </a:spcAft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Steady state 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selection:</a:t>
            </a:r>
          </a:p>
          <a:p>
            <a:pPr lvl="1" algn="just" fontAlgn="base">
              <a:spcAft>
                <a:spcPct val="0"/>
              </a:spcAft>
              <a:buFont typeface="Wingdings" pitchFamily="2" charset="2"/>
              <a:buChar char="§"/>
            </a:pPr>
            <a:r>
              <a:rPr lang="en-IN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A few </a:t>
            </a:r>
            <a:r>
              <a:rPr lang="en-IN" sz="18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good chromosomes are used for creating new offspring in every </a:t>
            </a:r>
            <a:r>
              <a:rPr lang="en-IN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iteration.</a:t>
            </a:r>
          </a:p>
          <a:p>
            <a:pPr lvl="1" algn="just" fontAlgn="base">
              <a:spcAft>
                <a:spcPct val="0"/>
              </a:spcAft>
              <a:buFont typeface="Wingdings" pitchFamily="2" charset="2"/>
              <a:buChar char="§"/>
            </a:pPr>
            <a:endParaRPr lang="en-IN" sz="8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lvl="1" algn="just" fontAlgn="base">
              <a:spcAft>
                <a:spcPct val="0"/>
              </a:spcAft>
              <a:buFont typeface="Wingdings" pitchFamily="2" charset="2"/>
              <a:buChar char="§"/>
            </a:pPr>
            <a:r>
              <a:rPr lang="en-IN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Some </a:t>
            </a:r>
            <a:r>
              <a:rPr lang="en-IN" sz="18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bad chromosomes are removed and the new offspring is placed in their </a:t>
            </a:r>
            <a:r>
              <a:rPr lang="en-IN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places.</a:t>
            </a:r>
          </a:p>
          <a:p>
            <a:pPr lvl="1" algn="just" fontAlgn="base">
              <a:spcAft>
                <a:spcPct val="0"/>
              </a:spcAft>
              <a:buFont typeface="Wingdings" pitchFamily="2" charset="2"/>
              <a:buChar char="§"/>
            </a:pPr>
            <a:endParaRPr lang="en-IN" sz="500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lvl="1" algn="just" fontAlgn="base">
              <a:spcAft>
                <a:spcPct val="0"/>
              </a:spcAft>
              <a:buFont typeface="Wingdings" pitchFamily="2" charset="2"/>
              <a:buChar char="§"/>
            </a:pPr>
            <a:r>
              <a:rPr lang="en-IN" sz="18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The rest of population migrates to the next generation without going through selection </a:t>
            </a:r>
            <a:r>
              <a:rPr lang="en-IN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process.</a:t>
            </a:r>
            <a:endParaRPr lang="en-IN" sz="1800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4560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0600" y="35472"/>
            <a:ext cx="2971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Crossover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609600"/>
            <a:ext cx="7620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27432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The crossover operator is used to create new solutions from the existing solutions available in the mating pool after applying selection 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operator.</a:t>
            </a:r>
          </a:p>
          <a:p>
            <a:pPr marL="342900" lvl="0" indent="-27432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IN" sz="2000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marL="342900" lvl="0" indent="-27432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This operator exchanges the gene information between the solutions in the mating 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pool.</a:t>
            </a:r>
          </a:p>
          <a:p>
            <a:pPr marL="342900" lvl="0" indent="-27432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IN" sz="2000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marL="342900" lvl="0" indent="-27432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The most popular crossover selects any two solutions strings randomly from the mating pool and some portion of the strings is exchanged between the 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strings.</a:t>
            </a:r>
          </a:p>
          <a:p>
            <a:pPr marL="342900" lvl="0" indent="-27432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IN" sz="2000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marL="342900" lvl="0" indent="-27432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The selection point is 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chosen randomly.</a:t>
            </a:r>
          </a:p>
          <a:p>
            <a:pPr marL="342900" lvl="0" indent="-27432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IN" sz="2000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marL="342900" lvl="0" indent="-27432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A probability of crossover give freedom to an individual solution string to determine whether the solution would go for crossover or not.</a:t>
            </a:r>
            <a:endParaRPr lang="en-IN" sz="2000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16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071546"/>
            <a:ext cx="6777317" cy="4761083"/>
          </a:xfrm>
        </p:spPr>
        <p:txBody>
          <a:bodyPr>
            <a:normAutofit/>
          </a:bodyPr>
          <a:lstStyle/>
          <a:p>
            <a:pPr lvl="0"/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If S1=000000 and s2=111111 </a:t>
            </a:r>
          </a:p>
          <a:p>
            <a:pPr lvl="0"/>
            <a:endParaRPr lang="en-IN" sz="2000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lvl="0"/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Crossover </a:t>
            </a: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point is 2 </a:t>
            </a:r>
          </a:p>
          <a:p>
            <a:pPr lvl="0"/>
            <a:endParaRPr lang="en-IN" sz="2000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lvl="0"/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S1'=110000 and s2'=001111 </a:t>
            </a:r>
          </a:p>
          <a:p>
            <a:endParaRPr lang="en-US" sz="2000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lvl="0"/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The two new offspring are put into the next generation of the population.</a:t>
            </a:r>
          </a:p>
          <a:p>
            <a:pPr lvl="0"/>
            <a:endParaRPr lang="en-IN" sz="2000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lvl="0"/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By recombining portions of good individuals, likely to create even better individuals </a:t>
            </a:r>
          </a:p>
          <a:p>
            <a:endParaRPr lang="en-IN" sz="2000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lvl="0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04401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Crossover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22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143116"/>
            <a:ext cx="7286676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0600" y="35472"/>
            <a:ext cx="2971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Mutation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zenefa\Pictures\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505200"/>
            <a:ext cx="4800600" cy="169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zenefa\Pictures\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23168" y="5334000"/>
            <a:ext cx="6930232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33400" y="779044"/>
            <a:ext cx="80772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27432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Mutation is the occasional introduction of new features 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into </a:t>
            </a: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 strings </a:t>
            </a: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the population pool to maintain diversity in the population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27432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IN" sz="16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27432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Mutation operator changes a 1 to 0 or 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vice-versa</a:t>
            </a:r>
          </a:p>
          <a:p>
            <a:pPr marL="342900" lvl="0" indent="-27432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IN" sz="16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27432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mutation probability is generally kept 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low</a:t>
            </a:r>
          </a:p>
          <a:p>
            <a:pPr marL="342900" lvl="0" indent="-27432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</a:pPr>
            <a:endParaRPr lang="en-IN" sz="16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27432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crossover probability is higher than Mutation probability</a:t>
            </a:r>
            <a:endParaRPr lang="en-IN" sz="20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4013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219200"/>
            <a:ext cx="7620000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Crossover and mutation may destroy the </a:t>
            </a:r>
            <a:r>
              <a:rPr lang="en-IN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best solution </a:t>
            </a:r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the population </a:t>
            </a:r>
            <a:r>
              <a:rPr lang="en-IN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pool.</a:t>
            </a:r>
          </a:p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IN" sz="24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Elitism is the preservation of few best </a:t>
            </a:r>
            <a:r>
              <a:rPr lang="en-IN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 of </a:t>
            </a:r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population </a:t>
            </a:r>
            <a:r>
              <a:rPr lang="en-IN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pool.</a:t>
            </a:r>
          </a:p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IN" sz="24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Elitism is defined in percentage or in </a:t>
            </a:r>
            <a:r>
              <a:rPr lang="en-IN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number.</a:t>
            </a:r>
            <a:endParaRPr lang="en-IN" sz="24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00600" y="0"/>
            <a:ext cx="320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Elitism</a:t>
            </a:r>
          </a:p>
        </p:txBody>
      </p:sp>
    </p:spTree>
    <p:extLst>
      <p:ext uri="{BB962C8B-B14F-4D97-AF65-F5344CB8AC3E}">
        <p14:creationId xmlns:p14="http://schemas.microsoft.com/office/powerpoint/2010/main" xmlns="" val="3142620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86824"/>
          </a:xfrm>
        </p:spPr>
        <p:txBody>
          <a:bodyPr>
            <a:normAutofit fontScale="90000"/>
          </a:bodyPr>
          <a:lstStyle/>
          <a:p>
            <a:r>
              <a:rPr lang="en-IN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 tooltip="Evolutionary algorithms"/>
              </a:rPr>
              <a:t>Evolutionary </a:t>
            </a:r>
            <a:r>
              <a:rPr lang="en-IN" sz="40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 tooltip="Evolutionary algorithms"/>
              </a:rPr>
              <a:t>Algorithms</a:t>
            </a:r>
            <a:endParaRPr lang="en-IN" sz="4000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000240"/>
            <a:ext cx="6777317" cy="3832389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  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Due </a:t>
            </a:r>
            <a:r>
              <a:rPr lang="en-I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population </a:t>
            </a:r>
            <a:r>
              <a:rPr lang="en-I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based 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 EA have </a:t>
            </a:r>
            <a:r>
              <a:rPr lang="en-I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advantage over classical optimization techniques. </a:t>
            </a: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 maintains </a:t>
            </a:r>
            <a:r>
              <a:rPr lang="en-IN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population of possible solutions, which are processed </a:t>
            </a: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 every generation. </a:t>
            </a:r>
          </a:p>
          <a:p>
            <a:endParaRPr lang="en-IN" sz="2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Multiple </a:t>
            </a:r>
            <a:r>
              <a:rPr lang="en-IN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solutions </a:t>
            </a: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mean multiple </a:t>
            </a:r>
            <a:r>
              <a:rPr lang="en-IN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good solutions, rather than only the best solution. </a:t>
            </a:r>
            <a:endParaRPr lang="en-IN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IN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against the natural tendency of EAs, which will always converge to the best solution, or a sub-optimal </a:t>
            </a: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solution.</a:t>
            </a:r>
            <a:endParaRPr lang="en-IN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428604"/>
            <a:ext cx="7024744" cy="104401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43050"/>
            <a:ext cx="6957532" cy="4189579"/>
          </a:xfrm>
        </p:spPr>
        <p:txBody>
          <a:bodyPr>
            <a:normAutofit/>
          </a:bodyPr>
          <a:lstStyle/>
          <a:p>
            <a:pPr algn="just"/>
            <a:r>
              <a:rPr lang="en-GB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Given the digits 0 through 9 and the operators +, -, * and /,  find a sequence that will represent a given target number. The operators will be applied sequentially from left to right as you read.</a:t>
            </a: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Say, the target number 23, the sequence 6+5*4/2+1 would be one possible solution.</a:t>
            </a: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  75.5 is the chosen number then 5/2+9*7-5 would be a possible solution.</a:t>
            </a: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401072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ENCODING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71612"/>
            <a:ext cx="6777317" cy="4261017"/>
          </a:xfrm>
        </p:spPr>
        <p:txBody>
          <a:bodyPr>
            <a:normAutofit fontScale="32500" lnSpcReduction="20000"/>
          </a:bodyPr>
          <a:lstStyle/>
          <a:p>
            <a:r>
              <a:rPr lang="en-GB" sz="4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Four bits are required to represent the range of characters used:</a:t>
            </a:r>
            <a:endParaRPr lang="en-IN" sz="44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4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44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4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GB" sz="4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         </a:t>
            </a:r>
            <a:r>
              <a:rPr lang="en-GB" sz="4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0000</a:t>
            </a:r>
            <a:endParaRPr lang="en-IN" sz="44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4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4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         </a:t>
            </a:r>
            <a:r>
              <a:rPr lang="en-GB" sz="4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0001</a:t>
            </a:r>
            <a:endParaRPr lang="en-IN" sz="44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4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sz="4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         </a:t>
            </a:r>
            <a:r>
              <a:rPr lang="en-GB" sz="4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0010</a:t>
            </a:r>
            <a:endParaRPr lang="en-IN" sz="44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4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GB" sz="4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         </a:t>
            </a:r>
            <a:r>
              <a:rPr lang="en-GB" sz="4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0011</a:t>
            </a:r>
            <a:endParaRPr lang="en-IN" sz="44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4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GB" sz="4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         </a:t>
            </a:r>
            <a:r>
              <a:rPr lang="en-GB" sz="4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0100</a:t>
            </a:r>
            <a:endParaRPr lang="en-IN" sz="44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4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GB" sz="4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         </a:t>
            </a:r>
            <a:r>
              <a:rPr lang="en-GB" sz="4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0101</a:t>
            </a:r>
            <a:endParaRPr lang="en-IN" sz="44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4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GB" sz="4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         </a:t>
            </a:r>
            <a:r>
              <a:rPr lang="en-GB" sz="4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0110</a:t>
            </a:r>
            <a:endParaRPr lang="en-IN" sz="44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4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GB" sz="4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        </a:t>
            </a:r>
            <a:r>
              <a:rPr lang="en-GB" sz="4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0111</a:t>
            </a:r>
            <a:endParaRPr lang="en-IN" sz="44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4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GB" sz="4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         </a:t>
            </a:r>
            <a:r>
              <a:rPr lang="en-GB" sz="4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endParaRPr lang="en-IN" sz="44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4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GB" sz="4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         </a:t>
            </a:r>
            <a:r>
              <a:rPr lang="en-GB" sz="4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1001</a:t>
            </a:r>
            <a:endParaRPr lang="en-IN" sz="44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4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GB" sz="4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         </a:t>
            </a:r>
            <a:r>
              <a:rPr lang="en-GB" sz="4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1010</a:t>
            </a:r>
            <a:endParaRPr lang="en-IN" sz="44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4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GB" sz="4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          </a:t>
            </a:r>
            <a:r>
              <a:rPr lang="en-GB" sz="4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1011</a:t>
            </a:r>
            <a:endParaRPr lang="en-IN" sz="44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4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GB" sz="4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          </a:t>
            </a:r>
            <a:r>
              <a:rPr lang="en-GB" sz="4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1100</a:t>
            </a:r>
            <a:endParaRPr lang="en-IN" sz="44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4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GB" sz="4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          </a:t>
            </a:r>
            <a:r>
              <a:rPr lang="en-GB" sz="4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1101</a:t>
            </a:r>
            <a:endParaRPr lang="en-IN" sz="44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71612"/>
            <a:ext cx="6777317" cy="4261017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6+5*4/2+1 would be represented by nine genes like so:</a:t>
            </a:r>
            <a:endParaRPr lang="en-IN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0110 1010 0101 1100 0100 1101 0010 1010 0001</a:t>
            </a:r>
            <a:endParaRPr lang="en-IN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6        +        5        *        4         /        2        +       1</a:t>
            </a:r>
            <a:endParaRPr lang="en-IN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chromosome:</a:t>
            </a:r>
            <a:endParaRPr lang="en-IN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GB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 011010100101110001001101001010100001</a:t>
            </a:r>
            <a:endParaRPr lang="en-IN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58262"/>
          </a:xfrm>
        </p:spPr>
        <p:txBody>
          <a:bodyPr/>
          <a:lstStyle/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Fitness Function</a:t>
            </a:r>
            <a:endParaRPr lang="en-IN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143116"/>
            <a:ext cx="6777317" cy="3689513"/>
          </a:xfrm>
        </p:spPr>
        <p:txBody>
          <a:bodyPr/>
          <a:lstStyle/>
          <a:p>
            <a:pPr algn="just"/>
            <a:r>
              <a:rPr lang="en-GB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 fitness score is inversely proportional to the difference between the solution and the value a decoded chromosome represents. </a:t>
            </a:r>
            <a:endParaRPr lang="en-IN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0" y="4343400"/>
            <a:ext cx="3313355" cy="17021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 smtClean="0"/>
              <a:t/>
            </a:r>
            <a:br>
              <a:rPr lang="en-US" sz="8000" b="1" dirty="0" smtClean="0"/>
            </a:br>
            <a:r>
              <a:rPr lang="en-US" sz="8000" b="1" dirty="0"/>
              <a:t/>
            </a:r>
            <a:br>
              <a:rPr lang="en-US" sz="8000" b="1" dirty="0"/>
            </a:br>
            <a:r>
              <a:rPr lang="en-US" sz="8000" b="1" dirty="0" smtClean="0"/>
              <a:t/>
            </a:r>
            <a:br>
              <a:rPr lang="en-US" sz="8000" b="1" dirty="0" smtClean="0"/>
            </a:br>
            <a:r>
              <a:rPr lang="en-US" sz="8900" b="1" dirty="0" smtClean="0"/>
              <a:t>PSO</a:t>
            </a:r>
            <a:r>
              <a:rPr lang="en-US" sz="8000" b="1" dirty="0" smtClean="0"/>
              <a:t/>
            </a:r>
            <a:br>
              <a:rPr lang="en-US" sz="8000" b="1" dirty="0" smtClean="0"/>
            </a:br>
            <a:r>
              <a:rPr lang="en-US" b="1" dirty="0" smtClean="0"/>
              <a:t>particle swarm optimization</a:t>
            </a:r>
            <a:endParaRPr lang="en-IN" sz="8000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85473304"/>
              </p:ext>
            </p:extLst>
          </p:nvPr>
        </p:nvGraphicFramePr>
        <p:xfrm>
          <a:off x="4953000" y="3124200"/>
          <a:ext cx="574675" cy="735012"/>
        </p:xfrm>
        <a:graphic>
          <a:graphicData uri="http://schemas.openxmlformats.org/presentationml/2006/ole">
            <p:oleObj spid="_x0000_s5233" name="Clip" r:id="rId3" imgW="1052474" imgH="1345082" progId="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28619408"/>
              </p:ext>
            </p:extLst>
          </p:nvPr>
        </p:nvGraphicFramePr>
        <p:xfrm>
          <a:off x="7086600" y="3048000"/>
          <a:ext cx="574675" cy="658812"/>
        </p:xfrm>
        <a:graphic>
          <a:graphicData uri="http://schemas.openxmlformats.org/presentationml/2006/ole">
            <p:oleObj spid="_x0000_s5234" name="Clip" r:id="rId4" imgW="1052474" imgH="1345082" progId="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91311130"/>
              </p:ext>
            </p:extLst>
          </p:nvPr>
        </p:nvGraphicFramePr>
        <p:xfrm>
          <a:off x="5943600" y="2362200"/>
          <a:ext cx="574675" cy="735012"/>
        </p:xfrm>
        <a:graphic>
          <a:graphicData uri="http://schemas.openxmlformats.org/presentationml/2006/ole">
            <p:oleObj spid="_x0000_s5235" name="Clip" r:id="rId5" imgW="1052474" imgH="1345082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34620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990600"/>
            <a:ext cx="80010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Particle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swarm optimization (PSO) is a population (swarm intelligence) based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stochastic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optimization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algorithm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to find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an optimum solution in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a search space. 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sz="2000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Developed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by Eberhart and Kennedy in 1995, inspired by social behavior of bird flocking or fish schooling. 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sz="2000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A number </a:t>
            </a: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of agents (particles) 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constitute </a:t>
            </a: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a swarm moving around in the search space looking for the best solution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.</a:t>
            </a:r>
          </a:p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IN" sz="2000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Each particle is 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a </a:t>
            </a: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point in a N-dimensional space which adjusts its “flying” according to its own flying experience as well as the flying experience of other particles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33900" y="73830"/>
            <a:ext cx="38182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What is PSO ?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3228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214422"/>
            <a:ext cx="8001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Each particle keeps track of its coordinates in the solution space, associated with the best solution (fitness) that has achieved so far. This value is called </a:t>
            </a:r>
            <a:r>
              <a:rPr lang="en-IN" sz="2000" i="1" dirty="0" smtClean="0">
                <a:solidFill>
                  <a:srgbClr val="C00000"/>
                </a:solidFill>
                <a:latin typeface="Cambria" pitchFamily="18" charset="0"/>
              </a:rPr>
              <a:t>personal best 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, </a:t>
            </a:r>
            <a:r>
              <a:rPr lang="en-IN" sz="2000" i="1" dirty="0" smtClean="0">
                <a:solidFill>
                  <a:srgbClr val="C00000"/>
                </a:solidFill>
                <a:latin typeface="Cambria" pitchFamily="18" charset="0"/>
              </a:rPr>
              <a:t>pbest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.</a:t>
            </a:r>
          </a:p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IN" sz="20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Another value that is tracked by the PSO is the best value obtained so far by any particle in the neighbourhood of that particle. This value is called </a:t>
            </a:r>
            <a:r>
              <a:rPr lang="en-IN" sz="2000" i="1" dirty="0" smtClean="0">
                <a:solidFill>
                  <a:srgbClr val="C00000"/>
                </a:solidFill>
                <a:latin typeface="Cambria" pitchFamily="18" charset="0"/>
              </a:rPr>
              <a:t>global best 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or </a:t>
            </a:r>
            <a:r>
              <a:rPr lang="en-IN" sz="2000" i="1" dirty="0" err="1" smtClean="0">
                <a:solidFill>
                  <a:srgbClr val="C00000"/>
                </a:solidFill>
                <a:latin typeface="Cambria" pitchFamily="18" charset="0"/>
              </a:rPr>
              <a:t>gbest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.</a:t>
            </a:r>
          </a:p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IN" sz="20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The basic concept of PSO lies in accelerating each particle toward its </a:t>
            </a:r>
            <a:r>
              <a:rPr lang="en-IN" sz="2000" i="1" dirty="0" smtClean="0">
                <a:solidFill>
                  <a:srgbClr val="C00000"/>
                </a:solidFill>
                <a:latin typeface="Cambria" pitchFamily="18" charset="0"/>
              </a:rPr>
              <a:t>pbest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and the </a:t>
            </a:r>
            <a:r>
              <a:rPr lang="en-IN" sz="2000" i="1" dirty="0" smtClean="0">
                <a:solidFill>
                  <a:srgbClr val="C00000"/>
                </a:solidFill>
                <a:latin typeface="Cambria" pitchFamily="18" charset="0"/>
              </a:rPr>
              <a:t>gbest 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locations, with a random weighted acceleration at each time step. </a:t>
            </a:r>
          </a:p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sz="2000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33900" y="73830"/>
            <a:ext cx="38182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How does it work ?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34634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47808" y="700376"/>
            <a:ext cx="9363416" cy="5455410"/>
            <a:chOff x="-237783" y="700376"/>
            <a:chExt cx="9144000" cy="545541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-237783" y="839788"/>
              <a:ext cx="914400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 b="0" dirty="0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884435" y="700376"/>
              <a:ext cx="4572000" cy="6508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dirty="0" smtClean="0">
                  <a:latin typeface="+mj-lt"/>
                </a:rPr>
                <a:t>Initialize </a:t>
              </a:r>
              <a:r>
                <a:rPr lang="en-US" dirty="0">
                  <a:latin typeface="+mj-lt"/>
                </a:rPr>
                <a:t>particles with random position </a:t>
              </a:r>
              <a:r>
                <a:rPr lang="en-US" dirty="0" smtClean="0">
                  <a:latin typeface="+mj-lt"/>
                </a:rPr>
                <a:t>(S) </a:t>
              </a:r>
              <a:r>
                <a:rPr lang="en-US" dirty="0">
                  <a:latin typeface="+mj-lt"/>
                </a:rPr>
                <a:t>and velocity (V)</a:t>
              </a: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3743548" y="5786454"/>
              <a:ext cx="4619623" cy="369332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anchor="ctr">
              <a:spAutoFit/>
            </a:bodyPr>
            <a:lstStyle/>
            <a:p>
              <a:pPr algn="ctr"/>
              <a:r>
                <a:rPr lang="en-IN" dirty="0"/>
                <a:t>Stop: giving </a:t>
              </a:r>
              <a:r>
                <a:rPr lang="en-IN" b="1" i="1" dirty="0" err="1" smtClean="0"/>
                <a:t>gbest</a:t>
              </a:r>
              <a:r>
                <a:rPr lang="en-IN" dirty="0"/>
                <a:t>, optimal </a:t>
              </a:r>
              <a:r>
                <a:rPr lang="en-IN" dirty="0" smtClean="0"/>
                <a:t>solution</a:t>
              </a:r>
              <a:endParaRPr lang="en-IN" dirty="0"/>
            </a:p>
          </p:txBody>
        </p:sp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707984" y="1587035"/>
              <a:ext cx="4312034" cy="2181256"/>
              <a:chOff x="672" y="1318"/>
              <a:chExt cx="3546" cy="1652"/>
            </a:xfrm>
          </p:grpSpPr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672" y="1318"/>
                <a:ext cx="3546" cy="16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IN" dirty="0"/>
              </a:p>
            </p:txBody>
          </p:sp>
          <p:sp>
            <p:nvSpPr>
              <p:cNvPr id="11" name="Text Box 14"/>
              <p:cNvSpPr txBox="1">
                <a:spLocks noChangeArrowheads="1"/>
              </p:cNvSpPr>
              <p:nvPr/>
            </p:nvSpPr>
            <p:spPr bwMode="auto">
              <a:xfrm>
                <a:off x="3126" y="1318"/>
                <a:ext cx="1057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1200" b="1" dirty="0">
                    <a:solidFill>
                      <a:schemeClr val="bg1"/>
                    </a:solidFill>
                  </a:rPr>
                  <a:t>Particle </a:t>
                </a:r>
                <a:r>
                  <a:rPr lang="en-US" sz="1200" b="1" i="1" dirty="0">
                    <a:solidFill>
                      <a:schemeClr val="bg1"/>
                    </a:solidFill>
                  </a:rPr>
                  <a:t>m</a:t>
                </a:r>
              </a:p>
            </p:txBody>
          </p:sp>
        </p:grpSp>
        <p:grpSp>
          <p:nvGrpSpPr>
            <p:cNvPr id="12" name="Group 15"/>
            <p:cNvGrpSpPr>
              <a:grpSpLocks/>
            </p:cNvGrpSpPr>
            <p:nvPr/>
          </p:nvGrpSpPr>
          <p:grpSpPr bwMode="auto">
            <a:xfrm>
              <a:off x="623866" y="1652294"/>
              <a:ext cx="4237254" cy="2115996"/>
              <a:chOff x="480" y="1248"/>
              <a:chExt cx="3881" cy="18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480" y="1397"/>
                <a:ext cx="3792" cy="1723"/>
              </a:xfrm>
              <a:prstGeom prst="rect">
                <a:avLst/>
              </a:prstGeom>
              <a:grpFill/>
              <a:ln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IN" dirty="0"/>
              </a:p>
            </p:txBody>
          </p:sp>
          <p:sp>
            <p:nvSpPr>
              <p:cNvPr id="14" name="Text Box 17"/>
              <p:cNvSpPr txBox="1">
                <a:spLocks noChangeArrowheads="1"/>
              </p:cNvSpPr>
              <p:nvPr/>
            </p:nvSpPr>
            <p:spPr bwMode="auto">
              <a:xfrm rot="21233710">
                <a:off x="3593" y="1248"/>
                <a:ext cx="768" cy="3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b="1" dirty="0" smtClean="0"/>
                  <a:t>……..</a:t>
                </a:r>
                <a:endParaRPr lang="en-US" sz="1600" b="1" dirty="0"/>
              </a:p>
            </p:txBody>
          </p:sp>
        </p:grpSp>
        <p:grpSp>
          <p:nvGrpSpPr>
            <p:cNvPr id="15" name="Group 18"/>
            <p:cNvGrpSpPr>
              <a:grpSpLocks/>
            </p:cNvGrpSpPr>
            <p:nvPr/>
          </p:nvGrpSpPr>
          <p:grpSpPr bwMode="auto">
            <a:xfrm>
              <a:off x="528266" y="1981418"/>
              <a:ext cx="3850662" cy="1757119"/>
              <a:chOff x="288" y="1632"/>
              <a:chExt cx="4013" cy="1425"/>
            </a:xfrm>
          </p:grpSpPr>
          <p:sp>
            <p:nvSpPr>
              <p:cNvPr id="16" name="Rectangle 19"/>
              <p:cNvSpPr>
                <a:spLocks noChangeArrowheads="1"/>
              </p:cNvSpPr>
              <p:nvPr/>
            </p:nvSpPr>
            <p:spPr bwMode="auto">
              <a:xfrm>
                <a:off x="288" y="1632"/>
                <a:ext cx="3951" cy="142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endParaRPr lang="en-US" b="0" dirty="0"/>
              </a:p>
            </p:txBody>
          </p:sp>
          <p:sp>
            <p:nvSpPr>
              <p:cNvPr id="17" name="Text Box 20"/>
              <p:cNvSpPr txBox="1">
                <a:spLocks noChangeArrowheads="1"/>
              </p:cNvSpPr>
              <p:nvPr/>
            </p:nvSpPr>
            <p:spPr bwMode="auto">
              <a:xfrm>
                <a:off x="3371" y="1632"/>
                <a:ext cx="930" cy="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1200" b="1" dirty="0">
                    <a:solidFill>
                      <a:schemeClr val="bg1"/>
                    </a:solidFill>
                  </a:rPr>
                  <a:t>Particle 1</a:t>
                </a:r>
              </a:p>
            </p:txBody>
          </p:sp>
        </p:grp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720542" y="2144298"/>
              <a:ext cx="3032651" cy="376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Evaluate position </a:t>
              </a:r>
              <a:r>
                <a:rPr lang="en-US" dirty="0" smtClean="0">
                  <a:latin typeface="+mj-lt"/>
                </a:rPr>
                <a:t>(fitness</a:t>
              </a:r>
              <a:r>
                <a:rPr lang="en-US" dirty="0">
                  <a:latin typeface="+mj-lt"/>
                </a:rPr>
                <a:t>)</a:t>
              </a:r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3578827" y="4969627"/>
              <a:ext cx="2050790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b="0" dirty="0"/>
                <a:t>Update velocity</a:t>
              </a:r>
            </a:p>
          </p:txBody>
        </p:sp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1054511" y="4970030"/>
              <a:ext cx="198245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b="0" dirty="0"/>
                <a:t>Update Position</a:t>
              </a:r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>
              <a:off x="2124417" y="1351250"/>
              <a:ext cx="0" cy="83485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 flipH="1">
              <a:off x="6814181" y="5563969"/>
              <a:ext cx="27709" cy="1905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>
              <a:off x="2120787" y="2520536"/>
              <a:ext cx="3630" cy="57167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>
              <a:off x="2124417" y="4615963"/>
              <a:ext cx="0" cy="39756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>
              <a:off x="3065993" y="5160087"/>
              <a:ext cx="512834" cy="1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IN" dirty="0"/>
            </a:p>
          </p:txBody>
        </p:sp>
        <p:cxnSp>
          <p:nvCxnSpPr>
            <p:cNvPr id="38" name="Elbow Connector 37"/>
            <p:cNvCxnSpPr>
              <a:stCxn id="69" idx="3"/>
            </p:cNvCxnSpPr>
            <p:nvPr/>
          </p:nvCxnSpPr>
          <p:spPr>
            <a:xfrm flipH="1" flipV="1">
              <a:off x="2124417" y="1447800"/>
              <a:ext cx="5527964" cy="3706494"/>
            </a:xfrm>
            <a:prstGeom prst="bentConnector3">
              <a:avLst>
                <a:gd name="adj1" fmla="val -4135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Rectangle 22"/>
            <p:cNvSpPr>
              <a:spLocks noChangeArrowheads="1"/>
            </p:cNvSpPr>
            <p:nvPr/>
          </p:nvSpPr>
          <p:spPr bwMode="auto">
            <a:xfrm>
              <a:off x="720542" y="3092206"/>
              <a:ext cx="3352800" cy="6463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en-US" b="0" dirty="0">
                  <a:latin typeface="+mj-lt"/>
                </a:rPr>
                <a:t>If </a:t>
              </a:r>
              <a:r>
                <a:rPr lang="en-US" b="0" dirty="0" smtClean="0">
                  <a:latin typeface="+mj-lt"/>
                </a:rPr>
                <a:t>fitness(S) &gt;fitness(</a:t>
              </a:r>
              <a:r>
                <a:rPr lang="en-US" b="1" i="1" dirty="0" smtClean="0">
                  <a:latin typeface="+mj-lt"/>
                </a:rPr>
                <a:t>Pbest</a:t>
              </a:r>
              <a:r>
                <a:rPr lang="en-US" b="0" dirty="0">
                  <a:latin typeface="+mj-lt"/>
                </a:rPr>
                <a:t>)</a:t>
              </a:r>
            </a:p>
            <a:p>
              <a:pPr algn="ctr"/>
              <a:r>
                <a:rPr lang="en-US" b="1" i="1" dirty="0" smtClean="0">
                  <a:latin typeface="+mj-lt"/>
                </a:rPr>
                <a:t>Pbest</a:t>
              </a:r>
              <a:r>
                <a:rPr lang="en-US" b="0" dirty="0" smtClean="0">
                  <a:latin typeface="+mj-lt"/>
                </a:rPr>
                <a:t>=S</a:t>
              </a:r>
              <a:endParaRPr lang="en-US" b="0" dirty="0">
                <a:latin typeface="+mj-lt"/>
              </a:endParaRPr>
            </a:p>
          </p:txBody>
        </p:sp>
        <p:sp>
          <p:nvSpPr>
            <p:cNvPr id="66" name="Rectangle 23"/>
            <p:cNvSpPr>
              <a:spLocks noChangeArrowheads="1"/>
            </p:cNvSpPr>
            <p:nvPr/>
          </p:nvSpPr>
          <p:spPr bwMode="auto">
            <a:xfrm>
              <a:off x="1054511" y="3999661"/>
              <a:ext cx="3056704" cy="6463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en-US" b="0" dirty="0"/>
                <a:t>If </a:t>
              </a:r>
              <a:r>
                <a:rPr lang="en-US" b="0" dirty="0" smtClean="0"/>
                <a:t>fitness(S) &gt;fitness(</a:t>
              </a:r>
              <a:r>
                <a:rPr lang="en-US" b="1" i="1" dirty="0"/>
                <a:t>g</a:t>
              </a:r>
              <a:r>
                <a:rPr lang="en-US" b="1" i="1" dirty="0" smtClean="0"/>
                <a:t>best</a:t>
              </a:r>
              <a:r>
                <a:rPr lang="en-US" b="0" dirty="0"/>
                <a:t>)</a:t>
              </a:r>
            </a:p>
            <a:p>
              <a:pPr algn="ctr"/>
              <a:r>
                <a:rPr lang="en-US" b="1" i="1" dirty="0" smtClean="0"/>
                <a:t>gbest</a:t>
              </a:r>
              <a:r>
                <a:rPr lang="en-US" b="0" dirty="0" smtClean="0"/>
                <a:t>=S</a:t>
              </a:r>
              <a:endParaRPr lang="en-US" b="0" dirty="0"/>
            </a:p>
          </p:txBody>
        </p:sp>
        <p:sp>
          <p:nvSpPr>
            <p:cNvPr id="68" name="Line 35"/>
            <p:cNvSpPr>
              <a:spLocks noChangeShapeType="1"/>
            </p:cNvSpPr>
            <p:nvPr/>
          </p:nvSpPr>
          <p:spPr bwMode="auto">
            <a:xfrm>
              <a:off x="2120787" y="3718283"/>
              <a:ext cx="0" cy="28137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69" name="Diamond 68"/>
            <p:cNvSpPr/>
            <p:nvPr/>
          </p:nvSpPr>
          <p:spPr>
            <a:xfrm>
              <a:off x="5975981" y="4729466"/>
              <a:ext cx="1676400" cy="849655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Max-</a:t>
              </a:r>
              <a:r>
                <a:rPr lang="en-US" sz="1200" dirty="0" err="1" smtClean="0"/>
                <a:t>iter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ation</a:t>
              </a:r>
              <a:r>
                <a:rPr lang="en-US" sz="1200" dirty="0" smtClean="0"/>
                <a:t> reached</a:t>
              </a:r>
              <a:endParaRPr lang="en-IN" sz="1200" dirty="0"/>
            </a:p>
          </p:txBody>
        </p:sp>
        <p:sp>
          <p:nvSpPr>
            <p:cNvPr id="73" name="Line 36"/>
            <p:cNvSpPr>
              <a:spLocks noChangeShapeType="1"/>
            </p:cNvSpPr>
            <p:nvPr/>
          </p:nvSpPr>
          <p:spPr bwMode="auto">
            <a:xfrm flipV="1">
              <a:off x="5643046" y="5154293"/>
              <a:ext cx="332935" cy="11991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IN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4533900" y="73830"/>
            <a:ext cx="38182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Flow chart of PSO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43768" y="550070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210086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9104" y="762000"/>
            <a:ext cx="764078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Each particle tries to modify its position using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information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:</a:t>
            </a:r>
          </a:p>
          <a:p>
            <a:pPr marL="868680" lvl="1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the current positions, </a:t>
            </a:r>
          </a:p>
          <a:p>
            <a:pPr marL="868680" lvl="1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the current velocities,</a:t>
            </a:r>
          </a:p>
          <a:p>
            <a:pPr marL="868680" lvl="1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the distance between the current position and 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pbest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,</a:t>
            </a:r>
          </a:p>
          <a:p>
            <a:pPr marL="868680" lvl="1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the distance between the current position and the 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gbest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. </a:t>
            </a:r>
          </a:p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The modification of the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particle’s velocity modeled as: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algn="ctr">
              <a:spcBef>
                <a:spcPct val="50000"/>
              </a:spcBef>
              <a:buSzPct val="75000"/>
            </a:pP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b="1" i="1" baseline="30000" dirty="0" smtClean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b="1" baseline="30000" dirty="0" smtClean="0">
                <a:solidFill>
                  <a:schemeClr val="accent1">
                    <a:lumMod val="75000"/>
                  </a:schemeClr>
                </a:solidFill>
              </a:rPr>
              <a:t>+1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wV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b="1" i="1" baseline="30000" dirty="0" err="1" smtClean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b="1" baseline="-25000" dirty="0" smtClean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rand</a:t>
            </a:r>
            <a:r>
              <a:rPr lang="en-US" b="1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*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pbest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b="1" i="1" baseline="30000" dirty="0" err="1" smtClean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) +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b="1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rand</a:t>
            </a:r>
            <a:r>
              <a:rPr lang="en-US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*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gbest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b="1" i="1" baseline="30000" dirty="0" err="1" smtClean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) …..  (1)</a:t>
            </a:r>
          </a:p>
          <a:p>
            <a:pPr algn="ctr">
              <a:spcBef>
                <a:spcPct val="50000"/>
              </a:spcBef>
              <a:buSzPct val="75000"/>
            </a:pPr>
            <a:endParaRPr lang="en-US" sz="8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ct val="50000"/>
              </a:spcBef>
              <a:buSzPct val="75000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where, 	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v</a:t>
            </a:r>
            <a:r>
              <a:rPr lang="en-US" i="1" baseline="-25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i</a:t>
            </a:r>
            <a:r>
              <a:rPr lang="en-US" i="1" baseline="30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k</a:t>
            </a:r>
            <a:r>
              <a:rPr lang="en-US" baseline="30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 : velocity of  agent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 at iteration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k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,                                                                                                  	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w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: weighting function,                                                                                                                                                                                             	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c</a:t>
            </a:r>
            <a:r>
              <a:rPr lang="en-US" i="1" baseline="-25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j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: weighting factor,                                                                                                                        	rand : uniformly distributed random number between 0 and 1,                                                                            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	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s</a:t>
            </a:r>
            <a:r>
              <a:rPr lang="en-US" i="1" baseline="-25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i</a:t>
            </a:r>
            <a:r>
              <a:rPr lang="en-US" i="1" baseline="30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k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: current position of agent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 at iteration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k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,                                                                                                   	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pbest</a:t>
            </a:r>
            <a:r>
              <a:rPr lang="en-US" i="1" baseline="-25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 :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personal best position 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of agent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,                                                                                                                           	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gbest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: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global best position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of the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group</a:t>
            </a:r>
            <a:endParaRPr lang="en-IN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33900" y="73830"/>
            <a:ext cx="38182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Overview of PSO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89471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2000"/>
            <a:ext cx="5799896" cy="4410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4953000" y="762000"/>
            <a:ext cx="37338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spcAft>
                <a:spcPts val="1800"/>
              </a:spcAft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k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:  current searching point.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                                                                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k+1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: modified searching point.                                                                         v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: current velocity.                                                                                                   v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k+1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: modified velocity.                                                                                      v</a:t>
            </a:r>
            <a:r>
              <a:rPr lang="en-US" baseline="-25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pbest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: velocity based on </a:t>
            </a:r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pbest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                                                             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v</a:t>
            </a:r>
            <a:r>
              <a:rPr lang="en-US" baseline="-25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gbest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: velocity based on 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gbest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2600" y="5486400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Concept of modification of a searching point by PSO</a:t>
            </a:r>
            <a:endParaRPr lang="en-IN" sz="2000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33900" y="73830"/>
            <a:ext cx="38182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Overview of PSO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11375" y="4952201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Vector space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xmlns="" val="20331780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785794"/>
            <a:ext cx="8229600" cy="18573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Multimodal Function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1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Multimodal optimization</a:t>
            </a:r>
            <a:r>
              <a:rPr lang="en-IN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deals with </a:t>
            </a:r>
            <a:r>
              <a:rPr lang="en-IN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 tooltip="Mathematical optimization"/>
              </a:rPr>
              <a:t>optimization</a:t>
            </a:r>
            <a:r>
              <a:rPr lang="en-IN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tasks that involve finding all or most of the multiple solutions (as opposed to a single best solution) to a problem</a:t>
            </a:r>
            <a:r>
              <a:rPr lang="en-IN" sz="3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sz="3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57290" y="2714625"/>
            <a:ext cx="64770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399" y="1219200"/>
            <a:ext cx="8001001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US" sz="2000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The </a:t>
            </a:r>
            <a:r>
              <a:rPr lang="en-US" sz="20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weight </a:t>
            </a:r>
            <a:r>
              <a:rPr lang="en-US" sz="2000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function is usually utilized in </a:t>
            </a:r>
            <a:r>
              <a:rPr lang="en-US" sz="20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(I) as:</a:t>
            </a:r>
            <a:endParaRPr lang="en-US" sz="2000" dirty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wMax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-[(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wMax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-wMin)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×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iter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]/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max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iter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    …………… (II)</a:t>
            </a:r>
            <a:endParaRPr lang="en-US" sz="2000" b="1" dirty="0">
              <a:solidFill>
                <a:srgbClr val="0000FF"/>
              </a:solidFill>
              <a:latin typeface="Arial" pitchFamily="34" charset="0"/>
            </a:endParaRPr>
          </a:p>
          <a:p>
            <a:pPr lvl="4">
              <a:spcBef>
                <a:spcPct val="50000"/>
              </a:spcBef>
              <a:buSzPct val="75000"/>
            </a:pPr>
            <a:r>
              <a:rPr lang="en-US" sz="1600" dirty="0">
                <a:solidFill>
                  <a:srgbClr val="002060"/>
                </a:solidFill>
                <a:latin typeface="Times New Roman" pitchFamily="18" charset="0"/>
              </a:rPr>
              <a:t>where  </a:t>
            </a:r>
            <a:r>
              <a:rPr lang="en-US" i="1" dirty="0" err="1" smtClean="0">
                <a:solidFill>
                  <a:srgbClr val="002060"/>
                </a:solidFill>
                <a:latin typeface="Times New Roman" pitchFamily="18" charset="0"/>
              </a:rPr>
              <a:t>wMax</a:t>
            </a:r>
            <a:r>
              <a:rPr lang="en-US" i="1" dirty="0" smtClean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=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initial weight,</a:t>
            </a:r>
          </a:p>
          <a:p>
            <a:pPr lvl="4">
              <a:spcBef>
                <a:spcPct val="50000"/>
              </a:spcBef>
              <a:buSzPct val="75000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            </a:t>
            </a:r>
            <a:r>
              <a:rPr lang="en-US" i="1" dirty="0" smtClean="0">
                <a:solidFill>
                  <a:srgbClr val="002060"/>
                </a:solidFill>
                <a:latin typeface="Times New Roman" pitchFamily="18" charset="0"/>
              </a:rPr>
              <a:t>wMin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= final weight,</a:t>
            </a:r>
          </a:p>
          <a:p>
            <a:pPr lvl="4">
              <a:spcBef>
                <a:spcPct val="50000"/>
              </a:spcBef>
              <a:buSzPct val="75000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           </a:t>
            </a:r>
            <a:r>
              <a:rPr lang="en-US" i="1" dirty="0" smtClean="0">
                <a:solidFill>
                  <a:srgbClr val="002060"/>
                </a:solidFill>
                <a:latin typeface="Times New Roman" pitchFamily="18" charset="0"/>
              </a:rPr>
              <a:t>max-</a:t>
            </a:r>
            <a:r>
              <a:rPr lang="en-US" i="1" dirty="0" err="1" smtClean="0">
                <a:solidFill>
                  <a:srgbClr val="002060"/>
                </a:solidFill>
                <a:latin typeface="Times New Roman" pitchFamily="18" charset="0"/>
              </a:rPr>
              <a:t>iter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= maximum iteration number,</a:t>
            </a:r>
          </a:p>
          <a:p>
            <a:pPr lvl="4">
              <a:spcBef>
                <a:spcPct val="50000"/>
              </a:spcBef>
              <a:buSzPct val="75000"/>
            </a:pPr>
            <a:r>
              <a:rPr lang="en-US" i="1" dirty="0">
                <a:solidFill>
                  <a:srgbClr val="002060"/>
                </a:solidFill>
                <a:latin typeface="Times New Roman" pitchFamily="18" charset="0"/>
              </a:rPr>
              <a:t>            </a:t>
            </a:r>
            <a:r>
              <a:rPr lang="en-US" i="1" dirty="0" smtClean="0">
                <a:solidFill>
                  <a:srgbClr val="002060"/>
                </a:solidFill>
                <a:latin typeface="Times New Roman" pitchFamily="18" charset="0"/>
              </a:rPr>
              <a:t>iter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= current iteration number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.</a:t>
            </a:r>
          </a:p>
          <a:p>
            <a:pPr lvl="4">
              <a:spcBef>
                <a:spcPct val="50000"/>
              </a:spcBef>
              <a:buSzPct val="75000"/>
            </a:pPr>
            <a:endParaRPr lang="en-US" sz="1600" dirty="0" smtClean="0">
              <a:solidFill>
                <a:srgbClr val="002060"/>
              </a:solidFill>
              <a:latin typeface="Times New Roman" pitchFamily="18" charset="0"/>
            </a:endParaRPr>
          </a:p>
          <a:p>
            <a:pPr marL="342900" lvl="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US" sz="2000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The modification of the particle’s position </a:t>
            </a:r>
            <a:r>
              <a:rPr lang="en-US" sz="20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mathematically  </a:t>
            </a:r>
            <a:r>
              <a:rPr lang="en-US" sz="2000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modeled </a:t>
            </a:r>
            <a:r>
              <a:rPr lang="en-US" sz="20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as:</a:t>
            </a:r>
            <a:endParaRPr lang="en-IN" sz="2000" dirty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400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400" b="1" i="1" baseline="30000" dirty="0" smtClean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sz="2400" b="1" baseline="30000" dirty="0" smtClean="0">
                <a:solidFill>
                  <a:schemeClr val="accent1">
                    <a:lumMod val="75000"/>
                  </a:schemeClr>
                </a:solidFill>
              </a:rPr>
              <a:t>+1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400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400" b="1" i="1" baseline="30000" dirty="0" smtClean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400" b="1" i="1" baseline="-250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400" b="1" i="1" baseline="30000" dirty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sz="2400" b="1" baseline="30000" dirty="0">
                <a:solidFill>
                  <a:schemeClr val="accent1">
                    <a:lumMod val="75000"/>
                  </a:schemeClr>
                </a:solidFill>
              </a:rPr>
              <a:t>+1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……………………..(III)</a:t>
            </a:r>
            <a:endParaRPr lang="en-US" sz="2000" b="1" dirty="0" smtClean="0">
              <a:solidFill>
                <a:srgbClr val="0000FF"/>
              </a:solidFill>
              <a:latin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33900" y="73830"/>
            <a:ext cx="38182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Overview of PSO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66769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9104" y="1057142"/>
            <a:ext cx="76407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SzPct val="75000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b="1" baseline="-25000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b="1" baseline="30000" dirty="0" smtClean="0">
                <a:solidFill>
                  <a:schemeClr val="accent1">
                    <a:lumMod val="75000"/>
                  </a:schemeClr>
                </a:solidFill>
              </a:rPr>
              <a:t>k+1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w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b="1" baseline="-25000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b="1" baseline="30000" dirty="0" smtClean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  +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b="1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rand</a:t>
            </a:r>
            <a:r>
              <a:rPr lang="en-US" b="1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*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(pbest</a:t>
            </a:r>
            <a:r>
              <a:rPr lang="en-US" b="1" baseline="-250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-s</a:t>
            </a:r>
            <a:r>
              <a:rPr lang="en-US" b="1" baseline="-250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b="1" baseline="30000" dirty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) + c</a:t>
            </a:r>
            <a:r>
              <a:rPr lang="en-US" b="1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rand</a:t>
            </a:r>
            <a:r>
              <a:rPr lang="en-US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*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(gbest-s</a:t>
            </a:r>
            <a:r>
              <a:rPr lang="en-US" b="1" baseline="-250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b="1" baseline="30000" dirty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)…….(I)</a:t>
            </a:r>
          </a:p>
          <a:p>
            <a:pPr algn="ctr">
              <a:spcBef>
                <a:spcPct val="50000"/>
              </a:spcBef>
              <a:buSzPct val="75000"/>
            </a:pPr>
            <a:endParaRPr lang="en-US" sz="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286000" y="1611140"/>
            <a:ext cx="0" cy="827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057400" y="1031155"/>
            <a:ext cx="457200" cy="5334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2746829" y="906556"/>
            <a:ext cx="2362200" cy="78259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242296" y="1689155"/>
            <a:ext cx="0" cy="19684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89849" y="869683"/>
            <a:ext cx="2362200" cy="78259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103757" y="1519839"/>
            <a:ext cx="228600" cy="7661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2000" y="2000240"/>
            <a:ext cx="375739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Social </a:t>
            </a:r>
            <a:r>
              <a:rPr lang="en-US" sz="1600" dirty="0"/>
              <a:t>Component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/>
              <a:t>Quantifies </a:t>
            </a:r>
            <a:r>
              <a:rPr lang="en-US" sz="1600" dirty="0" smtClean="0"/>
              <a:t>performance relative neighbors</a:t>
            </a:r>
            <a:endParaRPr lang="en-IN" sz="1600" dirty="0"/>
          </a:p>
        </p:txBody>
      </p:sp>
      <p:sp>
        <p:nvSpPr>
          <p:cNvPr id="12" name="Rectangle 11"/>
          <p:cNvSpPr/>
          <p:nvPr/>
        </p:nvSpPr>
        <p:spPr>
          <a:xfrm>
            <a:off x="4533900" y="133290"/>
            <a:ext cx="38182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Overview of PSO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800" y="2031488"/>
            <a:ext cx="2743200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Previous velocity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1600" b="1" baseline="-25000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600" b="1" baseline="30000" dirty="0" smtClean="0">
                <a:solidFill>
                  <a:schemeClr val="accent1">
                    <a:lumMod val="75000"/>
                  </a:schemeClr>
                </a:solidFill>
              </a:rPr>
              <a:t>k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smtClean="0"/>
              <a:t>Inertia </a:t>
            </a:r>
            <a:r>
              <a:rPr lang="en-US" sz="1600" dirty="0"/>
              <a:t>Component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smtClean="0"/>
              <a:t>Memory </a:t>
            </a:r>
            <a:r>
              <a:rPr lang="en-US" sz="1600" dirty="0"/>
              <a:t>of previous </a:t>
            </a:r>
            <a:r>
              <a:rPr lang="en-US" sz="1600" dirty="0" smtClean="0"/>
              <a:t>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flight direction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smtClean="0"/>
              <a:t>prevents </a:t>
            </a:r>
            <a:r>
              <a:rPr lang="en-US" sz="1600" dirty="0"/>
              <a:t>particle from drastically </a:t>
            </a:r>
            <a:r>
              <a:rPr lang="en-US" sz="1600" dirty="0" smtClean="0"/>
              <a:t>change </a:t>
            </a:r>
            <a:r>
              <a:rPr lang="en-US" sz="1600" dirty="0"/>
              <a:t>direction </a:t>
            </a:r>
            <a:endParaRPr lang="en-IN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500430" y="3071810"/>
            <a:ext cx="4107763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Cognitive Component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/>
              <a:t>Quantifies </a:t>
            </a:r>
            <a:r>
              <a:rPr lang="en-US" sz="1600" dirty="0" smtClean="0"/>
              <a:t>performance </a:t>
            </a:r>
            <a:r>
              <a:rPr lang="en-US" sz="1600" dirty="0"/>
              <a:t>relative to past performances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/>
              <a:t>Memory of previous best </a:t>
            </a:r>
            <a:r>
              <a:rPr lang="en-US" sz="1600" dirty="0" smtClean="0"/>
              <a:t>position</a:t>
            </a:r>
            <a:endParaRPr lang="en-IN" sz="16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71472" y="4214820"/>
            <a:ext cx="6000760" cy="2286014"/>
            <a:chOff x="800100" y="4695853"/>
            <a:chExt cx="6000760" cy="1579212"/>
          </a:xfrm>
        </p:grpSpPr>
        <p:sp>
          <p:nvSpPr>
            <p:cNvPr id="30" name="TextBox 29"/>
            <p:cNvSpPr txBox="1"/>
            <p:nvPr/>
          </p:nvSpPr>
          <p:spPr>
            <a:xfrm>
              <a:off x="800100" y="4695853"/>
              <a:ext cx="4929222" cy="6378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</a:rPr>
                <a:t>pbest</a:t>
              </a:r>
              <a:r>
                <a:rPr lang="en-US" i="1" baseline="-25000" dirty="0" err="1" smtClean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</a:rPr>
                <a:t>i</a:t>
              </a:r>
              <a:r>
                <a:rPr lang="en-US" i="1" baseline="-25000" dirty="0" smtClean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</a:rPr>
                <a:t> </a:t>
              </a:r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</a:rPr>
                <a:t>(t) 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</a:rPr>
                <a:t>: personal best position  of agent </a:t>
              </a:r>
              <a:r>
                <a:rPr lang="en-US" i="1" dirty="0" smtClean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</a:rPr>
                <a:t>i </a:t>
              </a:r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</a:rPr>
                <a:t>at time t</a:t>
              </a:r>
            </a:p>
            <a:p>
              <a:r>
                <a:rPr lang="en-US" i="1" dirty="0" smtClean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</a:rPr>
                <a:t>pbest</a:t>
              </a:r>
              <a:r>
                <a:rPr lang="en-US" i="1" baseline="-25000" dirty="0" smtClean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</a:rPr>
                <a:t>i </a:t>
              </a:r>
              <a:r>
                <a:rPr lang="en-US" i="1" dirty="0" smtClean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</a:rPr>
                <a:t> </a:t>
              </a:r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</a:rPr>
                <a:t>(t+1) =</a:t>
              </a: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</a:rPr>
                <a:t> </a:t>
              </a:r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</a:rPr>
                <a:t>                     </a:t>
              </a:r>
              <a:endParaRPr lang="en-IN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28860" y="4893253"/>
              <a:ext cx="4572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i="1" dirty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</a:rPr>
                <a:t>pbest</a:t>
              </a:r>
              <a:r>
                <a:rPr lang="en-US" i="1" baseline="-25000" dirty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</a:rPr>
                <a:t>i 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</a:rPr>
                <a:t>(t) if </a:t>
              </a:r>
              <a:r>
                <a:rPr lang="en-US" i="1" dirty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</a:rPr>
                <a:t>f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</a:rPr>
                <a:t>(</a:t>
              </a:r>
              <a:r>
                <a:rPr lang="en-US" b="1" i="1" dirty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r>
                <a:rPr lang="en-US" b="1" i="1" baseline="-25000" dirty="0">
                  <a:solidFill>
                    <a:schemeClr val="accent1">
                      <a:lumMod val="75000"/>
                    </a:schemeClr>
                  </a:solidFill>
                </a:rPr>
                <a:t>i</a:t>
              </a:r>
              <a:r>
                <a:rPr lang="en-US" b="1" i="1" baseline="30000" dirty="0">
                  <a:solidFill>
                    <a:schemeClr val="accent1">
                      <a:lumMod val="75000"/>
                    </a:schemeClr>
                  </a:solidFill>
                </a:rPr>
                <a:t>k</a:t>
              </a:r>
              <a:r>
                <a:rPr lang="en-US" b="1" baseline="30000" dirty="0">
                  <a:solidFill>
                    <a:schemeClr val="accent1">
                      <a:lumMod val="75000"/>
                    </a:schemeClr>
                  </a:solidFill>
                </a:rPr>
                <a:t>+1</a:t>
              </a:r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)≥</a:t>
              </a:r>
              <a:r>
                <a:rPr lang="en-IN" dirty="0"/>
                <a:t> </a:t>
              </a:r>
              <a:r>
                <a:rPr lang="en-IN" i="1" dirty="0"/>
                <a:t>f</a:t>
              </a:r>
              <a:r>
                <a:rPr lang="en-IN" dirty="0"/>
                <a:t>(</a:t>
              </a:r>
              <a:r>
                <a:rPr lang="en-US" i="1" dirty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</a:rPr>
                <a:t>pbest</a:t>
              </a:r>
              <a:r>
                <a:rPr lang="en-US" i="1" baseline="-25000" dirty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</a:rPr>
                <a:t>i 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</a:rPr>
                <a:t>(t) </a:t>
              </a:r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</a:rPr>
                <a:t>)</a:t>
              </a:r>
            </a:p>
            <a:p>
              <a:r>
                <a:rPr lang="en-US" b="1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r>
                <a:rPr lang="en-US" b="1" i="1" baseline="-25000" dirty="0" smtClean="0">
                  <a:solidFill>
                    <a:schemeClr val="accent1">
                      <a:lumMod val="75000"/>
                    </a:schemeClr>
                  </a:solidFill>
                </a:rPr>
                <a:t>i</a:t>
              </a:r>
              <a:r>
                <a:rPr lang="en-US" b="1" i="1" baseline="30000" dirty="0" smtClean="0">
                  <a:solidFill>
                    <a:schemeClr val="accent1">
                      <a:lumMod val="75000"/>
                    </a:schemeClr>
                  </a:solidFill>
                </a:rPr>
                <a:t>k</a:t>
              </a:r>
              <a:r>
                <a:rPr lang="en-US" b="1" baseline="30000" dirty="0" smtClean="0">
                  <a:solidFill>
                    <a:schemeClr val="accent1">
                      <a:lumMod val="75000"/>
                    </a:schemeClr>
                  </a:solidFill>
                </a:rPr>
                <a:t>+1         </a:t>
              </a:r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</a:rPr>
                <a:t> 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</a:rPr>
                <a:t>if </a:t>
              </a:r>
              <a:r>
                <a:rPr lang="en-US" i="1" dirty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</a:rPr>
                <a:t>f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</a:rPr>
                <a:t>(</a:t>
              </a:r>
              <a:r>
                <a:rPr lang="en-US" b="1" i="1" dirty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r>
                <a:rPr lang="en-US" b="1" i="1" baseline="-25000" dirty="0">
                  <a:solidFill>
                    <a:schemeClr val="accent1">
                      <a:lumMod val="75000"/>
                    </a:schemeClr>
                  </a:solidFill>
                </a:rPr>
                <a:t>i</a:t>
              </a:r>
              <a:r>
                <a:rPr lang="en-US" b="1" i="1" baseline="30000" dirty="0">
                  <a:solidFill>
                    <a:schemeClr val="accent1">
                      <a:lumMod val="75000"/>
                    </a:schemeClr>
                  </a:solidFill>
                </a:rPr>
                <a:t>k</a:t>
              </a:r>
              <a:r>
                <a:rPr lang="en-US" b="1" baseline="30000" dirty="0">
                  <a:solidFill>
                    <a:schemeClr val="accent1">
                      <a:lumMod val="75000"/>
                    </a:schemeClr>
                  </a:solidFill>
                </a:rPr>
                <a:t>+1</a:t>
              </a:r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)</a:t>
              </a:r>
              <a:r>
                <a:rPr lang="en-IN" dirty="0"/>
                <a:t> &lt;</a:t>
              </a:r>
              <a:r>
                <a:rPr lang="en-IN" i="1" dirty="0"/>
                <a:t>f</a:t>
              </a:r>
              <a:r>
                <a:rPr lang="en-IN" dirty="0"/>
                <a:t>(</a:t>
              </a:r>
              <a:r>
                <a:rPr lang="en-US" i="1" dirty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</a:rPr>
                <a:t>pbest</a:t>
              </a:r>
              <a:r>
                <a:rPr lang="en-US" i="1" baseline="-25000" dirty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</a:rPr>
                <a:t>i 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</a:rPr>
                <a:t>(t) )</a:t>
              </a:r>
            </a:p>
          </p:txBody>
        </p:sp>
        <p:sp>
          <p:nvSpPr>
            <p:cNvPr id="32" name="Left Brace 31"/>
            <p:cNvSpPr/>
            <p:nvPr/>
          </p:nvSpPr>
          <p:spPr>
            <a:xfrm>
              <a:off x="2171700" y="5527884"/>
              <a:ext cx="228600" cy="747181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285984" y="5643578"/>
            <a:ext cx="651690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g</a:t>
            </a:r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best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(t) : global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best position of the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neighbor</a:t>
            </a:r>
          </a:p>
          <a:p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f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(</a:t>
            </a:r>
            <a:r>
              <a:rPr lang="en-US" i="1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gbest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(t+1) )= min {</a:t>
            </a:r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f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(</a:t>
            </a:r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pbest</a:t>
            </a:r>
            <a:r>
              <a:rPr lang="en-US" baseline="-25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0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(t)), </a:t>
            </a:r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f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(</a:t>
            </a:r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pbest</a:t>
            </a:r>
            <a:r>
              <a:rPr lang="en-US" baseline="-25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1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(t)) ………..</a:t>
            </a:r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f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(</a:t>
            </a:r>
            <a:r>
              <a:rPr lang="en-US" i="1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pbest</a:t>
            </a:r>
            <a:r>
              <a:rPr lang="en-US" i="1" baseline="-250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n</a:t>
            </a:r>
            <a:r>
              <a:rPr lang="en-US" i="1" baseline="-25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(t))}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08796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 animBg="1"/>
      <p:bldP spid="15" grpId="0" animBg="1"/>
      <p:bldP spid="17" grpId="0" animBg="1"/>
      <p:bldP spid="18" grpId="0" animBg="1"/>
      <p:bldP spid="22" grpId="0" animBg="1"/>
      <p:bldP spid="1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33900" y="0"/>
            <a:ext cx="38182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Exploration-Exploitation </a:t>
            </a:r>
            <a:r>
              <a:rPr lang="en-US" sz="2000" b="1" dirty="0" smtClean="0">
                <a:solidFill>
                  <a:schemeClr val="bg1"/>
                </a:solidFill>
              </a:rPr>
              <a:t>Trade-off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2717" y="609600"/>
            <a:ext cx="8322366" cy="642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US" dirty="0" smtClean="0">
                <a:solidFill>
                  <a:srgbClr val="1F497D">
                    <a:lumMod val="50000"/>
                  </a:srgbClr>
                </a:solidFill>
                <a:latin typeface="+mj-lt"/>
              </a:rPr>
              <a:t>Exploration : The  ability to explore regions of the search space</a:t>
            </a:r>
          </a:p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US" dirty="0" smtClean="0">
                <a:solidFill>
                  <a:srgbClr val="1F497D">
                    <a:lumMod val="50000"/>
                  </a:srgbClr>
                </a:solidFill>
                <a:latin typeface="+mj-lt"/>
              </a:rPr>
              <a:t>Exploitation : The ability to concentrate the search around a promising area to refine a candidate solution</a:t>
            </a:r>
          </a:p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US" dirty="0" smtClean="0">
                <a:solidFill>
                  <a:srgbClr val="1F497D">
                    <a:lumMod val="50000"/>
                  </a:srgbClr>
                </a:solidFill>
                <a:latin typeface="+mj-lt"/>
              </a:rPr>
              <a:t>The inertia weight function </a:t>
            </a:r>
          </a:p>
          <a:p>
            <a:pPr marL="1325880" lvl="2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" pitchFamily="2" charset="2"/>
              <a:buChar char="§"/>
            </a:pPr>
            <a:r>
              <a:rPr lang="en-US" sz="1700" dirty="0" smtClean="0">
                <a:solidFill>
                  <a:srgbClr val="1F497D">
                    <a:lumMod val="50000"/>
                  </a:srgbClr>
                </a:solidFill>
                <a:latin typeface="+mj-lt"/>
              </a:rPr>
              <a:t>Control Exploration-Exploitation dilemma</a:t>
            </a:r>
          </a:p>
          <a:p>
            <a:pPr marL="1325880" lvl="2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" pitchFamily="2" charset="2"/>
              <a:buChar char="§"/>
            </a:pPr>
            <a:r>
              <a:rPr lang="en-US" sz="1700" dirty="0" smtClean="0">
                <a:solidFill>
                  <a:srgbClr val="1F497D">
                    <a:lumMod val="50000"/>
                  </a:srgbClr>
                </a:solidFill>
                <a:latin typeface="+mj-lt"/>
              </a:rPr>
              <a:t>Control the momentum</a:t>
            </a:r>
            <a:endParaRPr lang="en-US" sz="1700" dirty="0">
              <a:solidFill>
                <a:srgbClr val="1F497D">
                  <a:lumMod val="50000"/>
                </a:srgbClr>
              </a:solidFill>
              <a:latin typeface="+mj-lt"/>
            </a:endParaRPr>
          </a:p>
          <a:p>
            <a:pPr marL="6858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</a:pPr>
            <a:r>
              <a:rPr lang="en-US" sz="1700" dirty="0" smtClean="0">
                <a:solidFill>
                  <a:srgbClr val="1F497D">
                    <a:lumMod val="50000"/>
                  </a:srgbClr>
                </a:solidFill>
                <a:latin typeface="+mj-lt"/>
              </a:rPr>
              <a:t>Velocity changes : </a:t>
            </a:r>
            <a:r>
              <a:rPr lang="en-US" sz="17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V</a:t>
            </a:r>
            <a:r>
              <a:rPr lang="en-US" sz="1700" b="1" baseline="-25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i</a:t>
            </a:r>
            <a:r>
              <a:rPr lang="en-US" sz="1700" b="1" baseline="30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k+1</a:t>
            </a:r>
            <a:r>
              <a:rPr lang="en-US" sz="17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= </a:t>
            </a:r>
            <a:r>
              <a:rPr lang="en-US" sz="1700" b="1" i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w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V</a:t>
            </a:r>
            <a:r>
              <a:rPr lang="en-US" sz="1700" b="1" baseline="-25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</a:t>
            </a:r>
            <a:r>
              <a:rPr lang="en-US" sz="1700" b="1" baseline="30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k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+c</a:t>
            </a:r>
            <a:r>
              <a:rPr lang="en-US" sz="1700" b="1" baseline="-25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1 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rand</a:t>
            </a:r>
            <a:r>
              <a:rPr lang="en-US" sz="1700" b="1" baseline="-25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1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* (pbest</a:t>
            </a:r>
            <a:r>
              <a:rPr lang="en-US" sz="1700" b="1" baseline="-25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-s</a:t>
            </a:r>
            <a:r>
              <a:rPr lang="en-US" sz="1700" b="1" baseline="-25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</a:t>
            </a:r>
            <a:r>
              <a:rPr lang="en-US" sz="1700" b="1" baseline="30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k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) + c</a:t>
            </a:r>
            <a:r>
              <a:rPr lang="en-US" sz="1700" b="1" baseline="-25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2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rand</a:t>
            </a:r>
            <a:r>
              <a:rPr lang="en-US" sz="1700" b="1" baseline="-25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2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* (</a:t>
            </a:r>
            <a:r>
              <a:rPr lang="en-US" sz="17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gbest-s</a:t>
            </a:r>
            <a:r>
              <a:rPr lang="en-US" sz="1700" b="1" baseline="-25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i</a:t>
            </a:r>
            <a:r>
              <a:rPr lang="en-US" sz="1700" b="1" baseline="30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k</a:t>
            </a:r>
            <a:r>
              <a:rPr lang="en-US" sz="17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)</a:t>
            </a:r>
            <a:endParaRPr lang="en-US" sz="1700" dirty="0" smtClean="0">
              <a:solidFill>
                <a:srgbClr val="1F497D">
                  <a:lumMod val="50000"/>
                </a:srgbClr>
              </a:solidFill>
              <a:latin typeface="+mj-lt"/>
            </a:endParaRPr>
          </a:p>
          <a:p>
            <a:pPr marL="868680" lvl="1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" pitchFamily="2" charset="2"/>
              <a:buChar char="§"/>
            </a:pPr>
            <a:r>
              <a:rPr lang="en-US" dirty="0" smtClean="0">
                <a:solidFill>
                  <a:srgbClr val="1F497D">
                    <a:lumMod val="50000"/>
                  </a:srgbClr>
                </a:solidFill>
                <a:latin typeface="+mj-lt"/>
              </a:rPr>
              <a:t>For w ≥</a:t>
            </a:r>
            <a:r>
              <a:rPr lang="en-US" dirty="0">
                <a:solidFill>
                  <a:srgbClr val="1F497D">
                    <a:lumMod val="50000"/>
                  </a:srgbClr>
                </a:solidFill>
                <a:latin typeface="+mj-lt"/>
              </a:rPr>
              <a:t>1</a:t>
            </a:r>
          </a:p>
          <a:p>
            <a:pPr marL="1325880" lvl="2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Arial" pitchFamily="34" charset="0"/>
              <a:buChar char="•"/>
            </a:pPr>
            <a:r>
              <a:rPr lang="en-US" sz="1700" dirty="0">
                <a:solidFill>
                  <a:srgbClr val="1F497D">
                    <a:lumMod val="50000"/>
                  </a:srgbClr>
                </a:solidFill>
                <a:latin typeface="+mj-lt"/>
              </a:rPr>
              <a:t>Velocities increase over time</a:t>
            </a:r>
          </a:p>
          <a:p>
            <a:pPr marL="1325880" lvl="2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Arial" pitchFamily="34" charset="0"/>
              <a:buChar char="•"/>
            </a:pPr>
            <a:r>
              <a:rPr lang="en-US" sz="1700" dirty="0">
                <a:solidFill>
                  <a:srgbClr val="1F497D">
                    <a:lumMod val="50000"/>
                  </a:srgbClr>
                </a:solidFill>
                <a:latin typeface="+mj-lt"/>
              </a:rPr>
              <a:t>Swarm diverges</a:t>
            </a:r>
          </a:p>
          <a:p>
            <a:pPr marL="1325880" lvl="2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Arial" pitchFamily="34" charset="0"/>
              <a:buChar char="•"/>
            </a:pPr>
            <a:r>
              <a:rPr lang="en-US" sz="1700" dirty="0">
                <a:solidFill>
                  <a:srgbClr val="1F497D">
                    <a:lumMod val="50000"/>
                  </a:srgbClr>
                </a:solidFill>
                <a:latin typeface="+mj-lt"/>
              </a:rPr>
              <a:t>Particles fails to change </a:t>
            </a:r>
            <a:r>
              <a:rPr lang="en-US" sz="1700" dirty="0" smtClean="0">
                <a:solidFill>
                  <a:srgbClr val="1F497D">
                    <a:lumMod val="50000"/>
                  </a:srgbClr>
                </a:solidFill>
                <a:latin typeface="+mj-lt"/>
              </a:rPr>
              <a:t>direction </a:t>
            </a:r>
            <a:r>
              <a:rPr lang="en-US" sz="1700" dirty="0">
                <a:solidFill>
                  <a:srgbClr val="1F497D">
                    <a:lumMod val="50000"/>
                  </a:srgbClr>
                </a:solidFill>
                <a:latin typeface="+mj-lt"/>
              </a:rPr>
              <a:t>towards more promising </a:t>
            </a:r>
            <a:r>
              <a:rPr lang="en-US" sz="1700" dirty="0" smtClean="0">
                <a:solidFill>
                  <a:srgbClr val="1F497D">
                    <a:lumMod val="50000"/>
                  </a:srgbClr>
                </a:solidFill>
                <a:latin typeface="+mj-lt"/>
              </a:rPr>
              <a:t>region</a:t>
            </a:r>
          </a:p>
          <a:p>
            <a:pPr marL="868680" lvl="1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" pitchFamily="2" charset="2"/>
              <a:buChar char="§"/>
            </a:pPr>
            <a:r>
              <a:rPr lang="en-US" dirty="0">
                <a:solidFill>
                  <a:srgbClr val="1F497D">
                    <a:lumMod val="50000"/>
                  </a:srgbClr>
                </a:solidFill>
              </a:rPr>
              <a:t>For </a:t>
            </a:r>
            <a:r>
              <a:rPr lang="en-US" dirty="0" smtClean="0">
                <a:solidFill>
                  <a:srgbClr val="1F497D">
                    <a:lumMod val="50000"/>
                  </a:srgbClr>
                </a:solidFill>
              </a:rPr>
              <a:t> 0 &lt; w &lt;1</a:t>
            </a:r>
            <a:endParaRPr lang="en-US" dirty="0">
              <a:solidFill>
                <a:srgbClr val="1F497D">
                  <a:lumMod val="50000"/>
                </a:srgbClr>
              </a:solidFill>
            </a:endParaRPr>
          </a:p>
          <a:p>
            <a:pPr marL="1325880" lvl="2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Arial" pitchFamily="34" charset="0"/>
              <a:buChar char="•"/>
            </a:pPr>
            <a:r>
              <a:rPr lang="en-US" sz="1700" dirty="0" smtClean="0">
                <a:solidFill>
                  <a:srgbClr val="1F497D">
                    <a:lumMod val="50000"/>
                  </a:srgbClr>
                </a:solidFill>
              </a:rPr>
              <a:t>Particles decelerate</a:t>
            </a:r>
          </a:p>
          <a:p>
            <a:pPr marL="1325880" lvl="2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Arial" pitchFamily="34" charset="0"/>
              <a:buChar char="•"/>
            </a:pPr>
            <a:r>
              <a:rPr lang="en-US" sz="1700" dirty="0" smtClean="0">
                <a:solidFill>
                  <a:srgbClr val="1F497D">
                    <a:lumMod val="50000"/>
                  </a:srgbClr>
                </a:solidFill>
              </a:rPr>
              <a:t>Convergence also depend on the values of c1 and c2</a:t>
            </a:r>
          </a:p>
          <a:p>
            <a:pPr marL="868680" lvl="1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" pitchFamily="2" charset="2"/>
              <a:buChar char="§"/>
            </a:pPr>
            <a:r>
              <a:rPr lang="en-US" dirty="0" smtClean="0">
                <a:solidFill>
                  <a:srgbClr val="1F497D">
                    <a:lumMod val="50000"/>
                  </a:srgbClr>
                </a:solidFill>
              </a:rPr>
              <a:t>Exploration-Exploitation</a:t>
            </a:r>
          </a:p>
          <a:p>
            <a:pPr marL="1325880" lvl="2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Arial" pitchFamily="34" charset="0"/>
              <a:buChar char="•"/>
            </a:pPr>
            <a:r>
              <a:rPr lang="en-US" sz="1700" dirty="0" smtClean="0">
                <a:solidFill>
                  <a:srgbClr val="1F497D">
                    <a:lumMod val="50000"/>
                  </a:srgbClr>
                </a:solidFill>
              </a:rPr>
              <a:t>Large values</a:t>
            </a:r>
            <a:r>
              <a:rPr lang="en-US" sz="1700" dirty="0" smtClean="0">
                <a:solidFill>
                  <a:srgbClr val="1F497D">
                    <a:lumMod val="50000"/>
                  </a:srgbClr>
                </a:solidFill>
                <a:sym typeface="Wingdings" pitchFamily="2" charset="2"/>
              </a:rPr>
              <a:t> favor exploration</a:t>
            </a:r>
          </a:p>
          <a:p>
            <a:pPr marL="1325880" lvl="2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Arial" pitchFamily="34" charset="0"/>
              <a:buChar char="•"/>
            </a:pPr>
            <a:r>
              <a:rPr lang="en-US" sz="1700" dirty="0" smtClean="0">
                <a:solidFill>
                  <a:srgbClr val="1F497D">
                    <a:lumMod val="50000"/>
                  </a:srgbClr>
                </a:solidFill>
                <a:sym typeface="Wingdings" pitchFamily="2" charset="2"/>
              </a:rPr>
              <a:t>Small values promote exploitation</a:t>
            </a:r>
          </a:p>
          <a:p>
            <a:pPr marL="811530" lvl="1" indent="-28575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" pitchFamily="2" charset="2"/>
              <a:buChar char="§"/>
            </a:pPr>
            <a:r>
              <a:rPr lang="en-US" sz="1700" dirty="0" smtClean="0">
                <a:solidFill>
                  <a:srgbClr val="1F497D">
                    <a:lumMod val="50000"/>
                  </a:srgbClr>
                </a:solidFill>
                <a:sym typeface="Wingdings" pitchFamily="2" charset="2"/>
              </a:rPr>
              <a:t>Inertia weight is problem dependent</a:t>
            </a:r>
            <a:endParaRPr lang="en-US" sz="1700" dirty="0">
              <a:solidFill>
                <a:srgbClr val="1F497D">
                  <a:lumMod val="50000"/>
                </a:srgbClr>
              </a:solidFill>
            </a:endParaRPr>
          </a:p>
          <a:p>
            <a:pPr marL="1325880" lvl="2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Arial" pitchFamily="34" charset="0"/>
              <a:buChar char="•"/>
            </a:pPr>
            <a:endParaRPr lang="en-US" dirty="0">
              <a:solidFill>
                <a:srgbClr val="1F497D">
                  <a:lumMod val="50000"/>
                </a:srgbClr>
              </a:solidFill>
            </a:endParaRPr>
          </a:p>
          <a:p>
            <a:pPr marL="982980" lvl="2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</a:pPr>
            <a:endParaRPr lang="en-US" dirty="0" smtClean="0">
              <a:solidFill>
                <a:srgbClr val="1F497D">
                  <a:lumMod val="50000"/>
                </a:srgb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28327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762000"/>
            <a:ext cx="8077200" cy="6403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274320" algn="just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IN" sz="20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Unlike </a:t>
            </a:r>
            <a:r>
              <a:rPr lang="en-IN" sz="2000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in genetic algorithms, evolutionary programming and </a:t>
            </a:r>
            <a:r>
              <a:rPr lang="en-IN" sz="20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evolutionary </a:t>
            </a:r>
            <a:r>
              <a:rPr lang="en-IN" sz="2000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strategies, in  PSO, there is no selection operation.</a:t>
            </a:r>
          </a:p>
          <a:p>
            <a:pPr marL="342900" lvl="0" indent="-274320" algn="just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endParaRPr lang="en-IN" sz="1100" dirty="0" smtClean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342900" lvl="0" indent="-274320" algn="just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IN" sz="20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All </a:t>
            </a:r>
            <a:r>
              <a:rPr lang="en-IN" sz="2000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particles in PSO are kept as members of the population </a:t>
            </a:r>
            <a:r>
              <a:rPr lang="en-IN" sz="20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through the </a:t>
            </a:r>
            <a:r>
              <a:rPr lang="en-IN" sz="2000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course of the run</a:t>
            </a:r>
          </a:p>
          <a:p>
            <a:pPr marL="342900" lvl="0" indent="-274320" algn="just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endParaRPr lang="en-IN" sz="1100" dirty="0" smtClean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342900" lvl="0" indent="-274320" algn="just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IN" sz="20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PSO </a:t>
            </a:r>
            <a:r>
              <a:rPr lang="en-IN" sz="2000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is the only algorithm that does not implement the survival </a:t>
            </a:r>
            <a:r>
              <a:rPr lang="en-IN" sz="20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of the </a:t>
            </a:r>
            <a:r>
              <a:rPr lang="en-IN" sz="2000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fittest.</a:t>
            </a:r>
          </a:p>
          <a:p>
            <a:pPr marL="342900" lvl="0" indent="-274320" algn="just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endParaRPr lang="en-IN" sz="900" dirty="0" smtClean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342900" lvl="0" indent="-274320" algn="just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IN" sz="20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No </a:t>
            </a:r>
            <a:r>
              <a:rPr lang="en-IN" sz="2000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crossover operation in </a:t>
            </a:r>
            <a:r>
              <a:rPr lang="en-IN" sz="20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PSO, Updation of individual  </a:t>
            </a:r>
            <a:r>
              <a:rPr lang="en-IN" sz="2000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resembles mutation in </a:t>
            </a:r>
            <a:r>
              <a:rPr lang="en-IN" sz="20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GA.</a:t>
            </a:r>
          </a:p>
          <a:p>
            <a:pPr marL="342900" lvl="0" indent="-274320" algn="just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endParaRPr lang="en-IN" sz="1400" dirty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342900" lvl="0" indent="-274320" algn="just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IN" sz="2000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in PSO </a:t>
            </a:r>
            <a:r>
              <a:rPr lang="en-IN" sz="20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the balance </a:t>
            </a:r>
            <a:r>
              <a:rPr lang="en-IN" sz="2000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between the global and local search can be adjusted </a:t>
            </a:r>
            <a:r>
              <a:rPr lang="en-IN" sz="20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through </a:t>
            </a:r>
            <a:r>
              <a:rPr lang="en-IN" sz="2000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the inertial weight factor (w</a:t>
            </a:r>
            <a:r>
              <a:rPr lang="en-IN" sz="20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)</a:t>
            </a:r>
          </a:p>
          <a:p>
            <a:pPr marL="342900" lvl="0" indent="-274320" algn="just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endParaRPr lang="en-IN" sz="1200" dirty="0" smtClean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342900" lvl="0" indent="-274320" algn="just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US" sz="20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Both PSO and GA are generational , that is both repeat the same set of process for a predetermined amount of time</a:t>
            </a:r>
          </a:p>
          <a:p>
            <a:pPr marL="342900" lvl="0" indent="-274320" algn="just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endParaRPr lang="en-IN" sz="2000" dirty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342900" lvl="0" indent="-274320" algn="just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endParaRPr lang="en-IN" sz="2000" dirty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33900" y="73830"/>
            <a:ext cx="38182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Comparison with GA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40827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0" y="3505200"/>
            <a:ext cx="3313355" cy="17021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 smtClean="0"/>
              <a:t>DE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Differential Evolution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xmlns="" val="634506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2460" y="1000108"/>
            <a:ext cx="7848600" cy="4809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27432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Many  practical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problems have objective functions that are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non differentiable, discontinuous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, non-linear, noisy, flat,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multi-dimensional or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have many local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minima.</a:t>
            </a:r>
          </a:p>
          <a:p>
            <a:pPr marL="342900" lvl="0" indent="-27432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endParaRPr lang="en-IN" sz="1100" dirty="0" smtClean="0">
              <a:solidFill>
                <a:srgbClr val="1F497D">
                  <a:lumMod val="50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27432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Such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problems are difficult if not impossible to solve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analytically, DE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can be used to find approximate solutions to such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problems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27432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endParaRPr lang="en-IN" sz="1200" dirty="0" smtClean="0">
              <a:solidFill>
                <a:srgbClr val="1F497D">
                  <a:lumMod val="50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27432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goal is to find a solution 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for which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IN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IN" dirty="0" smtClean="0"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all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in the search-space, which would mean  is the global minimum. </a:t>
            </a:r>
            <a:endParaRPr lang="en-US" dirty="0" smtClean="0">
              <a:solidFill>
                <a:srgbClr val="1F497D">
                  <a:lumMod val="50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27432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endParaRPr lang="en-IN" sz="800" dirty="0" smtClean="0">
              <a:solidFill>
                <a:srgbClr val="1F497D">
                  <a:lumMod val="50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27432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uses a population of vectors where the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stochastic perturbation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of the vectors can be done independently. </a:t>
            </a:r>
            <a:endParaRPr lang="en-IN" dirty="0" smtClean="0">
              <a:solidFill>
                <a:srgbClr val="1F497D">
                  <a:lumMod val="50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-45490"/>
            <a:ext cx="35052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lvl="0" algn="ctr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</a:pPr>
            <a:r>
              <a:rPr lang="en-IN" b="1" dirty="0">
                <a:solidFill>
                  <a:schemeClr val="bg1"/>
                </a:solidFill>
                <a:latin typeface="+mj-lt"/>
              </a:rPr>
              <a:t>The Basics </a:t>
            </a:r>
            <a:r>
              <a:rPr lang="en-IN" b="1" dirty="0" smtClean="0">
                <a:solidFill>
                  <a:schemeClr val="bg1"/>
                </a:solidFill>
                <a:latin typeface="+mj-lt"/>
              </a:rPr>
              <a:t>of</a:t>
            </a:r>
          </a:p>
          <a:p>
            <a:pPr marL="68580" lvl="0" algn="ctr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</a:pPr>
            <a:r>
              <a:rPr lang="en-IN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IN" b="1" dirty="0">
                <a:solidFill>
                  <a:schemeClr val="bg1"/>
                </a:solidFill>
                <a:latin typeface="+mj-lt"/>
              </a:rPr>
              <a:t>Differential Evolution</a:t>
            </a:r>
          </a:p>
        </p:txBody>
      </p:sp>
    </p:spTree>
    <p:extLst>
      <p:ext uri="{BB962C8B-B14F-4D97-AF65-F5344CB8AC3E}">
        <p14:creationId xmlns:p14="http://schemas.microsoft.com/office/powerpoint/2010/main" xmlns="" val="3235029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5523" y="838200"/>
            <a:ext cx="7848600" cy="499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27432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Population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is comprised of NP vectors each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of dimension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D.</a:t>
            </a:r>
          </a:p>
          <a:p>
            <a:pPr marL="811530" lvl="1" indent="-28575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" pitchFamily="2" charset="2"/>
              <a:buChar char="§"/>
            </a:pPr>
            <a:r>
              <a:rPr lang="en-IN" i="1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NP </a:t>
            </a:r>
            <a:r>
              <a:rPr lang="en-IN" i="1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does not change during the algorithm’s life time</a:t>
            </a:r>
            <a:r>
              <a:rPr lang="en-IN" i="1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.</a:t>
            </a:r>
          </a:p>
          <a:p>
            <a:pPr marL="811530" lvl="1" indent="-28575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" pitchFamily="2" charset="2"/>
              <a:buChar char="§"/>
            </a:pPr>
            <a:endParaRPr lang="en-IN" i="1" dirty="0" smtClean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342900" lvl="0" indent="-27432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The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initial population is chosen randomly and should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cover the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entire parameter space.</a:t>
            </a:r>
          </a:p>
          <a:p>
            <a:pPr marL="811530" lvl="1" indent="-28575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" pitchFamily="2" charset="2"/>
              <a:buChar char="§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The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usual assumption is that all features or attributes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vary in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a uniform manner, unless otherwise stated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.</a:t>
            </a:r>
          </a:p>
          <a:p>
            <a:pPr marL="811530" lvl="1" indent="-28575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" pitchFamily="2" charset="2"/>
              <a:buChar char="§"/>
            </a:pPr>
            <a:endParaRPr lang="en-IN" dirty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811530" lvl="1" indent="-28575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" pitchFamily="2" charset="2"/>
              <a:buChar char="§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If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an initial or preliminary solution can be computed or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is available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, the initial population can be obtained by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adding normally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distributed random deviations to the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preliminary solution.</a:t>
            </a:r>
            <a:endParaRPr lang="en-IN" dirty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-45490"/>
            <a:ext cx="35052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lvl="0" algn="ctr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</a:pPr>
            <a:r>
              <a:rPr lang="en-IN" b="1" dirty="0">
                <a:solidFill>
                  <a:schemeClr val="bg1"/>
                </a:solidFill>
                <a:latin typeface="+mj-lt"/>
              </a:rPr>
              <a:t>The Basics </a:t>
            </a:r>
            <a:r>
              <a:rPr lang="en-IN" b="1" dirty="0" smtClean="0">
                <a:solidFill>
                  <a:schemeClr val="bg1"/>
                </a:solidFill>
                <a:latin typeface="+mj-lt"/>
              </a:rPr>
              <a:t>of</a:t>
            </a:r>
          </a:p>
          <a:p>
            <a:pPr marL="68580" lvl="0" algn="ctr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</a:pPr>
            <a:r>
              <a:rPr lang="en-IN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IN" b="1" dirty="0">
                <a:solidFill>
                  <a:schemeClr val="bg1"/>
                </a:solidFill>
                <a:latin typeface="+mj-lt"/>
              </a:rPr>
              <a:t>Differential Evolution</a:t>
            </a:r>
          </a:p>
        </p:txBody>
      </p:sp>
    </p:spTree>
    <p:extLst>
      <p:ext uri="{BB962C8B-B14F-4D97-AF65-F5344CB8AC3E}">
        <p14:creationId xmlns:p14="http://schemas.microsoft.com/office/powerpoint/2010/main" xmlns="" val="4123438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3900" y="914400"/>
            <a:ext cx="7848600" cy="5383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27432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DE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was designed to be a stochastic direct search method. </a:t>
            </a:r>
            <a:endParaRPr lang="en-IN" dirty="0" smtClean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342900" indent="-27432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It can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be used to minimize any function for which a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global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minimum exists.</a:t>
            </a:r>
          </a:p>
          <a:p>
            <a:pPr marL="342900" lvl="0" indent="-27432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Introduced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by Storn and Price in 1996</a:t>
            </a:r>
          </a:p>
          <a:p>
            <a:pPr marL="342900" lvl="0" indent="-27432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Developed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to optimise real parameter, real valued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functions.</a:t>
            </a:r>
          </a:p>
          <a:p>
            <a:pPr marL="342900" indent="-27432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General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problem formulation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is:</a:t>
            </a:r>
          </a:p>
          <a:p>
            <a:pPr marL="342900" indent="-27432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endParaRPr lang="en-IN" dirty="0" smtClean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68580" lvl="0" algn="just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For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an objective function f :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X⊆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stellar" pitchFamily="18" charset="0"/>
              </a:rPr>
              <a:t>R</a:t>
            </a:r>
            <a:r>
              <a:rPr lang="en-IN" baseline="30000" dirty="0">
                <a:solidFill>
                  <a:srgbClr val="1F497D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  <a:sym typeface="Wingdings" pitchFamily="2" charset="2"/>
              </a:rPr>
              <a:t>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stellar" pitchFamily="18" charset="0"/>
              </a:rPr>
              <a:t>R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where the feasible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region X ≠⌽,</a:t>
            </a:r>
          </a:p>
          <a:p>
            <a:pPr marL="68580" lvl="0" algn="just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the minimization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problem is to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find</a:t>
            </a:r>
          </a:p>
          <a:p>
            <a:pPr marL="68580" lvl="0" algn="just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</a:pPr>
            <a:endParaRPr lang="en-IN" dirty="0" smtClean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68580" lvl="0" algn="ctr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</a:pP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x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* €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X such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that f(x*)≤ 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f(x)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	     for all x €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X</a:t>
            </a:r>
          </a:p>
          <a:p>
            <a:pPr marL="68580" lvl="0" algn="ctr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Where :f(x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)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≠-∞</a:t>
            </a:r>
          </a:p>
          <a:p>
            <a:pPr marL="68580" lvl="0" algn="ctr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</a:pPr>
            <a:endParaRPr lang="en-IN" dirty="0" smtClean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68580" lvl="0" algn="ctr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</a:pPr>
            <a:endParaRPr lang="en-IN" dirty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-45490"/>
            <a:ext cx="3505200" cy="371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lvl="0" algn="ctr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</a:pPr>
            <a:r>
              <a:rPr lang="en-IN" b="1" dirty="0" smtClean="0">
                <a:solidFill>
                  <a:schemeClr val="bg1"/>
                </a:solidFill>
                <a:latin typeface="+mj-lt"/>
              </a:rPr>
              <a:t>Differential </a:t>
            </a:r>
            <a:r>
              <a:rPr lang="en-IN" b="1" dirty="0">
                <a:solidFill>
                  <a:schemeClr val="bg1"/>
                </a:solidFill>
                <a:latin typeface="+mj-lt"/>
              </a:rPr>
              <a:t>Evolution</a:t>
            </a:r>
          </a:p>
        </p:txBody>
      </p:sp>
    </p:spTree>
    <p:extLst>
      <p:ext uri="{BB962C8B-B14F-4D97-AF65-F5344CB8AC3E}">
        <p14:creationId xmlns:p14="http://schemas.microsoft.com/office/powerpoint/2010/main" xmlns="" val="2697825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32630"/>
            <a:ext cx="8096985" cy="561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Mutation or </a:t>
            </a:r>
            <a:r>
              <a:rPr lang="en-IN" dirty="0" err="1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Peturbation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: DE generates new individuals in the population by adding weighted difference between two population vectors to a third vector (the mutated vector).</a:t>
            </a:r>
          </a:p>
          <a:p>
            <a:pPr marL="342900" lvl="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endParaRPr lang="en-IN" sz="1000" dirty="0" smtClean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342900" lvl="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Crossover or Diversity: The mutated vector’s parameters are then mixed with the parameters of another pre-determined vector, the target vector, to yield a trial vector.</a:t>
            </a:r>
          </a:p>
          <a:p>
            <a:pPr marL="342900" lvl="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endParaRPr lang="en-IN" sz="1100" dirty="0" smtClean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342900" lvl="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Selection: If the trial vector yields a lower cost function value than the target vector, the trial vector replaces the target vector in the next generation.</a:t>
            </a:r>
          </a:p>
          <a:p>
            <a:pPr marL="342900" lvl="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endParaRPr lang="en-US" sz="1100" dirty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342900" lvl="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Each population vector must serve once as the target vector so that NP competitions take place in one generation.</a:t>
            </a:r>
          </a:p>
          <a:p>
            <a:pPr marL="342900" lvl="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endParaRPr lang="en-US" dirty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342900" lvl="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endParaRPr lang="en-US" dirty="0" smtClean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342900" lvl="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endParaRPr lang="en-US" dirty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342900" lvl="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endParaRPr lang="en-US" dirty="0" smtClean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342900" lvl="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endParaRPr lang="en-US" dirty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68580" lvl="0" algn="ctr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</a:pPr>
            <a:r>
              <a:rPr lang="en-US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Main stages of DE algorithm</a:t>
            </a:r>
            <a:endParaRPr lang="en-IN" dirty="0" smtClean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-45490"/>
            <a:ext cx="350520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lvl="0" algn="ctr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</a:pPr>
            <a:r>
              <a:rPr lang="en-IN" b="1" dirty="0">
                <a:solidFill>
                  <a:schemeClr val="bg1"/>
                </a:solidFill>
                <a:latin typeface="+mj-lt"/>
              </a:rPr>
              <a:t>The Basics </a:t>
            </a:r>
            <a:r>
              <a:rPr lang="en-IN" b="1" dirty="0" smtClean="0">
                <a:solidFill>
                  <a:schemeClr val="bg1"/>
                </a:solidFill>
                <a:latin typeface="+mj-lt"/>
              </a:rPr>
              <a:t>components of</a:t>
            </a:r>
          </a:p>
          <a:p>
            <a:pPr marL="68580" lvl="0" algn="ctr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</a:pPr>
            <a:r>
              <a:rPr lang="en-IN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IN" b="1" dirty="0">
                <a:solidFill>
                  <a:schemeClr val="bg1"/>
                </a:solidFill>
                <a:latin typeface="+mj-lt"/>
              </a:rPr>
              <a:t>Differential Evolution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42215" y="4572135"/>
            <a:ext cx="7696200" cy="955720"/>
            <a:chOff x="609922" y="893606"/>
            <a:chExt cx="7848600" cy="955720"/>
          </a:xfrm>
        </p:grpSpPr>
        <p:sp>
          <p:nvSpPr>
            <p:cNvPr id="33" name="Rectangle 32"/>
            <p:cNvSpPr/>
            <p:nvPr/>
          </p:nvSpPr>
          <p:spPr>
            <a:xfrm>
              <a:off x="609922" y="934926"/>
              <a:ext cx="1524000" cy="914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Initialization of vectors</a:t>
              </a:r>
              <a:endParaRPr lang="en-IN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43201" y="893606"/>
              <a:ext cx="1363622" cy="9525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Difference vector based mutation</a:t>
              </a:r>
              <a:endParaRPr lang="en-IN" sz="1600" dirty="0"/>
            </a:p>
          </p:txBody>
        </p:sp>
        <p:cxnSp>
          <p:nvCxnSpPr>
            <p:cNvPr id="35" name="Straight Arrow Connector 34"/>
            <p:cNvCxnSpPr>
              <a:stCxn id="33" idx="3"/>
            </p:cNvCxnSpPr>
            <p:nvPr/>
          </p:nvCxnSpPr>
          <p:spPr>
            <a:xfrm>
              <a:off x="2133922" y="1392126"/>
              <a:ext cx="60927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106823" y="1371064"/>
              <a:ext cx="4953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4602123" y="990064"/>
              <a:ext cx="1953618" cy="762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Crossover/ Recombination</a:t>
              </a:r>
              <a:endParaRPr lang="en-IN" dirty="0"/>
            </a:p>
          </p:txBody>
        </p:sp>
        <p:cxnSp>
          <p:nvCxnSpPr>
            <p:cNvPr id="38" name="Straight Arrow Connector 37"/>
            <p:cNvCxnSpPr>
              <a:stCxn id="37" idx="3"/>
            </p:cNvCxnSpPr>
            <p:nvPr/>
          </p:nvCxnSpPr>
          <p:spPr>
            <a:xfrm>
              <a:off x="6555742" y="1371064"/>
              <a:ext cx="5228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7078623" y="945927"/>
              <a:ext cx="1379899" cy="7693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Selection</a:t>
              </a:r>
              <a:endParaRPr lang="en-IN" dirty="0"/>
            </a:p>
          </p:txBody>
        </p:sp>
        <p:cxnSp>
          <p:nvCxnSpPr>
            <p:cNvPr id="40" name="Elbow Connector 39"/>
            <p:cNvCxnSpPr>
              <a:stCxn id="39" idx="2"/>
              <a:endCxn id="34" idx="2"/>
            </p:cNvCxnSpPr>
            <p:nvPr/>
          </p:nvCxnSpPr>
          <p:spPr>
            <a:xfrm rot="5400000">
              <a:off x="5531392" y="-391075"/>
              <a:ext cx="130801" cy="4343561"/>
            </a:xfrm>
            <a:prstGeom prst="bentConnector3">
              <a:avLst>
                <a:gd name="adj1" fmla="val 274769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648458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928670"/>
            <a:ext cx="8458200" cy="559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 searches global optimum point in a D-dimensional real parameter space R</a:t>
            </a:r>
            <a:r>
              <a:rPr lang="en-US" sz="2400" baseline="30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 marL="800100" lvl="1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endParaRPr lang="en-US" sz="2400" baseline="300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It begins with a randomly </a:t>
            </a: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initiated population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size </a:t>
            </a:r>
            <a:r>
              <a:rPr lang="en-IN" sz="2400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NP, D-</a:t>
            </a: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dimensional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real-valued parameter </a:t>
            </a: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vectors.</a:t>
            </a:r>
          </a:p>
          <a:p>
            <a:pPr marL="800100" lvl="1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endParaRPr lang="en-IN" sz="24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vector, also known as </a:t>
            </a:r>
            <a:r>
              <a:rPr lang="en-IN" sz="2400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chromosome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forms a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candidate solution to the multidimensional </a:t>
            </a: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optimization problem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IN" sz="24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endParaRPr lang="en-IN" sz="24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each parameter of the problem, there may be a </a:t>
            </a: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certain range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within </a:t>
            </a: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value of the parameter should </a:t>
            </a: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be restricted.</a:t>
            </a:r>
          </a:p>
          <a:p>
            <a:pPr marL="800100" lvl="1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endParaRPr lang="en-IN" sz="24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</a:pP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-45490"/>
            <a:ext cx="350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lvl="0" algn="ctr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</a:pPr>
            <a:r>
              <a:rPr lang="en-IN" b="1" dirty="0" smtClean="0">
                <a:solidFill>
                  <a:schemeClr val="bg1"/>
                </a:solidFill>
                <a:latin typeface="+mj-lt"/>
              </a:rPr>
              <a:t>Initialization of the parameter vectors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9377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714356"/>
            <a:ext cx="7024744" cy="829700"/>
          </a:xfrm>
        </p:spPr>
        <p:txBody>
          <a:bodyPr>
            <a:noAutofit/>
          </a:bodyPr>
          <a:lstStyle/>
          <a:p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 tooltip="Evolutionary algorithms"/>
              </a:rPr>
              <a:t>Evolutionary </a:t>
            </a:r>
            <a:r>
              <a:rPr lang="en-IN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 tooltip="Evolutionary algorithms"/>
              </a:rPr>
              <a:t>Algorithms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57364"/>
            <a:ext cx="6777317" cy="3975265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Evolutionary algorithms (EA) fall within the family of </a:t>
            </a:r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generate and test</a:t>
            </a:r>
            <a:r>
              <a:rPr lang="en-US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method.</a:t>
            </a:r>
          </a:p>
          <a:p>
            <a:endPara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EAs use recombination to mix information of more candidate solutions into a new one.</a:t>
            </a:r>
          </a:p>
          <a:p>
            <a:endParaRPr lang="en-IN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EAs are stochastic search procedure .</a:t>
            </a:r>
          </a:p>
          <a:p>
            <a:endParaRPr lang="en-IN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Evaluation or fitness function represents a heuristic estimation of solution quality.</a:t>
            </a:r>
          </a:p>
          <a:p>
            <a:endParaRPr lang="en-IN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214422"/>
            <a:ext cx="6777317" cy="4618207"/>
          </a:xfrm>
        </p:spPr>
        <p:txBody>
          <a:bodyPr>
            <a:normAutofit fontScale="92500" lnSpcReduction="10000"/>
          </a:bodyPr>
          <a:lstStyle/>
          <a:p>
            <a:pPr marL="342900" lvl="1"/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i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i-</a:t>
            </a:r>
            <a:r>
              <a:rPr lang="en-IN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vector of the population at the current generation: </a:t>
            </a:r>
          </a:p>
          <a:p>
            <a:pPr marL="342900" lvl="1">
              <a:buNone/>
            </a:pPr>
            <a:r>
              <a:rPr lang="en-IN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X</a:t>
            </a:r>
            <a:r>
              <a:rPr lang="nn-NO" sz="800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i,G </a:t>
            </a:r>
            <a:r>
              <a:rPr lang="nn-NO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= [</a:t>
            </a:r>
            <a:r>
              <a:rPr lang="nn-NO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nn-NO" sz="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nn-NO" sz="800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,i,G</a:t>
            </a:r>
            <a:r>
              <a:rPr lang="nn-NO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nn-NO" sz="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nn-NO" sz="800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,i,G</a:t>
            </a:r>
            <a:r>
              <a:rPr lang="nn-NO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nn-NO" sz="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nn-NO" sz="800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,i,G</a:t>
            </a:r>
            <a:r>
              <a:rPr lang="nn-NO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....., x</a:t>
            </a:r>
            <a:r>
              <a:rPr lang="nn-NO" sz="800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D,i,G</a:t>
            </a:r>
            <a:r>
              <a:rPr lang="nn-NO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nn-NO" i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1"/>
            <a:endParaRPr lang="nn-NO" i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algn="just" fontAlgn="base">
              <a:spcAft>
                <a:spcPct val="0"/>
              </a:spcAft>
              <a:buClr>
                <a:srgbClr val="4F81BD"/>
              </a:buClr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initial population (at </a:t>
            </a:r>
            <a:r>
              <a:rPr lang="en-IN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= 0) should cover the range as much as possible by uniformly randomizing individuals within the search space constrained by the prescribed minimum and maximum bounds: </a:t>
            </a:r>
          </a:p>
          <a:p>
            <a:pPr marL="800100" lvl="1" fontAlgn="base">
              <a:spcAft>
                <a:spcPct val="0"/>
              </a:spcAft>
              <a:buClr>
                <a:srgbClr val="4F81BD"/>
              </a:buClr>
            </a:pPr>
            <a:r>
              <a:rPr lang="en-IN" i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10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IN" sz="1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= {</a:t>
            </a:r>
            <a:r>
              <a:rPr lang="en-IN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1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1000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IN" sz="1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IN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IN" sz="1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1000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IN" sz="1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IN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..., </a:t>
            </a:r>
            <a:r>
              <a:rPr lang="en-IN" i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1000" i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D,</a:t>
            </a:r>
            <a:r>
              <a:rPr lang="en-IN" sz="10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} and </a:t>
            </a:r>
          </a:p>
          <a:p>
            <a:pPr marL="800100" lvl="1" fontAlgn="base">
              <a:spcAft>
                <a:spcPct val="0"/>
              </a:spcAft>
              <a:buClr>
                <a:srgbClr val="4F81BD"/>
              </a:buClr>
            </a:pPr>
            <a:r>
              <a:rPr lang="en-IN" i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10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IN" sz="1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= {</a:t>
            </a:r>
            <a:r>
              <a:rPr lang="en-IN" sz="3200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1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1000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IN" sz="1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IN" sz="3200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IN" sz="1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1000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IN" sz="1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IN" sz="3200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..., </a:t>
            </a:r>
            <a:r>
              <a:rPr lang="en-IN" sz="3200" i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1000" i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D,</a:t>
            </a:r>
            <a:r>
              <a:rPr lang="en-IN" sz="10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}.</a:t>
            </a:r>
          </a:p>
          <a:p>
            <a:pPr marL="800100" lvl="1" algn="just" fontAlgn="base">
              <a:spcAft>
                <a:spcPct val="0"/>
              </a:spcAft>
              <a:buClr>
                <a:srgbClr val="4F81BD"/>
              </a:buClr>
            </a:pPr>
            <a:endParaRPr lang="en-IN" sz="16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algn="just" fontAlgn="base">
              <a:spcAft>
                <a:spcPct val="0"/>
              </a:spcAft>
              <a:buClr>
                <a:srgbClr val="4F81BD"/>
              </a:buClr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Hence we may initialize the </a:t>
            </a:r>
            <a:r>
              <a:rPr lang="en-IN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j-</a:t>
            </a:r>
            <a:r>
              <a:rPr lang="en-IN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component of the </a:t>
            </a:r>
            <a:r>
              <a:rPr lang="en-IN" i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i-</a:t>
            </a:r>
            <a:r>
              <a:rPr lang="en-IN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vector as </a:t>
            </a:r>
          </a:p>
          <a:p>
            <a:pPr marL="525780" lvl="1" algn="ctr" fontAlgn="base">
              <a:spcAft>
                <a:spcPct val="0"/>
              </a:spcAft>
              <a:buClr>
                <a:srgbClr val="4F81BD"/>
              </a:buClr>
              <a:buNone/>
            </a:pPr>
            <a:r>
              <a:rPr lang="en-IN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1000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j,i,</a:t>
            </a:r>
            <a:r>
              <a:rPr lang="en-IN" sz="1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IN" i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1000" i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j,</a:t>
            </a:r>
            <a:r>
              <a:rPr lang="en-IN" sz="10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IN" sz="1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IN" i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rand</a:t>
            </a:r>
            <a:r>
              <a:rPr lang="en-IN" sz="1000" i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[0</a:t>
            </a:r>
            <a:r>
              <a:rPr lang="en-IN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1] · (</a:t>
            </a:r>
            <a:r>
              <a:rPr lang="en-IN" i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1000" i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j,</a:t>
            </a:r>
            <a:r>
              <a:rPr lang="en-IN" sz="10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IN" i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1000" i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j,</a:t>
            </a:r>
            <a:r>
              <a:rPr lang="en-IN" sz="10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342900" lvl="1"/>
            <a:endParaRPr lang="nn-NO" i="1" dirty="0" smtClean="0">
              <a:solidFill>
                <a:schemeClr val="accent1">
                  <a:lumMod val="50000"/>
                </a:schemeClr>
              </a:solidFill>
              <a:latin typeface="Cambria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74512"/>
            <a:ext cx="8458200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DE mutation is seen as change or perturbation with a random element</a:t>
            </a:r>
          </a:p>
          <a:p>
            <a:pPr marL="800100" lvl="1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endParaRPr lang="en-IN" sz="1000" dirty="0" smtClean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800100" lvl="1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Let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the population in generation G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be </a:t>
            </a:r>
            <a:r>
              <a:rPr lang="en-IN" dirty="0" err="1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X</a:t>
            </a:r>
            <a:r>
              <a:rPr lang="en-IN" i="1" baseline="-25000" dirty="0" err="1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i,</a:t>
            </a:r>
            <a:r>
              <a:rPr lang="en-IN" baseline="-25000" dirty="0" err="1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G</a:t>
            </a:r>
            <a:r>
              <a:rPr lang="en-IN" baseline="-250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,where </a:t>
            </a:r>
            <a:r>
              <a:rPr lang="en-IN" i="1" dirty="0" err="1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i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= 1,2,………….NP</a:t>
            </a:r>
          </a:p>
          <a:p>
            <a:pPr marL="800100" lvl="1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endParaRPr lang="en-IN" sz="600" dirty="0" smtClean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800100" lvl="1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Each member of the current generation is known as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a target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vector</a:t>
            </a:r>
          </a:p>
          <a:p>
            <a:pPr marL="800100" lvl="1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endParaRPr lang="en-IN" dirty="0" smtClean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800100" lvl="1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For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each target vector </a:t>
            </a:r>
            <a:r>
              <a:rPr lang="en-IN" dirty="0" err="1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x</a:t>
            </a:r>
            <a:r>
              <a:rPr lang="en-IN" i="1" baseline="-25000" dirty="0" err="1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i,</a:t>
            </a:r>
            <a:r>
              <a:rPr lang="en-IN" baseline="-25000" dirty="0" err="1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G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in generation G, a mutant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vector (donor vector) is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generated for generation G + 1 according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to</a:t>
            </a:r>
          </a:p>
          <a:p>
            <a:pPr marL="525780" lvl="1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</a:pPr>
            <a:endParaRPr lang="en-IN" sz="1050" dirty="0" smtClean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525780" lvl="1" algn="ctr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V</a:t>
            </a:r>
            <a:r>
              <a:rPr lang="en-IN" i="1" baseline="-250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i</a:t>
            </a:r>
            <a:r>
              <a:rPr lang="en-IN" baseline="-250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,G+1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=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x</a:t>
            </a:r>
            <a:r>
              <a:rPr lang="en-IN" baseline="-250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r1,G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+ F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* (x</a:t>
            </a:r>
            <a:r>
              <a:rPr lang="en-IN" baseline="-250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r2,G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– x</a:t>
            </a:r>
            <a:r>
              <a:rPr lang="en-IN" baseline="-250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r3,G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)</a:t>
            </a:r>
            <a:endParaRPr lang="en-IN" dirty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endParaRPr lang="en-IN" sz="700" dirty="0" smtClean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1268730" lvl="2" indent="-28575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" pitchFamily="2" charset="2"/>
              <a:buChar char="§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with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random indexes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r</a:t>
            </a:r>
            <a:r>
              <a:rPr lang="en-IN" baseline="-250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1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,r</a:t>
            </a:r>
            <a:r>
              <a:rPr lang="en-IN" baseline="-250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2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,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r</a:t>
            </a:r>
            <a:r>
              <a:rPr lang="en-IN" baseline="-25000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3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Symbol" pitchFamily="18" charset="2"/>
              </a:rPr>
              <a:t>e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{1 ,2……..,NP}.  </a:t>
            </a:r>
          </a:p>
          <a:p>
            <a:pPr marL="1268730" lvl="2" indent="-28575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" pitchFamily="2" charset="2"/>
              <a:buChar char="§"/>
            </a:pPr>
            <a:endParaRPr lang="en-IN" dirty="0" smtClean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1268730" lvl="2" indent="-28575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" pitchFamily="2" charset="2"/>
              <a:buChar char="§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The three indexes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are mutually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different and also different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from index </a:t>
            </a:r>
            <a:r>
              <a:rPr lang="en-IN" i="1" dirty="0" err="1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i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. </a:t>
            </a:r>
          </a:p>
          <a:p>
            <a:pPr marL="1268730" lvl="2" indent="-28575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" pitchFamily="2" charset="2"/>
              <a:buChar char="§"/>
            </a:pPr>
            <a:endParaRPr lang="en-IN" dirty="0" smtClean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1268730" lvl="2" indent="-28575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" pitchFamily="2" charset="2"/>
              <a:buChar char="§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F is a scalar number typically lies in the interval [0.4,1] and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controls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the amplification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of the differential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variation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F * (x</a:t>
            </a:r>
            <a:r>
              <a:rPr lang="en-IN" baseline="-25000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r2,G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– x</a:t>
            </a:r>
            <a:r>
              <a:rPr lang="en-IN" baseline="-25000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r3,G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)</a:t>
            </a:r>
          </a:p>
          <a:p>
            <a:pPr marL="1268730" lvl="2" indent="-28575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" pitchFamily="2" charset="2"/>
              <a:buChar char="§"/>
            </a:pPr>
            <a:endParaRPr lang="en-IN" dirty="0" smtClean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1268730" lvl="2" indent="-28575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" pitchFamily="2" charset="2"/>
              <a:buChar char="§"/>
            </a:pP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(x</a:t>
            </a:r>
            <a:r>
              <a:rPr lang="en-IN" baseline="-25000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r2,G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– x</a:t>
            </a:r>
            <a:r>
              <a:rPr lang="en-IN" baseline="-25000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r3,G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) this generate a new vector</a:t>
            </a:r>
            <a:endParaRPr lang="en-IN" dirty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6858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</a:pPr>
            <a:r>
              <a:rPr lang="en-US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   </a:t>
            </a:r>
            <a:endParaRPr lang="en-IN" dirty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-4549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lvl="0" algn="ctr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</a:pPr>
            <a:r>
              <a:rPr lang="en-IN" b="1" dirty="0" smtClean="0">
                <a:solidFill>
                  <a:schemeClr val="bg1"/>
                </a:solidFill>
                <a:latin typeface="+mj-lt"/>
              </a:rPr>
              <a:t>Mutation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675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48200" y="-4549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lvl="0" algn="ctr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</a:pPr>
            <a:r>
              <a:rPr lang="en-IN" b="1" dirty="0" smtClean="0">
                <a:solidFill>
                  <a:schemeClr val="bg1"/>
                </a:solidFill>
                <a:latin typeface="+mj-lt"/>
              </a:rPr>
              <a:t>Mutation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7857" y="990600"/>
            <a:ext cx="7155543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68412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0995" y="762000"/>
            <a:ext cx="7848600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The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goal is to increase the diversity of the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perturbed population vectors.</a:t>
            </a:r>
          </a:p>
          <a:p>
            <a:pPr marL="342900" lvl="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The donor vector exchanges its components with the target vector to form trial vector. </a:t>
            </a:r>
          </a:p>
          <a:p>
            <a:pPr marL="342900" lvl="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endParaRPr lang="en-IN" sz="500" dirty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811530" lvl="1" indent="-28575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" pitchFamily="2" charset="2"/>
              <a:buChar char="§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The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trial vector for generation G + 1 is given as</a:t>
            </a:r>
          </a:p>
          <a:p>
            <a:pPr marL="1897380" lvl="4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</a:pP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U</a:t>
            </a:r>
            <a:r>
              <a:rPr lang="en-IN" baseline="-25000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i,G+1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=(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u</a:t>
            </a:r>
            <a:r>
              <a:rPr lang="en-IN" baseline="-250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1,i,G+1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,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u</a:t>
            </a:r>
            <a:r>
              <a:rPr lang="en-IN" baseline="-250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2,i,G+1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,…………………..,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u</a:t>
            </a:r>
            <a:r>
              <a:rPr lang="en-IN" baseline="-250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D,i,G+1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)</a:t>
            </a:r>
          </a:p>
          <a:p>
            <a:pPr marL="811530" lvl="1" indent="-28575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" pitchFamily="2" charset="2"/>
              <a:buChar char="§"/>
            </a:pPr>
            <a:endParaRPr lang="en-IN" dirty="0" smtClean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811530" lvl="1" indent="-28575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" pitchFamily="2" charset="2"/>
              <a:buChar char="§"/>
            </a:pP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Each component of the trial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vector for generation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G + 1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is formed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in the following manner.</a:t>
            </a:r>
          </a:p>
          <a:p>
            <a:pPr marL="1440180" lvl="3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</a:pPr>
            <a:r>
              <a:rPr lang="en-IN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u</a:t>
            </a:r>
            <a:r>
              <a:rPr lang="en-IN" i="1" baseline="-25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j,i,G</a:t>
            </a:r>
            <a:r>
              <a:rPr lang="en-IN" i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= </a:t>
            </a:r>
            <a:r>
              <a:rPr lang="en-IN" i="1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v</a:t>
            </a:r>
            <a:r>
              <a:rPr lang="en-IN" i="1" baseline="-250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j,i,G</a:t>
            </a:r>
            <a:r>
              <a:rPr lang="en-IN" baseline="-25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, </a:t>
            </a:r>
            <a:r>
              <a:rPr lang="en-IN" baseline="-25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       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if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(</a:t>
            </a:r>
            <a:r>
              <a:rPr lang="en-IN" i="1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rand</a:t>
            </a:r>
            <a:r>
              <a:rPr lang="en-IN" i="1" baseline="-250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i,j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[0</a:t>
            </a:r>
            <a:r>
              <a:rPr lang="en-IN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,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1] ≤ </a:t>
            </a:r>
            <a:r>
              <a:rPr lang="en-IN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Cr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or </a:t>
            </a:r>
            <a:r>
              <a:rPr lang="en-IN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j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= </a:t>
            </a:r>
            <a:r>
              <a:rPr lang="en-IN" i="1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j</a:t>
            </a:r>
            <a:r>
              <a:rPr lang="en-IN" i="1" baseline="-250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rand</a:t>
            </a:r>
            <a:r>
              <a:rPr lang="en-IN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) </a:t>
            </a:r>
          </a:p>
          <a:p>
            <a:pPr lvl="2"/>
            <a:r>
              <a:rPr lang="en-IN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         </a:t>
            </a:r>
            <a:r>
              <a:rPr lang="en-IN" i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           </a:t>
            </a:r>
            <a:r>
              <a:rPr lang="en-IN" i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x</a:t>
            </a:r>
            <a:r>
              <a:rPr lang="en-IN" i="1" baseline="-25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j,i,G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, 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    otherwise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,</a:t>
            </a:r>
          </a:p>
          <a:p>
            <a:pPr marL="982980" lvl="2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</a:pPr>
            <a:endParaRPr lang="en-IN" sz="1050" dirty="0" smtClean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354330" lvl="0" indent="-28575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Arial" pitchFamily="34" charset="0"/>
              <a:buChar char="•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Here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, </a:t>
            </a:r>
            <a:r>
              <a:rPr lang="en-IN" dirty="0" err="1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rand</a:t>
            </a:r>
            <a:r>
              <a:rPr lang="en-IN" baseline="-25000" dirty="0" err="1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j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[0,1]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is the </a:t>
            </a:r>
            <a:r>
              <a:rPr lang="en-IN" dirty="0" err="1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j</a:t>
            </a:r>
            <a:r>
              <a:rPr lang="en-IN" baseline="30000" dirty="0" err="1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th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evaluation of a uniform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random number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generator with outcome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Symbol" pitchFamily="18" charset="2"/>
              </a:rPr>
              <a:t>e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[0,1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].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Cr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is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the crossover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constant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Symbol" pitchFamily="18" charset="2"/>
              </a:rPr>
              <a:t>e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[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0,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1], given by the user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.</a:t>
            </a:r>
          </a:p>
          <a:p>
            <a:pPr marL="354330" lvl="0" indent="-28575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Arial" pitchFamily="34" charset="0"/>
              <a:buChar char="•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</a:t>
            </a:r>
            <a:r>
              <a:rPr lang="en-IN" dirty="0" err="1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j</a:t>
            </a:r>
            <a:r>
              <a:rPr lang="en-IN" baseline="-25000" dirty="0" err="1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rand</a:t>
            </a:r>
            <a:r>
              <a:rPr lang="en-IN" baseline="-250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is a randomly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chosen index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Symbol" pitchFamily="18" charset="2"/>
              </a:rPr>
              <a:t>e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1, 2,…………….,D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, which ensures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that u</a:t>
            </a:r>
            <a:r>
              <a:rPr lang="en-IN" baseline="-250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i,G+1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gets at least one parameter from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v</a:t>
            </a:r>
            <a:r>
              <a:rPr lang="en-IN" baseline="-250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i,G+1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.</a:t>
            </a:r>
            <a:endParaRPr lang="en-IN" dirty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164068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lvl="0" algn="ctr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</a:pPr>
            <a:r>
              <a:rPr lang="en-IN" b="1" dirty="0" smtClean="0">
                <a:solidFill>
                  <a:schemeClr val="bg1"/>
                </a:solidFill>
                <a:latin typeface="+mj-lt"/>
              </a:rPr>
              <a:t>Crossover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6893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Crossover</a:t>
            </a:r>
            <a:endParaRPr lang="en-IN" dirty="0"/>
          </a:p>
        </p:txBody>
      </p:sp>
      <p:pic>
        <p:nvPicPr>
          <p:cNvPr id="54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85992"/>
            <a:ext cx="707236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0995" y="762000"/>
            <a:ext cx="78486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The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DE family of algorithms can use two kinds of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crossover methods</a:t>
            </a:r>
          </a:p>
          <a:p>
            <a:pPr marL="1268730" lvl="2" indent="-28575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" pitchFamily="2" charset="2"/>
              <a:buChar char="§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exponential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(or two-point modulo) </a:t>
            </a:r>
          </a:p>
          <a:p>
            <a:pPr marL="1268730" lvl="2" indent="-28575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" pitchFamily="2" charset="2"/>
              <a:buChar char="§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binomial (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or uniform)</a:t>
            </a:r>
          </a:p>
          <a:p>
            <a:pPr marL="342900" lvl="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endParaRPr lang="en-IN" dirty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354330" lvl="0" indent="-28575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" pitchFamily="2" charset="2"/>
              <a:buChar char="§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In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exponential crossover, we first choose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an integer </a:t>
            </a:r>
            <a:r>
              <a:rPr lang="en-IN" i="1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n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randomly among the numbers [1,D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]</a:t>
            </a:r>
          </a:p>
          <a:p>
            <a:pPr marL="354330" lvl="0" indent="-28575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" pitchFamily="2" charset="2"/>
              <a:buChar char="§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This integer acts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as a starting point in the target vector, from where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the crossover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or exchange of components with the donor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vector starts </a:t>
            </a:r>
          </a:p>
          <a:p>
            <a:pPr marL="354330" lvl="0" indent="-28575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" pitchFamily="2" charset="2"/>
              <a:buChar char="§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We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also choose another integer L from the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interval [1,D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]. L denotes the number of components the donor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vector actually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contributes to the target vector. </a:t>
            </a:r>
            <a:endParaRPr lang="en-IN" dirty="0" smtClean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354330" lvl="0" indent="-28575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" pitchFamily="2" charset="2"/>
              <a:buChar char="§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After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choosing </a:t>
            </a:r>
            <a:r>
              <a:rPr lang="en-IN" i="1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n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and L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the trial vector is obtained as</a:t>
            </a:r>
          </a:p>
          <a:p>
            <a:pPr marL="982980" lvl="2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</a:pPr>
            <a:r>
              <a:rPr lang="en-IN" dirty="0" err="1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u</a:t>
            </a:r>
            <a:r>
              <a:rPr lang="en-IN" baseline="-25000" dirty="0" err="1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j,i,G</a:t>
            </a:r>
            <a:r>
              <a:rPr lang="en-IN" baseline="-250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= </a:t>
            </a:r>
            <a:r>
              <a:rPr lang="en-IN" dirty="0" err="1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v</a:t>
            </a:r>
            <a:r>
              <a:rPr lang="en-IN" baseline="-25000" dirty="0" err="1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j,i,G</a:t>
            </a:r>
            <a:r>
              <a:rPr lang="en-IN" baseline="-250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                  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for j = </a:t>
            </a:r>
            <a:r>
              <a:rPr lang="en-IN" sz="28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‹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n</a:t>
            </a:r>
            <a:r>
              <a:rPr lang="en-IN" sz="28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›</a:t>
            </a:r>
            <a:r>
              <a:rPr lang="en-IN" baseline="-250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D  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</a:t>
            </a:r>
            <a:r>
              <a:rPr lang="en-IN" sz="28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‹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n+1</a:t>
            </a:r>
            <a:r>
              <a:rPr lang="en-IN" sz="28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›</a:t>
            </a:r>
            <a:r>
              <a:rPr lang="en-IN" baseline="-250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D,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, ..., </a:t>
            </a:r>
            <a:r>
              <a:rPr lang="en-IN" sz="2800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‹</a:t>
            </a:r>
            <a:r>
              <a:rPr lang="en-IN" sz="2400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n+L-1</a:t>
            </a:r>
            <a:r>
              <a:rPr lang="en-IN" sz="24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</a:t>
            </a:r>
            <a:r>
              <a:rPr lang="en-IN" sz="2800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›</a:t>
            </a:r>
            <a:r>
              <a:rPr lang="en-IN" baseline="-250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D</a:t>
            </a:r>
          </a:p>
          <a:p>
            <a:pPr marL="982980" lvl="2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</a:pPr>
            <a:r>
              <a:rPr lang="en-IN" baseline="-25000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</a:t>
            </a:r>
            <a:r>
              <a:rPr lang="en-IN" baseline="-250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               </a:t>
            </a:r>
            <a:r>
              <a:rPr lang="en-IN" dirty="0" err="1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x</a:t>
            </a:r>
            <a:r>
              <a:rPr lang="en-IN" baseline="-25000" dirty="0" err="1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j,i,G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           for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all other j ∈ [1,D] (4)</a:t>
            </a:r>
          </a:p>
          <a:p>
            <a:pPr marL="525780" lvl="1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</a:pPr>
            <a:r>
              <a:rPr lang="en-IN" sz="16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where the angular brackets </a:t>
            </a:r>
            <a:r>
              <a:rPr lang="en-IN" sz="24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‹›</a:t>
            </a:r>
            <a:r>
              <a:rPr lang="en-IN" sz="1600" baseline="-250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D </a:t>
            </a:r>
            <a:r>
              <a:rPr lang="en-IN" sz="16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denote </a:t>
            </a:r>
            <a:r>
              <a:rPr lang="en-IN" sz="1600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a modulo function </a:t>
            </a:r>
            <a:r>
              <a:rPr lang="en-IN" sz="16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with modulus </a:t>
            </a:r>
            <a:r>
              <a:rPr lang="en-IN" sz="1600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D. </a:t>
            </a:r>
          </a:p>
        </p:txBody>
      </p:sp>
      <p:sp>
        <p:nvSpPr>
          <p:cNvPr id="5" name="Rectangle 4"/>
          <p:cNvSpPr/>
          <p:nvPr/>
        </p:nvSpPr>
        <p:spPr>
          <a:xfrm>
            <a:off x="4648200" y="164068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lvl="0" algn="ctr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</a:pPr>
            <a:r>
              <a:rPr lang="en-IN" b="1" dirty="0" smtClean="0">
                <a:solidFill>
                  <a:schemeClr val="bg1"/>
                </a:solidFill>
                <a:latin typeface="+mj-lt"/>
              </a:rPr>
              <a:t>Crossover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1547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3900" y="857232"/>
            <a:ext cx="7848600" cy="371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To keep the population size constant over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subsequent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generations </a:t>
            </a:r>
            <a:r>
              <a:rPr lang="en-IN" dirty="0" smtClean="0">
                <a:solidFill>
                  <a:srgbClr val="FF0000"/>
                </a:solidFill>
                <a:latin typeface="Cambria" pitchFamily="18" charset="0"/>
              </a:rPr>
              <a:t>selection is called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.</a:t>
            </a:r>
          </a:p>
          <a:p>
            <a:pPr marL="342900" lvl="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endParaRPr lang="en-IN" sz="1000" dirty="0" smtClean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342900" lvl="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To decide whether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the target or trail vector survives to its next generation or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it should become a member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of generation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G +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1</a:t>
            </a:r>
          </a:p>
          <a:p>
            <a:pPr marL="342900" lvl="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endParaRPr lang="en-IN" sz="1000" dirty="0" smtClean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342900" lvl="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The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trial vector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u</a:t>
            </a:r>
            <a:r>
              <a:rPr lang="en-IN" baseline="-250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i,G+1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is compared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with the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target vector </a:t>
            </a:r>
            <a:r>
              <a:rPr lang="en-IN" dirty="0" err="1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x</a:t>
            </a:r>
            <a:r>
              <a:rPr lang="en-IN" baseline="-25000" dirty="0" err="1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i,G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. if vector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u</a:t>
            </a:r>
            <a:r>
              <a:rPr lang="en-IN" baseline="-250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i,G+1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yields a smaller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value than </a:t>
            </a:r>
            <a:r>
              <a:rPr lang="en-IN" dirty="0" err="1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x</a:t>
            </a:r>
            <a:r>
              <a:rPr lang="en-IN" baseline="-25000" dirty="0" err="1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i,G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, then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x</a:t>
            </a:r>
            <a:r>
              <a:rPr lang="en-IN" baseline="-250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i,G+1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is set to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u</a:t>
            </a:r>
            <a:r>
              <a:rPr lang="en-IN" baseline="-25000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i,G+1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; otherwise, the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old value </a:t>
            </a:r>
            <a:r>
              <a:rPr lang="en-IN" dirty="0" err="1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x</a:t>
            </a:r>
            <a:r>
              <a:rPr lang="en-IN" baseline="-25000" dirty="0" err="1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i,G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is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retained</a:t>
            </a:r>
          </a:p>
          <a:p>
            <a:pPr lvl="5"/>
            <a:endParaRPr lang="en-IN" i="1" baseline="-25000" dirty="0">
              <a:latin typeface="Cambria" pitchFamily="18" charset="0"/>
            </a:endParaRPr>
          </a:p>
          <a:p>
            <a:pPr lvl="5"/>
            <a:r>
              <a:rPr lang="en-IN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X</a:t>
            </a:r>
            <a:r>
              <a:rPr lang="en-IN" i="1" baseline="-25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i,G</a:t>
            </a:r>
            <a:r>
              <a:rPr lang="en-IN" baseline="-25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+1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= </a:t>
            </a:r>
            <a:r>
              <a:rPr lang="en-IN" i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U</a:t>
            </a:r>
            <a:r>
              <a:rPr lang="en-IN" i="1" baseline="-25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i,G</a:t>
            </a:r>
            <a:r>
              <a:rPr lang="en-IN" i="1" baseline="-25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     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 if </a:t>
            </a:r>
            <a:r>
              <a:rPr lang="en-IN" i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f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(</a:t>
            </a:r>
            <a:r>
              <a:rPr lang="en-IN" i="1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U</a:t>
            </a:r>
            <a:r>
              <a:rPr lang="en-IN" i="1" baseline="-250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i,G</a:t>
            </a:r>
            <a:r>
              <a:rPr lang="en-IN" baseline="-25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)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)≤ </a:t>
            </a:r>
            <a:r>
              <a:rPr lang="en-IN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f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(</a:t>
            </a:r>
            <a:r>
              <a:rPr lang="en-IN" i="1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X</a:t>
            </a:r>
            <a:r>
              <a:rPr lang="en-IN" i="1" baseline="-250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i,G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), 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endParaRPr lang="en-IN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lvl="5"/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 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      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= </a:t>
            </a:r>
            <a:r>
              <a:rPr lang="en-IN" i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X</a:t>
            </a:r>
            <a:r>
              <a:rPr lang="en-IN" i="1" baseline="-25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i,G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     otherwise.</a:t>
            </a:r>
          </a:p>
          <a:p>
            <a:pPr lvl="5"/>
            <a:endParaRPr lang="en-IN" sz="1000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marL="1440180" lvl="3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</a:pPr>
            <a:r>
              <a:rPr lang="en-US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f</a:t>
            </a:r>
            <a:r>
              <a:rPr lang="en-US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(.) </a:t>
            </a:r>
            <a:r>
              <a:rPr lang="en-US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is the object function to be minimized</a:t>
            </a:r>
            <a:endParaRPr lang="en-IN" dirty="0" smtClean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164068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lvl="0" algn="ctr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</a:pPr>
            <a:r>
              <a:rPr lang="en-IN" b="1" dirty="0" smtClean="0">
                <a:solidFill>
                  <a:schemeClr val="bg1"/>
                </a:solidFill>
                <a:latin typeface="+mj-lt"/>
              </a:rPr>
              <a:t>selection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4500570"/>
            <a:ext cx="5214974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40176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609600"/>
            <a:ext cx="8077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Step </a:t>
            </a:r>
            <a:r>
              <a:rPr lang="en-IN" b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1: 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Set the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control parameters of DE: 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scale factor </a:t>
            </a:r>
            <a:r>
              <a:rPr lang="en-IN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F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, crossover rate </a:t>
            </a:r>
            <a:r>
              <a:rPr lang="en-IN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Cr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, and the population size </a:t>
            </a:r>
            <a:r>
              <a:rPr lang="en-IN" i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NP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.</a:t>
            </a:r>
          </a:p>
          <a:p>
            <a:endParaRPr lang="en-IN" b="1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r>
              <a:rPr lang="en-IN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Step </a:t>
            </a:r>
            <a:r>
              <a:rPr lang="en-IN" b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2: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Set the generation number </a:t>
            </a:r>
            <a:r>
              <a:rPr lang="en-IN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G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= 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0 and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randomly initialize a population of </a:t>
            </a:r>
            <a:r>
              <a:rPr lang="en-IN" i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NP 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individuals</a:t>
            </a:r>
          </a:p>
          <a:p>
            <a:pPr lvl="1"/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IN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</a:t>
            </a:r>
            <a:r>
              <a:rPr lang="en-IN" i="1" baseline="-25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G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= {</a:t>
            </a:r>
            <a:r>
              <a:rPr lang="en-IN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X</a:t>
            </a:r>
            <a:r>
              <a:rPr lang="en-IN" baseline="-25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1</a:t>
            </a:r>
            <a:r>
              <a:rPr lang="en-IN" i="1" baseline="-25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,G, </a:t>
            </a:r>
            <a:r>
              <a:rPr lang="en-IN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......, X</a:t>
            </a:r>
            <a:r>
              <a:rPr lang="en-IN" i="1" baseline="-25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NP,G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} 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with </a:t>
            </a:r>
            <a:r>
              <a:rPr lang="en-IN" i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X</a:t>
            </a:r>
            <a:r>
              <a:rPr lang="nn-NO" i="1" baseline="-25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i,G </a:t>
            </a:r>
            <a:r>
              <a:rPr lang="nn-NO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= [</a:t>
            </a:r>
            <a:r>
              <a:rPr lang="nn-NO" i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x</a:t>
            </a:r>
            <a:r>
              <a:rPr lang="nn-NO" baseline="-25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1</a:t>
            </a:r>
            <a:r>
              <a:rPr lang="nn-NO" i="1" baseline="-25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,i,G</a:t>
            </a:r>
            <a:r>
              <a:rPr lang="nn-NO" i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,x</a:t>
            </a:r>
            <a:r>
              <a:rPr lang="nn-NO" baseline="-25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2</a:t>
            </a:r>
            <a:r>
              <a:rPr lang="nn-NO" i="1" baseline="-25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,i,G</a:t>
            </a:r>
            <a:r>
              <a:rPr lang="nn-NO" i="1" baseline="-25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nn-NO" i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x</a:t>
            </a:r>
            <a:r>
              <a:rPr lang="nn-NO" baseline="-25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3</a:t>
            </a:r>
            <a:r>
              <a:rPr lang="nn-NO" i="1" baseline="-25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,i,G</a:t>
            </a:r>
            <a:r>
              <a:rPr lang="nn-NO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, ....., x</a:t>
            </a:r>
            <a:r>
              <a:rPr lang="nn-NO" i="1" baseline="-25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D,i,G</a:t>
            </a:r>
            <a:r>
              <a:rPr lang="nn-NO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] </a:t>
            </a:r>
            <a:r>
              <a:rPr lang="nn-NO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and</a:t>
            </a:r>
          </a:p>
          <a:p>
            <a:pPr lvl="1"/>
            <a:r>
              <a:rPr lang="nn-NO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nn-NO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each 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individual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uniformly distributed 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over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the 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range [</a:t>
            </a:r>
            <a:r>
              <a:rPr lang="en-IN" i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X</a:t>
            </a:r>
            <a:r>
              <a:rPr lang="en-IN" baseline="-25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min</a:t>
            </a:r>
            <a:r>
              <a:rPr lang="en-IN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, </a:t>
            </a:r>
            <a:r>
              <a:rPr lang="en-IN" i="1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X</a:t>
            </a:r>
            <a:r>
              <a:rPr lang="en-IN" baseline="-250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max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], </a:t>
            </a:r>
            <a:endParaRPr lang="en-IN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lvl="1"/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 where </a:t>
            </a:r>
            <a:r>
              <a:rPr lang="en-IN" i="1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X</a:t>
            </a:r>
            <a:r>
              <a:rPr lang="en-IN" baseline="-250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min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= {</a:t>
            </a:r>
            <a:r>
              <a:rPr lang="en-IN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x</a:t>
            </a:r>
            <a:r>
              <a:rPr lang="en-IN" baseline="-25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1</a:t>
            </a:r>
            <a:r>
              <a:rPr lang="en-IN" i="1" baseline="-25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,</a:t>
            </a:r>
            <a:r>
              <a:rPr lang="en-IN" baseline="-25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min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,</a:t>
            </a:r>
            <a:r>
              <a:rPr lang="en-IN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x</a:t>
            </a:r>
            <a:r>
              <a:rPr lang="en-IN" baseline="-25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2</a:t>
            </a:r>
            <a:r>
              <a:rPr lang="en-IN" i="1" baseline="-25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,</a:t>
            </a:r>
            <a:r>
              <a:rPr lang="en-IN" baseline="-25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min</a:t>
            </a:r>
            <a:r>
              <a:rPr lang="en-IN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, ..., </a:t>
            </a:r>
            <a:r>
              <a:rPr lang="en-IN" i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x</a:t>
            </a:r>
            <a:r>
              <a:rPr lang="en-IN" i="1" baseline="-25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D,</a:t>
            </a:r>
            <a:r>
              <a:rPr lang="en-IN" baseline="-25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min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} and</a:t>
            </a:r>
          </a:p>
          <a:p>
            <a:pPr lvl="1"/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 </a:t>
            </a:r>
            <a:r>
              <a:rPr lang="en-IN" i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X</a:t>
            </a:r>
            <a:r>
              <a:rPr lang="en-IN" baseline="-25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max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= {</a:t>
            </a:r>
            <a:r>
              <a:rPr lang="en-IN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x</a:t>
            </a:r>
            <a:r>
              <a:rPr lang="en-IN" baseline="-25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1</a:t>
            </a:r>
            <a:r>
              <a:rPr lang="en-IN" i="1" baseline="-25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,</a:t>
            </a:r>
            <a:r>
              <a:rPr lang="en-IN" baseline="-25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max</a:t>
            </a:r>
            <a:r>
              <a:rPr lang="en-IN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, x</a:t>
            </a:r>
            <a:r>
              <a:rPr lang="en-IN" baseline="-25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2</a:t>
            </a:r>
            <a:r>
              <a:rPr lang="en-IN" i="1" baseline="-25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,</a:t>
            </a:r>
            <a:r>
              <a:rPr lang="en-IN" baseline="-25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max</a:t>
            </a:r>
            <a:r>
              <a:rPr lang="en-IN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, ..., </a:t>
            </a:r>
            <a:r>
              <a:rPr lang="en-IN" i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x</a:t>
            </a:r>
            <a:r>
              <a:rPr lang="en-IN" i="1" baseline="-25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D,</a:t>
            </a:r>
            <a:r>
              <a:rPr lang="en-IN" baseline="-25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max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}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with </a:t>
            </a:r>
            <a:r>
              <a:rPr lang="en-IN" i="1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</a:t>
            </a:r>
            <a:r>
              <a:rPr lang="en-IN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= [1</a:t>
            </a:r>
            <a:r>
              <a:rPr lang="en-IN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,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2</a:t>
            </a:r>
            <a:r>
              <a:rPr lang="en-IN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, ....,NP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].</a:t>
            </a:r>
          </a:p>
          <a:p>
            <a:endParaRPr lang="en-IN" b="1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r>
              <a:rPr lang="en-IN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Step </a:t>
            </a:r>
            <a:r>
              <a:rPr lang="en-IN" b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3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. WHILE the stopping criterion is not satisfied</a:t>
            </a:r>
          </a:p>
          <a:p>
            <a:pPr lvl="2"/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DO</a:t>
            </a:r>
          </a:p>
          <a:p>
            <a:pPr lvl="1"/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        FOR </a:t>
            </a:r>
            <a:r>
              <a:rPr lang="en-IN" i="1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</a:t>
            </a:r>
            <a:r>
              <a:rPr lang="en-IN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= 1 to </a:t>
            </a:r>
            <a:r>
              <a:rPr lang="en-IN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NP </a:t>
            </a:r>
            <a:r>
              <a:rPr lang="en-IN" i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               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//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do for each individual 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sequentially</a:t>
            </a:r>
          </a:p>
          <a:p>
            <a:pPr lvl="1"/>
            <a:endParaRPr lang="en-IN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lvl="1"/>
            <a:r>
              <a:rPr lang="en-IN" b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Step </a:t>
            </a:r>
            <a:r>
              <a:rPr lang="en-IN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3.1 </a:t>
            </a:r>
            <a:r>
              <a:rPr lang="en-IN" b="1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Mutation </a:t>
            </a:r>
            <a:r>
              <a:rPr lang="en-IN" b="1" i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Step</a:t>
            </a:r>
          </a:p>
          <a:p>
            <a:pPr lvl="1"/>
            <a:endParaRPr lang="en-IN" b="1" i="1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lvl="2"/>
            <a:r>
              <a:rPr lang="sv-SE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Generate a donor vector </a:t>
            </a:r>
            <a:r>
              <a:rPr lang="sv-SE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Vi,G </a:t>
            </a:r>
            <a:r>
              <a:rPr lang="sv-SE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= {</a:t>
            </a:r>
            <a:r>
              <a:rPr lang="sv-SE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v</a:t>
            </a:r>
            <a:r>
              <a:rPr lang="sv-SE" baseline="-25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1</a:t>
            </a:r>
            <a:r>
              <a:rPr lang="sv-SE" i="1" baseline="-25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,i,G</a:t>
            </a:r>
            <a:r>
              <a:rPr lang="sv-SE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, ......., </a:t>
            </a:r>
            <a:r>
              <a:rPr lang="en-IN" i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v</a:t>
            </a:r>
            <a:r>
              <a:rPr lang="en-IN" i="1" baseline="-25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D,i,G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} corresponding to the </a:t>
            </a:r>
            <a:r>
              <a:rPr lang="en-IN" i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i-</a:t>
            </a:r>
            <a:r>
              <a:rPr lang="en-IN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th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target 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vector </a:t>
            </a:r>
            <a:r>
              <a:rPr lang="en-IN" i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X</a:t>
            </a:r>
            <a:r>
              <a:rPr lang="en-IN" i="1" baseline="-25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i,G</a:t>
            </a:r>
            <a:r>
              <a:rPr lang="en-IN" i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via the differential mutation scheme of 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DE as:</a:t>
            </a:r>
          </a:p>
          <a:p>
            <a:pPr lvl="2"/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IN" i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V </a:t>
            </a:r>
            <a:r>
              <a:rPr lang="en-IN" i="1" baseline="-25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i,G</a:t>
            </a:r>
            <a:r>
              <a:rPr lang="en-IN" i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= </a:t>
            </a:r>
            <a:r>
              <a:rPr lang="en-IN" i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X</a:t>
            </a:r>
            <a:r>
              <a:rPr lang="en-IN" i="1" baseline="-25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r</a:t>
            </a:r>
            <a:r>
              <a:rPr lang="en-IN" i="1" baseline="30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</a:t>
            </a:r>
            <a:r>
              <a:rPr lang="en-IN" baseline="-25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1</a:t>
            </a:r>
            <a:r>
              <a:rPr lang="en-IN" i="1" baseline="-25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,G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+ </a:t>
            </a:r>
            <a:r>
              <a:rPr lang="en-IN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F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· (</a:t>
            </a:r>
            <a:r>
              <a:rPr lang="en-IN" i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X</a:t>
            </a:r>
            <a:r>
              <a:rPr lang="en-IN" i="1" baseline="-25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ri</a:t>
            </a:r>
            <a:r>
              <a:rPr lang="en-IN" baseline="-25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2</a:t>
            </a:r>
            <a:r>
              <a:rPr lang="en-IN" i="1" baseline="-25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,G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− </a:t>
            </a:r>
            <a:r>
              <a:rPr lang="en-IN" i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X</a:t>
            </a:r>
            <a:r>
              <a:rPr lang="en-IN" i="1" baseline="-25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ri</a:t>
            </a:r>
            <a:r>
              <a:rPr lang="en-IN" baseline="-25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3</a:t>
            </a:r>
            <a:r>
              <a:rPr lang="en-IN" i="1" baseline="-25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,G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)</a:t>
            </a:r>
            <a:r>
              <a:rPr lang="en-IN" i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.</a:t>
            </a:r>
            <a:endParaRPr lang="en-IN" i="1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27294" y="102513"/>
            <a:ext cx="27754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algn="ctr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</a:pPr>
            <a:r>
              <a:rPr lang="en-IN" sz="2000" b="1" dirty="0" smtClean="0">
                <a:solidFill>
                  <a:schemeClr val="bg1"/>
                </a:solidFill>
                <a:latin typeface="+mj-lt"/>
              </a:rPr>
              <a:t>Pseudo-code for DE </a:t>
            </a:r>
            <a:endParaRPr lang="en-IN" sz="2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1653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457200"/>
            <a:ext cx="7391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b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Step 3.2 </a:t>
            </a:r>
            <a:r>
              <a:rPr lang="en-IN" b="1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Crossover </a:t>
            </a:r>
            <a:r>
              <a:rPr lang="en-IN" b="1" i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Step</a:t>
            </a:r>
          </a:p>
          <a:p>
            <a:pPr lvl="1"/>
            <a:endParaRPr lang="en-IN" b="1" i="1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lvl="1"/>
            <a:r>
              <a:rPr lang="da-DK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Generate a trial vector </a:t>
            </a:r>
            <a:r>
              <a:rPr lang="da-DK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Ui,G </a:t>
            </a:r>
            <a:r>
              <a:rPr lang="da-DK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= {</a:t>
            </a:r>
            <a:r>
              <a:rPr lang="da-DK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u</a:t>
            </a:r>
            <a:r>
              <a:rPr lang="da-DK" baseline="-25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1</a:t>
            </a:r>
            <a:r>
              <a:rPr lang="da-DK" i="1" baseline="-25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,i,G</a:t>
            </a:r>
            <a:r>
              <a:rPr lang="da-DK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, ......., u</a:t>
            </a:r>
            <a:r>
              <a:rPr lang="da-DK" i="1" baseline="-25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D,i,G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} for the </a:t>
            </a:r>
            <a:r>
              <a:rPr lang="en-IN" i="1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</a:t>
            </a:r>
            <a:r>
              <a:rPr lang="en-IN" baseline="300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th</a:t>
            </a:r>
            <a:r>
              <a:rPr lang="en-IN" baseline="30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target vector </a:t>
            </a:r>
            <a:r>
              <a:rPr lang="en-IN" i="1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X</a:t>
            </a:r>
            <a:r>
              <a:rPr lang="en-IN" i="1" baseline="-250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i,G</a:t>
            </a:r>
            <a:r>
              <a:rPr lang="en-IN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through binomial crossover in the following way:</a:t>
            </a:r>
          </a:p>
          <a:p>
            <a:pPr lvl="1"/>
            <a:r>
              <a:rPr lang="en-IN" i="1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u</a:t>
            </a:r>
            <a:r>
              <a:rPr lang="en-IN" i="1" baseline="-250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j,i,G</a:t>
            </a:r>
            <a:r>
              <a:rPr lang="en-IN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= </a:t>
            </a:r>
            <a:r>
              <a:rPr lang="en-IN" i="1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v</a:t>
            </a:r>
            <a:r>
              <a:rPr lang="en-IN" i="1" baseline="-250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j,i,G</a:t>
            </a:r>
            <a:r>
              <a:rPr lang="en-IN" baseline="-25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,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if (</a:t>
            </a:r>
            <a:r>
              <a:rPr lang="en-IN" i="1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rand</a:t>
            </a:r>
            <a:r>
              <a:rPr lang="en-IN" i="1" baseline="-250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i,j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[0</a:t>
            </a:r>
            <a:r>
              <a:rPr lang="en-IN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,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1] ≤ </a:t>
            </a:r>
            <a:r>
              <a:rPr lang="en-IN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Cr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or </a:t>
            </a:r>
            <a:r>
              <a:rPr lang="en-IN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j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= </a:t>
            </a:r>
            <a:r>
              <a:rPr lang="en-IN" i="1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j</a:t>
            </a:r>
            <a:r>
              <a:rPr lang="en-IN" i="1" baseline="-250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rand</a:t>
            </a:r>
            <a:r>
              <a:rPr lang="en-IN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) </a:t>
            </a:r>
          </a:p>
          <a:p>
            <a:pPr lvl="1"/>
            <a:r>
              <a:rPr lang="en-IN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         </a:t>
            </a:r>
            <a:r>
              <a:rPr lang="en-IN" i="1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x</a:t>
            </a:r>
            <a:r>
              <a:rPr lang="en-IN" i="1" baseline="-250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j,i,G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, otherwise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,</a:t>
            </a:r>
          </a:p>
          <a:p>
            <a:pPr lvl="1"/>
            <a:endParaRPr lang="en-IN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lvl="1"/>
            <a:r>
              <a:rPr lang="en-IN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Step </a:t>
            </a:r>
            <a:r>
              <a:rPr lang="en-IN" b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2.3 </a:t>
            </a:r>
            <a:r>
              <a:rPr lang="en-IN" b="1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Selection </a:t>
            </a:r>
            <a:r>
              <a:rPr lang="en-IN" b="1" i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Step</a:t>
            </a:r>
          </a:p>
          <a:p>
            <a:pPr lvl="1"/>
            <a:endParaRPr lang="en-IN" b="1" i="1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lvl="1"/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Evaluate the trial vector </a:t>
            </a:r>
            <a:r>
              <a:rPr lang="en-IN" i="1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U</a:t>
            </a:r>
            <a:r>
              <a:rPr lang="en-IN" i="1" baseline="-250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i,G</a:t>
            </a:r>
            <a:endParaRPr lang="en-IN" i="1" baseline="-25000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lvl="1"/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IF </a:t>
            </a:r>
            <a:r>
              <a:rPr lang="en-IN" i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f 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(</a:t>
            </a:r>
            <a:r>
              <a:rPr lang="en-IN" i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U</a:t>
            </a:r>
            <a:r>
              <a:rPr lang="en-IN" i="1" baseline="-25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i,G</a:t>
            </a:r>
            <a:r>
              <a:rPr lang="en-IN" baseline="-25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)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)≤ </a:t>
            </a:r>
            <a:r>
              <a:rPr lang="en-IN" i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f 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(</a:t>
            </a:r>
            <a:r>
              <a:rPr lang="en-IN" i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X</a:t>
            </a:r>
            <a:r>
              <a:rPr lang="en-IN" i="1" baseline="-25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i,G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), </a:t>
            </a:r>
          </a:p>
          <a:p>
            <a:pPr lvl="1"/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   THEN </a:t>
            </a:r>
            <a:r>
              <a:rPr lang="en-IN" i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X</a:t>
            </a:r>
            <a:r>
              <a:rPr lang="en-IN" i="1" baseline="-25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i,G</a:t>
            </a:r>
            <a:r>
              <a:rPr lang="en-IN" baseline="-25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+1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= </a:t>
            </a:r>
            <a:r>
              <a:rPr lang="en-IN" i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U</a:t>
            </a:r>
            <a:r>
              <a:rPr lang="en-IN" i="1" baseline="-25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i,G</a:t>
            </a:r>
            <a:endParaRPr lang="en-IN" i="1" baseline="-250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lvl="1"/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     ELSE </a:t>
            </a:r>
            <a:r>
              <a:rPr lang="en-IN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X</a:t>
            </a:r>
            <a:r>
              <a:rPr lang="en-IN" i="1" baseline="-25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i,G</a:t>
            </a:r>
            <a:r>
              <a:rPr lang="en-IN" baseline="-25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+1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= </a:t>
            </a:r>
            <a:r>
              <a:rPr lang="en-IN" i="1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X</a:t>
            </a:r>
            <a:r>
              <a:rPr lang="en-IN" i="1" baseline="-250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i,G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.</a:t>
            </a:r>
          </a:p>
          <a:p>
            <a:pPr lvl="1"/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END 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IF</a:t>
            </a:r>
          </a:p>
          <a:p>
            <a:pPr lvl="1"/>
            <a:endParaRPr lang="en-IN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END FOR</a:t>
            </a:r>
          </a:p>
          <a:p>
            <a:endParaRPr lang="en-IN" sz="1200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lvl="1"/>
            <a:r>
              <a:rPr lang="en-IN" b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Step 2.4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Increase the Generation 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Count</a:t>
            </a:r>
          </a:p>
          <a:p>
            <a:pPr lvl="1"/>
            <a:r>
              <a:rPr lang="en-IN" i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G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= </a:t>
            </a:r>
            <a:r>
              <a:rPr lang="en-IN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G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+ 1</a:t>
            </a:r>
          </a:p>
          <a:p>
            <a:endParaRPr lang="en-IN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END WHILE</a:t>
            </a:r>
            <a:endParaRPr lang="en-IN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27294" y="102513"/>
            <a:ext cx="27754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algn="ctr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</a:pPr>
            <a:r>
              <a:rPr lang="en-IN" sz="2000" b="1" dirty="0" smtClean="0">
                <a:solidFill>
                  <a:schemeClr val="bg1"/>
                </a:solidFill>
                <a:latin typeface="+mj-lt"/>
              </a:rPr>
              <a:t>Pseudo-code for DE </a:t>
            </a:r>
            <a:endParaRPr lang="en-IN" sz="2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8996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166842"/>
            <a:ext cx="7772400" cy="4136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The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scheme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DE/x/y/z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is used to describe variants of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DE</a:t>
            </a:r>
            <a:b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</a:br>
            <a:endParaRPr lang="en-IN" dirty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x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specifies the vector to be mutated; examples: rand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for random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, best for the lowest cost vector from the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current population</a:t>
            </a:r>
            <a:endParaRPr lang="en-IN" dirty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endParaRPr lang="en-IN" dirty="0" smtClean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y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is the number of difference vectors used.</a:t>
            </a:r>
          </a:p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endParaRPr lang="en-IN" dirty="0" smtClean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z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is the crossover scheme.</a:t>
            </a:r>
          </a:p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endParaRPr lang="en-IN" dirty="0" smtClean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The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scheme described earlier can be written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as DE/rand/1/bin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where bin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stand for binary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crossover using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random numbers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discussed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earlier</a:t>
            </a:r>
          </a:p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endParaRPr lang="en-US" dirty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endParaRPr lang="en-IN" dirty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80691" y="0"/>
            <a:ext cx="1882247" cy="402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</a:pPr>
            <a:r>
              <a:rPr lang="en-IN" sz="2000" b="1" dirty="0">
                <a:solidFill>
                  <a:schemeClr val="bg1"/>
                </a:solidFill>
                <a:latin typeface="+mj-lt"/>
              </a:rPr>
              <a:t>Variants of DE</a:t>
            </a:r>
          </a:p>
        </p:txBody>
      </p:sp>
    </p:spTree>
    <p:extLst>
      <p:ext uri="{BB962C8B-B14F-4D97-AF65-F5344CB8AC3E}">
        <p14:creationId xmlns:p14="http://schemas.microsoft.com/office/powerpoint/2010/main" xmlns="" val="35455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00174"/>
            <a:ext cx="7600474" cy="4643470"/>
          </a:xfrm>
        </p:spPr>
        <p:txBody>
          <a:bodyPr/>
          <a:lstStyle/>
          <a:p>
            <a:pPr algn="ctr"/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714612" y="3429000"/>
            <a:ext cx="2071702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Population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285852" y="2714620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Initialization</a:t>
            </a:r>
            <a:endParaRPr lang="en-IN" dirty="0"/>
          </a:p>
        </p:txBody>
      </p:sp>
      <p:cxnSp>
        <p:nvCxnSpPr>
          <p:cNvPr id="11" name="Elbow Connector 10"/>
          <p:cNvCxnSpPr>
            <a:endCxn id="4" idx="1"/>
          </p:cNvCxnSpPr>
          <p:nvPr/>
        </p:nvCxnSpPr>
        <p:spPr>
          <a:xfrm>
            <a:off x="1785918" y="3214686"/>
            <a:ext cx="928694" cy="6786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0800000" flipV="1">
            <a:off x="1857356" y="4214818"/>
            <a:ext cx="857256" cy="6429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8728" y="514351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Termination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6072198" y="2428868"/>
            <a:ext cx="2143140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Parents</a:t>
            </a:r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 rot="5400000" flipH="1" flipV="1">
            <a:off x="4000496" y="3071810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357686" y="2714620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86182" y="2143116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 selection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6072198" y="5286388"/>
            <a:ext cx="214314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Offspring</a:t>
            </a:r>
            <a:endParaRPr lang="en-IN" dirty="0"/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5751521" y="4249743"/>
            <a:ext cx="20717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15140" y="3571876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Recombination/</a:t>
            </a:r>
          </a:p>
          <a:p>
            <a:r>
              <a:rPr lang="en-US" dirty="0" smtClean="0"/>
              <a:t>Crossover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5143504" y="421481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Mutation</a:t>
            </a:r>
            <a:endParaRPr lang="en-IN" dirty="0"/>
          </a:p>
        </p:txBody>
      </p:sp>
      <p:cxnSp>
        <p:nvCxnSpPr>
          <p:cNvPr id="28" name="Straight Connector 27"/>
          <p:cNvCxnSpPr>
            <a:stCxn id="22" idx="1"/>
          </p:cNvCxnSpPr>
          <p:nvPr/>
        </p:nvCxnSpPr>
        <p:spPr>
          <a:xfrm rot="10800000">
            <a:off x="3714744" y="5572141"/>
            <a:ext cx="235745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4" idx="2"/>
          </p:cNvCxnSpPr>
          <p:nvPr/>
        </p:nvCxnSpPr>
        <p:spPr>
          <a:xfrm rot="5400000" flipH="1" flipV="1">
            <a:off x="3125380" y="4947058"/>
            <a:ext cx="121444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14744" y="5786454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Survivor selection/Fitness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857224" y="571480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GENERAL SCHEME OF EA</a:t>
            </a:r>
            <a:endParaRPr lang="en-I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990600"/>
            <a:ext cx="81534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There are total 10 strategies  suggested by Storn and Price</a:t>
            </a:r>
          </a:p>
          <a:p>
            <a:endParaRPr lang="nb-NO" sz="20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DE/rand/1:		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V </a:t>
            </a:r>
            <a:r>
              <a:rPr lang="en-IN" baseline="-250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i,G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= X</a:t>
            </a:r>
            <a:r>
              <a:rPr lang="en-IN" baseline="-25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r</a:t>
            </a:r>
            <a:r>
              <a:rPr lang="en-IN" baseline="30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</a:t>
            </a:r>
            <a:r>
              <a:rPr lang="en-IN" baseline="-25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1,G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+ F · (X</a:t>
            </a:r>
            <a:r>
              <a:rPr lang="en-IN" baseline="-25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r</a:t>
            </a:r>
            <a:r>
              <a:rPr lang="en-IN" baseline="30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</a:t>
            </a:r>
            <a:r>
              <a:rPr lang="en-IN" baseline="-25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2,G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− X</a:t>
            </a:r>
            <a:r>
              <a:rPr lang="en-IN" baseline="-25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r</a:t>
            </a:r>
            <a:r>
              <a:rPr lang="en-IN" baseline="30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</a:t>
            </a:r>
            <a:r>
              <a:rPr lang="en-IN" baseline="-25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3,G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endParaRPr lang="nb-NO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nb-NO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DE/best/1 :                         V</a:t>
            </a:r>
            <a:r>
              <a:rPr lang="nb-NO" baseline="-25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i,G </a:t>
            </a:r>
            <a:r>
              <a:rPr lang="nb-NO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= </a:t>
            </a:r>
            <a:r>
              <a:rPr lang="nb-NO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X</a:t>
            </a:r>
            <a:r>
              <a:rPr lang="nb-NO" baseline="-25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best,G </a:t>
            </a:r>
            <a:r>
              <a:rPr lang="nb-NO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+ F · (</a:t>
            </a:r>
            <a:r>
              <a:rPr lang="nb-NO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X</a:t>
            </a:r>
            <a:r>
              <a:rPr lang="nb-NO" baseline="-25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ri1</a:t>
            </a:r>
            <a:r>
              <a:rPr lang="en-IN" baseline="-25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,G 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− X</a:t>
            </a:r>
            <a:r>
              <a:rPr lang="en-IN" baseline="-25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ri2,G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) </a:t>
            </a:r>
            <a:endParaRPr lang="en-IN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nb-NO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DE/best/2 :		V</a:t>
            </a:r>
            <a:r>
              <a:rPr lang="nb-NO" baseline="-25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i,G</a:t>
            </a:r>
            <a:r>
              <a:rPr lang="nb-NO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nb-NO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= X</a:t>
            </a:r>
            <a:r>
              <a:rPr lang="nb-NO" baseline="-25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best,G </a:t>
            </a:r>
            <a:r>
              <a:rPr lang="nb-NO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+ F · (</a:t>
            </a:r>
            <a:r>
              <a:rPr lang="nb-NO" baseline="-25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Xri1</a:t>
            </a:r>
            <a:r>
              <a:rPr lang="en-IN" baseline="-25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,G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− X</a:t>
            </a:r>
            <a:r>
              <a:rPr lang="en-IN" baseline="-25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ri2,G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)+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F · (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X</a:t>
            </a:r>
            <a:r>
              <a:rPr lang="en-IN" baseline="-25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ri3,G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− X</a:t>
            </a:r>
            <a:r>
              <a:rPr lang="en-IN" baseline="-25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ri4,G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) </a:t>
            </a:r>
          </a:p>
          <a:p>
            <a:pPr marL="342900" indent="-342900">
              <a:buFont typeface="Arial" pitchFamily="34" charset="0"/>
              <a:buChar char="•"/>
            </a:pPr>
            <a:endParaRPr lang="en-IN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DE/rand/2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: 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		</a:t>
            </a:r>
            <a:r>
              <a:rPr lang="en-IN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V</a:t>
            </a:r>
            <a:r>
              <a:rPr lang="en-IN" baseline="-25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i,G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= 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X</a:t>
            </a:r>
            <a:r>
              <a:rPr lang="en-IN" baseline="-25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ri1,G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+ F · (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X</a:t>
            </a:r>
            <a:r>
              <a:rPr lang="en-IN" baseline="-25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ri2,G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− X</a:t>
            </a:r>
            <a:r>
              <a:rPr lang="en-IN" baseline="-25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ri3,G)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+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F · 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(X</a:t>
            </a:r>
            <a:r>
              <a:rPr lang="en-IN" baseline="-25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ri4,G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−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IN" baseline="-25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 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X</a:t>
            </a:r>
            <a:r>
              <a:rPr lang="en-IN" baseline="-25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ri5,G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endParaRPr lang="en-IN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nb-NO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DE/target − to − best/1 :  V</a:t>
            </a:r>
            <a:r>
              <a:rPr lang="nb-NO" baseline="-25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i,G</a:t>
            </a:r>
            <a:r>
              <a:rPr lang="nb-NO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=X</a:t>
            </a:r>
            <a:r>
              <a:rPr lang="nb-NO" baseline="-25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i,G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+F · (</a:t>
            </a:r>
            <a:r>
              <a:rPr lang="en-IN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X</a:t>
            </a:r>
            <a:r>
              <a:rPr lang="en-IN" baseline="-250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best,G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− </a:t>
            </a:r>
            <a:r>
              <a:rPr lang="en-IN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X</a:t>
            </a:r>
            <a:r>
              <a:rPr lang="en-IN" baseline="-250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i,G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) + F · (</a:t>
            </a:r>
            <a:r>
              <a:rPr lang="en-IN" baseline="-25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Xri1,G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− 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X</a:t>
            </a:r>
            <a:r>
              <a:rPr lang="en-IN" baseline="-25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ri2,G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Each strategy of the above five types of mutation </a:t>
            </a:r>
            <a:r>
              <a:rPr lang="nb-NO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nb-NO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strategies are combined with either exponential or binomial cross over, so this yeilds (5*2)=10  strategies.</a:t>
            </a:r>
            <a:endParaRPr lang="en-IN" sz="2000" baseline="-25000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80691" y="0"/>
            <a:ext cx="1882247" cy="402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</a:pPr>
            <a:r>
              <a:rPr lang="en-IN" sz="2000" b="1" dirty="0">
                <a:solidFill>
                  <a:schemeClr val="bg1"/>
                </a:solidFill>
                <a:latin typeface="+mj-lt"/>
              </a:rPr>
              <a:t>Variants of DE</a:t>
            </a:r>
          </a:p>
        </p:txBody>
      </p:sp>
    </p:spTree>
    <p:extLst>
      <p:ext uri="{BB962C8B-B14F-4D97-AF65-F5344CB8AC3E}">
        <p14:creationId xmlns:p14="http://schemas.microsoft.com/office/powerpoint/2010/main" xmlns="" val="90577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00" y="838200"/>
            <a:ext cx="7772400" cy="4519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endParaRPr lang="en-IN" sz="1050" dirty="0" smtClean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DE exhibits much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better performance for </a:t>
            </a:r>
            <a:r>
              <a:rPr lang="en-IN" dirty="0" err="1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unimodal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, multimodal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,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separable and non-separable problems.</a:t>
            </a:r>
          </a:p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endParaRPr lang="en-IN" dirty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The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gross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performance of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DE in terms of accuracy, convergence speed,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and robustness is </a:t>
            </a:r>
            <a:r>
              <a:rPr lang="en-IN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very high.</a:t>
            </a:r>
            <a:endParaRPr lang="en-IN" dirty="0" smtClean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endParaRPr lang="en-US" dirty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The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number of control parameters in DE is very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few (</a:t>
            </a:r>
            <a:r>
              <a:rPr lang="en-IN" i="1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Cr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, F, and NP in classical DE). The effects of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these parameters improve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the performance of the algorithm to a large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extent without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imposing any serious computational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burden.</a:t>
            </a:r>
          </a:p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endParaRPr lang="en-IN" dirty="0" smtClean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The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space complexity of DE is low as compared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to some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of the most competitive real parameter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optimizers.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This feature helps in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extending DE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for handling large scale and expensive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optimization problems</a:t>
            </a:r>
            <a:endParaRPr lang="en-IN" dirty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06905" y="0"/>
            <a:ext cx="1229824" cy="402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</a:pPr>
            <a:r>
              <a:rPr lang="en-IN" sz="2000" b="1" dirty="0" smtClean="0">
                <a:solidFill>
                  <a:schemeClr val="bg1"/>
                </a:solidFill>
                <a:latin typeface="+mj-lt"/>
              </a:rPr>
              <a:t>Features</a:t>
            </a:r>
            <a:endParaRPr lang="en-IN" sz="2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787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36183" y="0"/>
            <a:ext cx="1571264" cy="402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</a:pPr>
            <a:r>
              <a:rPr lang="en-IN" sz="2000" b="1" dirty="0" smtClean="0">
                <a:solidFill>
                  <a:schemeClr val="bg1"/>
                </a:solidFill>
                <a:latin typeface="+mj-lt"/>
              </a:rPr>
              <a:t>References</a:t>
            </a:r>
            <a:endParaRPr lang="en-IN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1428736"/>
            <a:ext cx="6400800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IN" dirty="0" err="1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Kalyanmoy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</a:t>
            </a:r>
            <a:r>
              <a:rPr lang="en-IN" dirty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Deb, 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“Multi-objective Optimization using evolutionary Algorithms”</a:t>
            </a:r>
          </a:p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endParaRPr lang="en-IN" dirty="0" smtClean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US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James </a:t>
            </a:r>
            <a:r>
              <a:rPr lang="en-US" dirty="0" err="1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Kenedy</a:t>
            </a:r>
            <a:r>
              <a:rPr lang="en-US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and Russell Eberhart “Particle Swarm Optimization”</a:t>
            </a:r>
            <a:endParaRPr lang="en-IN" dirty="0" smtClean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endParaRPr lang="en-US" dirty="0" smtClean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r>
              <a:rPr lang="en-US" dirty="0" err="1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Swagatam</a:t>
            </a:r>
            <a:r>
              <a:rPr lang="en-US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Das and </a:t>
            </a:r>
            <a:r>
              <a:rPr lang="en-US" dirty="0" err="1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Ponnuthuai</a:t>
            </a:r>
            <a:r>
              <a:rPr lang="en-US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Nagaratnam</a:t>
            </a:r>
            <a:r>
              <a:rPr lang="en-US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Suganthan</a:t>
            </a:r>
            <a:r>
              <a:rPr lang="en-US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 “Differential evolution</a:t>
            </a:r>
            <a:r>
              <a:rPr lang="en-IN" dirty="0" smtClean="0">
                <a:solidFill>
                  <a:srgbClr val="1F497D">
                    <a:lumMod val="50000"/>
                  </a:srgbClr>
                </a:solidFill>
                <a:latin typeface="Cambria" pitchFamily="18" charset="0"/>
              </a:rPr>
              <a:t>: A Survey of the State-of-the-Art”</a:t>
            </a:r>
          </a:p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endParaRPr lang="en-US" dirty="0" smtClean="0">
              <a:solidFill>
                <a:srgbClr val="1F497D">
                  <a:lumMod val="50000"/>
                </a:srgbClr>
              </a:solidFill>
              <a:latin typeface="Cambria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Applications of Evolutionary Algorithms in VLSI: Parameter Extraction of Advanced MOSFET Models and Automatic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Analog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Circuit Design Paperback  by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2"/>
              </a:rPr>
              <a:t>Rajesh A.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Thakker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3"/>
              </a:rPr>
              <a:t>Mahesh B.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  <a:hlinkClick r:id="rId3"/>
              </a:rPr>
              <a:t>Patil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  <a:hlinkClick r:id="rId4"/>
              </a:rPr>
              <a:t>Maryam</a:t>
            </a:r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4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  <a:hlinkClick r:id="rId4"/>
              </a:rPr>
              <a:t>Shojaei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4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  <a:hlinkClick r:id="rId4"/>
              </a:rPr>
              <a:t>Baghini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b="1" dirty="0" smtClean="0"/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Genetic algorithm based design optimization of CMOS VLSI circuits,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5"/>
              </a:rPr>
              <a:t>Anthony M. Hill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6"/>
              </a:rPr>
              <a:t>Sung-Mo (Steve) Kang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Arial" pitchFamily="34" charset="0"/>
              <a:buChar char="•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274320" algn="just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2" pitchFamily="18" charset="2"/>
              <a:buChar char="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099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0" y="3276600"/>
            <a:ext cx="3313355" cy="1676400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latin typeface="+mn-lt"/>
              </a:rPr>
              <a:t>THANK</a:t>
            </a:r>
            <a:br>
              <a:rPr lang="en-US" sz="5400" dirty="0" smtClean="0">
                <a:latin typeface="+mn-lt"/>
              </a:rPr>
            </a:br>
            <a:r>
              <a:rPr lang="en-US" sz="5400" dirty="0" smtClean="0">
                <a:latin typeface="+mn-lt"/>
              </a:rPr>
              <a:t> YOU</a:t>
            </a:r>
            <a:endParaRPr lang="en-IN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170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28736"/>
            <a:ext cx="6777317" cy="4403893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Genetic Algorithm</a:t>
            </a:r>
          </a:p>
          <a:p>
            <a:pPr>
              <a:buNone/>
            </a:pPr>
            <a:endParaRPr lang="en-US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Particle Swarm Optimization</a:t>
            </a:r>
          </a:p>
          <a:p>
            <a:pPr>
              <a:buNone/>
            </a:pPr>
            <a:endParaRPr lang="en-US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Differential Evolution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2356" y="4648200"/>
            <a:ext cx="3313355" cy="138448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8800" dirty="0" smtClean="0">
                <a:solidFill>
                  <a:schemeClr val="bg1"/>
                </a:solidFill>
              </a:rPr>
              <a:t>GA</a:t>
            </a: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8800" dirty="0"/>
              <a:t/>
            </a:r>
            <a:br>
              <a:rPr lang="en-US" sz="8800" dirty="0"/>
            </a:b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4000" dirty="0" smtClean="0"/>
              <a:t>GENETIC ALGORITHM </a:t>
            </a:r>
            <a:endParaRPr lang="en-IN" sz="4000" dirty="0"/>
          </a:p>
        </p:txBody>
      </p:sp>
      <p:pic>
        <p:nvPicPr>
          <p:cNvPr id="3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572000" y="2590800"/>
            <a:ext cx="3657600" cy="2057400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xmlns="" val="11414855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9600"/>
            <a:ext cx="7772400" cy="5146829"/>
          </a:xfrm>
        </p:spPr>
        <p:txBody>
          <a:bodyPr>
            <a:normAutofit fontScale="92500" lnSpcReduction="10000"/>
          </a:bodyPr>
          <a:lstStyle/>
          <a:p>
            <a:pPr lvl="0" algn="just">
              <a:lnSpc>
                <a:spcPct val="90000"/>
              </a:lnSpc>
            </a:pPr>
            <a:endParaRPr lang="en-IN" sz="20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Developed by Prof. J. Holland in 1970.</a:t>
            </a:r>
          </a:p>
          <a:p>
            <a:pPr lvl="0" algn="just">
              <a:lnSpc>
                <a:spcPct val="90000"/>
              </a:lnSpc>
              <a:buNone/>
            </a:pP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90000"/>
              </a:lnSpc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Applied to optimization 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problems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using random search strategy.</a:t>
            </a:r>
          </a:p>
          <a:p>
            <a:pPr lvl="0" algn="just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90000"/>
              </a:lnSpc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Guided Randomness as historical information is used to direct the search into the region of better performance.</a:t>
            </a:r>
          </a:p>
          <a:p>
            <a:pPr lvl="0" algn="just">
              <a:lnSpc>
                <a:spcPct val="90000"/>
              </a:lnSpc>
            </a:pP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90000"/>
              </a:lnSpc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Adaptive heuristic search algorithm based on the evolutionary ideas of natural selection and genetics.</a:t>
            </a:r>
          </a:p>
          <a:p>
            <a:pPr lvl="0" algn="just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Based on Charles Darwin “Survival of the fittest” to handle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scanty resources. </a:t>
            </a:r>
          </a:p>
          <a:p>
            <a:pPr lvl="0" algn="just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Genetic algorithms are categorized as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global search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heuristics.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48200" y="0"/>
            <a:ext cx="3376110" cy="4572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   Genetic Algorithm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8118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1550</TotalTime>
  <Words>3733</Words>
  <Application>Microsoft Office PowerPoint</Application>
  <PresentationFormat>On-screen Show (4:3)</PresentationFormat>
  <Paragraphs>580</Paragraphs>
  <Slides>63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5" baseType="lpstr">
      <vt:lpstr>Austin</vt:lpstr>
      <vt:lpstr>Clip</vt:lpstr>
      <vt:lpstr>EVOLUTIONARY ALGORITHMS</vt:lpstr>
      <vt:lpstr>Slide 2</vt:lpstr>
      <vt:lpstr>Evolutionary Algorithms</vt:lpstr>
      <vt:lpstr>Multimodal Function    Multimodal optimization deals with optimization tasks that involve finding all or most of the multiple solutions (as opposed to a single best solution) to a problem.</vt:lpstr>
      <vt:lpstr>Evolutionary Algorithms</vt:lpstr>
      <vt:lpstr>Slide 6</vt:lpstr>
      <vt:lpstr>Slide 7</vt:lpstr>
      <vt:lpstr>        GA   GENETIC ALGORITHM </vt:lpstr>
      <vt:lpstr>   Genetic Algorithm</vt:lpstr>
      <vt:lpstr>   Genetic Algorithm</vt:lpstr>
      <vt:lpstr>Slide 11</vt:lpstr>
      <vt:lpstr>Slide 12</vt:lpstr>
      <vt:lpstr>Search Space 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Crossover</vt:lpstr>
      <vt:lpstr>Slide 28</vt:lpstr>
      <vt:lpstr>Slide 29</vt:lpstr>
      <vt:lpstr>Example</vt:lpstr>
      <vt:lpstr>ENCODING</vt:lpstr>
      <vt:lpstr>Slide 32</vt:lpstr>
      <vt:lpstr>Fitness Function</vt:lpstr>
      <vt:lpstr>   PSO particle swarm optimization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DE Differential Evolution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Crossover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THANK 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 PSO DE</dc:title>
  <dc:creator>zenefa</dc:creator>
  <cp:lastModifiedBy>jaya sil</cp:lastModifiedBy>
  <cp:revision>159</cp:revision>
  <dcterms:created xsi:type="dcterms:W3CDTF">2006-08-16T00:00:00Z</dcterms:created>
  <dcterms:modified xsi:type="dcterms:W3CDTF">2015-03-18T07:40:42Z</dcterms:modified>
</cp:coreProperties>
</file>