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1053" r:id="rId2"/>
    <p:sldId id="1136" r:id="rId3"/>
    <p:sldId id="1147" r:id="rId4"/>
    <p:sldId id="1148" r:id="rId5"/>
    <p:sldId id="1149" r:id="rId6"/>
    <p:sldId id="1150" r:id="rId7"/>
    <p:sldId id="1152" r:id="rId8"/>
    <p:sldId id="1151" r:id="rId9"/>
    <p:sldId id="1139" r:id="rId10"/>
    <p:sldId id="1140" r:id="rId11"/>
    <p:sldId id="1141" r:id="rId12"/>
    <p:sldId id="1142" r:id="rId13"/>
    <p:sldId id="1153" r:id="rId14"/>
    <p:sldId id="1154" r:id="rId15"/>
    <p:sldId id="1155" r:id="rId16"/>
    <p:sldId id="1156" r:id="rId17"/>
    <p:sldId id="1159" r:id="rId18"/>
    <p:sldId id="1157" r:id="rId19"/>
    <p:sldId id="1158" r:id="rId20"/>
    <p:sldId id="1146" r:id="rId21"/>
    <p:sldId id="1063" r:id="rId22"/>
    <p:sldId id="1064" r:id="rId23"/>
    <p:sldId id="1065" r:id="rId24"/>
    <p:sldId id="1135" r:id="rId25"/>
    <p:sldId id="1066" r:id="rId26"/>
    <p:sldId id="1067" r:id="rId27"/>
    <p:sldId id="1131" r:id="rId28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006666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3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98"/>
        <p:guide pos="216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7.xml"/><Relationship Id="rId6" Type="http://schemas.openxmlformats.org/officeDocument/2006/relationships/slide" Target="slides/slide20.xml"/><Relationship Id="rId5" Type="http://schemas.openxmlformats.org/officeDocument/2006/relationships/slide" Target="slides/slide17.xml"/><Relationship Id="rId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15BF169-EDFB-4964-AD20-45CFF3E5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9" tIns="45875" rIns="91749" bIns="45875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4EC854-CBE7-4F33-89D2-746B5A581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46073DD-CB35-4D31-9388-73F1E133883B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BC836CE-193F-43A2-8F4D-24BD5A920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075C1-53F0-4890-B1B7-FA3906E3D7B3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6B10D-CB7C-449C-96B1-C3B149C34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3875" y="685800"/>
            <a:ext cx="2062163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603567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F76C1-3D85-4B56-BB63-EDDB30CE1FE5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6F8BD-5911-4EAA-BBE3-83FF85AF5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D2F26-D847-47BA-A0A9-335338A8908F}" type="datetime4">
              <a:rPr lang="en-US"/>
              <a:pPr>
                <a:defRPr/>
              </a:pPr>
              <a:t>April 20, 2015</a:t>
            </a:fld>
            <a:endParaRPr lang="en-US" dirty="0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</a:t>
            </a:r>
            <a:r>
              <a:rPr lang="en-US" err="1"/>
              <a:t>Eick</a:t>
            </a:r>
            <a:r>
              <a:rPr lang="en-US"/>
              <a:t>: Advanced Clustering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8499-A51C-4891-B796-EFE5D86ED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B88F-067A-41AD-89CA-324750B4EC11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F8B-C745-44CD-97AD-C16A04B5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48AA-DC3F-477E-81E3-4C3B959EDB68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41548-B47B-4E89-A8B2-60A10E758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FAE13-32DC-484F-822C-240D59492ADC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46F5-4C22-4E38-A543-20AA90409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3DEB3-B8F3-4D34-A5C8-7C2A7ED54A46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AFAE-0CBB-4F46-96F8-396E4E881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F83F8-328B-450A-B635-289D73E32FC0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B90AF-D8BE-4CBE-996D-086B6650F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D32DC-EF56-46A6-9E96-CC11324BF25B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49FA7-E418-4D60-BF0B-CB3291C44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93BFB-756A-4963-99B9-E672C4F9E7F3}" type="datetime4">
              <a:rPr lang="en-US"/>
              <a:pPr>
                <a:defRPr/>
              </a:pPr>
              <a:t>April 20, 2015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Han/Eick: Advanced Clustering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108C-669C-408C-92F0-51EB0ED8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050"/>
          <p:cNvSpPr>
            <a:spLocks noChangeArrowheads="1"/>
          </p:cNvSpPr>
          <p:nvPr/>
        </p:nvSpPr>
        <p:spPr bwMode="ltGray">
          <a:xfrm>
            <a:off x="333375" y="7207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de-DE"/>
          </a:p>
        </p:txBody>
      </p:sp>
      <p:sp>
        <p:nvSpPr>
          <p:cNvPr id="928771" name="Rectangle 2051"/>
          <p:cNvSpPr>
            <a:spLocks noChangeArrowheads="1"/>
          </p:cNvSpPr>
          <p:nvPr/>
        </p:nvSpPr>
        <p:spPr bwMode="ltGray">
          <a:xfrm>
            <a:off x="715963" y="720725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de-DE"/>
          </a:p>
        </p:txBody>
      </p:sp>
      <p:sp>
        <p:nvSpPr>
          <p:cNvPr id="928772" name="Rectangle 2052"/>
          <p:cNvSpPr>
            <a:spLocks noChangeArrowheads="1"/>
          </p:cNvSpPr>
          <p:nvPr/>
        </p:nvSpPr>
        <p:spPr bwMode="ltGray">
          <a:xfrm>
            <a:off x="457200" y="11430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de-DE"/>
          </a:p>
        </p:txBody>
      </p:sp>
      <p:sp>
        <p:nvSpPr>
          <p:cNvPr id="928773" name="Rectangle 2053"/>
          <p:cNvSpPr>
            <a:spLocks noChangeArrowheads="1"/>
          </p:cNvSpPr>
          <p:nvPr/>
        </p:nvSpPr>
        <p:spPr bwMode="ltGray">
          <a:xfrm>
            <a:off x="827088" y="1143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de-DE"/>
          </a:p>
        </p:txBody>
      </p:sp>
      <p:sp>
        <p:nvSpPr>
          <p:cNvPr id="928774" name="Rectangle 2054"/>
          <p:cNvSpPr>
            <a:spLocks noChangeArrowheads="1"/>
          </p:cNvSpPr>
          <p:nvPr/>
        </p:nvSpPr>
        <p:spPr bwMode="ltGray">
          <a:xfrm>
            <a:off x="157163" y="12541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de-DE"/>
          </a:p>
        </p:txBody>
      </p:sp>
      <p:sp>
        <p:nvSpPr>
          <p:cNvPr id="928775" name="Rectangle 2055"/>
          <p:cNvSpPr>
            <a:spLocks noChangeArrowheads="1"/>
          </p:cNvSpPr>
          <p:nvPr/>
        </p:nvSpPr>
        <p:spPr bwMode="gray">
          <a:xfrm>
            <a:off x="677863" y="6127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de-DE"/>
          </a:p>
        </p:txBody>
      </p:sp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58775" y="14033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de-DE"/>
          </a:p>
        </p:txBody>
      </p:sp>
      <p:sp>
        <p:nvSpPr>
          <p:cNvPr id="615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858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D023B3-3122-4D9B-8EDA-CAAB32D1B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8783" name="Text Box 2063"/>
          <p:cNvSpPr txBox="1">
            <a:spLocks noChangeArrowheads="1"/>
          </p:cNvSpPr>
          <p:nvPr userDrawn="1"/>
        </p:nvSpPr>
        <p:spPr bwMode="auto">
          <a:xfrm>
            <a:off x="7107238" y="0"/>
            <a:ext cx="2036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err="1"/>
              <a:t>Eick</a:t>
            </a:r>
            <a:r>
              <a:rPr lang="en-US" sz="1200" dirty="0"/>
              <a:t>: Topics9---Clustering 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uh.edu/~ceick/ML/Denclue2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A0C02-C528-4C11-8035-766F688D7D2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852488"/>
            <a:ext cx="7226300" cy="387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Topic9: Density-based Clustering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Font typeface="Tahoma" pitchFamily="34" charset="0"/>
              <a:buAutoNum type="arabicPeriod"/>
            </a:pPr>
            <a:r>
              <a:rPr lang="en-US" altLang="zh-CN" sz="3200" smtClean="0">
                <a:ea typeface="宋体" pitchFamily="2" charset="-122"/>
              </a:rPr>
              <a:t>DBSCAN</a:t>
            </a:r>
          </a:p>
          <a:p>
            <a:pPr marL="457200" indent="-457200" eaLnBrk="1" hangingPunct="1">
              <a:spcBef>
                <a:spcPct val="50000"/>
              </a:spcBef>
              <a:buFont typeface="Tahoma" pitchFamily="34" charset="0"/>
              <a:buAutoNum type="arabicPeriod"/>
            </a:pPr>
            <a:r>
              <a:rPr lang="en-US" altLang="zh-CN" sz="3200" smtClean="0">
                <a:ea typeface="宋体" pitchFamily="2" charset="-122"/>
              </a:rPr>
              <a:t>DENCLUE </a:t>
            </a:r>
          </a:p>
          <a:p>
            <a:pPr marL="457200" indent="-457200" eaLnBrk="1" hangingPunct="1">
              <a:spcBef>
                <a:spcPct val="50000"/>
              </a:spcBef>
              <a:buFont typeface="Tahoma" pitchFamily="34" charset="0"/>
              <a:buAutoNum type="arabicPeriod"/>
            </a:pPr>
            <a:endParaRPr lang="en-US" altLang="zh-CN" sz="2400" smtClean="0"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Tahoma" pitchFamily="34" charset="0"/>
              <a:buAutoNum type="arabicPeriod"/>
            </a:pPr>
            <a:endParaRPr lang="en-US" altLang="zh-CN" sz="2400" smtClean="0"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Remark: “short version” of Topic9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6705600" cy="533400"/>
          </a:xfrm>
        </p:spPr>
        <p:txBody>
          <a:bodyPr/>
          <a:lstStyle/>
          <a:p>
            <a:r>
              <a:rPr lang="en-US" sz="2800" smtClean="0"/>
              <a:t>DBSCAN: Core, Border and Noise Points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/>
              <a:t>Point types: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core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99"/>
                </a:solidFill>
              </a:rPr>
              <a:t>border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4953000" cy="685800"/>
          </a:xfrm>
        </p:spPr>
        <p:txBody>
          <a:bodyPr/>
          <a:lstStyle/>
          <a:p>
            <a:r>
              <a:rPr lang="en-US" sz="2800" smtClean="0"/>
              <a:t>When DBSCAN Works Well</a:t>
            </a:r>
          </a:p>
        </p:txBody>
      </p:sp>
      <p:pic>
        <p:nvPicPr>
          <p:cNvPr id="28675" name="Picture 2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28679" name="Picture 205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8680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When DBSCAN Does NOT Work Well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1" name="Picture 5" descr="fish_clus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p:oleObj spid="_x0000_s1026" r:id="rId4" imgW="4686706" imgH="3177815" progId="MSPhotoEd.3">
              <p:embed/>
            </p:oleObj>
          </a:graphicData>
        </a:graphic>
      </p:graphicFrame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(MinPts=4, Eps=9.75).</a:t>
            </a:r>
            <a:r>
              <a:rPr lang="en-US" sz="900">
                <a:latin typeface="Times New Roman" charset="0"/>
              </a:rPr>
              <a:t> </a:t>
            </a:r>
            <a:endParaRPr lang="en-US">
              <a:latin typeface="Times New Roman" charset="0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p:oleObj spid="_x0000_s1027" r:id="rId5" imgW="4686706" imgH="3177815" progId="MSPhotoEd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R*-Tree(1)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R*-Tree: A spatial index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Generalize the 1-dimensional B+Tree to d-dimensional data spaces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362200" y="3810000"/>
          <a:ext cx="3781425" cy="2495550"/>
        </p:xfrm>
        <a:graphic>
          <a:graphicData uri="http://schemas.openxmlformats.org/presentationml/2006/ole">
            <p:oleObj spid="_x0000_s2050" name="Bitmap Image" r:id="rId3" imgW="3780952" imgH="2495238" progId="Paint.Picture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R*-tree(2)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R*-Tree is a height-balanced data structure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Search key is a collection of d-dimensional intervals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Search key value is referred to as bounding boxes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R*-Tree(3)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Query a bounding box B in R*-Tree: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Test bounding box for each child of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if it overlaps B, search the child</a:t>
            </a:r>
            <a:r>
              <a:rPr lang="en-US" altLang="zh-CN" smtClean="0">
                <a:latin typeface="Times New Roman" charset="0"/>
                <a:ea typeface="宋体" pitchFamily="2" charset="-122"/>
              </a:rPr>
              <a:t>’</a:t>
            </a:r>
            <a:r>
              <a:rPr lang="en-US" altLang="zh-CN" smtClean="0">
                <a:ea typeface="宋体" pitchFamily="2" charset="-122"/>
              </a:rPr>
              <a:t>s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If more than one child of root has a bounding box overlapping B, we must search all the corresponding subtrees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Important difference between B+tree: search for single point can lead to several paths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7772400" cy="11906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DBSCAN Complexity Comparison</a:t>
            </a:r>
          </a:p>
        </p:txBody>
      </p:sp>
      <p:graphicFrame>
        <p:nvGraphicFramePr>
          <p:cNvPr id="36908" name="Group 1068"/>
          <p:cNvGraphicFramePr>
            <a:graphicFrameLocks noGrp="1"/>
          </p:cNvGraphicFramePr>
          <p:nvPr/>
        </p:nvGraphicFramePr>
        <p:xfrm>
          <a:off x="762000" y="1828800"/>
          <a:ext cx="7467600" cy="1403033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Time Complexity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single neighborhood query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DBSCAN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Without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O(n)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R*-tree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O(log n)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O(n*log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5" name="Rectangle 1061"/>
          <p:cNvSpPr>
            <a:spLocks noChangeArrowheads="1"/>
          </p:cNvSpPr>
          <p:nvPr/>
        </p:nvSpPr>
        <p:spPr bwMode="auto">
          <a:xfrm>
            <a:off x="609600" y="3429000"/>
            <a:ext cx="80010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zh-CN" sz="2800">
                <a:latin typeface="Arial" charset="0"/>
                <a:ea typeface="宋体" pitchFamily="2" charset="-122"/>
              </a:rPr>
              <a:t>The height of a R*-Tree is O(log n) in the worst case</a:t>
            </a:r>
          </a:p>
          <a:p>
            <a:pPr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zh-CN" sz="2800">
                <a:latin typeface="Arial" charset="0"/>
                <a:ea typeface="宋体" pitchFamily="2" charset="-122"/>
              </a:rPr>
              <a:t>A query with a </a:t>
            </a:r>
            <a:r>
              <a:rPr lang="en-US" altLang="zh-CN" sz="2800">
                <a:ea typeface="宋体" pitchFamily="2" charset="-122"/>
              </a:rPr>
              <a:t>“</a:t>
            </a:r>
            <a:r>
              <a:rPr lang="en-US" altLang="zh-CN" sz="2800">
                <a:latin typeface="Arial" charset="0"/>
                <a:ea typeface="宋体" pitchFamily="2" charset="-122"/>
              </a:rPr>
              <a:t>small</a:t>
            </a:r>
            <a:r>
              <a:rPr lang="en-US" altLang="zh-CN" sz="2800">
                <a:ea typeface="宋体" pitchFamily="2" charset="-122"/>
              </a:rPr>
              <a:t>”</a:t>
            </a:r>
            <a:r>
              <a:rPr lang="en-US" altLang="zh-CN" sz="2800">
                <a:latin typeface="Arial" charset="0"/>
                <a:ea typeface="宋体" pitchFamily="2" charset="-122"/>
              </a:rPr>
              <a:t> region traverses only a limited number of paths in the R*-Tree</a:t>
            </a:r>
          </a:p>
          <a:p>
            <a:pPr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zh-CN" sz="2800">
                <a:latin typeface="Arial" charset="0"/>
                <a:ea typeface="宋体" pitchFamily="2" charset="-122"/>
              </a:rPr>
              <a:t>For each point, at most one neighborhood query is needed</a:t>
            </a:r>
          </a:p>
          <a:p>
            <a:pPr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endParaRPr lang="en-US" altLang="zh-CN" sz="280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8280400" cy="552450"/>
          </a:xfrm>
        </p:spPr>
        <p:txBody>
          <a:bodyPr/>
          <a:lstStyle/>
          <a:p>
            <a:r>
              <a:rPr lang="en-US" sz="2800" smtClean="0"/>
              <a:t>DBSCAN: Determining EPS and MinPts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0292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smtClean="0"/>
              <a:t>Idea is that for points in a cluster, their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Noise points have the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 at farther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/>
              <a:t>So, plot sorted distance of every point to its k</a:t>
            </a:r>
            <a:r>
              <a:rPr lang="en-US" sz="2400" baseline="30000" smtClean="0"/>
              <a:t>th</a:t>
            </a:r>
            <a:r>
              <a:rPr lang="en-US" sz="2400" smtClean="0"/>
              <a:t> nearest neighbor</a:t>
            </a:r>
            <a:endParaRPr 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81400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773" name="Line 2"/>
          <p:cNvSpPr>
            <a:spLocks noChangeShapeType="1"/>
          </p:cNvSpPr>
          <p:nvPr/>
        </p:nvSpPr>
        <p:spPr bwMode="auto">
          <a:xfrm>
            <a:off x="4267200" y="3581400"/>
            <a:ext cx="0" cy="2438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4267200" y="5105400"/>
            <a:ext cx="158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Non-Core-points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2667000" y="5029200"/>
            <a:ext cx="11779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Core-points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2590800" y="6324600"/>
            <a:ext cx="556577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Run K-means for Minp=4 and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not fixed 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Heuristic for Eps and Minpts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K-dist (p): distance from the kth nearest neighbour to 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Sorting by k-dist (p)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Minpts: k&gt;4 no significant difference, but more computation, thus set k=4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1752600" y="2971800"/>
          <a:ext cx="4953000" cy="2174875"/>
        </p:xfrm>
        <a:graphic>
          <a:graphicData uri="http://schemas.openxmlformats.org/presentationml/2006/ole">
            <p:oleObj spid="_x0000_s3074" name="Bitmap Image" r:id="rId3" imgW="3924848" imgH="1724266" progId="Paint.Picture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7772400" cy="11906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Performance Evaluation compared with CLARANS (1)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Accuracy</a:t>
            </a:r>
          </a:p>
          <a:p>
            <a:pPr eaLnBrk="1" hangingPunct="1"/>
            <a:endParaRPr lang="en-US" altLang="zh-CN" sz="24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	CLARANS:</a:t>
            </a:r>
          </a:p>
          <a:p>
            <a:pPr eaLnBrk="1" hangingPunct="1">
              <a:buFontTx/>
              <a:buNone/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	DBSCAN:</a:t>
            </a:r>
          </a:p>
          <a:p>
            <a:pPr eaLnBrk="1" hangingPunct="1"/>
            <a:endParaRPr lang="en-US" altLang="zh-CN" sz="2400" smtClean="0">
              <a:ea typeface="宋体" pitchFamily="2" charset="-122"/>
            </a:endParaRP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895600" y="4267200"/>
          <a:ext cx="4362450" cy="1409700"/>
        </p:xfrm>
        <a:graphic>
          <a:graphicData uri="http://schemas.openxmlformats.org/presentationml/2006/ole">
            <p:oleObj spid="_x0000_s4098" name="Bitmap Image" r:id="rId3" imgW="4361905" imgH="1409897" progId="Paint.Picture">
              <p:embed/>
            </p:oleObj>
          </a:graphicData>
        </a:graphic>
      </p:graphicFrame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2895600" y="2590800"/>
          <a:ext cx="4343400" cy="1571625"/>
        </p:xfrm>
        <a:graphic>
          <a:graphicData uri="http://schemas.openxmlformats.org/presentationml/2006/ole">
            <p:oleObj spid="_x0000_s4099" name="Bitmap Image" r:id="rId4" imgW="4342857" imgH="1571844" progId="Paint.Picture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5D57F7-CA46-4161-8EEC-A237BA32495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852488"/>
            <a:ext cx="7226300" cy="387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Density-Based Clustering Methods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Clustering based on density (local cluster criterion), such as density-connected points or based on an explicitly constructed density function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Need density parameters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Several interesting studies:</a:t>
            </a:r>
          </a:p>
          <a:p>
            <a:pPr lvl="1" eaLnBrk="1" hangingPunct="1"/>
            <a:r>
              <a:rPr lang="en-US" altLang="zh-CN" sz="2400" u="sng" smtClean="0">
                <a:ea typeface="宋体" pitchFamily="2" charset="-122"/>
              </a:rPr>
              <a:t>DBSCAN:</a:t>
            </a:r>
            <a:r>
              <a:rPr lang="en-US" altLang="zh-CN" sz="2400" smtClean="0">
                <a:ea typeface="宋体" pitchFamily="2" charset="-122"/>
              </a:rPr>
              <a:t> Ester, et al. (KDD</a:t>
            </a:r>
            <a:r>
              <a:rPr lang="en-US" altLang="zh-CN" sz="2400" smtClean="0">
                <a:latin typeface="Times New Roman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96)</a:t>
            </a:r>
          </a:p>
          <a:p>
            <a:pPr lvl="1" eaLnBrk="1" hangingPunct="1"/>
            <a:r>
              <a:rPr lang="en-US" altLang="zh-CN" sz="2400" u="sng" smtClean="0">
                <a:ea typeface="宋体" pitchFamily="2" charset="-122"/>
              </a:rPr>
              <a:t>DENCLUE</a:t>
            </a:r>
            <a:r>
              <a:rPr lang="en-US" altLang="zh-CN" sz="2400" smtClean="0">
                <a:ea typeface="宋体" pitchFamily="2" charset="-122"/>
              </a:rPr>
              <a:t>: Hinneburg &amp; D. Keim  (KDD</a:t>
            </a:r>
            <a:r>
              <a:rPr lang="en-US" altLang="zh-CN" sz="2400" smtClean="0">
                <a:latin typeface="Times New Roman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98/2006)</a:t>
            </a:r>
          </a:p>
          <a:p>
            <a:pPr lvl="1" eaLnBrk="1" hangingPunct="1"/>
            <a:r>
              <a:rPr lang="en-US" altLang="zh-CN" sz="2400" u="sng" smtClean="0">
                <a:ea typeface="宋体" pitchFamily="2" charset="-122"/>
              </a:rPr>
              <a:t>OPTICS</a:t>
            </a:r>
            <a:r>
              <a:rPr lang="en-US" altLang="zh-CN" sz="2400" smtClean="0">
                <a:ea typeface="宋体" pitchFamily="2" charset="-122"/>
              </a:rPr>
              <a:t>: Ankerst, et al (SIGMOD</a:t>
            </a:r>
            <a:r>
              <a:rPr lang="en-US" altLang="zh-CN" sz="2400" smtClean="0">
                <a:latin typeface="Times New Roman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99).</a:t>
            </a:r>
          </a:p>
          <a:p>
            <a:pPr lvl="1" eaLnBrk="1" hangingPunct="1"/>
            <a:r>
              <a:rPr lang="en-US" altLang="zh-CN" sz="2400" u="sng" smtClean="0">
                <a:ea typeface="宋体" pitchFamily="2" charset="-122"/>
              </a:rPr>
              <a:t>CLIQUE</a:t>
            </a:r>
            <a:r>
              <a:rPr lang="en-US" altLang="zh-CN" sz="2400" smtClean="0">
                <a:ea typeface="宋体" pitchFamily="2" charset="-122"/>
              </a:rPr>
              <a:t>: Agrawal, et al. (SIGMOD</a:t>
            </a:r>
            <a:r>
              <a:rPr lang="en-US" altLang="zh-CN" sz="2400" smtClean="0">
                <a:latin typeface="Times New Roman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98)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482600" indent="-533400">
              <a:lnSpc>
                <a:spcPct val="90000"/>
              </a:lnSpc>
              <a:defRPr/>
            </a:pPr>
            <a:endParaRPr lang="en-US" dirty="0" smtClean="0"/>
          </a:p>
          <a:p>
            <a:pPr marL="482600" indent="-533400">
              <a:lnSpc>
                <a:spcPct val="90000"/>
              </a:lnSpc>
              <a:defRPr/>
            </a:pPr>
            <a:r>
              <a:rPr lang="en-US" u="sng" dirty="0" smtClean="0"/>
              <a:t>Good:</a:t>
            </a:r>
            <a:r>
              <a:rPr lang="en-US" dirty="0" smtClean="0"/>
              <a:t> can detect arbitrary shapes, not very sensitive to noise, supports outlier detection, complexity is kind of okay, beside K-means the second most used clustering algorithm.</a:t>
            </a:r>
          </a:p>
          <a:p>
            <a:pPr marL="482600" indent="-533400">
              <a:lnSpc>
                <a:spcPct val="90000"/>
              </a:lnSpc>
              <a:defRPr/>
            </a:pPr>
            <a:r>
              <a:rPr lang="en-US" u="sng" dirty="0" smtClean="0"/>
              <a:t>Bad</a:t>
            </a:r>
            <a:r>
              <a:rPr lang="en-US" dirty="0" smtClean="0"/>
              <a:t>: does not work well in high-dimensional datasets, parameter selection is tricky, has problems of identifying clusters of varying densities.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>
          <a:xfrm>
            <a:off x="1143000" y="762000"/>
            <a:ext cx="7793038" cy="685800"/>
          </a:xfrm>
        </p:spPr>
        <p:txBody>
          <a:bodyPr/>
          <a:lstStyle/>
          <a:p>
            <a:r>
              <a:rPr lang="en-US" smtClean="0"/>
              <a:t>Summary DBSCAN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97A9F-F82A-4D83-BD4A-40A04665E44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066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4400" smtClean="0">
                <a:ea typeface="宋体" pitchFamily="2" charset="-122"/>
              </a:rPr>
              <a:t>DENCLUE </a:t>
            </a:r>
            <a:r>
              <a:rPr lang="en-US" altLang="zh-CN" sz="2800" smtClean="0">
                <a:ea typeface="宋体" pitchFamily="2" charset="-122"/>
              </a:rPr>
              <a:t>(</a:t>
            </a:r>
            <a:r>
              <a:rPr lang="en-US" altLang="zh-CN" sz="2800" smtClean="0">
                <a:ea typeface="宋体" pitchFamily="2" charset="-122"/>
                <a:hlinkClick r:id="rId2"/>
              </a:rPr>
              <a:t>http://www2.cs.uh.edu/~ceick/ML/Denclue2.pdf</a:t>
            </a:r>
            <a:r>
              <a:rPr lang="en-US" altLang="zh-CN" sz="2800" smtClean="0">
                <a:ea typeface="宋体" pitchFamily="2" charset="-122"/>
              </a:rPr>
              <a:t> )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DENsity-based CLUstEring by Hinneburg &amp; Keim  (KDD</a:t>
            </a:r>
            <a:r>
              <a:rPr lang="en-US" altLang="zh-CN" sz="2400" smtClean="0">
                <a:latin typeface="Times New Roman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98)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Major features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Solid mathematical foundation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Good for data sets with large amounts of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Allows a compact mathematical description of arbitrarily shaped clusters in high-dimensional data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Significant faster than existing algorithm (faster than DBSCAN by a factor of up to 45) </a:t>
            </a:r>
            <a:r>
              <a:rPr lang="en-US" altLang="zh-CN" sz="2400" b="1" smtClean="0">
                <a:solidFill>
                  <a:srgbClr val="7030A0"/>
                </a:solidFill>
                <a:ea typeface="宋体" pitchFamily="2" charset="-122"/>
              </a:rPr>
              <a:t>????????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But needs a large number of parameters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BF10B-F532-432B-8684-1F4CF5D560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Uses grid cells but only keeps information about grid cells that do actually contain data points and manages these cells in a tree-based access structure.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Influence function: describes the impact of a data point within its neighborhood.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Overall density of the data space can be calculated as the sum of the influence function of all data points.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Clusters can be determined using hill climbing by identifying density attractors; density attractors are local maximal of the overall density function.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Objects that are associated with the same density attractor belong to the same cluster.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Denclue: Technical Essence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6AAAD-4D8C-491F-9B8A-A745164E2B2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8382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Gradient:  The steepness of a slope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51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9159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</a:t>
            </a:r>
          </a:p>
        </p:txBody>
      </p:sp>
      <p:graphicFrame>
        <p:nvGraphicFramePr>
          <p:cNvPr id="5122" name="Object 1028"/>
          <p:cNvGraphicFramePr>
            <a:graphicFrameLocks/>
          </p:cNvGraphicFramePr>
          <p:nvPr/>
        </p:nvGraphicFramePr>
        <p:xfrm>
          <a:off x="4514850" y="3321050"/>
          <a:ext cx="125413" cy="227013"/>
        </p:xfrm>
        <a:graphic>
          <a:graphicData uri="http://schemas.openxmlformats.org/presentationml/2006/ole">
            <p:oleObj spid="_x0000_s5122" name="Equation" r:id="rId3" imgW="125280" imgH="226800" progId="Equation.3">
              <p:embed/>
            </p:oleObj>
          </a:graphicData>
        </a:graphic>
      </p:graphicFrame>
      <p:graphicFrame>
        <p:nvGraphicFramePr>
          <p:cNvPr id="5123" name="Object 1029"/>
          <p:cNvGraphicFramePr>
            <a:graphicFrameLocks/>
          </p:cNvGraphicFramePr>
          <p:nvPr/>
        </p:nvGraphicFramePr>
        <p:xfrm>
          <a:off x="609600" y="3449638"/>
          <a:ext cx="6307138" cy="1516062"/>
        </p:xfrm>
        <a:graphic>
          <a:graphicData uri="http://schemas.openxmlformats.org/presentationml/2006/ole">
            <p:oleObj spid="_x0000_s5123" name="Equation" r:id="rId4" imgW="6306840" imgH="1515960" progId="Equation.3">
              <p:embed/>
            </p:oleObj>
          </a:graphicData>
        </a:graphic>
      </p:graphicFrame>
      <p:graphicFrame>
        <p:nvGraphicFramePr>
          <p:cNvPr id="5124" name="Object 1030"/>
          <p:cNvGraphicFramePr>
            <a:graphicFrameLocks/>
          </p:cNvGraphicFramePr>
          <p:nvPr/>
        </p:nvGraphicFramePr>
        <p:xfrm>
          <a:off x="609600" y="4724400"/>
          <a:ext cx="8547100" cy="1536700"/>
        </p:xfrm>
        <a:graphic>
          <a:graphicData uri="http://schemas.openxmlformats.org/presentationml/2006/ole">
            <p:oleObj spid="_x0000_s5124" name="Equation" r:id="rId5" imgW="8546760" imgH="1536480" progId="Equation.3">
              <p:embed/>
            </p:oleObj>
          </a:graphicData>
        </a:graphic>
      </p:graphicFrame>
      <p:graphicFrame>
        <p:nvGraphicFramePr>
          <p:cNvPr id="5125" name="Object 1031"/>
          <p:cNvGraphicFramePr>
            <a:graphicFrameLocks/>
          </p:cNvGraphicFramePr>
          <p:nvPr/>
        </p:nvGraphicFramePr>
        <p:xfrm>
          <a:off x="609600" y="2209800"/>
          <a:ext cx="5287963" cy="1233488"/>
        </p:xfrm>
        <a:graphic>
          <a:graphicData uri="http://schemas.openxmlformats.org/presentationml/2006/ole">
            <p:oleObj spid="_x0000_s5125" name="Equation" r:id="rId6" imgW="1523880" imgH="380880" progId="Equation.2">
              <p:embed/>
            </p:oleObj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61F768-85C0-4D0C-A84C-E7D2783D602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Example: Density Computation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17525" y="1785938"/>
            <a:ext cx="893921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D={x1,x2,x3,x4}</a:t>
            </a:r>
          </a:p>
          <a:p>
            <a:endParaRPr lang="en-US"/>
          </a:p>
          <a:p>
            <a:r>
              <a:rPr lang="en-US"/>
              <a:t>f</a:t>
            </a:r>
            <a:r>
              <a:rPr lang="en-US" baseline="30000"/>
              <a:t>D</a:t>
            </a:r>
            <a:r>
              <a:rPr lang="en-US" baseline="-25000"/>
              <a:t>Gaussian</a:t>
            </a:r>
            <a:r>
              <a:rPr lang="en-US"/>
              <a:t>(x)= influence(x,x1) + influence(x,x2) + influence(x,x3) </a:t>
            </a:r>
          </a:p>
          <a:p>
            <a:r>
              <a:rPr lang="en-US"/>
              <a:t>                  + influence(x4)=0.04+0.06+0.08+0.6=0.78</a:t>
            </a:r>
            <a:endParaRPr lang="en-US" baseline="30000"/>
          </a:p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431925" y="38433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660525" y="50625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727325" y="41481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x3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241925" y="5138738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x4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4724400" y="5486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49530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 flipH="1" flipV="1">
            <a:off x="3048000" y="4495800"/>
            <a:ext cx="19050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 flipH="1" flipV="1">
            <a:off x="2057400" y="5334000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H="1" flipV="1">
            <a:off x="1752600" y="4191000"/>
            <a:ext cx="32004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65725" y="549275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0.6</a:t>
            </a: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3260725" y="4398963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0.08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2362200" y="54102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0.06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1889125" y="4246563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0.04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1660525" y="4529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57200" y="6096000"/>
            <a:ext cx="8397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CC6600"/>
                </a:solidFill>
              </a:rPr>
              <a:t>Remark</a:t>
            </a:r>
            <a:r>
              <a:rPr lang="en-US" sz="1800"/>
              <a:t>: the density value of y would be larger than the one for 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6D4E08-5BD4-474C-B335-2CF94909E79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Density Attractor</a:t>
            </a:r>
            <a:endParaRPr lang="en-US" altLang="zh-CN" sz="2800" smtClean="0">
              <a:ea typeface="宋体" pitchFamily="2" charset="-122"/>
            </a:endParaRPr>
          </a:p>
        </p:txBody>
      </p:sp>
      <p:pic>
        <p:nvPicPr>
          <p:cNvPr id="37892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76475"/>
            <a:ext cx="2743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363" y="2200275"/>
            <a:ext cx="25082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8775" y="4572000"/>
            <a:ext cx="3121025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D968D6-875B-4B61-B0F2-9B6225738ED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Examples of DENCLUE Clusters</a:t>
            </a:r>
            <a:endParaRPr lang="en-US" altLang="zh-CN" sz="2800" smtClean="0">
              <a:ea typeface="宋体" pitchFamily="2" charset="-122"/>
            </a:endParaRPr>
          </a:p>
        </p:txBody>
      </p:sp>
      <p:pic>
        <p:nvPicPr>
          <p:cNvPr id="38916" name="Picture 102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991600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49F6AE-ED63-4B5D-B814-EAA61EC1905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Steps DENCLUE Algorithms</a:t>
            </a:r>
            <a:endParaRPr lang="de-DE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200" smtClean="0"/>
              <a:t>Determine density attractors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200" smtClean="0"/>
              <a:t>Associate data objects with density attractors using hill climbing</a:t>
            </a:r>
            <a:endParaRPr lang="en-US" sz="3200" smtClean="0">
              <a:sym typeface="Wingdings" pitchFamily="2" charset="2"/>
            </a:endParaRP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3200" smtClean="0">
                <a:sym typeface="Wingdings" pitchFamily="2" charset="2"/>
              </a:rPr>
              <a:t>Possibly, merge the initial clusters further relying on a hierarchical clustering approach (optional; not covered in this lecture) </a:t>
            </a:r>
            <a:endParaRPr lang="en-US" sz="32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de-DE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Density Concepts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991600" cy="632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dirty="0" smtClean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sz="2000" dirty="0" smtClean="0"/>
              <a:t>Density = </a:t>
            </a:r>
            <a:r>
              <a:rPr lang="en-US" sz="2000" dirty="0" smtClean="0">
                <a:solidFill>
                  <a:srgbClr val="7030A0"/>
                </a:solidFill>
              </a:rPr>
              <a:t>number of points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within a specified </a:t>
            </a:r>
            <a:r>
              <a:rPr lang="en-US" sz="2000" dirty="0" smtClean="0">
                <a:solidFill>
                  <a:srgbClr val="7030A0"/>
                </a:solidFill>
              </a:rPr>
              <a:t>radius </a:t>
            </a:r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dirty="0" smtClean="0"/>
              <a:t> (</a:t>
            </a:r>
            <a:r>
              <a:rPr lang="en-US" sz="2000" dirty="0" err="1" smtClean="0"/>
              <a:t>Eps</a:t>
            </a:r>
            <a:r>
              <a:rPr lang="en-US" sz="2000" dirty="0" smtClean="0"/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/>
              <a:t>Two global parameters</a:t>
            </a:r>
            <a:r>
              <a:rPr lang="en-US" altLang="zh-CN" b="1" i="1" dirty="0" smtClean="0"/>
              <a:t>: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1800" b="1" i="1" dirty="0" err="1" smtClean="0"/>
              <a:t>Eps</a:t>
            </a:r>
            <a:r>
              <a:rPr lang="en-US" altLang="zh-CN" sz="1800" dirty="0" smtClean="0"/>
              <a:t>: Maximum radius of the </a:t>
            </a:r>
            <a:r>
              <a:rPr lang="en-US" altLang="zh-CN" sz="1800" dirty="0" err="1" smtClean="0"/>
              <a:t>neighbourhood</a:t>
            </a:r>
            <a:endParaRPr lang="en-US" altLang="zh-CN" sz="1800" dirty="0" smtClean="0"/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1800" b="1" i="1" dirty="0" err="1" smtClean="0"/>
              <a:t>MinPts</a:t>
            </a:r>
            <a:r>
              <a:rPr lang="en-US" altLang="zh-CN" sz="1800" dirty="0" smtClean="0"/>
              <a:t>: Minimum number of points in an </a:t>
            </a:r>
            <a:r>
              <a:rPr lang="en-US" altLang="zh-CN" sz="1800" dirty="0" err="1" smtClean="0"/>
              <a:t>Eps-neighbourhood</a:t>
            </a:r>
            <a:r>
              <a:rPr lang="en-US" altLang="zh-CN" sz="1800" dirty="0" smtClean="0"/>
              <a:t> of that point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dirty="0" smtClean="0"/>
              <a:t>Core Object: object with at least </a:t>
            </a:r>
            <a:r>
              <a:rPr lang="en-US" altLang="zh-CN" sz="2400" dirty="0" err="1" smtClean="0"/>
              <a:t>MinPts</a:t>
            </a:r>
            <a:r>
              <a:rPr lang="en-US" altLang="zh-CN" sz="2400" dirty="0" smtClean="0"/>
              <a:t> objects within a radius ‘</a:t>
            </a:r>
            <a:r>
              <a:rPr lang="en-US" altLang="zh-CN" sz="2400" dirty="0" err="1" smtClean="0"/>
              <a:t>Eps</a:t>
            </a:r>
            <a:r>
              <a:rPr lang="en-US" altLang="zh-CN" sz="2400" dirty="0" smtClean="0"/>
              <a:t>-neighborhood’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dirty="0" smtClean="0"/>
              <a:t>Border Object: object that on the border of a cluster</a:t>
            </a:r>
          </a:p>
        </p:txBody>
      </p:sp>
      <p:grpSp>
        <p:nvGrpSpPr>
          <p:cNvPr id="20484" name="Group 27"/>
          <p:cNvGrpSpPr>
            <a:grpSpLocks/>
          </p:cNvGrpSpPr>
          <p:nvPr/>
        </p:nvGrpSpPr>
        <p:grpSpPr bwMode="auto">
          <a:xfrm>
            <a:off x="5264150" y="5638800"/>
            <a:ext cx="3879850" cy="1663700"/>
            <a:chOff x="3024" y="3024"/>
            <a:chExt cx="2444" cy="1048"/>
          </a:xfrm>
        </p:grpSpPr>
        <p:grpSp>
          <p:nvGrpSpPr>
            <p:cNvPr id="20485" name="Group 28"/>
            <p:cNvGrpSpPr>
              <a:grpSpLocks/>
            </p:cNvGrpSpPr>
            <p:nvPr/>
          </p:nvGrpSpPr>
          <p:grpSpPr bwMode="auto">
            <a:xfrm>
              <a:off x="3024" y="3024"/>
              <a:ext cx="1048" cy="1048"/>
              <a:chOff x="3316" y="2788"/>
              <a:chExt cx="1048" cy="1048"/>
            </a:xfrm>
          </p:grpSpPr>
          <p:sp>
            <p:nvSpPr>
              <p:cNvPr id="20487" name="Oval 29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88" name="Oval 30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89" name="Oval 31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0" name="Oval 32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1" name="Oval 33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2" name="Oval 34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3" name="Oval 35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4" name="Oval 36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5" name="Oval 37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6" name="Oval 38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7" name="Oval 39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8" name="Oval 40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499" name="Oval 41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00" name="Oval 42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01" name="Oval 43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02" name="Oval 44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03" name="Rectangle 4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p</a:t>
                </a:r>
              </a:p>
            </p:txBody>
          </p:sp>
          <p:sp>
            <p:nvSpPr>
              <p:cNvPr id="20504" name="Rectangle 46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q</a:t>
                </a:r>
              </a:p>
            </p:txBody>
          </p:sp>
        </p:grpSp>
        <p:sp>
          <p:nvSpPr>
            <p:cNvPr id="20486" name="Rectangle 47"/>
            <p:cNvSpPr>
              <a:spLocks noChangeArrowheads="1"/>
            </p:cNvSpPr>
            <p:nvPr/>
          </p:nvSpPr>
          <p:spPr bwMode="auto">
            <a:xfrm>
              <a:off x="4316" y="3212"/>
              <a:ext cx="115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MinPts = 5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Eps = 1 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906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Density-Based Clustering: Background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i="1" smtClean="0">
                <a:ea typeface="宋体" pitchFamily="2" charset="-122"/>
              </a:rPr>
              <a:t>N</a:t>
            </a:r>
            <a:r>
              <a:rPr lang="en-US" altLang="zh-CN" b="1" i="1" baseline="-25000" smtClean="0">
                <a:ea typeface="宋体" pitchFamily="2" charset="-122"/>
              </a:rPr>
              <a:t>Eps</a:t>
            </a:r>
            <a:r>
              <a:rPr lang="en-US" altLang="zh-CN" b="1" i="1" smtClean="0">
                <a:ea typeface="宋体" pitchFamily="2" charset="-122"/>
              </a:rPr>
              <a:t>(p)</a:t>
            </a:r>
            <a:r>
              <a:rPr lang="en-US" altLang="zh-CN" smtClean="0">
                <a:ea typeface="宋体" pitchFamily="2" charset="-122"/>
              </a:rPr>
              <a:t>:	</a:t>
            </a:r>
            <a:r>
              <a:rPr lang="en-US" altLang="zh-CN" b="1" i="1" smtClean="0">
                <a:ea typeface="宋体" pitchFamily="2" charset="-122"/>
              </a:rPr>
              <a:t>{q belongs to D </a:t>
            </a:r>
            <a:r>
              <a:rPr lang="en-US" altLang="zh-CN" b="1" smtClean="0">
                <a:ea typeface="宋体" pitchFamily="2" charset="-122"/>
              </a:rPr>
              <a:t>|</a:t>
            </a:r>
            <a:r>
              <a:rPr lang="en-US" altLang="zh-CN" b="1" i="1" smtClean="0">
                <a:ea typeface="宋体" pitchFamily="2" charset="-122"/>
              </a:rPr>
              <a:t> dist(p,q) &lt;=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itchFamily="2" charset="-122"/>
              </a:rPr>
              <a:t>Directly density-reachable</a:t>
            </a:r>
            <a:r>
              <a:rPr lang="en-US" altLang="zh-CN" b="1" smtClean="0">
                <a:ea typeface="宋体" pitchFamily="2" charset="-122"/>
              </a:rPr>
              <a:t>: </a:t>
            </a:r>
            <a:r>
              <a:rPr lang="en-US" altLang="zh-CN" smtClean="0">
                <a:ea typeface="宋体" pitchFamily="2" charset="-122"/>
              </a:rPr>
              <a:t>A point </a:t>
            </a:r>
            <a:r>
              <a:rPr lang="en-US" altLang="zh-CN" b="1" i="1" smtClean="0">
                <a:ea typeface="宋体" pitchFamily="2" charset="-122"/>
              </a:rPr>
              <a:t>p</a:t>
            </a:r>
            <a:r>
              <a:rPr lang="en-US" altLang="zh-CN" smtClean="0">
                <a:ea typeface="宋体" pitchFamily="2" charset="-122"/>
              </a:rPr>
              <a:t> is directly density-reachable from a point </a:t>
            </a:r>
            <a:r>
              <a:rPr lang="en-US" altLang="zh-CN" b="1" i="1" smtClean="0">
                <a:ea typeface="宋体" pitchFamily="2" charset="-122"/>
              </a:rPr>
              <a:t>q</a:t>
            </a:r>
            <a:r>
              <a:rPr lang="en-US" altLang="zh-CN" smtClean="0">
                <a:ea typeface="宋体" pitchFamily="2" charset="-122"/>
              </a:rPr>
              <a:t> wrt. </a:t>
            </a:r>
            <a:r>
              <a:rPr lang="en-US" altLang="zh-CN" b="1" i="1" smtClean="0">
                <a:ea typeface="宋体" pitchFamily="2" charset="-122"/>
              </a:rPr>
              <a:t>Eps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b="1" i="1" smtClean="0">
                <a:ea typeface="宋体" pitchFamily="2" charset="-122"/>
              </a:rPr>
              <a:t>MinPts</a:t>
            </a:r>
            <a:r>
              <a:rPr lang="en-US" altLang="zh-CN" smtClean="0">
                <a:ea typeface="宋体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1) </a:t>
            </a:r>
            <a:r>
              <a:rPr lang="en-US" altLang="zh-CN" sz="2400" b="1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belongs to </a:t>
            </a:r>
            <a:r>
              <a:rPr lang="en-US" altLang="zh-CN" sz="2400" b="1" i="1" smtClean="0">
                <a:ea typeface="宋体" pitchFamily="2" charset="-122"/>
              </a:rPr>
              <a:t>N</a:t>
            </a:r>
            <a:r>
              <a:rPr lang="en-US" altLang="zh-CN" sz="2400" b="1" i="1" baseline="-25000" smtClean="0">
                <a:ea typeface="宋体" pitchFamily="2" charset="-122"/>
              </a:rPr>
              <a:t>Eps</a:t>
            </a:r>
            <a:r>
              <a:rPr lang="en-US" altLang="zh-CN" sz="2400" b="1" i="1" smtClean="0">
                <a:ea typeface="宋体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2) </a:t>
            </a:r>
            <a:r>
              <a:rPr lang="en-US" altLang="zh-CN" sz="2400" b="1" smtClean="0">
                <a:ea typeface="宋体" pitchFamily="2" charset="-122"/>
              </a:rPr>
              <a:t>|</a:t>
            </a:r>
            <a:r>
              <a:rPr lang="en-US" altLang="zh-CN" sz="2400" b="1" i="1" smtClean="0">
                <a:ea typeface="宋体" pitchFamily="2" charset="-122"/>
              </a:rPr>
              <a:t>N</a:t>
            </a:r>
            <a:r>
              <a:rPr lang="en-US" altLang="zh-CN" sz="2400" b="1" i="1" baseline="-25000" smtClean="0">
                <a:ea typeface="宋体" pitchFamily="2" charset="-122"/>
              </a:rPr>
              <a:t>Eps</a:t>
            </a:r>
            <a:r>
              <a:rPr lang="en-US" altLang="zh-CN" sz="2400" b="1" i="1" smtClean="0">
                <a:ea typeface="宋体" pitchFamily="2" charset="-122"/>
              </a:rPr>
              <a:t> (q)</a:t>
            </a:r>
            <a:r>
              <a:rPr lang="en-US" altLang="zh-CN" sz="2400" b="1" smtClean="0">
                <a:ea typeface="宋体" pitchFamily="2" charset="-122"/>
              </a:rPr>
              <a:t>|</a:t>
            </a:r>
            <a:r>
              <a:rPr lang="en-US" altLang="zh-CN" sz="2400" smtClean="0">
                <a:ea typeface="宋体" pitchFamily="2" charset="-122"/>
              </a:rPr>
              <a:t> &gt;= </a:t>
            </a:r>
            <a:r>
              <a:rPr lang="en-US" altLang="zh-CN" sz="2400" b="1" i="1" smtClean="0">
                <a:ea typeface="宋体" pitchFamily="2" charset="-122"/>
              </a:rPr>
              <a:t>MinPts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		(core point condition)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              </a:t>
            </a:r>
            <a:endParaRPr lang="en-US" altLang="zh-CN" sz="2400" b="1" i="1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</p:txBody>
      </p:sp>
      <p:grpSp>
        <p:nvGrpSpPr>
          <p:cNvPr id="21508" name="Group 25"/>
          <p:cNvGrpSpPr>
            <a:grpSpLocks/>
          </p:cNvGrpSpPr>
          <p:nvPr/>
        </p:nvGrpSpPr>
        <p:grpSpPr bwMode="auto">
          <a:xfrm>
            <a:off x="4800600" y="4800600"/>
            <a:ext cx="3879850" cy="1663700"/>
            <a:chOff x="3024" y="3024"/>
            <a:chExt cx="2444" cy="1048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3024" y="3024"/>
              <a:ext cx="1048" cy="1048"/>
              <a:chOff x="3316" y="2788"/>
              <a:chExt cx="1048" cy="1048"/>
            </a:xfrm>
          </p:grpSpPr>
          <p:sp>
            <p:nvSpPr>
              <p:cNvPr id="21511" name="Oval 6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2" name="Oval 7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3" name="Oval 8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4" name="Oval 9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5" name="Oval 10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6" name="Oval 11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7" name="Oval 12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8" name="Oval 13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19" name="Oval 14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0" name="Oval 15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1" name="Oval 16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2" name="Oval 17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3" name="Oval 18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4" name="Oval 19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5" name="Oval 20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6" name="Oval 21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527" name="Rectangle 22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p</a:t>
                </a:r>
              </a:p>
            </p:txBody>
          </p:sp>
          <p:sp>
            <p:nvSpPr>
              <p:cNvPr id="21528" name="Rectangle 23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q</a:t>
                </a:r>
              </a:p>
            </p:txBody>
          </p:sp>
        </p:grpSp>
        <p:sp>
          <p:nvSpPr>
            <p:cNvPr id="21510" name="Rectangle 24"/>
            <p:cNvSpPr>
              <a:spLocks noChangeArrowheads="1"/>
            </p:cNvSpPr>
            <p:nvPr/>
          </p:nvSpPr>
          <p:spPr bwMode="auto">
            <a:xfrm>
              <a:off x="4316" y="3212"/>
              <a:ext cx="115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MinPts = 5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Eps = 1 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8001000" cy="11906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Density-Based Clustering: Background (II)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5638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itchFamily="2" charset="-122"/>
              </a:rPr>
              <a:t>Density-reachable: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A point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is density-reachable from a point </a:t>
            </a:r>
            <a:r>
              <a:rPr lang="en-US" altLang="zh-CN" sz="2400" i="1" smtClean="0">
                <a:ea typeface="宋体" pitchFamily="2" charset="-122"/>
              </a:rPr>
              <a:t>q</a:t>
            </a:r>
            <a:r>
              <a:rPr lang="en-US" altLang="zh-CN" sz="2400" smtClean="0">
                <a:ea typeface="宋体" pitchFamily="2" charset="-122"/>
              </a:rPr>
              <a:t> wrt. </a:t>
            </a:r>
            <a:r>
              <a:rPr lang="en-US" altLang="zh-CN" sz="2400" i="1" smtClean="0">
                <a:ea typeface="宋体" pitchFamily="2" charset="-122"/>
              </a:rPr>
              <a:t>Eps</a:t>
            </a:r>
            <a:r>
              <a:rPr lang="en-US" altLang="zh-CN" sz="2400" smtClean="0">
                <a:ea typeface="宋体" pitchFamily="2" charset="-122"/>
              </a:rPr>
              <a:t>, </a:t>
            </a:r>
            <a:r>
              <a:rPr lang="en-US" altLang="zh-CN" sz="2400" i="1" smtClean="0">
                <a:ea typeface="宋体" pitchFamily="2" charset="-122"/>
              </a:rPr>
              <a:t>MinPts</a:t>
            </a:r>
            <a:r>
              <a:rPr lang="en-US" altLang="zh-CN" sz="2400" smtClean="0">
                <a:ea typeface="宋体" pitchFamily="2" charset="-122"/>
              </a:rPr>
              <a:t> if there is a chain of points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, </a:t>
            </a:r>
            <a:r>
              <a:rPr lang="en-US" altLang="zh-CN" sz="2400" smtClean="0">
                <a:latin typeface="Times New Roman" charset="0"/>
                <a:ea typeface="宋体" pitchFamily="2" charset="-122"/>
              </a:rPr>
              <a:t>…</a:t>
            </a:r>
            <a:r>
              <a:rPr lang="en-US" altLang="zh-CN" sz="2400" smtClean="0">
                <a:ea typeface="宋体" pitchFamily="2" charset="-122"/>
              </a:rPr>
              <a:t>,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i="1" baseline="-25000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,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 = </a:t>
            </a:r>
            <a:r>
              <a:rPr lang="en-US" altLang="zh-CN" sz="2400" i="1" smtClean="0">
                <a:ea typeface="宋体" pitchFamily="2" charset="-122"/>
              </a:rPr>
              <a:t>q</a:t>
            </a:r>
            <a:r>
              <a:rPr lang="en-US" altLang="zh-CN" sz="2400" smtClean="0">
                <a:ea typeface="宋体" pitchFamily="2" charset="-122"/>
              </a:rPr>
              <a:t>,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i="1" baseline="-25000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=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such that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i="1" baseline="-25000" smtClean="0">
                <a:ea typeface="宋体" pitchFamily="2" charset="-122"/>
              </a:rPr>
              <a:t>i+1</a:t>
            </a:r>
            <a:r>
              <a:rPr lang="en-US" altLang="zh-CN" sz="2400" smtClean="0">
                <a:ea typeface="宋体" pitchFamily="2" charset="-122"/>
              </a:rPr>
              <a:t> is directly density-reachable from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i="1" baseline="-25000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itchFamily="2" charset="-122"/>
              </a:rPr>
              <a:t>Density-connected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A point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is density-connected to a point </a:t>
            </a:r>
            <a:r>
              <a:rPr lang="en-US" altLang="zh-CN" sz="2400" i="1" smtClean="0">
                <a:ea typeface="宋体" pitchFamily="2" charset="-122"/>
              </a:rPr>
              <a:t>q</a:t>
            </a:r>
            <a:r>
              <a:rPr lang="en-US" altLang="zh-CN" sz="2400" smtClean="0">
                <a:ea typeface="宋体" pitchFamily="2" charset="-122"/>
              </a:rPr>
              <a:t> wrt. </a:t>
            </a:r>
            <a:r>
              <a:rPr lang="en-US" altLang="zh-CN" sz="2400" i="1" smtClean="0">
                <a:ea typeface="宋体" pitchFamily="2" charset="-122"/>
              </a:rPr>
              <a:t>Eps</a:t>
            </a:r>
            <a:r>
              <a:rPr lang="en-US" altLang="zh-CN" sz="2400" smtClean="0">
                <a:ea typeface="宋体" pitchFamily="2" charset="-122"/>
              </a:rPr>
              <a:t>, </a:t>
            </a:r>
            <a:r>
              <a:rPr lang="en-US" altLang="zh-CN" sz="2400" i="1" smtClean="0">
                <a:ea typeface="宋体" pitchFamily="2" charset="-122"/>
              </a:rPr>
              <a:t>MinPts</a:t>
            </a:r>
            <a:r>
              <a:rPr lang="en-US" altLang="zh-CN" sz="2400" smtClean="0">
                <a:ea typeface="宋体" pitchFamily="2" charset="-122"/>
              </a:rPr>
              <a:t> if there is a point </a:t>
            </a:r>
            <a:r>
              <a:rPr lang="en-US" altLang="zh-CN" sz="2400" i="1" smtClean="0">
                <a:ea typeface="宋体" pitchFamily="2" charset="-122"/>
              </a:rPr>
              <a:t>o </a:t>
            </a:r>
            <a:r>
              <a:rPr lang="en-US" altLang="zh-CN" sz="2400" smtClean="0">
                <a:ea typeface="宋体" pitchFamily="2" charset="-122"/>
              </a:rPr>
              <a:t>such that both, </a:t>
            </a:r>
            <a:r>
              <a:rPr lang="en-US" altLang="zh-CN" sz="2400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and </a:t>
            </a:r>
            <a:r>
              <a:rPr lang="en-US" altLang="zh-CN" sz="2400" i="1" smtClean="0">
                <a:ea typeface="宋体" pitchFamily="2" charset="-122"/>
              </a:rPr>
              <a:t>q</a:t>
            </a:r>
            <a:r>
              <a:rPr lang="en-US" altLang="zh-CN" sz="2400" smtClean="0">
                <a:ea typeface="宋体" pitchFamily="2" charset="-122"/>
              </a:rPr>
              <a:t> are density-reachable from </a:t>
            </a:r>
            <a:r>
              <a:rPr lang="en-US" altLang="zh-CN" sz="2400" i="1" smtClean="0">
                <a:ea typeface="宋体" pitchFamily="2" charset="-122"/>
              </a:rPr>
              <a:t>o</a:t>
            </a:r>
            <a:r>
              <a:rPr lang="en-US" altLang="zh-CN" sz="2400" smtClean="0">
                <a:ea typeface="宋体" pitchFamily="2" charset="-122"/>
              </a:rPr>
              <a:t> wrt. </a:t>
            </a:r>
            <a:r>
              <a:rPr lang="en-US" altLang="zh-CN" sz="2400" i="1" smtClean="0">
                <a:ea typeface="宋体" pitchFamily="2" charset="-122"/>
              </a:rPr>
              <a:t>Eps</a:t>
            </a:r>
            <a:r>
              <a:rPr lang="en-US" altLang="zh-CN" sz="2400" smtClean="0">
                <a:ea typeface="宋体" pitchFamily="2" charset="-122"/>
              </a:rPr>
              <a:t> and </a:t>
            </a:r>
            <a:r>
              <a:rPr lang="en-US" altLang="zh-CN" sz="2400" i="1" smtClean="0">
                <a:ea typeface="宋体" pitchFamily="2" charset="-122"/>
              </a:rPr>
              <a:t>MinPts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</p:txBody>
      </p:sp>
      <p:sp>
        <p:nvSpPr>
          <p:cNvPr id="22532" name="Oval 6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3" name="Oval 7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Oval 8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Oval 9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6" name="Oval 10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7" name="Oval 11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Oval 12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9" name="Oval 13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0" name="Oval 14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1" name="Oval 15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Oval 16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4" name="Oval 18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5" name="Oval 19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6" name="Oval 20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7" name="Oval 21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48" name="Rectangle 22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p</a:t>
            </a:r>
          </a:p>
        </p:txBody>
      </p:sp>
      <p:sp>
        <p:nvSpPr>
          <p:cNvPr id="22549" name="Rectangle 23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q</a:t>
            </a:r>
          </a:p>
        </p:txBody>
      </p:sp>
      <p:sp>
        <p:nvSpPr>
          <p:cNvPr id="22550" name="Oval 24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51" name="Rectangle 25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p</a:t>
            </a:r>
            <a:r>
              <a:rPr lang="en-US" altLang="zh-CN" b="1" i="1" baseline="-25000">
                <a:ea typeface="宋体" pitchFamily="2" charset="-122"/>
              </a:rPr>
              <a:t>1</a:t>
            </a:r>
          </a:p>
        </p:txBody>
      </p:sp>
      <p:sp>
        <p:nvSpPr>
          <p:cNvPr id="22552" name="Line 26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2553" name="Group 27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22555" name="Oval 28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6" name="Oval 29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7" name="Oval 30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8" name="Oval 31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9" name="Oval 32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0" name="Oval 33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1" name="Oval 34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2" name="Oval 35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3" name="Oval 36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4" name="Oval 37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5" name="Oval 38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6" name="Oval 39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7" name="Oval 40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8" name="Oval 41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9" name="Rectangle 42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ea typeface="宋体" pitchFamily="2" charset="-122"/>
                </a:rPr>
                <a:t>p</a:t>
              </a:r>
            </a:p>
          </p:txBody>
        </p:sp>
        <p:sp>
          <p:nvSpPr>
            <p:cNvPr id="22570" name="Rectangle 43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ea typeface="宋体" pitchFamily="2" charset="-122"/>
                </a:rPr>
                <a:t>q</a:t>
              </a:r>
            </a:p>
          </p:txBody>
        </p:sp>
        <p:sp>
          <p:nvSpPr>
            <p:cNvPr id="22571" name="Oval 44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2" name="Oval 45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3" name="Oval 46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4" name="Oval 47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5" name="Oval 48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6" name="Oval 49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7" name="Oval 50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8" name="Oval 51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79" name="Oval 52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0" name="Oval 53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1" name="Line 54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2" name="Line 55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3" name="Oval 56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4" name="Oval 57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5" name="Oval 58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6" name="Oval 59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7" name="Line 60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8" name="Line 61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9" name="Rectangle 62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ea typeface="宋体" pitchFamily="2" charset="-122"/>
                </a:rPr>
                <a:t>o</a:t>
              </a:r>
            </a:p>
          </p:txBody>
        </p:sp>
      </p:grpSp>
      <p:sp>
        <p:nvSpPr>
          <p:cNvPr id="22554" name="Line 63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1150"/>
            <a:ext cx="7772400" cy="17399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DBSCAN: Density Based Spatial Clustering of Applications with Noise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419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Relies on a </a:t>
            </a:r>
            <a:r>
              <a:rPr lang="en-US" altLang="zh-CN" i="1" smtClean="0">
                <a:ea typeface="宋体" pitchFamily="2" charset="-122"/>
              </a:rPr>
              <a:t>density-based</a:t>
            </a:r>
            <a:r>
              <a:rPr lang="en-US" altLang="zh-CN" smtClean="0">
                <a:ea typeface="宋体" pitchFamily="2" charset="-122"/>
              </a:rPr>
              <a:t> notion of cluster:  A </a:t>
            </a:r>
            <a:r>
              <a:rPr lang="en-US" altLang="zh-CN" i="1" smtClean="0">
                <a:ea typeface="宋体" pitchFamily="2" charset="-122"/>
              </a:rPr>
              <a:t>cluster</a:t>
            </a:r>
            <a:r>
              <a:rPr lang="en-US" altLang="zh-CN" smtClean="0">
                <a:ea typeface="宋体" pitchFamily="2" charset="-122"/>
              </a:rPr>
              <a:t> is defined as a maximal set of density-connected points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Discovers clusters of arbitrary shape in spatial databases with noise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Border point: is a point which is not a core point but lies with in the neighborhood of a core point.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Noise point: is a point which is not a core or border point.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858000" cy="533400"/>
          </a:xfrm>
        </p:spPr>
        <p:txBody>
          <a:bodyPr/>
          <a:lstStyle/>
          <a:p>
            <a:r>
              <a:rPr lang="en-US" sz="2800" smtClean="0"/>
              <a:t>DBSCAN: Core, Border, and Noise Points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b="4111"/>
          <a:stretch>
            <a:fillRect/>
          </a:stretch>
        </p:blipFill>
        <p:spPr bwMode="auto">
          <a:xfrm>
            <a:off x="838200" y="12954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DBSCAN: The Algorithm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Arbitrary select a point </a:t>
            </a:r>
            <a:r>
              <a:rPr lang="en-US" altLang="zh-CN" sz="2400" b="1" i="1" smtClean="0">
                <a:ea typeface="宋体" pitchFamily="2" charset="-122"/>
              </a:rPr>
              <a:t>p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Retrieve all points density-reachable from </a:t>
            </a:r>
            <a:r>
              <a:rPr lang="en-US" altLang="zh-CN" sz="2400" b="1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wrt </a:t>
            </a:r>
            <a:r>
              <a:rPr lang="en-US" altLang="zh-CN" sz="2400" b="1" i="1" smtClean="0">
                <a:ea typeface="宋体" pitchFamily="2" charset="-122"/>
              </a:rPr>
              <a:t>Eps</a:t>
            </a:r>
            <a:r>
              <a:rPr lang="en-US" altLang="zh-CN" sz="2400" smtClean="0">
                <a:ea typeface="宋体" pitchFamily="2" charset="-122"/>
              </a:rPr>
              <a:t> and </a:t>
            </a:r>
            <a:r>
              <a:rPr lang="en-US" altLang="zh-CN" sz="2400" b="1" i="1" smtClean="0">
                <a:ea typeface="宋体" pitchFamily="2" charset="-122"/>
              </a:rPr>
              <a:t>MinPts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If </a:t>
            </a:r>
            <a:r>
              <a:rPr lang="en-US" altLang="zh-CN" sz="2400" b="1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is a core point, a cluster is formed.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If </a:t>
            </a:r>
            <a:r>
              <a:rPr lang="en-US" altLang="zh-CN" sz="2400" b="1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is a border point, no points are density-reachable from </a:t>
            </a:r>
            <a:r>
              <a:rPr lang="en-US" altLang="zh-CN" sz="2400" b="1" i="1" smtClean="0">
                <a:ea typeface="宋体" pitchFamily="2" charset="-122"/>
              </a:rPr>
              <a:t>p</a:t>
            </a:r>
            <a:r>
              <a:rPr lang="en-US" altLang="zh-CN" sz="2400" smtClean="0">
                <a:ea typeface="宋体" pitchFamily="2" charset="-122"/>
              </a:rPr>
              <a:t> and DBSCAN visits the next point of the database.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Continue the process until all of the points have been processed.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534400" cy="533400"/>
          </a:xfrm>
        </p:spPr>
        <p:txBody>
          <a:bodyPr/>
          <a:lstStyle/>
          <a:p>
            <a:r>
              <a:rPr lang="en-US" sz="2600" smtClean="0"/>
              <a:t>DBSCAN Algorithm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953000"/>
          </a:xfrm>
        </p:spPr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/>
              <a:t>Create a graph whose nodes are the points to be clustered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/>
              <a:t>For each core-point c create an edge from c to every point p in the </a:t>
            </a:r>
            <a:r>
              <a:rPr lang="en-US" sz="2400" smtClean="0">
                <a:sym typeface="Symbol" pitchFamily="18" charset="2"/>
              </a:rPr>
              <a:t>-neighborhood of c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Set N to the nodes of the graph;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If N does not contain any core points terminate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Pick a core point c in 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Let X be the set of nodes that can be reached from c by going forward;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>
                <a:sym typeface="Symbol" pitchFamily="18" charset="2"/>
              </a:rPr>
              <a:t>create a cluster containing X{c}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>
                <a:sym typeface="Symbol" pitchFamily="18" charset="2"/>
              </a:rPr>
              <a:t>N=N - (X{c})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Continue with step 4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6248400"/>
            <a:ext cx="91440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Remark</a:t>
            </a:r>
            <a:r>
              <a:rPr lang="en-US" sz="1600"/>
              <a:t>: points that are not assigned to any cluster are outliers;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6788</TotalTime>
  <Words>1209</Words>
  <Application>Microsoft Office PowerPoint</Application>
  <PresentationFormat>On-screen Show (4:3)</PresentationFormat>
  <Paragraphs>195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Tahoma</vt:lpstr>
      <vt:lpstr>Arial</vt:lpstr>
      <vt:lpstr>Wingdings</vt:lpstr>
      <vt:lpstr>Times New Roman</vt:lpstr>
      <vt:lpstr>宋体</vt:lpstr>
      <vt:lpstr>Symbol</vt:lpstr>
      <vt:lpstr>Monotype Sorts</vt:lpstr>
      <vt:lpstr>Blends</vt:lpstr>
      <vt:lpstr>Microsoft Photo Editor 3.0 Photo</vt:lpstr>
      <vt:lpstr>Bitmap Image</vt:lpstr>
      <vt:lpstr>Equation</vt:lpstr>
      <vt:lpstr>Topic9: Density-based Clustering</vt:lpstr>
      <vt:lpstr>Density-Based Clustering Methods</vt:lpstr>
      <vt:lpstr>Density Concepts</vt:lpstr>
      <vt:lpstr>Density-Based Clustering: Background</vt:lpstr>
      <vt:lpstr>Density-Based Clustering: Background (II)</vt:lpstr>
      <vt:lpstr>DBSCAN: Density Based Spatial Clustering of Applications with Noise</vt:lpstr>
      <vt:lpstr>DBSCAN: Core, Border, and Noise Points</vt:lpstr>
      <vt:lpstr>DBSCAN: The Algorithm (1)</vt:lpstr>
      <vt:lpstr>DBSCAN Algorithm 2</vt:lpstr>
      <vt:lpstr>DBSCAN: Core, Border and Noise Points</vt:lpstr>
      <vt:lpstr>When DBSCAN Works Well</vt:lpstr>
      <vt:lpstr>When DBSCAN Does NOT Work Well</vt:lpstr>
      <vt:lpstr>R*-Tree(1)</vt:lpstr>
      <vt:lpstr>R*-tree(2)</vt:lpstr>
      <vt:lpstr>R*-Tree(3)</vt:lpstr>
      <vt:lpstr>DBSCAN Complexity Comparison</vt:lpstr>
      <vt:lpstr>DBSCAN: Determining EPS and MinPts</vt:lpstr>
      <vt:lpstr>Heuristic for Eps and Minpts</vt:lpstr>
      <vt:lpstr>Performance Evaluation compared with CLARANS (1)</vt:lpstr>
      <vt:lpstr>Summary DBSCAN</vt:lpstr>
      <vt:lpstr>DENCLUE (http://www2.cs.uh.edu/~ceick/ML/Denclue2.pdf )</vt:lpstr>
      <vt:lpstr>Denclue: Technical Essence</vt:lpstr>
      <vt:lpstr>Gradient:  The steepness of a slope</vt:lpstr>
      <vt:lpstr>Example: Density Computation</vt:lpstr>
      <vt:lpstr>Density Attractor</vt:lpstr>
      <vt:lpstr>Examples of DENCLUE Clusters</vt:lpstr>
      <vt:lpstr>Basic Steps DENCLUE Algorithms</vt:lpstr>
    </vt:vector>
  </TitlesOfParts>
  <Company>S.F.U.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user</cp:lastModifiedBy>
  <cp:revision>291</cp:revision>
  <cp:lastPrinted>1999-09-10T20:38:56Z</cp:lastPrinted>
  <dcterms:created xsi:type="dcterms:W3CDTF">1998-06-19T04:38:52Z</dcterms:created>
  <dcterms:modified xsi:type="dcterms:W3CDTF">2015-04-20T08:38:03Z</dcterms:modified>
</cp:coreProperties>
</file>