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9" r:id="rId2"/>
    <p:sldId id="333" r:id="rId3"/>
    <p:sldId id="349" r:id="rId4"/>
    <p:sldId id="257" r:id="rId5"/>
    <p:sldId id="332" r:id="rId6"/>
    <p:sldId id="268" r:id="rId7"/>
    <p:sldId id="272" r:id="rId8"/>
    <p:sldId id="273" r:id="rId9"/>
    <p:sldId id="340" r:id="rId10"/>
    <p:sldId id="274" r:id="rId11"/>
    <p:sldId id="342" r:id="rId12"/>
    <p:sldId id="275" r:id="rId13"/>
    <p:sldId id="344" r:id="rId14"/>
    <p:sldId id="278" r:id="rId15"/>
    <p:sldId id="326" r:id="rId16"/>
    <p:sldId id="281" r:id="rId17"/>
    <p:sldId id="282" r:id="rId18"/>
    <p:sldId id="348" r:id="rId19"/>
    <p:sldId id="313" r:id="rId20"/>
    <p:sldId id="347" r:id="rId21"/>
    <p:sldId id="350" r:id="rId22"/>
    <p:sldId id="351" r:id="rId23"/>
    <p:sldId id="352" r:id="rId24"/>
    <p:sldId id="321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>
      <p:cViewPr>
        <p:scale>
          <a:sx n="120" d="100"/>
          <a:sy n="120" d="100"/>
        </p:scale>
        <p:origin x="140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oitncsu-my.sharepoint.com/personal/amajumd_ncsu_edu/Documents/Object_Recognition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Sheet1!$D$46</c:f>
              <c:strCache>
                <c:ptCount val="1"/>
                <c:pt idx="0">
                  <c:v>Test accuracy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Sheet1!$C$47:$C$51</c:f>
              <c:strCache>
                <c:ptCount val="5"/>
                <c:pt idx="0">
                  <c:v>KNN (K=5; D=Cityblock)</c:v>
                </c:pt>
                <c:pt idx="1">
                  <c:v>SVM (Kernel=Sigmoid)</c:v>
                </c:pt>
                <c:pt idx="2">
                  <c:v>ANN (Gabor Filter; Hidden layer neurons=4096)</c:v>
                </c:pt>
                <c:pt idx="3">
                  <c:v>ANN (Linearized image; Hidden layer neurons=2048)</c:v>
                </c:pt>
                <c:pt idx="4">
                  <c:v>CNN (2 Conv layer; 2 fully connected layer)</c:v>
                </c:pt>
              </c:strCache>
            </c:strRef>
          </c:cat>
          <c:val>
            <c:numRef>
              <c:f>Sheet1!$D$47:$D$51</c:f>
              <c:numCache>
                <c:formatCode>0.00%</c:formatCode>
                <c:ptCount val="5"/>
                <c:pt idx="0">
                  <c:v>0.607718</c:v>
                </c:pt>
                <c:pt idx="1">
                  <c:v>0.575</c:v>
                </c:pt>
                <c:pt idx="2">
                  <c:v>0.543</c:v>
                </c:pt>
                <c:pt idx="3" formatCode="0%">
                  <c:v>0.71</c:v>
                </c:pt>
                <c:pt idx="4" formatCode="0%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70-451E-BBA5-EAF96274ED3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086914720"/>
        <c:axId val="-1083585632"/>
      </c:barChart>
      <c:catAx>
        <c:axId val="-1086914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3585632"/>
        <c:crosses val="autoZero"/>
        <c:auto val="1"/>
        <c:lblAlgn val="ctr"/>
        <c:lblOffset val="100"/>
        <c:noMultiLvlLbl val="0"/>
      </c:catAx>
      <c:valAx>
        <c:axId val="-10835856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691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DBF7C-6605-E841-984F-C21E667E4970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7261BF3-7057-9F47-9DEA-791BCE0F0AD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Input Image</a:t>
          </a:r>
        </a:p>
      </dgm:t>
    </dgm:pt>
    <dgm:pt modelId="{79EE7557-F0C8-F94E-B9DF-7BC6F72AA90B}" type="parTrans" cxnId="{F1403BC3-249E-4D42-A4C9-9AD482F1F115}">
      <dgm:prSet/>
      <dgm:spPr/>
      <dgm:t>
        <a:bodyPr/>
        <a:lstStyle/>
        <a:p>
          <a:endParaRPr lang="en-US"/>
        </a:p>
      </dgm:t>
    </dgm:pt>
    <dgm:pt modelId="{7B57AF4B-779F-AC46-AA98-D20313B42E96}" type="sibTrans" cxnId="{F1403BC3-249E-4D42-A4C9-9AD482F1F115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CA7B802B-97E1-D741-B0A4-005E43FBD423}">
      <dgm:prSet phldrT="[Text]"/>
      <dgm:spPr>
        <a:solidFill>
          <a:schemeClr val="tx1"/>
        </a:solidFill>
      </dgm:spPr>
      <dgm:t>
        <a:bodyPr/>
        <a:lstStyle/>
        <a:p>
          <a:r>
            <a:rPr lang="en-US"/>
            <a:t>Machine Learning Algorithm</a:t>
          </a:r>
          <a:endParaRPr lang="en-US" dirty="0"/>
        </a:p>
      </dgm:t>
    </dgm:pt>
    <dgm:pt modelId="{AF9624E9-E4FA-8E48-BEB5-ED2F07D76C32}" type="parTrans" cxnId="{EB68DC5E-6548-5941-B91E-E2488C717282}">
      <dgm:prSet/>
      <dgm:spPr/>
      <dgm:t>
        <a:bodyPr/>
        <a:lstStyle/>
        <a:p>
          <a:endParaRPr lang="en-US"/>
        </a:p>
      </dgm:t>
    </dgm:pt>
    <dgm:pt modelId="{930E4D26-E7C8-F646-901A-C1AF5D0D5DE0}" type="sibTrans" cxnId="{EB68DC5E-6548-5941-B91E-E2488C717282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D14C6DDA-9D18-2D46-9B34-6164B09D6188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Training data</a:t>
          </a:r>
        </a:p>
      </dgm:t>
    </dgm:pt>
    <dgm:pt modelId="{81519D16-6CD9-1849-BE04-93B83C607B03}" type="sibTrans" cxnId="{EFB20890-E2AD-1A47-AC60-69425B72ACAB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8E876331-0016-E247-8BDC-049D78EA178D}" type="parTrans" cxnId="{EFB20890-E2AD-1A47-AC60-69425B72ACAB}">
      <dgm:prSet/>
      <dgm:spPr/>
      <dgm:t>
        <a:bodyPr/>
        <a:lstStyle/>
        <a:p>
          <a:endParaRPr lang="en-US"/>
        </a:p>
      </dgm:t>
    </dgm:pt>
    <dgm:pt modelId="{ABA8D1EF-B5BA-1F49-BAC8-71D528D71578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Feature Engineering</a:t>
          </a:r>
        </a:p>
      </dgm:t>
    </dgm:pt>
    <dgm:pt modelId="{87AFC617-4EA8-6B4A-8456-A1CC9C8CA899}" type="sibTrans" cxnId="{5504A4C6-2741-B649-B480-87F95C3439B5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C4892799-6E78-474E-989B-320070326A3F}" type="parTrans" cxnId="{5504A4C6-2741-B649-B480-87F95C3439B5}">
      <dgm:prSet/>
      <dgm:spPr/>
      <dgm:t>
        <a:bodyPr/>
        <a:lstStyle/>
        <a:p>
          <a:endParaRPr lang="en-US"/>
        </a:p>
      </dgm:t>
    </dgm:pt>
    <dgm:pt modelId="{A81A22E2-4AF7-AA45-A300-6B1A4D62F03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Classifier</a:t>
          </a:r>
        </a:p>
      </dgm:t>
    </dgm:pt>
    <dgm:pt modelId="{5356DBBF-4E44-AF45-8A78-2F46B06B2760}" type="sibTrans" cxnId="{1E8F55AA-4473-D94F-B3C9-D0D54A478B20}">
      <dgm:prSet/>
      <dgm:spPr/>
      <dgm:t>
        <a:bodyPr/>
        <a:lstStyle/>
        <a:p>
          <a:endParaRPr lang="en-US"/>
        </a:p>
      </dgm:t>
    </dgm:pt>
    <dgm:pt modelId="{4CF1AEE8-AED5-C54A-80A3-C6062BEEDA19}" type="parTrans" cxnId="{1E8F55AA-4473-D94F-B3C9-D0D54A478B20}">
      <dgm:prSet/>
      <dgm:spPr/>
      <dgm:t>
        <a:bodyPr/>
        <a:lstStyle/>
        <a:p>
          <a:endParaRPr lang="en-US"/>
        </a:p>
      </dgm:t>
    </dgm:pt>
    <dgm:pt modelId="{9E98D58D-07C6-6441-865A-68A1F03299DE}" type="pres">
      <dgm:prSet presAssocID="{540DBF7C-6605-E841-984F-C21E667E4970}" presName="Name0" presStyleCnt="0">
        <dgm:presLayoutVars>
          <dgm:dir/>
          <dgm:resizeHandles val="exact"/>
        </dgm:presLayoutVars>
      </dgm:prSet>
      <dgm:spPr/>
    </dgm:pt>
    <dgm:pt modelId="{F3F3B83E-99A0-1244-87E2-10E68DC4DD5B}" type="pres">
      <dgm:prSet presAssocID="{07261BF3-7057-9F47-9DEA-791BCE0F0AD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B8E5C-E71A-2344-B915-E459786144E8}" type="pres">
      <dgm:prSet presAssocID="{7B57AF4B-779F-AC46-AA98-D20313B42E9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1A076F0-C50F-8F41-BBF5-28CD43E391BC}" type="pres">
      <dgm:prSet presAssocID="{7B57AF4B-779F-AC46-AA98-D20313B42E9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D51338-D0D1-004A-B620-7C6A88C9A20B}" type="pres">
      <dgm:prSet presAssocID="{ABA8D1EF-B5BA-1F49-BAC8-71D528D7157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9A6B9-7BD9-4245-9FB6-7040156E1693}" type="pres">
      <dgm:prSet presAssocID="{87AFC617-4EA8-6B4A-8456-A1CC9C8CA89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15D9494-3F40-C749-A0DB-A0CB37753FF3}" type="pres">
      <dgm:prSet presAssocID="{87AFC617-4EA8-6B4A-8456-A1CC9C8CA89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C49FCD4-FF98-1643-A9DA-DC3B4CEDDC9D}" type="pres">
      <dgm:prSet presAssocID="{D14C6DDA-9D18-2D46-9B34-6164B09D618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600AB-388B-2048-B506-1947CA5418FE}" type="pres">
      <dgm:prSet presAssocID="{81519D16-6CD9-1849-BE04-93B83C607B0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FEBB06C-FC61-7045-9BF7-C5B133CAB756}" type="pres">
      <dgm:prSet presAssocID="{81519D16-6CD9-1849-BE04-93B83C607B0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74DEBC2-93B4-2B4C-86ED-CA3281E216F0}" type="pres">
      <dgm:prSet presAssocID="{CA7B802B-97E1-D741-B0A4-005E43FBD4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5ADF7-3FC2-C140-BB05-9FB542A3DA09}" type="pres">
      <dgm:prSet presAssocID="{930E4D26-E7C8-F646-901A-C1AF5D0D5DE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A5B7C4D-8F8A-A945-A3B0-9E378420BD0C}" type="pres">
      <dgm:prSet presAssocID="{930E4D26-E7C8-F646-901A-C1AF5D0D5DE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CCA39BC-ACC5-1E4C-81F8-F52E234478FE}" type="pres">
      <dgm:prSet presAssocID="{A81A22E2-4AF7-AA45-A300-6B1A4D62F03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8C5185-D966-6E42-A4C5-DA0BD9154109}" type="presOf" srcId="{D14C6DDA-9D18-2D46-9B34-6164B09D6188}" destId="{3C49FCD4-FF98-1643-A9DA-DC3B4CEDDC9D}" srcOrd="0" destOrd="0" presId="urn:microsoft.com/office/officeart/2005/8/layout/process1"/>
    <dgm:cxn modelId="{9C53F246-8209-5744-8EFD-D98849968F10}" type="presOf" srcId="{07261BF3-7057-9F47-9DEA-791BCE0F0AD9}" destId="{F3F3B83E-99A0-1244-87E2-10E68DC4DD5B}" srcOrd="0" destOrd="0" presId="urn:microsoft.com/office/officeart/2005/8/layout/process1"/>
    <dgm:cxn modelId="{EFB20890-E2AD-1A47-AC60-69425B72ACAB}" srcId="{540DBF7C-6605-E841-984F-C21E667E4970}" destId="{D14C6DDA-9D18-2D46-9B34-6164B09D6188}" srcOrd="2" destOrd="0" parTransId="{8E876331-0016-E247-8BDC-049D78EA178D}" sibTransId="{81519D16-6CD9-1849-BE04-93B83C607B03}"/>
    <dgm:cxn modelId="{B6060D58-6350-5C4B-B174-7F512348D4FF}" type="presOf" srcId="{930E4D26-E7C8-F646-901A-C1AF5D0D5DE0}" destId="{2D65ADF7-3FC2-C140-BB05-9FB542A3DA09}" srcOrd="0" destOrd="0" presId="urn:microsoft.com/office/officeart/2005/8/layout/process1"/>
    <dgm:cxn modelId="{C08A629A-5F3F-6641-9DFC-B4E401A958EA}" type="presOf" srcId="{930E4D26-E7C8-F646-901A-C1AF5D0D5DE0}" destId="{3A5B7C4D-8F8A-A945-A3B0-9E378420BD0C}" srcOrd="1" destOrd="0" presId="urn:microsoft.com/office/officeart/2005/8/layout/process1"/>
    <dgm:cxn modelId="{38E36765-217B-9646-8DB7-45633AD0D3D0}" type="presOf" srcId="{87AFC617-4EA8-6B4A-8456-A1CC9C8CA899}" destId="{FBA9A6B9-7BD9-4245-9FB6-7040156E1693}" srcOrd="0" destOrd="0" presId="urn:microsoft.com/office/officeart/2005/8/layout/process1"/>
    <dgm:cxn modelId="{DF66ED0F-A5A8-8345-9856-A0B2EBC423FA}" type="presOf" srcId="{7B57AF4B-779F-AC46-AA98-D20313B42E96}" destId="{91A076F0-C50F-8F41-BBF5-28CD43E391BC}" srcOrd="1" destOrd="0" presId="urn:microsoft.com/office/officeart/2005/8/layout/process1"/>
    <dgm:cxn modelId="{77C9C4D2-D68C-2A44-B558-B87599B73A05}" type="presOf" srcId="{A81A22E2-4AF7-AA45-A300-6B1A4D62F033}" destId="{8CCA39BC-ACC5-1E4C-81F8-F52E234478FE}" srcOrd="0" destOrd="0" presId="urn:microsoft.com/office/officeart/2005/8/layout/process1"/>
    <dgm:cxn modelId="{B1CF03B5-E49E-5F44-9146-5108A1E6B097}" type="presOf" srcId="{540DBF7C-6605-E841-984F-C21E667E4970}" destId="{9E98D58D-07C6-6441-865A-68A1F03299DE}" srcOrd="0" destOrd="0" presId="urn:microsoft.com/office/officeart/2005/8/layout/process1"/>
    <dgm:cxn modelId="{0273333F-7912-3D48-BD26-D20DEC8E113A}" type="presOf" srcId="{87AFC617-4EA8-6B4A-8456-A1CC9C8CA899}" destId="{F15D9494-3F40-C749-A0DB-A0CB37753FF3}" srcOrd="1" destOrd="0" presId="urn:microsoft.com/office/officeart/2005/8/layout/process1"/>
    <dgm:cxn modelId="{5504A4C6-2741-B649-B480-87F95C3439B5}" srcId="{540DBF7C-6605-E841-984F-C21E667E4970}" destId="{ABA8D1EF-B5BA-1F49-BAC8-71D528D71578}" srcOrd="1" destOrd="0" parTransId="{C4892799-6E78-474E-989B-320070326A3F}" sibTransId="{87AFC617-4EA8-6B4A-8456-A1CC9C8CA899}"/>
    <dgm:cxn modelId="{46A3CAD0-F219-384B-A9C3-1A4830B5E852}" type="presOf" srcId="{81519D16-6CD9-1849-BE04-93B83C607B03}" destId="{BFEBB06C-FC61-7045-9BF7-C5B133CAB756}" srcOrd="1" destOrd="0" presId="urn:microsoft.com/office/officeart/2005/8/layout/process1"/>
    <dgm:cxn modelId="{260E11E0-4804-F841-ACF3-37CB32860527}" type="presOf" srcId="{ABA8D1EF-B5BA-1F49-BAC8-71D528D71578}" destId="{8ED51338-D0D1-004A-B620-7C6A88C9A20B}" srcOrd="0" destOrd="0" presId="urn:microsoft.com/office/officeart/2005/8/layout/process1"/>
    <dgm:cxn modelId="{76346137-A880-DB40-88E6-34B7C9EC956B}" type="presOf" srcId="{CA7B802B-97E1-D741-B0A4-005E43FBD423}" destId="{874DEBC2-93B4-2B4C-86ED-CA3281E216F0}" srcOrd="0" destOrd="0" presId="urn:microsoft.com/office/officeart/2005/8/layout/process1"/>
    <dgm:cxn modelId="{1E8F55AA-4473-D94F-B3C9-D0D54A478B20}" srcId="{540DBF7C-6605-E841-984F-C21E667E4970}" destId="{A81A22E2-4AF7-AA45-A300-6B1A4D62F033}" srcOrd="4" destOrd="0" parTransId="{4CF1AEE8-AED5-C54A-80A3-C6062BEEDA19}" sibTransId="{5356DBBF-4E44-AF45-8A78-2F46B06B2760}"/>
    <dgm:cxn modelId="{236550C7-536A-3241-98E0-C5056697E75F}" type="presOf" srcId="{81519D16-6CD9-1849-BE04-93B83C607B03}" destId="{F3C600AB-388B-2048-B506-1947CA5418FE}" srcOrd="0" destOrd="0" presId="urn:microsoft.com/office/officeart/2005/8/layout/process1"/>
    <dgm:cxn modelId="{3038EE9A-EA0F-3543-996A-97EB848CD9C5}" type="presOf" srcId="{7B57AF4B-779F-AC46-AA98-D20313B42E96}" destId="{6ABB8E5C-E71A-2344-B915-E459786144E8}" srcOrd="0" destOrd="0" presId="urn:microsoft.com/office/officeart/2005/8/layout/process1"/>
    <dgm:cxn modelId="{EB68DC5E-6548-5941-B91E-E2488C717282}" srcId="{540DBF7C-6605-E841-984F-C21E667E4970}" destId="{CA7B802B-97E1-D741-B0A4-005E43FBD423}" srcOrd="3" destOrd="0" parTransId="{AF9624E9-E4FA-8E48-BEB5-ED2F07D76C32}" sibTransId="{930E4D26-E7C8-F646-901A-C1AF5D0D5DE0}"/>
    <dgm:cxn modelId="{F1403BC3-249E-4D42-A4C9-9AD482F1F115}" srcId="{540DBF7C-6605-E841-984F-C21E667E4970}" destId="{07261BF3-7057-9F47-9DEA-791BCE0F0AD9}" srcOrd="0" destOrd="0" parTransId="{79EE7557-F0C8-F94E-B9DF-7BC6F72AA90B}" sibTransId="{7B57AF4B-779F-AC46-AA98-D20313B42E96}"/>
    <dgm:cxn modelId="{22C88388-43FE-CB49-BF88-E10F5CA0A8AE}" type="presParOf" srcId="{9E98D58D-07C6-6441-865A-68A1F03299DE}" destId="{F3F3B83E-99A0-1244-87E2-10E68DC4DD5B}" srcOrd="0" destOrd="0" presId="urn:microsoft.com/office/officeart/2005/8/layout/process1"/>
    <dgm:cxn modelId="{9EFC9E50-3B5C-5447-9BC2-643D0BA3C6B8}" type="presParOf" srcId="{9E98D58D-07C6-6441-865A-68A1F03299DE}" destId="{6ABB8E5C-E71A-2344-B915-E459786144E8}" srcOrd="1" destOrd="0" presId="urn:microsoft.com/office/officeart/2005/8/layout/process1"/>
    <dgm:cxn modelId="{C73DE753-D7BD-584D-AE3D-DEB1AAFFD559}" type="presParOf" srcId="{6ABB8E5C-E71A-2344-B915-E459786144E8}" destId="{91A076F0-C50F-8F41-BBF5-28CD43E391BC}" srcOrd="0" destOrd="0" presId="urn:microsoft.com/office/officeart/2005/8/layout/process1"/>
    <dgm:cxn modelId="{58B1B88E-60CA-DB43-9A07-1E007BDB6894}" type="presParOf" srcId="{9E98D58D-07C6-6441-865A-68A1F03299DE}" destId="{8ED51338-D0D1-004A-B620-7C6A88C9A20B}" srcOrd="2" destOrd="0" presId="urn:microsoft.com/office/officeart/2005/8/layout/process1"/>
    <dgm:cxn modelId="{5DF141A2-5719-9B40-B3A8-4FC60794AEB6}" type="presParOf" srcId="{9E98D58D-07C6-6441-865A-68A1F03299DE}" destId="{FBA9A6B9-7BD9-4245-9FB6-7040156E1693}" srcOrd="3" destOrd="0" presId="urn:microsoft.com/office/officeart/2005/8/layout/process1"/>
    <dgm:cxn modelId="{03C0C7F4-59FB-E543-8922-C1964CD10C93}" type="presParOf" srcId="{FBA9A6B9-7BD9-4245-9FB6-7040156E1693}" destId="{F15D9494-3F40-C749-A0DB-A0CB37753FF3}" srcOrd="0" destOrd="0" presId="urn:microsoft.com/office/officeart/2005/8/layout/process1"/>
    <dgm:cxn modelId="{EC7EF361-74C8-5A4B-B6F9-730D2305BB49}" type="presParOf" srcId="{9E98D58D-07C6-6441-865A-68A1F03299DE}" destId="{3C49FCD4-FF98-1643-A9DA-DC3B4CEDDC9D}" srcOrd="4" destOrd="0" presId="urn:microsoft.com/office/officeart/2005/8/layout/process1"/>
    <dgm:cxn modelId="{F70A3409-458D-B74C-9831-7BB74C6070F0}" type="presParOf" srcId="{9E98D58D-07C6-6441-865A-68A1F03299DE}" destId="{F3C600AB-388B-2048-B506-1947CA5418FE}" srcOrd="5" destOrd="0" presId="urn:microsoft.com/office/officeart/2005/8/layout/process1"/>
    <dgm:cxn modelId="{95365D7F-C306-2D4F-A4B7-D442898D5A95}" type="presParOf" srcId="{F3C600AB-388B-2048-B506-1947CA5418FE}" destId="{BFEBB06C-FC61-7045-9BF7-C5B133CAB756}" srcOrd="0" destOrd="0" presId="urn:microsoft.com/office/officeart/2005/8/layout/process1"/>
    <dgm:cxn modelId="{8DE02CC9-3D36-B244-A54F-9A418B58402F}" type="presParOf" srcId="{9E98D58D-07C6-6441-865A-68A1F03299DE}" destId="{874DEBC2-93B4-2B4C-86ED-CA3281E216F0}" srcOrd="6" destOrd="0" presId="urn:microsoft.com/office/officeart/2005/8/layout/process1"/>
    <dgm:cxn modelId="{5DD1365D-5402-3D43-8E29-B17E3ACE889C}" type="presParOf" srcId="{9E98D58D-07C6-6441-865A-68A1F03299DE}" destId="{2D65ADF7-3FC2-C140-BB05-9FB542A3DA09}" srcOrd="7" destOrd="0" presId="urn:microsoft.com/office/officeart/2005/8/layout/process1"/>
    <dgm:cxn modelId="{45042815-202C-A846-A2A4-76E4BC740074}" type="presParOf" srcId="{2D65ADF7-3FC2-C140-BB05-9FB542A3DA09}" destId="{3A5B7C4D-8F8A-A945-A3B0-9E378420BD0C}" srcOrd="0" destOrd="0" presId="urn:microsoft.com/office/officeart/2005/8/layout/process1"/>
    <dgm:cxn modelId="{7706A48F-95B8-F34B-900D-CF8BB237DC88}" type="presParOf" srcId="{9E98D58D-07C6-6441-865A-68A1F03299DE}" destId="{8CCA39BC-ACC5-1E4C-81F8-F52E234478F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3B83E-99A0-1244-87E2-10E68DC4DD5B}">
      <dsp:nvSpPr>
        <dsp:cNvPr id="0" name=""/>
        <dsp:cNvSpPr/>
      </dsp:nvSpPr>
      <dsp:spPr>
        <a:xfrm>
          <a:off x="4018" y="1111584"/>
          <a:ext cx="1245691" cy="92259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Input Image</a:t>
          </a:r>
        </a:p>
      </dsp:txBody>
      <dsp:txXfrm>
        <a:off x="31040" y="1138606"/>
        <a:ext cx="1191647" cy="868546"/>
      </dsp:txXfrm>
    </dsp:sp>
    <dsp:sp modelId="{6ABB8E5C-E71A-2344-B915-E459786144E8}">
      <dsp:nvSpPr>
        <dsp:cNvPr id="0" name=""/>
        <dsp:cNvSpPr/>
      </dsp:nvSpPr>
      <dsp:spPr>
        <a:xfrm>
          <a:off x="1374278" y="1418414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4278" y="1480200"/>
        <a:ext cx="184860" cy="185359"/>
      </dsp:txXfrm>
    </dsp:sp>
    <dsp:sp modelId="{8ED51338-D0D1-004A-B620-7C6A88C9A20B}">
      <dsp:nvSpPr>
        <dsp:cNvPr id="0" name=""/>
        <dsp:cNvSpPr/>
      </dsp:nvSpPr>
      <dsp:spPr>
        <a:xfrm>
          <a:off x="1747986" y="1111584"/>
          <a:ext cx="1245691" cy="92259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Feature Engineering</a:t>
          </a:r>
        </a:p>
      </dsp:txBody>
      <dsp:txXfrm>
        <a:off x="1775008" y="1138606"/>
        <a:ext cx="1191647" cy="868546"/>
      </dsp:txXfrm>
    </dsp:sp>
    <dsp:sp modelId="{FBA9A6B9-7BD9-4245-9FB6-7040156E1693}">
      <dsp:nvSpPr>
        <dsp:cNvPr id="0" name=""/>
        <dsp:cNvSpPr/>
      </dsp:nvSpPr>
      <dsp:spPr>
        <a:xfrm>
          <a:off x="3118246" y="1418414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118246" y="1480200"/>
        <a:ext cx="184860" cy="185359"/>
      </dsp:txXfrm>
    </dsp:sp>
    <dsp:sp modelId="{3C49FCD4-FF98-1643-A9DA-DC3B4CEDDC9D}">
      <dsp:nvSpPr>
        <dsp:cNvPr id="0" name=""/>
        <dsp:cNvSpPr/>
      </dsp:nvSpPr>
      <dsp:spPr>
        <a:xfrm>
          <a:off x="3491954" y="1111584"/>
          <a:ext cx="1245691" cy="92259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Training data</a:t>
          </a:r>
        </a:p>
      </dsp:txBody>
      <dsp:txXfrm>
        <a:off x="3518976" y="1138606"/>
        <a:ext cx="1191647" cy="868546"/>
      </dsp:txXfrm>
    </dsp:sp>
    <dsp:sp modelId="{F3C600AB-388B-2048-B506-1947CA5418FE}">
      <dsp:nvSpPr>
        <dsp:cNvPr id="0" name=""/>
        <dsp:cNvSpPr/>
      </dsp:nvSpPr>
      <dsp:spPr>
        <a:xfrm>
          <a:off x="4862214" y="1418414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62214" y="1480200"/>
        <a:ext cx="184860" cy="185359"/>
      </dsp:txXfrm>
    </dsp:sp>
    <dsp:sp modelId="{874DEBC2-93B4-2B4C-86ED-CA3281E216F0}">
      <dsp:nvSpPr>
        <dsp:cNvPr id="0" name=""/>
        <dsp:cNvSpPr/>
      </dsp:nvSpPr>
      <dsp:spPr>
        <a:xfrm>
          <a:off x="5235922" y="1111584"/>
          <a:ext cx="1245691" cy="92259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Machine Learning Algorithm</a:t>
          </a:r>
          <a:endParaRPr lang="en-US" sz="1700" kern="1200" dirty="0"/>
        </a:p>
      </dsp:txBody>
      <dsp:txXfrm>
        <a:off x="5262944" y="1138606"/>
        <a:ext cx="1191647" cy="868546"/>
      </dsp:txXfrm>
    </dsp:sp>
    <dsp:sp modelId="{2D65ADF7-3FC2-C140-BB05-9FB542A3DA09}">
      <dsp:nvSpPr>
        <dsp:cNvPr id="0" name=""/>
        <dsp:cNvSpPr/>
      </dsp:nvSpPr>
      <dsp:spPr>
        <a:xfrm>
          <a:off x="6606182" y="1418414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606182" y="1480200"/>
        <a:ext cx="184860" cy="185359"/>
      </dsp:txXfrm>
    </dsp:sp>
    <dsp:sp modelId="{8CCA39BC-ACC5-1E4C-81F8-F52E234478FE}">
      <dsp:nvSpPr>
        <dsp:cNvPr id="0" name=""/>
        <dsp:cNvSpPr/>
      </dsp:nvSpPr>
      <dsp:spPr>
        <a:xfrm>
          <a:off x="6979890" y="1111584"/>
          <a:ext cx="1245691" cy="92259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Classifier</a:t>
          </a:r>
        </a:p>
      </dsp:txBody>
      <dsp:txXfrm>
        <a:off x="7006912" y="1138606"/>
        <a:ext cx="1191647" cy="868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3C93-50E0-2B47-9839-53DBA346905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0E189-1376-A94F-9BD3-10BA4EE3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0E189-1376-A94F-9BD3-10BA4EE34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6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0E189-1376-A94F-9BD3-10BA4EE34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0E189-1376-A94F-9BD3-10BA4EE344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2334-B8C5-8B49-AACC-4D60A8C6CACE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38355"/>
            <a:ext cx="2057400" cy="54878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8355"/>
            <a:ext cx="6019800" cy="54878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79EC-9046-0341-A7ED-CCBE76211FA8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F7A99-083D-804C-A8C1-84221066E27A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0610-FA14-7445-B463-92DA8DE494E9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DA2D-0EE8-1542-BF2C-4D2822EF480B}" type="datetime1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0521-99C0-8640-8DB7-7DB215560CCC}" type="datetime1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3138-9B5A-EB41-A53B-A1A9309EA109}" type="datetime1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6875-9722-7F4B-8597-DF4125D191C3}" type="datetime1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5222"/>
            <a:ext cx="3008313" cy="8398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5223"/>
            <a:ext cx="5111750" cy="55309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74E6-19C5-E349-B711-7DDE10DC7D3C}" type="datetime1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EC245-EC77-0942-9E09-43468D885A85}" type="datetime1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00113"/>
            <a:ext cx="82296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Line One</a:t>
            </a:r>
            <a:br>
              <a:rPr lang="en-US"/>
            </a:br>
            <a:r>
              <a:rPr lang="en-US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022600"/>
            <a:ext cx="82296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961DF38-2565-5E4B-8DAA-263AA387B244}" type="datetime1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ensorflow.org/versions/r0.11/tutorials/mnist/pro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685800" y="220716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  <a:latin typeface="Arial" charset="0"/>
              </a:rPr>
              <a:t>Object Recognition using CalTech-256 Dataset</a:t>
            </a:r>
          </a:p>
        </p:txBody>
      </p:sp>
    </p:spTree>
    <p:extLst>
      <p:ext uri="{BB962C8B-B14F-4D97-AF65-F5344CB8AC3E}">
        <p14:creationId xmlns:p14="http://schemas.microsoft.com/office/powerpoint/2010/main" val="15202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2: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parameters</a:t>
            </a:r>
          </a:p>
          <a:p>
            <a:pPr lvl="1"/>
            <a:r>
              <a:rPr lang="en-US" dirty="0" smtClean="0"/>
              <a:t>Kernel (linear, polynomial, Radial Basis Function, sigmoid)</a:t>
            </a:r>
          </a:p>
          <a:p>
            <a:pPr lvl="1"/>
            <a:r>
              <a:rPr lang="en-US" dirty="0" smtClean="0"/>
              <a:t>C (error penalty) and gamma (relax constraint)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SVM: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28675"/>
              </p:ext>
            </p:extLst>
          </p:nvPr>
        </p:nvGraphicFramePr>
        <p:xfrm>
          <a:off x="1652920" y="2424222"/>
          <a:ext cx="5838159" cy="2839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930"/>
                <a:gridCol w="1628330"/>
                <a:gridCol w="1217938"/>
                <a:gridCol w="1112031"/>
                <a:gridCol w="939930"/>
              </a:tblGrid>
              <a:tr h="567812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1" u="none" strike="noStrike" dirty="0" smtClean="0">
                          <a:effectLst/>
                        </a:rPr>
                        <a:t>gamma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1" u="none" strike="noStrike" dirty="0" smtClean="0">
                          <a:effectLst/>
                        </a:rPr>
                        <a:t>Kernel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1" u="none" strike="noStrike" dirty="0" smtClean="0">
                          <a:effectLst/>
                        </a:rPr>
                        <a:t>Train 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1" u="none" strike="noStrike" dirty="0" smtClean="0">
                          <a:effectLst/>
                        </a:rPr>
                        <a:t>Test 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567812">
                <a:tc>
                  <a:txBody>
                    <a:bodyPr/>
                    <a:lstStyle/>
                    <a:p>
                      <a:pPr lvl="0" algn="ctr" fontAlgn="b"/>
                      <a:r>
                        <a:rPr lang="is-IS" sz="1100" u="none" strike="noStrike">
                          <a:effectLst/>
                        </a:rPr>
                        <a:t>128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mr-IN" sz="1100" u="none" strike="noStrike" dirty="0">
                          <a:effectLst/>
                        </a:rPr>
                        <a:t>3.05175E-05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sk-SK" sz="1100" u="none" strike="noStrike" dirty="0">
                          <a:effectLst/>
                        </a:rPr>
                        <a:t> 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mr-IN" sz="1100" u="none" strike="noStrike">
                          <a:effectLst/>
                        </a:rPr>
                        <a:t>42.50%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567812">
                <a:tc>
                  <a:txBody>
                    <a:bodyPr/>
                    <a:lstStyle/>
                    <a:p>
                      <a:pPr lvl="0" algn="ctr" fontAlgn="b"/>
                      <a:r>
                        <a:rPr lang="is-IS" sz="1100" u="none" strike="noStrike">
                          <a:effectLst/>
                        </a:rPr>
                        <a:t>128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mr-IN" sz="1100" u="none" strike="noStrike" dirty="0">
                          <a:effectLst/>
                        </a:rPr>
                        <a:t>3.05175E-05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>
                          <a:effectLst/>
                        </a:rPr>
                        <a:t>poly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mr-IN" sz="1100" u="none" strike="noStrike" dirty="0">
                          <a:effectLst/>
                        </a:rPr>
                        <a:t>42.80%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mr-IN" sz="1100" u="none" strike="noStrike">
                          <a:effectLst/>
                        </a:rPr>
                        <a:t>25%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567812">
                <a:tc>
                  <a:txBody>
                    <a:bodyPr/>
                    <a:lstStyle/>
                    <a:p>
                      <a:pPr lvl="0" algn="ctr" fontAlgn="b"/>
                      <a:r>
                        <a:rPr lang="is-IS" sz="1100" u="none" strike="noStrike">
                          <a:effectLst/>
                        </a:rPr>
                        <a:t>128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mr-IN" sz="1100" u="none" strike="noStrike">
                          <a:effectLst/>
                        </a:rPr>
                        <a:t>3.05175E-05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 smtClean="0">
                          <a:effectLst/>
                        </a:rPr>
                        <a:t>RBF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mr-IN" sz="1100" u="none" strike="noStrike" dirty="0">
                          <a:effectLst/>
                        </a:rPr>
                        <a:t>66.59%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mr-IN" sz="1100" u="none" strike="noStrike" dirty="0">
                          <a:effectLst/>
                        </a:rPr>
                        <a:t>56.25%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567812">
                <a:tc>
                  <a:txBody>
                    <a:bodyPr/>
                    <a:lstStyle/>
                    <a:p>
                      <a:pPr lvl="0" algn="ctr" fontAlgn="b"/>
                      <a:r>
                        <a:rPr lang="is-IS" sz="1100" u="none" strike="noStrike" dirty="0">
                          <a:effectLst/>
                        </a:rPr>
                        <a:t>128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mr-IN" sz="1100" u="none" strike="noStrike" dirty="0">
                          <a:effectLst/>
                        </a:rPr>
                        <a:t>3.05175E-05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u="none" strike="noStrike" dirty="0">
                          <a:effectLst/>
                        </a:rPr>
                        <a:t>sigmoid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hr-HR" sz="1100" u="none" strike="noStrike" dirty="0">
                          <a:effectLst/>
                        </a:rPr>
                        <a:t>62.22%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mr-IN" sz="1100" u="none" strike="noStrike" dirty="0">
                          <a:effectLst/>
                        </a:rPr>
                        <a:t>57.50%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3: 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Method 1 : Gabor filter</a:t>
            </a:r>
          </a:p>
          <a:p>
            <a:r>
              <a:rPr lang="x-none" dirty="0"/>
              <a:t>Method 2 : Linearization</a:t>
            </a:r>
          </a:p>
          <a:p>
            <a:r>
              <a:rPr lang="x-none" dirty="0"/>
              <a:t>Hidden layers use sigmoid activation function</a:t>
            </a:r>
          </a:p>
          <a:p>
            <a:r>
              <a:rPr lang="x-none" dirty="0"/>
              <a:t>Neurons in output layer use </a:t>
            </a:r>
            <a:r>
              <a:rPr lang="x-none" dirty="0" smtClean="0"/>
              <a:t>softmax</a:t>
            </a:r>
            <a:r>
              <a:rPr lang="en-US" dirty="0" smtClean="0"/>
              <a:t> activation function</a:t>
            </a:r>
            <a:endParaRPr lang="x-none" dirty="0"/>
          </a:p>
          <a:p>
            <a:pPr marL="0" indent="0">
              <a:buNone/>
            </a:pPr>
            <a:endParaRPr lang="x-none" dirty="0"/>
          </a:p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ANN: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02659"/>
              </p:ext>
            </p:extLst>
          </p:nvPr>
        </p:nvGraphicFramePr>
        <p:xfrm>
          <a:off x="1456660" y="2371059"/>
          <a:ext cx="6262134" cy="2791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9939"/>
                <a:gridCol w="887448"/>
                <a:gridCol w="887448"/>
                <a:gridCol w="1199930"/>
                <a:gridCol w="1249927"/>
                <a:gridCol w="987442"/>
              </a:tblGrid>
              <a:tr h="871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Method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Input 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Hidden layer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# of neurons in hidden layer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Train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83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Gabor filter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 dirty="0">
                          <a:effectLst/>
                        </a:rPr>
                        <a:t>4096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2048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u="none" strike="noStrike">
                          <a:effectLst/>
                        </a:rPr>
                        <a:t>81.10%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u="none" strike="noStrike">
                          <a:effectLst/>
                        </a:rPr>
                        <a:t>50.60%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83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Gabor filter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 dirty="0">
                          <a:effectLst/>
                        </a:rPr>
                        <a:t>4096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 dirty="0">
                          <a:effectLst/>
                        </a:rPr>
                        <a:t>4096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u="none" strike="noStrike" dirty="0">
                          <a:effectLst/>
                        </a:rPr>
                        <a:t>63.60%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u="none" strike="noStrike" dirty="0">
                          <a:effectLst/>
                        </a:rPr>
                        <a:t>54.30%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</a:tr>
              <a:tr h="383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Gabor filter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4096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 dirty="0">
                          <a:effectLst/>
                        </a:rPr>
                        <a:t>8192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u="none" strike="noStrike" dirty="0">
                          <a:effectLst/>
                        </a:rPr>
                        <a:t>81.10%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u="none" strike="noStrike">
                          <a:effectLst/>
                        </a:rPr>
                        <a:t>50.60%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83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784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1024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u="none" strike="noStrike" dirty="0">
                          <a:effectLst/>
                        </a:rPr>
                        <a:t>99%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u="none" strike="noStrike">
                          <a:effectLst/>
                        </a:rPr>
                        <a:t>70.40%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83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Linear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784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2048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u="none" strike="noStrike" dirty="0">
                          <a:effectLst/>
                        </a:rPr>
                        <a:t>92%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100" u="none" strike="noStrike" dirty="0">
                          <a:effectLst/>
                        </a:rPr>
                        <a:t>71%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State of the art technique : </a:t>
            </a:r>
            <a:br>
              <a:rPr lang="en-US"/>
            </a:br>
            <a:r>
              <a:rPr lang="en-US"/>
              <a:t>Deep 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Popularized by LeCun et. al. in their pioneering work LeNet-5, a 7-level network by that classifies digits</a:t>
            </a:r>
          </a:p>
          <a:p>
            <a:r>
              <a:rPr lang="en-US"/>
              <a:t>A convolutional neural network (CNN, or ConvNet) is a type of feed-forward artificial neural network (ANN)</a:t>
            </a:r>
          </a:p>
          <a:p>
            <a:r>
              <a:rPr lang="en-US"/>
              <a:t>The connectivity pattern between its neurons is inspired by the organization of the animal visual cortex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ConvNet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8758"/>
            <a:ext cx="8229600" cy="210592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5834" y="2594253"/>
            <a:ext cx="7330966" cy="2360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523" y="4428307"/>
            <a:ext cx="4293477" cy="616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ConvNet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8758"/>
            <a:ext cx="8229600" cy="210592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7228" y="2721505"/>
            <a:ext cx="2359572" cy="2360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17324" y="1676615"/>
            <a:ext cx="2359572" cy="2109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69724" y="1968499"/>
            <a:ext cx="2359572" cy="1969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22124" y="1803867"/>
            <a:ext cx="2359572" cy="2360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ConvNet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8758"/>
            <a:ext cx="8229600" cy="210592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526482"/>
              </p:ext>
            </p:extLst>
          </p:nvPr>
        </p:nvGraphicFramePr>
        <p:xfrm>
          <a:off x="457202" y="2648609"/>
          <a:ext cx="8229598" cy="237670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0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0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55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9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93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57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857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1694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3413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1055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1055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996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Index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Input Image Size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# of conv layer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# of features in conv layer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# of features in conv layer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# of features in conv layer 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# of fully connected layer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Fully connected layer 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Fully connected layer 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Train Accuracy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Test Accuracy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41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u="none" strike="noStrike">
                          <a:effectLst/>
                        </a:rPr>
                        <a:t>CNN 1</a:t>
                      </a:r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28x28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32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u="none" strike="noStrike">
                          <a:effectLst/>
                        </a:rPr>
                        <a:t>45.43%</a:t>
                      </a:r>
                      <a:endParaRPr lang="mr-IN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u="none" strike="noStrike">
                          <a:effectLst/>
                        </a:rPr>
                        <a:t>26.25%</a:t>
                      </a:r>
                      <a:endParaRPr lang="mr-IN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41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CNN 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28x28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2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32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>
                          <a:effectLst/>
                        </a:rPr>
                        <a:t>1024</a:t>
                      </a:r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u="none" strike="noStrike">
                          <a:effectLst/>
                        </a:rPr>
                        <a:t>79.78%</a:t>
                      </a:r>
                      <a:endParaRPr lang="mr-IN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u="none" strike="noStrike">
                          <a:effectLst/>
                        </a:rPr>
                        <a:t>27.50%</a:t>
                      </a:r>
                      <a:endParaRPr lang="mr-IN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41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CNN 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64x64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>
                          <a:effectLst/>
                        </a:rPr>
                        <a:t>32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128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1024</a:t>
                      </a:r>
                      <a:endParaRPr lang="fi-FI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u="none" strike="noStrike">
                          <a:effectLst/>
                        </a:rPr>
                        <a:t>91%</a:t>
                      </a:r>
                      <a:endParaRPr lang="mr-IN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u="none" strike="noStrike">
                          <a:effectLst/>
                        </a:rPr>
                        <a:t>42.50%</a:t>
                      </a:r>
                      <a:endParaRPr lang="mr-IN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41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CNN 4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28x28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128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1024</a:t>
                      </a:r>
                      <a:endParaRPr lang="fi-FI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1024</a:t>
                      </a:r>
                      <a:endParaRPr lang="fi-FI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u="none" strike="noStrike" dirty="0">
                          <a:effectLst/>
                        </a:rPr>
                        <a:t>96.82%</a:t>
                      </a:r>
                      <a:endParaRPr lang="mr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u="none" strike="noStrike" dirty="0">
                          <a:effectLst/>
                        </a:rPr>
                        <a:t>69.69%</a:t>
                      </a:r>
                      <a:endParaRPr lang="mr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541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CNN 5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28x28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128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256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u="none" strike="noStrike" dirty="0">
                          <a:effectLst/>
                        </a:rPr>
                        <a:t>2</a:t>
                      </a:r>
                      <a:endParaRPr lang="is-I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1024</a:t>
                      </a:r>
                      <a:endParaRPr lang="fi-FI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u="none" strike="noStrike" dirty="0">
                          <a:effectLst/>
                        </a:rPr>
                        <a:t>1024</a:t>
                      </a:r>
                      <a:endParaRPr lang="fi-FI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494" marR="11494" marT="114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96.54%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67.81%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80461"/>
              </p:ext>
            </p:extLst>
          </p:nvPr>
        </p:nvGraphicFramePr>
        <p:xfrm>
          <a:off x="457200" y="1968500"/>
          <a:ext cx="8229600" cy="4157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82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1867"/>
            <a:ext cx="4243815" cy="43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376"/>
            <a:ext cx="8229600" cy="4513974"/>
          </a:xfrm>
        </p:spPr>
        <p:txBody>
          <a:bodyPr/>
          <a:lstStyle/>
          <a:p>
            <a:r>
              <a:rPr lang="en-US" dirty="0" smtClean="0"/>
              <a:t>Handcrafted </a:t>
            </a:r>
            <a:r>
              <a:rPr lang="en-US" dirty="0"/>
              <a:t>features for </a:t>
            </a:r>
            <a:r>
              <a:rPr lang="en-US" dirty="0" smtClean="0"/>
              <a:t>large variety of images is unreliable and </a:t>
            </a:r>
            <a:r>
              <a:rPr lang="en-US" dirty="0" smtClean="0"/>
              <a:t>fragile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376"/>
            <a:ext cx="8229600" cy="4513974"/>
          </a:xfrm>
        </p:spPr>
        <p:txBody>
          <a:bodyPr/>
          <a:lstStyle/>
          <a:p>
            <a:r>
              <a:rPr lang="en-US" dirty="0" smtClean="0"/>
              <a:t>Handcrafted </a:t>
            </a:r>
            <a:r>
              <a:rPr lang="en-US" dirty="0"/>
              <a:t>features for </a:t>
            </a:r>
            <a:r>
              <a:rPr lang="en-US" dirty="0" smtClean="0"/>
              <a:t>large variety of images is unreliable and fragile</a:t>
            </a:r>
            <a:endParaRPr lang="en-US" dirty="0"/>
          </a:p>
          <a:p>
            <a:r>
              <a:rPr lang="en-US" dirty="0"/>
              <a:t>Featureless approach to computer vision problem is more </a:t>
            </a:r>
            <a:r>
              <a:rPr lang="en-US" dirty="0" smtClean="0"/>
              <a:t>robust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376"/>
            <a:ext cx="8229600" cy="4513974"/>
          </a:xfrm>
        </p:spPr>
        <p:txBody>
          <a:bodyPr/>
          <a:lstStyle/>
          <a:p>
            <a:r>
              <a:rPr lang="en-US" dirty="0" smtClean="0"/>
              <a:t>Handcrafted </a:t>
            </a:r>
            <a:r>
              <a:rPr lang="en-US" dirty="0"/>
              <a:t>features for </a:t>
            </a:r>
            <a:r>
              <a:rPr lang="en-US" dirty="0" smtClean="0"/>
              <a:t>large variety of images is unreliable and fragile</a:t>
            </a:r>
            <a:endParaRPr lang="en-US" dirty="0"/>
          </a:p>
          <a:p>
            <a:r>
              <a:rPr lang="en-US" dirty="0"/>
              <a:t>Featureless approach to computer vision problem is more robust</a:t>
            </a:r>
          </a:p>
          <a:p>
            <a:r>
              <a:rPr lang="en-US" dirty="0"/>
              <a:t>Deep convolutional neural nets trained with large dataset  yield better accuracy than learning algorithm with traditional hand crafted </a:t>
            </a:r>
            <a:r>
              <a:rPr lang="en-US" dirty="0" smtClean="0"/>
              <a:t>feature (Ref: ImageNet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2376"/>
            <a:ext cx="8229600" cy="4513974"/>
          </a:xfrm>
        </p:spPr>
        <p:txBody>
          <a:bodyPr/>
          <a:lstStyle/>
          <a:p>
            <a:r>
              <a:rPr lang="en-US" dirty="0" smtClean="0"/>
              <a:t>Handcrafted </a:t>
            </a:r>
            <a:r>
              <a:rPr lang="en-US" dirty="0"/>
              <a:t>features for </a:t>
            </a:r>
            <a:r>
              <a:rPr lang="en-US" dirty="0" smtClean="0"/>
              <a:t>large variety of images is unreliable and fragile</a:t>
            </a:r>
            <a:endParaRPr lang="en-US" dirty="0"/>
          </a:p>
          <a:p>
            <a:r>
              <a:rPr lang="en-US" dirty="0"/>
              <a:t>Featureless approach to computer vision problem is more robust</a:t>
            </a:r>
          </a:p>
          <a:p>
            <a:r>
              <a:rPr lang="en-US" dirty="0"/>
              <a:t>Deep convolutional neural nets trained with large dataset  yield better accuracy than learning algorithm with traditional hand crafted </a:t>
            </a:r>
            <a:r>
              <a:rPr lang="en-US" dirty="0" smtClean="0"/>
              <a:t>feature (Ref: ImageNet)</a:t>
            </a:r>
            <a:endParaRPr lang="en-US" dirty="0"/>
          </a:p>
          <a:p>
            <a:r>
              <a:rPr lang="en-US" dirty="0"/>
              <a:t>Modern computer vision research is moving towards featureless approach with ConvNet</a:t>
            </a:r>
          </a:p>
          <a:p>
            <a:pPr lvl="1"/>
            <a:r>
              <a:rPr lang="en-US" dirty="0"/>
              <a:t>ImageNet</a:t>
            </a:r>
          </a:p>
          <a:p>
            <a:pPr lvl="1"/>
            <a:r>
              <a:rPr lang="en-US" dirty="0"/>
              <a:t>GoogLeNet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3728805"/>
          </a:xfrm>
        </p:spPr>
        <p:txBody>
          <a:bodyPr/>
          <a:lstStyle/>
          <a:p>
            <a:r>
              <a:rPr lang="en-US"/>
              <a:t>Zhang et. al. - SVM-KNN: Discriminative Nearest Neighbor Classification for Visual Category Recognition</a:t>
            </a:r>
          </a:p>
          <a:p>
            <a:r>
              <a:rPr lang="en-US"/>
              <a:t>Lecun et. al. - Backpropagation Applied to Handwritten Zip Code Recognition </a:t>
            </a:r>
          </a:p>
          <a:p>
            <a:r>
              <a:rPr lang="en-US"/>
              <a:t> Krizhevsky et. al. - ImageNet Classification with Deep Convolutional Neural Networks </a:t>
            </a:r>
          </a:p>
          <a:p>
            <a:r>
              <a:rPr lang="en-US"/>
              <a:t>Zeiler et. al. - Visualizing and Understanding Convolutional Networks </a:t>
            </a:r>
          </a:p>
          <a:p>
            <a:r>
              <a:rPr lang="en-US">
                <a:hlinkClick r:id="rId3"/>
              </a:rPr>
              <a:t>Deep MNIST for Experts</a:t>
            </a:r>
            <a:r>
              <a:rPr lang="en-US"/>
              <a:t> using TensorFlow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1867"/>
            <a:ext cx="4243815" cy="43887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63" y="1801867"/>
            <a:ext cx="4130554" cy="43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1817"/>
            <a:ext cx="1336527" cy="195060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58" y="2211817"/>
            <a:ext cx="2065283" cy="2013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51" y="2259458"/>
            <a:ext cx="1474515" cy="1966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6" y="2211817"/>
            <a:ext cx="1810844" cy="19660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579" y="4666593"/>
            <a:ext cx="120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9625" y="4666593"/>
            <a:ext cx="120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Binocular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534" y="4666593"/>
            <a:ext cx="133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Eiffel Tower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78804" y="4666593"/>
            <a:ext cx="120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Fried egg</a:t>
            </a:r>
          </a:p>
        </p:txBody>
      </p:sp>
    </p:spTree>
    <p:extLst>
      <p:ext uri="{BB962C8B-B14F-4D97-AF65-F5344CB8AC3E}">
        <p14:creationId xmlns:p14="http://schemas.microsoft.com/office/powerpoint/2010/main" val="9057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" y="1968500"/>
            <a:ext cx="1939422" cy="2709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59" y="1968500"/>
            <a:ext cx="2210676" cy="2709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68500"/>
            <a:ext cx="2398986" cy="2709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3172" y="5013434"/>
            <a:ext cx="193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Large variety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1486" y="5013434"/>
            <a:ext cx="193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Clutter, illumination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9582" y="5013434"/>
            <a:ext cx="193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Scale, orientation, occlusion</a:t>
            </a:r>
          </a:p>
        </p:txBody>
      </p:sp>
    </p:spTree>
    <p:extLst>
      <p:ext uri="{BB962C8B-B14F-4D97-AF65-F5344CB8AC3E}">
        <p14:creationId xmlns:p14="http://schemas.microsoft.com/office/powerpoint/2010/main" val="17507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approach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546153"/>
              </p:ext>
            </p:extLst>
          </p:nvPr>
        </p:nvGraphicFramePr>
        <p:xfrm>
          <a:off x="460744" y="2213049"/>
          <a:ext cx="8229600" cy="314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9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6262"/>
            <a:ext cx="8229600" cy="3319901"/>
          </a:xfrm>
        </p:spPr>
        <p:txBody>
          <a:bodyPr/>
          <a:lstStyle/>
          <a:p>
            <a:r>
              <a:rPr lang="en-US"/>
              <a:t>Gabor filters</a:t>
            </a:r>
          </a:p>
          <a:p>
            <a:pPr lvl="1"/>
            <a:r>
              <a:rPr lang="en-US"/>
              <a:t>Provides texture of an image</a:t>
            </a:r>
          </a:p>
          <a:p>
            <a:pPr lvl="1"/>
            <a:r>
              <a:rPr lang="en-US"/>
              <a:t>Similar to how human distinguish texture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1: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0096"/>
            <a:ext cx="8229600" cy="3103563"/>
          </a:xfrm>
        </p:spPr>
        <p:txBody>
          <a:bodyPr/>
          <a:lstStyle/>
          <a:p>
            <a:r>
              <a:rPr lang="x-none" dirty="0"/>
              <a:t>Important </a:t>
            </a:r>
            <a:r>
              <a:rPr lang="x-none" dirty="0" smtClean="0"/>
              <a:t>parameter</a:t>
            </a:r>
            <a:r>
              <a:rPr lang="en-US" dirty="0" smtClean="0"/>
              <a:t>s</a:t>
            </a:r>
          </a:p>
          <a:p>
            <a:pPr lvl="1"/>
            <a:r>
              <a:rPr lang="x-none" dirty="0" smtClean="0"/>
              <a:t>Distance measure</a:t>
            </a:r>
            <a:endParaRPr lang="en-US" dirty="0" smtClean="0"/>
          </a:p>
          <a:p>
            <a:pPr lvl="1"/>
            <a:r>
              <a:rPr lang="x-none" dirty="0" smtClean="0"/>
              <a:t>Suitable </a:t>
            </a:r>
            <a:r>
              <a:rPr lang="x-none" dirty="0"/>
              <a:t>value of K </a:t>
            </a:r>
          </a:p>
          <a:p>
            <a:pPr marL="457200" indent="-457200">
              <a:buFont typeface="+mj-lt"/>
              <a:buAutoNum type="arabicPeriod"/>
            </a:pPr>
            <a:endParaRPr lang="x-none" dirty="0"/>
          </a:p>
          <a:p>
            <a:pPr marL="457200" indent="-457200">
              <a:buFont typeface="+mj-lt"/>
              <a:buAutoNum type="arabicPeriod"/>
            </a:pPr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646" y="2354486"/>
            <a:ext cx="3226484" cy="2833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2041" y="5389619"/>
            <a:ext cx="23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Sample representation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KNN: Results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707373"/>
              </p:ext>
            </p:extLst>
          </p:nvPr>
        </p:nvGraphicFramePr>
        <p:xfrm>
          <a:off x="2276051" y="1980609"/>
          <a:ext cx="4591898" cy="41576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282"/>
                <a:gridCol w="2131334"/>
                <a:gridCol w="1230282"/>
              </a:tblGrid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Distance </a:t>
                      </a:r>
                      <a:r>
                        <a:rPr lang="en-US" sz="1100" b="1" u="none" strike="noStrike" dirty="0">
                          <a:effectLst/>
                        </a:rPr>
                        <a:t>measure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Test 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euclidean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55.71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euclidean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u="none" strike="noStrike">
                          <a:effectLst/>
                        </a:rPr>
                        <a:t>56.9755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euclidean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u="none" strike="noStrike">
                          <a:effectLst/>
                        </a:rPr>
                        <a:t>51.9138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euclidean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100" u="none" strike="noStrike">
                          <a:effectLst/>
                        </a:rPr>
                        <a:t>53.1792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cosine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u="none" strike="noStrike">
                          <a:effectLst/>
                        </a:rPr>
                        <a:t>54.4446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cosine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55.71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cosine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50.6483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cosine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u="none" strike="noStrike">
                          <a:effectLst/>
                        </a:rPr>
                        <a:t>48.1175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cityblock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55.71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cityblock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 dirty="0">
                          <a:effectLst/>
                        </a:rPr>
                        <a:t>60.7718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>
                    <a:solidFill>
                      <a:srgbClr val="92D050"/>
                    </a:solidFill>
                  </a:tcPr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cityblock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u="none" strike="noStrike">
                          <a:effectLst/>
                        </a:rPr>
                        <a:t>54.4446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cityblock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u="none" strike="noStrike">
                          <a:effectLst/>
                        </a:rPr>
                        <a:t>51.9138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correlation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u="none" strike="noStrike">
                          <a:effectLst/>
                        </a:rPr>
                        <a:t>54.4446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correlation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55.71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u="none" strike="noStrike">
                          <a:effectLst/>
                        </a:rPr>
                        <a:t>25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correlation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 dirty="0">
                          <a:effectLst/>
                        </a:rPr>
                        <a:t>50.6483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  <a:tr h="244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correlation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u="none" strike="noStrike" dirty="0">
                          <a:effectLst/>
                        </a:rPr>
                        <a:t>48.1175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171" marR="12171" marT="12171" marB="0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AnubhabMajumdar, ShubhamMunot, ToshalPhene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U-horizontal-center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U_template" id="{5EA5571F-4560-D147-A4A4-6FA892350957}" vid="{8BBB6A9F-F026-C441-B3D1-EF44C0456A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748</Words>
  <Application>Microsoft Macintosh PowerPoint</Application>
  <PresentationFormat>On-screen Show (4:3)</PresentationFormat>
  <Paragraphs>278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Mangal</vt:lpstr>
      <vt:lpstr>ＭＳ Ｐゴシック</vt:lpstr>
      <vt:lpstr>Arial</vt:lpstr>
      <vt:lpstr>NCStateU-horizontal-center-logo</vt:lpstr>
      <vt:lpstr>PowerPoint Presentation</vt:lpstr>
      <vt:lpstr>Introduction</vt:lpstr>
      <vt:lpstr>Introduction</vt:lpstr>
      <vt:lpstr>Problem statement</vt:lpstr>
      <vt:lpstr>Challenges</vt:lpstr>
      <vt:lpstr>Traditional approach</vt:lpstr>
      <vt:lpstr>Feature engineering</vt:lpstr>
      <vt:lpstr>Method 1: KNN</vt:lpstr>
      <vt:lpstr>KNN: Results </vt:lpstr>
      <vt:lpstr>Method 2: SVM</vt:lpstr>
      <vt:lpstr>SVM: Results</vt:lpstr>
      <vt:lpstr>Method 3: ANN</vt:lpstr>
      <vt:lpstr>ANN: Results</vt:lpstr>
      <vt:lpstr>A State of the art technique :  Deep Convolutional Neural Network</vt:lpstr>
      <vt:lpstr>Typical ConvNet architecture</vt:lpstr>
      <vt:lpstr>Typical ConvNet architecture</vt:lpstr>
      <vt:lpstr>Typical ConvNet architecture</vt:lpstr>
      <vt:lpstr>Results</vt:lpstr>
      <vt:lpstr>Comparison</vt:lpstr>
      <vt:lpstr>Conclusion</vt:lpstr>
      <vt:lpstr>Conclusion</vt:lpstr>
      <vt:lpstr>Conclusion</vt:lpstr>
      <vt:lpstr>Conclusion</vt:lpstr>
      <vt:lpstr>References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Anubhab Majumdar</cp:lastModifiedBy>
  <cp:revision>26</cp:revision>
  <dcterms:modified xsi:type="dcterms:W3CDTF">2016-11-28T18:37:42Z</dcterms:modified>
</cp:coreProperties>
</file>