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Graphik Regular" panose="020B0503030202060203" pitchFamily="34" charset="0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8" d="100"/>
          <a:sy n="48" d="100"/>
        </p:scale>
        <p:origin x="4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5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24000" y="1840510"/>
            <a:ext cx="7709529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onsolas" panose="020B0609020204030204" pitchFamily="49" charset="0"/>
              </a:rPr>
              <a:t>Social Buzz Data Optimization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1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Consolas" panose="020B0609020204030204" pitchFamily="49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8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onsolas" panose="020B0609020204030204" pitchFamily="49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4" y="9394371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3" y="3285303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Consolas" panose="020B0609020204030204" pitchFamily="49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4" y="584603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8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dg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5" y="3935702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onsolas" panose="020B0609020204030204" pitchFamily="49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3BDDB4-66D8-D084-D585-2AD8B8BC33AB}"/>
              </a:ext>
            </a:extLst>
          </p:cNvPr>
          <p:cNvSpPr txBox="1"/>
          <p:nvPr/>
        </p:nvSpPr>
        <p:spPr>
          <a:xfrm>
            <a:off x="8526580" y="2156662"/>
            <a:ext cx="71650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Social Buzz, a rapidly growing technology unicorn, needs to adapt swiftly to its expanding global presence. Accenture has initiated a 3-month proof of concept (POC) focusing on the following tasks: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- Conducting an audit of Social Buzz's big data practices.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- Providing recommendations to ensure a successful IPO.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- Analyzing data to identify Social Buzz's top 5 most popular content categories.</a:t>
            </a:r>
            <a:endParaRPr lang="en-IN" sz="2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18872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		   </a:t>
            </a:r>
            <a:r>
              <a:rPr lang="en-US" sz="4400" dirty="0">
                <a:solidFill>
                  <a:schemeClr val="bg1"/>
                </a:solidFill>
              </a:rPr>
              <a:t>Over 100000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	  </a:t>
            </a:r>
            <a:r>
              <a:rPr lang="en-US" sz="4400" dirty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	 But how to capitalize on it when there is so much?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		 Analysis to find Social Buzz's top 5 most popular 			 categories of content</a:t>
            </a:r>
            <a:endParaRPr lang="en-AU" sz="3600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990636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40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onsolas" panose="020B0609020204030204" pitchFamily="49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20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Consolas" panose="020B0609020204030204" pitchFamily="49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6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8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5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2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2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24B946-9DBD-2CD5-6E9D-04C2AF51C02A}"/>
              </a:ext>
            </a:extLst>
          </p:cNvPr>
          <p:cNvSpPr txBox="1"/>
          <p:nvPr/>
        </p:nvSpPr>
        <p:spPr>
          <a:xfrm>
            <a:off x="7600362" y="4448701"/>
            <a:ext cx="302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E8FECF-C4FD-5BD2-F8E0-B577304139B3}"/>
              </a:ext>
            </a:extLst>
          </p:cNvPr>
          <p:cNvSpPr txBox="1"/>
          <p:nvPr/>
        </p:nvSpPr>
        <p:spPr>
          <a:xfrm>
            <a:off x="5581066" y="2760432"/>
            <a:ext cx="2769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DBC820-65FD-E60D-63F3-E40EB9E2AF69}"/>
              </a:ext>
            </a:extLst>
          </p:cNvPr>
          <p:cNvSpPr txBox="1"/>
          <p:nvPr/>
        </p:nvSpPr>
        <p:spPr>
          <a:xfrm>
            <a:off x="3701615" y="1328900"/>
            <a:ext cx="386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ED925-DA76-2F33-B3C2-0238CD100976}"/>
              </a:ext>
            </a:extLst>
          </p:cNvPr>
          <p:cNvSpPr txBox="1"/>
          <p:nvPr/>
        </p:nvSpPr>
        <p:spPr>
          <a:xfrm>
            <a:off x="9406636" y="6062970"/>
            <a:ext cx="266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9FCF4-0070-60FC-8EEB-7B79D3872D72}"/>
              </a:ext>
            </a:extLst>
          </p:cNvPr>
          <p:cNvSpPr txBox="1"/>
          <p:nvPr/>
        </p:nvSpPr>
        <p:spPr>
          <a:xfrm>
            <a:off x="11425954" y="7828622"/>
            <a:ext cx="162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onsolas" panose="020B0609020204030204" pitchFamily="49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3" y="7810502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5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4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957846-6F0E-6CE5-1CD5-94628ECFA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810" y="3146013"/>
            <a:ext cx="13929991" cy="3110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9490987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274A270-43E5-2E34-8A21-5024BB785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0" y="1329624"/>
            <a:ext cx="11125200" cy="79546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4" y="9490987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434FC4C-2BE2-9F59-DCA5-BE1D5983D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650" y="1181100"/>
            <a:ext cx="9600636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Consolas" panose="020B0609020204030204" pitchFamily="49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55557" y="663581"/>
            <a:ext cx="5677467" cy="1920854"/>
            <a:chOff x="0" y="-47625"/>
            <a:chExt cx="7569956" cy="2561140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1821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dirty="0"/>
                <a:t>The categories "Animals" and "Science" are the most popular, indicating a strong user preference for content that is rooted in "real-life" and factual information.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507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40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Analysis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5" y="6964870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17" name="Group 11">
            <a:extLst>
              <a:ext uri="{FF2B5EF4-FFF2-40B4-BE49-F238E27FC236}">
                <a16:creationId xmlns:a16="http://schemas.microsoft.com/office/drawing/2014/main" id="{8BE752FC-316D-B4F6-62BF-3729309FB670}"/>
              </a:ext>
            </a:extLst>
          </p:cNvPr>
          <p:cNvGrpSpPr/>
          <p:nvPr/>
        </p:nvGrpSpPr>
        <p:grpSpPr>
          <a:xfrm>
            <a:off x="11542419" y="3120110"/>
            <a:ext cx="5677467" cy="2959600"/>
            <a:chOff x="0" y="-47625"/>
            <a:chExt cx="7569956" cy="3946135"/>
          </a:xfrm>
        </p:grpSpPr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4D1167F8-1DBB-AD50-E18B-DAF209F8920D}"/>
                </a:ext>
              </a:extLst>
            </p:cNvPr>
            <p:cNvSpPr txBox="1"/>
            <p:nvPr/>
          </p:nvSpPr>
          <p:spPr>
            <a:xfrm>
              <a:off x="0" y="691990"/>
              <a:ext cx="7569956" cy="3206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dirty="0"/>
                <a:t>A common theme across the top 5 content categories is "Food," with "Healthy Eating" emerging as the highest-ranking subcategory. This suggests a significant interest within your user base in health-related topics. Leveraging this insight, you can develop targeted campaigns and partner with healthy eating brands to enhance user engagement.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95867C8-36F1-406A-F4C9-9CB2DEA2944D}"/>
                </a:ext>
              </a:extLst>
            </p:cNvPr>
            <p:cNvSpPr txBox="1"/>
            <p:nvPr/>
          </p:nvSpPr>
          <p:spPr>
            <a:xfrm>
              <a:off x="0" y="-47625"/>
              <a:ext cx="7569956" cy="552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IN" sz="4000" b="1" dirty="0"/>
                <a:t>Insight</a:t>
              </a:r>
              <a:endParaRPr lang="en-US" sz="4000" b="1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E14B3E4-A42D-5209-37C0-E9593575B762}"/>
              </a:ext>
            </a:extLst>
          </p:cNvPr>
          <p:cNvGrpSpPr/>
          <p:nvPr/>
        </p:nvGrpSpPr>
        <p:grpSpPr>
          <a:xfrm>
            <a:off x="11542418" y="6534923"/>
            <a:ext cx="5677467" cy="2613351"/>
            <a:chOff x="0" y="-47625"/>
            <a:chExt cx="7569956" cy="3484470"/>
          </a:xfrm>
        </p:grpSpPr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E453F463-7D54-0496-6829-57CE17507F2D}"/>
                </a:ext>
              </a:extLst>
            </p:cNvPr>
            <p:cNvSpPr txBox="1"/>
            <p:nvPr/>
          </p:nvSpPr>
          <p:spPr>
            <a:xfrm>
              <a:off x="0" y="691990"/>
              <a:ext cx="7569956" cy="2744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2000" dirty="0"/>
                <a:t>While this ad-hoc analysis provides valuable insights, it's essential to scale this analysis for real-time, large-scale business intelligence. We can guide you through the process of implementing this capability to gain continuous, actionable understanding of your business.</a:t>
              </a: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F597B318-97A8-4874-25E8-2A61F0810161}"/>
                </a:ext>
              </a:extLst>
            </p:cNvPr>
            <p:cNvSpPr txBox="1"/>
            <p:nvPr/>
          </p:nvSpPr>
          <p:spPr>
            <a:xfrm>
              <a:off x="0" y="-47625"/>
              <a:ext cx="7569956" cy="1003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IN" sz="4000" b="1" dirty="0"/>
                <a:t>Next Steps</a:t>
              </a:r>
            </a:p>
            <a:p>
              <a:pPr>
                <a:lnSpc>
                  <a:spcPts val="2940"/>
                </a:lnSpc>
              </a:pPr>
              <a:endParaRPr lang="en-US" sz="40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320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Graphik Regular</vt:lpstr>
      <vt:lpstr>Calibri</vt:lpstr>
      <vt:lpstr>Clear Sans Regular Bold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Anubhav Vashishtha</cp:lastModifiedBy>
  <cp:revision>10</cp:revision>
  <dcterms:created xsi:type="dcterms:W3CDTF">2006-08-16T00:00:00Z</dcterms:created>
  <dcterms:modified xsi:type="dcterms:W3CDTF">2024-09-02T10:54:00Z</dcterms:modified>
  <dc:identifier>DAEhDyfaYKE</dc:identifier>
</cp:coreProperties>
</file>