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50" r:id="rId4"/>
    <p:sldId id="260" r:id="rId5"/>
    <p:sldId id="335" r:id="rId6"/>
    <p:sldId id="336" r:id="rId7"/>
    <p:sldId id="337" r:id="rId8"/>
    <p:sldId id="340" r:id="rId9"/>
    <p:sldId id="339" r:id="rId10"/>
    <p:sldId id="341" r:id="rId11"/>
    <p:sldId id="343" r:id="rId12"/>
    <p:sldId id="344" r:id="rId13"/>
    <p:sldId id="345" r:id="rId14"/>
    <p:sldId id="342" r:id="rId15"/>
    <p:sldId id="346" r:id="rId16"/>
    <p:sldId id="347" r:id="rId17"/>
    <p:sldId id="348" r:id="rId18"/>
    <p:sldId id="349" r:id="rId19"/>
    <p:sldId id="352" r:id="rId20"/>
    <p:sldId id="338" r:id="rId21"/>
    <p:sldId id="351" r:id="rId22"/>
    <p:sldId id="334" r:id="rId23"/>
    <p:sldId id="353"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D781E0-0CF4-4E2F-93A0-AFBBDB25FD05}">
          <p14:sldIdLst>
            <p14:sldId id="256"/>
            <p14:sldId id="257"/>
            <p14:sldId id="350"/>
            <p14:sldId id="260"/>
            <p14:sldId id="335"/>
            <p14:sldId id="336"/>
            <p14:sldId id="337"/>
            <p14:sldId id="340"/>
            <p14:sldId id="339"/>
            <p14:sldId id="341"/>
            <p14:sldId id="343"/>
            <p14:sldId id="344"/>
            <p14:sldId id="345"/>
            <p14:sldId id="342"/>
            <p14:sldId id="346"/>
            <p14:sldId id="347"/>
            <p14:sldId id="348"/>
            <p14:sldId id="349"/>
            <p14:sldId id="352"/>
            <p14:sldId id="338"/>
            <p14:sldId id="351"/>
            <p14:sldId id="334"/>
            <p14:sldId id="353"/>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71" autoAdjust="0"/>
  </p:normalViewPr>
  <p:slideViewPr>
    <p:cSldViewPr snapToGrid="0">
      <p:cViewPr varScale="1">
        <p:scale>
          <a:sx n="78" d="100"/>
          <a:sy n="78" d="100"/>
        </p:scale>
        <p:origin x="3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C0F13-1E58-4ACA-8381-ED6DD51CA0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3A7A38ED-5619-43FE-914F-AF7266A3EE6D}">
      <dgm:prSet phldrT="[Text]"/>
      <dgm:spPr/>
      <dgm:t>
        <a:bodyPr/>
        <a:lstStyle/>
        <a:p>
          <a:r>
            <a:rPr lang="en-US" dirty="0"/>
            <a:t>LOF (Local outlier factor)</a:t>
          </a:r>
          <a:endParaRPr lang="en-IN" dirty="0"/>
        </a:p>
      </dgm:t>
    </dgm:pt>
    <dgm:pt modelId="{8102BB54-5580-4D50-BD82-315BEF50AF73}" type="parTrans" cxnId="{F67E630A-1D69-4FEE-824A-3DF6FB5EEA13}">
      <dgm:prSet/>
      <dgm:spPr/>
      <dgm:t>
        <a:bodyPr/>
        <a:lstStyle/>
        <a:p>
          <a:endParaRPr lang="en-IN"/>
        </a:p>
      </dgm:t>
    </dgm:pt>
    <dgm:pt modelId="{C1B78FBC-EC42-4A13-92C3-42493478217F}" type="sibTrans" cxnId="{F67E630A-1D69-4FEE-824A-3DF6FB5EEA13}">
      <dgm:prSet/>
      <dgm:spPr/>
      <dgm:t>
        <a:bodyPr/>
        <a:lstStyle/>
        <a:p>
          <a:endParaRPr lang="en-IN"/>
        </a:p>
      </dgm:t>
    </dgm:pt>
    <dgm:pt modelId="{B164075C-1831-4EE6-89D3-84852BEA8620}">
      <dgm:prSet phldrT="[Text]"/>
      <dgm:spPr/>
      <dgm:t>
        <a:bodyPr/>
        <a:lstStyle/>
        <a:p>
          <a:r>
            <a:rPr lang="en-IN" dirty="0"/>
            <a:t>Isolation Forest/</a:t>
          </a:r>
          <a:r>
            <a:rPr lang="en-IN" dirty="0" err="1"/>
            <a:t>iForest</a:t>
          </a:r>
          <a:endParaRPr lang="en-IN" dirty="0"/>
        </a:p>
      </dgm:t>
    </dgm:pt>
    <dgm:pt modelId="{B9D01A71-F559-4D9A-9BF5-F8BFEF602AC7}" type="parTrans" cxnId="{05B6AC9E-234F-4CAB-A90F-52A9F228F8FF}">
      <dgm:prSet/>
      <dgm:spPr/>
      <dgm:t>
        <a:bodyPr/>
        <a:lstStyle/>
        <a:p>
          <a:endParaRPr lang="en-IN"/>
        </a:p>
      </dgm:t>
    </dgm:pt>
    <dgm:pt modelId="{21A2EACC-C632-49DC-BF76-682BA8107489}" type="sibTrans" cxnId="{05B6AC9E-234F-4CAB-A90F-52A9F228F8FF}">
      <dgm:prSet/>
      <dgm:spPr/>
      <dgm:t>
        <a:bodyPr/>
        <a:lstStyle/>
        <a:p>
          <a:endParaRPr lang="en-IN"/>
        </a:p>
      </dgm:t>
    </dgm:pt>
    <dgm:pt modelId="{30476F0D-A95C-4DAD-9847-210F2C316BA2}">
      <dgm:prSet phldrT="[Text]"/>
      <dgm:spPr/>
      <dgm:t>
        <a:bodyPr/>
        <a:lstStyle/>
        <a:p>
          <a:r>
            <a:rPr lang="en-IN" dirty="0"/>
            <a:t>Deep Neural Network</a:t>
          </a:r>
        </a:p>
      </dgm:t>
    </dgm:pt>
    <dgm:pt modelId="{64FA33EB-982D-4E8C-85E6-5FCC2586198F}" type="parTrans" cxnId="{89756826-A7AC-4C22-A799-44782019DDD8}">
      <dgm:prSet/>
      <dgm:spPr/>
      <dgm:t>
        <a:bodyPr/>
        <a:lstStyle/>
        <a:p>
          <a:endParaRPr lang="en-IN"/>
        </a:p>
      </dgm:t>
    </dgm:pt>
    <dgm:pt modelId="{4D3594B5-B37E-4EB3-8FAE-060446B95C28}" type="sibTrans" cxnId="{89756826-A7AC-4C22-A799-44782019DDD8}">
      <dgm:prSet/>
      <dgm:spPr/>
      <dgm:t>
        <a:bodyPr/>
        <a:lstStyle/>
        <a:p>
          <a:endParaRPr lang="en-IN"/>
        </a:p>
      </dgm:t>
    </dgm:pt>
    <dgm:pt modelId="{EDD3F54D-C215-4437-9F36-3F85F9189CFC}" type="pres">
      <dgm:prSet presAssocID="{563C0F13-1E58-4ACA-8381-ED6DD51CA0F0}" presName="linear" presStyleCnt="0">
        <dgm:presLayoutVars>
          <dgm:animLvl val="lvl"/>
          <dgm:resizeHandles val="exact"/>
        </dgm:presLayoutVars>
      </dgm:prSet>
      <dgm:spPr/>
    </dgm:pt>
    <dgm:pt modelId="{9E7F5E93-036D-4772-9018-85A34055F397}" type="pres">
      <dgm:prSet presAssocID="{3A7A38ED-5619-43FE-914F-AF7266A3EE6D}" presName="parentText" presStyleLbl="node1" presStyleIdx="0" presStyleCnt="3">
        <dgm:presLayoutVars>
          <dgm:chMax val="0"/>
          <dgm:bulletEnabled val="1"/>
        </dgm:presLayoutVars>
      </dgm:prSet>
      <dgm:spPr/>
    </dgm:pt>
    <dgm:pt modelId="{189EEEF0-4361-41F2-BF93-BCAC9FFB266B}" type="pres">
      <dgm:prSet presAssocID="{C1B78FBC-EC42-4A13-92C3-42493478217F}" presName="spacer" presStyleCnt="0"/>
      <dgm:spPr/>
    </dgm:pt>
    <dgm:pt modelId="{942424D0-2B3D-41DB-946C-443BB2D584DA}" type="pres">
      <dgm:prSet presAssocID="{B164075C-1831-4EE6-89D3-84852BEA8620}" presName="parentText" presStyleLbl="node1" presStyleIdx="1" presStyleCnt="3">
        <dgm:presLayoutVars>
          <dgm:chMax val="0"/>
          <dgm:bulletEnabled val="1"/>
        </dgm:presLayoutVars>
      </dgm:prSet>
      <dgm:spPr/>
    </dgm:pt>
    <dgm:pt modelId="{1B6F9E73-4FB6-414B-ADEE-8499F76519B6}" type="pres">
      <dgm:prSet presAssocID="{21A2EACC-C632-49DC-BF76-682BA8107489}" presName="spacer" presStyleCnt="0"/>
      <dgm:spPr/>
    </dgm:pt>
    <dgm:pt modelId="{DA0CE48B-A4A5-469B-8562-C231DC2E068A}" type="pres">
      <dgm:prSet presAssocID="{30476F0D-A95C-4DAD-9847-210F2C316BA2}" presName="parentText" presStyleLbl="node1" presStyleIdx="2" presStyleCnt="3" custLinFactNeighborX="50" custLinFactNeighborY="59088">
        <dgm:presLayoutVars>
          <dgm:chMax val="0"/>
          <dgm:bulletEnabled val="1"/>
        </dgm:presLayoutVars>
      </dgm:prSet>
      <dgm:spPr/>
    </dgm:pt>
  </dgm:ptLst>
  <dgm:cxnLst>
    <dgm:cxn modelId="{3C89A807-5ACE-4F2D-AD84-BDF4ED46E2B7}" type="presOf" srcId="{B164075C-1831-4EE6-89D3-84852BEA8620}" destId="{942424D0-2B3D-41DB-946C-443BB2D584DA}" srcOrd="0" destOrd="0" presId="urn:microsoft.com/office/officeart/2005/8/layout/vList2"/>
    <dgm:cxn modelId="{F67E630A-1D69-4FEE-824A-3DF6FB5EEA13}" srcId="{563C0F13-1E58-4ACA-8381-ED6DD51CA0F0}" destId="{3A7A38ED-5619-43FE-914F-AF7266A3EE6D}" srcOrd="0" destOrd="0" parTransId="{8102BB54-5580-4D50-BD82-315BEF50AF73}" sibTransId="{C1B78FBC-EC42-4A13-92C3-42493478217F}"/>
    <dgm:cxn modelId="{D93B5B1A-50C6-4EEE-B6F7-DD409F68CE3C}" type="presOf" srcId="{563C0F13-1E58-4ACA-8381-ED6DD51CA0F0}" destId="{EDD3F54D-C215-4437-9F36-3F85F9189CFC}" srcOrd="0" destOrd="0" presId="urn:microsoft.com/office/officeart/2005/8/layout/vList2"/>
    <dgm:cxn modelId="{89756826-A7AC-4C22-A799-44782019DDD8}" srcId="{563C0F13-1E58-4ACA-8381-ED6DD51CA0F0}" destId="{30476F0D-A95C-4DAD-9847-210F2C316BA2}" srcOrd="2" destOrd="0" parTransId="{64FA33EB-982D-4E8C-85E6-5FCC2586198F}" sibTransId="{4D3594B5-B37E-4EB3-8FAE-060446B95C28}"/>
    <dgm:cxn modelId="{B3FE8F6A-8B6E-4C1F-8F3D-8CEE0ABB7569}" type="presOf" srcId="{30476F0D-A95C-4DAD-9847-210F2C316BA2}" destId="{DA0CE48B-A4A5-469B-8562-C231DC2E068A}" srcOrd="0" destOrd="0" presId="urn:microsoft.com/office/officeart/2005/8/layout/vList2"/>
    <dgm:cxn modelId="{05B6AC9E-234F-4CAB-A90F-52A9F228F8FF}" srcId="{563C0F13-1E58-4ACA-8381-ED6DD51CA0F0}" destId="{B164075C-1831-4EE6-89D3-84852BEA8620}" srcOrd="1" destOrd="0" parTransId="{B9D01A71-F559-4D9A-9BF5-F8BFEF602AC7}" sibTransId="{21A2EACC-C632-49DC-BF76-682BA8107489}"/>
    <dgm:cxn modelId="{3939A5D3-A1B3-446A-976D-6C1F4A324AB0}" type="presOf" srcId="{3A7A38ED-5619-43FE-914F-AF7266A3EE6D}" destId="{9E7F5E93-036D-4772-9018-85A34055F397}" srcOrd="0" destOrd="0" presId="urn:microsoft.com/office/officeart/2005/8/layout/vList2"/>
    <dgm:cxn modelId="{FAED1C4D-E187-4382-9A32-8CEA13CA0B34}" type="presParOf" srcId="{EDD3F54D-C215-4437-9F36-3F85F9189CFC}" destId="{9E7F5E93-036D-4772-9018-85A34055F397}" srcOrd="0" destOrd="0" presId="urn:microsoft.com/office/officeart/2005/8/layout/vList2"/>
    <dgm:cxn modelId="{45B0F6B0-3CF1-4284-9650-A5A1D6BB8DE8}" type="presParOf" srcId="{EDD3F54D-C215-4437-9F36-3F85F9189CFC}" destId="{189EEEF0-4361-41F2-BF93-BCAC9FFB266B}" srcOrd="1" destOrd="0" presId="urn:microsoft.com/office/officeart/2005/8/layout/vList2"/>
    <dgm:cxn modelId="{C2F14A05-36EF-4A27-8BB4-2354857D25AB}" type="presParOf" srcId="{EDD3F54D-C215-4437-9F36-3F85F9189CFC}" destId="{942424D0-2B3D-41DB-946C-443BB2D584DA}" srcOrd="2" destOrd="0" presId="urn:microsoft.com/office/officeart/2005/8/layout/vList2"/>
    <dgm:cxn modelId="{FE49572F-F8D1-43B9-BCF3-B69E0B3E6F6B}" type="presParOf" srcId="{EDD3F54D-C215-4437-9F36-3F85F9189CFC}" destId="{1B6F9E73-4FB6-414B-ADEE-8499F76519B6}" srcOrd="3" destOrd="0" presId="urn:microsoft.com/office/officeart/2005/8/layout/vList2"/>
    <dgm:cxn modelId="{E03A5C3E-EDC8-468A-B842-3A56E5744F1D}" type="presParOf" srcId="{EDD3F54D-C215-4437-9F36-3F85F9189CFC}" destId="{DA0CE48B-A4A5-469B-8562-C231DC2E068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8ED22-825C-436B-90CF-6D197ACB31E5}" type="doc">
      <dgm:prSet loTypeId="urn:microsoft.com/office/officeart/2005/8/layout/hProcess9" loCatId="process" qsTypeId="urn:microsoft.com/office/officeart/2005/8/quickstyle/simple1" qsCatId="simple" csTypeId="urn:microsoft.com/office/officeart/2005/8/colors/accent1_2" csCatId="accent1" phldr="1"/>
      <dgm:spPr/>
    </dgm:pt>
    <dgm:pt modelId="{3529EC74-465F-4AFA-9215-CE049CEE108E}">
      <dgm:prSet phldrT="[Text]"/>
      <dgm:spPr/>
      <dgm:t>
        <a:bodyPr/>
        <a:lstStyle/>
        <a:p>
          <a:r>
            <a:rPr lang="en-IN" dirty="0"/>
            <a:t>Milestone 1- Planning</a:t>
          </a:r>
        </a:p>
      </dgm:t>
    </dgm:pt>
    <dgm:pt modelId="{C899D793-F62C-4C4E-A2EB-D42B8FF50519}" type="parTrans" cxnId="{EED5AEC4-6E1E-4CF6-B94F-9CE52193A6F8}">
      <dgm:prSet/>
      <dgm:spPr/>
      <dgm:t>
        <a:bodyPr/>
        <a:lstStyle/>
        <a:p>
          <a:endParaRPr lang="en-IN"/>
        </a:p>
      </dgm:t>
    </dgm:pt>
    <dgm:pt modelId="{7535E669-2AB3-4CC1-AACD-D2002DD91B14}" type="sibTrans" cxnId="{EED5AEC4-6E1E-4CF6-B94F-9CE52193A6F8}">
      <dgm:prSet/>
      <dgm:spPr/>
      <dgm:t>
        <a:bodyPr/>
        <a:lstStyle/>
        <a:p>
          <a:endParaRPr lang="en-IN"/>
        </a:p>
      </dgm:t>
    </dgm:pt>
    <dgm:pt modelId="{B5B38CAF-D10D-4944-925A-C31D8BF79C16}">
      <dgm:prSet phldrT="[Text]"/>
      <dgm:spPr/>
      <dgm:t>
        <a:bodyPr/>
        <a:lstStyle/>
        <a:p>
          <a:r>
            <a:rPr lang="en-IN" dirty="0"/>
            <a:t>Milestone 2- EDA</a:t>
          </a:r>
        </a:p>
      </dgm:t>
    </dgm:pt>
    <dgm:pt modelId="{8EBE0854-412C-4F5D-9532-DC853C451401}" type="parTrans" cxnId="{97A3B6B1-770B-4991-BF1A-98069E1C51B6}">
      <dgm:prSet/>
      <dgm:spPr/>
      <dgm:t>
        <a:bodyPr/>
        <a:lstStyle/>
        <a:p>
          <a:endParaRPr lang="en-IN"/>
        </a:p>
      </dgm:t>
    </dgm:pt>
    <dgm:pt modelId="{8769C032-738F-41DA-945C-382D870782CA}" type="sibTrans" cxnId="{97A3B6B1-770B-4991-BF1A-98069E1C51B6}">
      <dgm:prSet/>
      <dgm:spPr/>
      <dgm:t>
        <a:bodyPr/>
        <a:lstStyle/>
        <a:p>
          <a:endParaRPr lang="en-IN"/>
        </a:p>
      </dgm:t>
    </dgm:pt>
    <dgm:pt modelId="{87C33296-D4BE-4CCB-A12F-FEBFE44FBDB1}">
      <dgm:prSet phldrT="[Text]"/>
      <dgm:spPr/>
      <dgm:t>
        <a:bodyPr/>
        <a:lstStyle/>
        <a:p>
          <a:r>
            <a:rPr lang="en-IN" dirty="0"/>
            <a:t>Milestone 3 - Anomaly Detection</a:t>
          </a:r>
        </a:p>
      </dgm:t>
    </dgm:pt>
    <dgm:pt modelId="{43E0BFBD-96C3-4137-9C57-61F67E6557F5}" type="parTrans" cxnId="{9AAC0511-0E04-47BD-B0E6-E997F074059A}">
      <dgm:prSet/>
      <dgm:spPr/>
      <dgm:t>
        <a:bodyPr/>
        <a:lstStyle/>
        <a:p>
          <a:endParaRPr lang="en-IN"/>
        </a:p>
      </dgm:t>
    </dgm:pt>
    <dgm:pt modelId="{A57AC908-20A7-4C5F-91C7-AE362C6E096A}" type="sibTrans" cxnId="{9AAC0511-0E04-47BD-B0E6-E997F074059A}">
      <dgm:prSet/>
      <dgm:spPr/>
      <dgm:t>
        <a:bodyPr/>
        <a:lstStyle/>
        <a:p>
          <a:endParaRPr lang="en-IN"/>
        </a:p>
      </dgm:t>
    </dgm:pt>
    <dgm:pt modelId="{41579440-FEE5-4C97-8B43-AAD0E196D4F0}">
      <dgm:prSet phldrT="[Text]"/>
      <dgm:spPr/>
      <dgm:t>
        <a:bodyPr/>
        <a:lstStyle/>
        <a:p>
          <a:r>
            <a:rPr lang="en-IN" dirty="0"/>
            <a:t>Completed</a:t>
          </a:r>
        </a:p>
      </dgm:t>
    </dgm:pt>
    <dgm:pt modelId="{8246A9E4-D0A2-4A93-AD92-6FD7C05608EA}" type="parTrans" cxnId="{C36881D1-8D75-4308-B74A-639CFF7E9CC0}">
      <dgm:prSet/>
      <dgm:spPr/>
      <dgm:t>
        <a:bodyPr/>
        <a:lstStyle/>
        <a:p>
          <a:endParaRPr lang="en-IN"/>
        </a:p>
      </dgm:t>
    </dgm:pt>
    <dgm:pt modelId="{54CC1387-4392-4856-B4C5-566DCC28BDF8}" type="sibTrans" cxnId="{C36881D1-8D75-4308-B74A-639CFF7E9CC0}">
      <dgm:prSet/>
      <dgm:spPr/>
      <dgm:t>
        <a:bodyPr/>
        <a:lstStyle/>
        <a:p>
          <a:endParaRPr lang="en-IN"/>
        </a:p>
      </dgm:t>
    </dgm:pt>
    <dgm:pt modelId="{407D297E-20CB-46D3-B73F-AD777C977F1F}">
      <dgm:prSet phldrT="[Text]"/>
      <dgm:spPr/>
      <dgm:t>
        <a:bodyPr/>
        <a:lstStyle/>
        <a:p>
          <a:r>
            <a:rPr lang="en-IN" dirty="0"/>
            <a:t>Completed</a:t>
          </a:r>
        </a:p>
      </dgm:t>
    </dgm:pt>
    <dgm:pt modelId="{1272A477-5406-45B5-B85A-754774CAB86F}" type="parTrans" cxnId="{8EA8BAF1-BC7F-4B7D-B4B8-7190A6AD7012}">
      <dgm:prSet/>
      <dgm:spPr/>
      <dgm:t>
        <a:bodyPr/>
        <a:lstStyle/>
        <a:p>
          <a:endParaRPr lang="en-IN"/>
        </a:p>
      </dgm:t>
    </dgm:pt>
    <dgm:pt modelId="{A639FCB3-310B-4BB6-A2E9-3B8D7879FCE1}" type="sibTrans" cxnId="{8EA8BAF1-BC7F-4B7D-B4B8-7190A6AD7012}">
      <dgm:prSet/>
      <dgm:spPr/>
      <dgm:t>
        <a:bodyPr/>
        <a:lstStyle/>
        <a:p>
          <a:endParaRPr lang="en-IN"/>
        </a:p>
      </dgm:t>
    </dgm:pt>
    <dgm:pt modelId="{559ED9F7-F91C-4296-A043-5052BB06AD9F}">
      <dgm:prSet phldrT="[Text]"/>
      <dgm:spPr/>
      <dgm:t>
        <a:bodyPr/>
        <a:lstStyle/>
        <a:p>
          <a:r>
            <a:rPr lang="en-IN" dirty="0"/>
            <a:t>Completed</a:t>
          </a:r>
        </a:p>
      </dgm:t>
    </dgm:pt>
    <dgm:pt modelId="{4E90C56F-B85B-4652-8F85-78A509F287F1}" type="parTrans" cxnId="{7D888DA3-E036-4D5B-A5EC-F2C523FAE68B}">
      <dgm:prSet/>
      <dgm:spPr/>
      <dgm:t>
        <a:bodyPr/>
        <a:lstStyle/>
        <a:p>
          <a:endParaRPr lang="en-IN"/>
        </a:p>
      </dgm:t>
    </dgm:pt>
    <dgm:pt modelId="{A73FEBE9-0104-4591-803B-C2FA2F778094}" type="sibTrans" cxnId="{7D888DA3-E036-4D5B-A5EC-F2C523FAE68B}">
      <dgm:prSet/>
      <dgm:spPr/>
      <dgm:t>
        <a:bodyPr/>
        <a:lstStyle/>
        <a:p>
          <a:endParaRPr lang="en-IN"/>
        </a:p>
      </dgm:t>
    </dgm:pt>
    <dgm:pt modelId="{B05D7B1C-D6E7-4F53-A1CA-CE7C8A4F7B4A}">
      <dgm:prSet phldrT="[Text]"/>
      <dgm:spPr/>
      <dgm:t>
        <a:bodyPr/>
        <a:lstStyle/>
        <a:p>
          <a:r>
            <a:rPr lang="en-US" dirty="0"/>
            <a:t>Milestone 4- Evaluation and Conclusion</a:t>
          </a:r>
          <a:endParaRPr lang="en-IN" dirty="0"/>
        </a:p>
      </dgm:t>
    </dgm:pt>
    <dgm:pt modelId="{A9439C24-C479-4355-B0F8-643A73783C52}" type="parTrans" cxnId="{17BF1430-0438-4475-825B-703BE0B94B45}">
      <dgm:prSet/>
      <dgm:spPr/>
      <dgm:t>
        <a:bodyPr/>
        <a:lstStyle/>
        <a:p>
          <a:endParaRPr lang="en-IN"/>
        </a:p>
      </dgm:t>
    </dgm:pt>
    <dgm:pt modelId="{957FBBEE-5C42-4757-BB88-E6C7F9FC0F0B}" type="sibTrans" cxnId="{17BF1430-0438-4475-825B-703BE0B94B45}">
      <dgm:prSet/>
      <dgm:spPr/>
      <dgm:t>
        <a:bodyPr/>
        <a:lstStyle/>
        <a:p>
          <a:endParaRPr lang="en-IN"/>
        </a:p>
      </dgm:t>
    </dgm:pt>
    <dgm:pt modelId="{4520B30F-F8DE-4391-B42E-2FE233F79FE5}">
      <dgm:prSet phldrT="[Text]"/>
      <dgm:spPr/>
      <dgm:t>
        <a:bodyPr/>
        <a:lstStyle/>
        <a:p>
          <a:r>
            <a:rPr lang="en-IN" dirty="0"/>
            <a:t>Completed</a:t>
          </a:r>
        </a:p>
      </dgm:t>
    </dgm:pt>
    <dgm:pt modelId="{CBF508C0-1AFF-4F38-8C07-F0FED1A07974}" type="parTrans" cxnId="{B3EFCDE5-E304-46BB-B700-9FD8A0457883}">
      <dgm:prSet/>
      <dgm:spPr/>
      <dgm:t>
        <a:bodyPr/>
        <a:lstStyle/>
        <a:p>
          <a:endParaRPr lang="en-IN"/>
        </a:p>
      </dgm:t>
    </dgm:pt>
    <dgm:pt modelId="{0CD8868F-01D4-4420-B95A-9E0D962D8260}" type="sibTrans" cxnId="{B3EFCDE5-E304-46BB-B700-9FD8A0457883}">
      <dgm:prSet/>
      <dgm:spPr/>
      <dgm:t>
        <a:bodyPr/>
        <a:lstStyle/>
        <a:p>
          <a:endParaRPr lang="en-IN"/>
        </a:p>
      </dgm:t>
    </dgm:pt>
    <dgm:pt modelId="{A2BC6CEB-821C-466B-8E9C-763451023867}" type="pres">
      <dgm:prSet presAssocID="{3AD8ED22-825C-436B-90CF-6D197ACB31E5}" presName="CompostProcess" presStyleCnt="0">
        <dgm:presLayoutVars>
          <dgm:dir/>
          <dgm:resizeHandles val="exact"/>
        </dgm:presLayoutVars>
      </dgm:prSet>
      <dgm:spPr/>
    </dgm:pt>
    <dgm:pt modelId="{23D7C549-A18F-4B26-B48C-CDF93E4E3CEE}" type="pres">
      <dgm:prSet presAssocID="{3AD8ED22-825C-436B-90CF-6D197ACB31E5}" presName="arrow" presStyleLbl="bgShp" presStyleIdx="0" presStyleCnt="1"/>
      <dgm:spPr/>
    </dgm:pt>
    <dgm:pt modelId="{5113BA97-CC95-4504-BB4C-80D614B3AC83}" type="pres">
      <dgm:prSet presAssocID="{3AD8ED22-825C-436B-90CF-6D197ACB31E5}" presName="linearProcess" presStyleCnt="0"/>
      <dgm:spPr/>
    </dgm:pt>
    <dgm:pt modelId="{E81640A9-D596-4CCA-AD73-3B6161643100}" type="pres">
      <dgm:prSet presAssocID="{3529EC74-465F-4AFA-9215-CE049CEE108E}" presName="textNode" presStyleLbl="node1" presStyleIdx="0" presStyleCnt="4">
        <dgm:presLayoutVars>
          <dgm:bulletEnabled val="1"/>
        </dgm:presLayoutVars>
      </dgm:prSet>
      <dgm:spPr/>
    </dgm:pt>
    <dgm:pt modelId="{50161518-A7CD-4C05-89DB-2F36000A2138}" type="pres">
      <dgm:prSet presAssocID="{7535E669-2AB3-4CC1-AACD-D2002DD91B14}" presName="sibTrans" presStyleCnt="0"/>
      <dgm:spPr/>
    </dgm:pt>
    <dgm:pt modelId="{33C20308-4D91-47FF-8C5A-584F5897C85B}" type="pres">
      <dgm:prSet presAssocID="{B5B38CAF-D10D-4944-925A-C31D8BF79C16}" presName="textNode" presStyleLbl="node1" presStyleIdx="1" presStyleCnt="4">
        <dgm:presLayoutVars>
          <dgm:bulletEnabled val="1"/>
        </dgm:presLayoutVars>
      </dgm:prSet>
      <dgm:spPr/>
    </dgm:pt>
    <dgm:pt modelId="{769BB31B-385E-44F1-908A-28763AAC88CA}" type="pres">
      <dgm:prSet presAssocID="{8769C032-738F-41DA-945C-382D870782CA}" presName="sibTrans" presStyleCnt="0"/>
      <dgm:spPr/>
    </dgm:pt>
    <dgm:pt modelId="{5242F970-616B-49C8-AA08-11896C99CA72}" type="pres">
      <dgm:prSet presAssocID="{87C33296-D4BE-4CCB-A12F-FEBFE44FBDB1}" presName="textNode" presStyleLbl="node1" presStyleIdx="2" presStyleCnt="4">
        <dgm:presLayoutVars>
          <dgm:bulletEnabled val="1"/>
        </dgm:presLayoutVars>
      </dgm:prSet>
      <dgm:spPr/>
    </dgm:pt>
    <dgm:pt modelId="{BDE41E04-44F0-4062-B4A7-B98BBB1CB4D0}" type="pres">
      <dgm:prSet presAssocID="{A57AC908-20A7-4C5F-91C7-AE362C6E096A}" presName="sibTrans" presStyleCnt="0"/>
      <dgm:spPr/>
    </dgm:pt>
    <dgm:pt modelId="{176F97D8-AEF8-4BD6-9B8E-E3721CC4F432}" type="pres">
      <dgm:prSet presAssocID="{B05D7B1C-D6E7-4F53-A1CA-CE7C8A4F7B4A}" presName="textNode" presStyleLbl="node1" presStyleIdx="3" presStyleCnt="4">
        <dgm:presLayoutVars>
          <dgm:bulletEnabled val="1"/>
        </dgm:presLayoutVars>
      </dgm:prSet>
      <dgm:spPr/>
    </dgm:pt>
  </dgm:ptLst>
  <dgm:cxnLst>
    <dgm:cxn modelId="{B2039B06-56B7-4A7C-A196-1F493FA438E3}" type="presOf" srcId="{41579440-FEE5-4C97-8B43-AAD0E196D4F0}" destId="{E81640A9-D596-4CCA-AD73-3B6161643100}" srcOrd="0" destOrd="1" presId="urn:microsoft.com/office/officeart/2005/8/layout/hProcess9"/>
    <dgm:cxn modelId="{9AAC0511-0E04-47BD-B0E6-E997F074059A}" srcId="{3AD8ED22-825C-436B-90CF-6D197ACB31E5}" destId="{87C33296-D4BE-4CCB-A12F-FEBFE44FBDB1}" srcOrd="2" destOrd="0" parTransId="{43E0BFBD-96C3-4137-9C57-61F67E6557F5}" sibTransId="{A57AC908-20A7-4C5F-91C7-AE362C6E096A}"/>
    <dgm:cxn modelId="{A469C120-CF5B-4712-9DE9-4893370DD82D}" type="presOf" srcId="{3529EC74-465F-4AFA-9215-CE049CEE108E}" destId="{E81640A9-D596-4CCA-AD73-3B6161643100}" srcOrd="0" destOrd="0" presId="urn:microsoft.com/office/officeart/2005/8/layout/hProcess9"/>
    <dgm:cxn modelId="{17BF1430-0438-4475-825B-703BE0B94B45}" srcId="{3AD8ED22-825C-436B-90CF-6D197ACB31E5}" destId="{B05D7B1C-D6E7-4F53-A1CA-CE7C8A4F7B4A}" srcOrd="3" destOrd="0" parTransId="{A9439C24-C479-4355-B0F8-643A73783C52}" sibTransId="{957FBBEE-5C42-4757-BB88-E6C7F9FC0F0B}"/>
    <dgm:cxn modelId="{17ED9535-35F2-4FE0-B2BB-D15FB719B43E}" type="presOf" srcId="{407D297E-20CB-46D3-B73F-AD777C977F1F}" destId="{33C20308-4D91-47FF-8C5A-584F5897C85B}" srcOrd="0" destOrd="1" presId="urn:microsoft.com/office/officeart/2005/8/layout/hProcess9"/>
    <dgm:cxn modelId="{BF5C5C61-8461-4A2F-A87F-485474D9C1BA}" type="presOf" srcId="{87C33296-D4BE-4CCB-A12F-FEBFE44FBDB1}" destId="{5242F970-616B-49C8-AA08-11896C99CA72}" srcOrd="0" destOrd="0" presId="urn:microsoft.com/office/officeart/2005/8/layout/hProcess9"/>
    <dgm:cxn modelId="{A988DD69-B731-4B9C-952A-F167D4DD32D0}" type="presOf" srcId="{B05D7B1C-D6E7-4F53-A1CA-CE7C8A4F7B4A}" destId="{176F97D8-AEF8-4BD6-9B8E-E3721CC4F432}" srcOrd="0" destOrd="0" presId="urn:microsoft.com/office/officeart/2005/8/layout/hProcess9"/>
    <dgm:cxn modelId="{2AE9426A-2720-462B-A752-6B89F80ABC88}" type="presOf" srcId="{B5B38CAF-D10D-4944-925A-C31D8BF79C16}" destId="{33C20308-4D91-47FF-8C5A-584F5897C85B}" srcOrd="0" destOrd="0" presId="urn:microsoft.com/office/officeart/2005/8/layout/hProcess9"/>
    <dgm:cxn modelId="{AEC9B64E-B470-4E59-836F-214EF4834236}" type="presOf" srcId="{3AD8ED22-825C-436B-90CF-6D197ACB31E5}" destId="{A2BC6CEB-821C-466B-8E9C-763451023867}" srcOrd="0" destOrd="0" presId="urn:microsoft.com/office/officeart/2005/8/layout/hProcess9"/>
    <dgm:cxn modelId="{7D888DA3-E036-4D5B-A5EC-F2C523FAE68B}" srcId="{87C33296-D4BE-4CCB-A12F-FEBFE44FBDB1}" destId="{559ED9F7-F91C-4296-A043-5052BB06AD9F}" srcOrd="0" destOrd="0" parTransId="{4E90C56F-B85B-4652-8F85-78A509F287F1}" sibTransId="{A73FEBE9-0104-4591-803B-C2FA2F778094}"/>
    <dgm:cxn modelId="{97A3B6B1-770B-4991-BF1A-98069E1C51B6}" srcId="{3AD8ED22-825C-436B-90CF-6D197ACB31E5}" destId="{B5B38CAF-D10D-4944-925A-C31D8BF79C16}" srcOrd="1" destOrd="0" parTransId="{8EBE0854-412C-4F5D-9532-DC853C451401}" sibTransId="{8769C032-738F-41DA-945C-382D870782CA}"/>
    <dgm:cxn modelId="{E3318CB7-A577-4B29-8885-A0090DA5A9FA}" type="presOf" srcId="{4520B30F-F8DE-4391-B42E-2FE233F79FE5}" destId="{176F97D8-AEF8-4BD6-9B8E-E3721CC4F432}" srcOrd="0" destOrd="1" presId="urn:microsoft.com/office/officeart/2005/8/layout/hProcess9"/>
    <dgm:cxn modelId="{EED5AEC4-6E1E-4CF6-B94F-9CE52193A6F8}" srcId="{3AD8ED22-825C-436B-90CF-6D197ACB31E5}" destId="{3529EC74-465F-4AFA-9215-CE049CEE108E}" srcOrd="0" destOrd="0" parTransId="{C899D793-F62C-4C4E-A2EB-D42B8FF50519}" sibTransId="{7535E669-2AB3-4CC1-AACD-D2002DD91B14}"/>
    <dgm:cxn modelId="{C36881D1-8D75-4308-B74A-639CFF7E9CC0}" srcId="{3529EC74-465F-4AFA-9215-CE049CEE108E}" destId="{41579440-FEE5-4C97-8B43-AAD0E196D4F0}" srcOrd="0" destOrd="0" parTransId="{8246A9E4-D0A2-4A93-AD92-6FD7C05608EA}" sibTransId="{54CC1387-4392-4856-B4C5-566DCC28BDF8}"/>
    <dgm:cxn modelId="{86E5EFD7-89FA-46D4-93CF-8C06B6214DA8}" type="presOf" srcId="{559ED9F7-F91C-4296-A043-5052BB06AD9F}" destId="{5242F970-616B-49C8-AA08-11896C99CA72}" srcOrd="0" destOrd="1" presId="urn:microsoft.com/office/officeart/2005/8/layout/hProcess9"/>
    <dgm:cxn modelId="{B3EFCDE5-E304-46BB-B700-9FD8A0457883}" srcId="{B05D7B1C-D6E7-4F53-A1CA-CE7C8A4F7B4A}" destId="{4520B30F-F8DE-4391-B42E-2FE233F79FE5}" srcOrd="0" destOrd="0" parTransId="{CBF508C0-1AFF-4F38-8C07-F0FED1A07974}" sibTransId="{0CD8868F-01D4-4420-B95A-9E0D962D8260}"/>
    <dgm:cxn modelId="{8EA8BAF1-BC7F-4B7D-B4B8-7190A6AD7012}" srcId="{B5B38CAF-D10D-4944-925A-C31D8BF79C16}" destId="{407D297E-20CB-46D3-B73F-AD777C977F1F}" srcOrd="0" destOrd="0" parTransId="{1272A477-5406-45B5-B85A-754774CAB86F}" sibTransId="{A639FCB3-310B-4BB6-A2E9-3B8D7879FCE1}"/>
    <dgm:cxn modelId="{B2A1830F-59AA-4F56-A47C-C819789D0FAF}" type="presParOf" srcId="{A2BC6CEB-821C-466B-8E9C-763451023867}" destId="{23D7C549-A18F-4B26-B48C-CDF93E4E3CEE}" srcOrd="0" destOrd="0" presId="urn:microsoft.com/office/officeart/2005/8/layout/hProcess9"/>
    <dgm:cxn modelId="{C03C3BB6-DBB8-4B27-B616-2FAA49CB986F}" type="presParOf" srcId="{A2BC6CEB-821C-466B-8E9C-763451023867}" destId="{5113BA97-CC95-4504-BB4C-80D614B3AC83}" srcOrd="1" destOrd="0" presId="urn:microsoft.com/office/officeart/2005/8/layout/hProcess9"/>
    <dgm:cxn modelId="{7B5E24C6-5DBC-4C9A-B3E4-431FBA4EA125}" type="presParOf" srcId="{5113BA97-CC95-4504-BB4C-80D614B3AC83}" destId="{E81640A9-D596-4CCA-AD73-3B6161643100}" srcOrd="0" destOrd="0" presId="urn:microsoft.com/office/officeart/2005/8/layout/hProcess9"/>
    <dgm:cxn modelId="{709FE4D0-57CB-478D-8172-2AEA9ACB18DD}" type="presParOf" srcId="{5113BA97-CC95-4504-BB4C-80D614B3AC83}" destId="{50161518-A7CD-4C05-89DB-2F36000A2138}" srcOrd="1" destOrd="0" presId="urn:microsoft.com/office/officeart/2005/8/layout/hProcess9"/>
    <dgm:cxn modelId="{D853B449-22FD-4A0C-A019-DADFD7BFB20E}" type="presParOf" srcId="{5113BA97-CC95-4504-BB4C-80D614B3AC83}" destId="{33C20308-4D91-47FF-8C5A-584F5897C85B}" srcOrd="2" destOrd="0" presId="urn:microsoft.com/office/officeart/2005/8/layout/hProcess9"/>
    <dgm:cxn modelId="{9652841F-B296-4DC4-BAAC-3850129846B1}" type="presParOf" srcId="{5113BA97-CC95-4504-BB4C-80D614B3AC83}" destId="{769BB31B-385E-44F1-908A-28763AAC88CA}" srcOrd="3" destOrd="0" presId="urn:microsoft.com/office/officeart/2005/8/layout/hProcess9"/>
    <dgm:cxn modelId="{6453ACD4-66A2-40A2-8E79-515A1F1471B8}" type="presParOf" srcId="{5113BA97-CC95-4504-BB4C-80D614B3AC83}" destId="{5242F970-616B-49C8-AA08-11896C99CA72}" srcOrd="4" destOrd="0" presId="urn:microsoft.com/office/officeart/2005/8/layout/hProcess9"/>
    <dgm:cxn modelId="{619D99AF-6C14-47D8-AC10-C3A82613CDE6}" type="presParOf" srcId="{5113BA97-CC95-4504-BB4C-80D614B3AC83}" destId="{BDE41E04-44F0-4062-B4A7-B98BBB1CB4D0}" srcOrd="5" destOrd="0" presId="urn:microsoft.com/office/officeart/2005/8/layout/hProcess9"/>
    <dgm:cxn modelId="{CF745D43-2EB6-41D5-A79C-205E8819675C}" type="presParOf" srcId="{5113BA97-CC95-4504-BB4C-80D614B3AC83}" destId="{176F97D8-AEF8-4BD6-9B8E-E3721CC4F432}"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F5E93-036D-4772-9018-85A34055F397}">
      <dsp:nvSpPr>
        <dsp:cNvPr id="0" name=""/>
        <dsp:cNvSpPr/>
      </dsp:nvSpPr>
      <dsp:spPr>
        <a:xfrm>
          <a:off x="0" y="10674"/>
          <a:ext cx="7787148" cy="10313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LOF (Local outlier factor)</a:t>
          </a:r>
          <a:endParaRPr lang="en-IN" sz="4300" kern="1200" dirty="0"/>
        </a:p>
      </dsp:txBody>
      <dsp:txXfrm>
        <a:off x="50347" y="61021"/>
        <a:ext cx="7686454" cy="930660"/>
      </dsp:txXfrm>
    </dsp:sp>
    <dsp:sp modelId="{942424D0-2B3D-41DB-946C-443BB2D584DA}">
      <dsp:nvSpPr>
        <dsp:cNvPr id="0" name=""/>
        <dsp:cNvSpPr/>
      </dsp:nvSpPr>
      <dsp:spPr>
        <a:xfrm>
          <a:off x="0" y="1165869"/>
          <a:ext cx="7787148" cy="103135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kern="1200" dirty="0"/>
            <a:t>Isolation Forest/</a:t>
          </a:r>
          <a:r>
            <a:rPr lang="en-IN" sz="4300" kern="1200" dirty="0" err="1"/>
            <a:t>iForest</a:t>
          </a:r>
          <a:endParaRPr lang="en-IN" sz="4300" kern="1200" dirty="0"/>
        </a:p>
      </dsp:txBody>
      <dsp:txXfrm>
        <a:off x="50347" y="1216216"/>
        <a:ext cx="7686454" cy="930660"/>
      </dsp:txXfrm>
    </dsp:sp>
    <dsp:sp modelId="{DA0CE48B-A4A5-469B-8562-C231DC2E068A}">
      <dsp:nvSpPr>
        <dsp:cNvPr id="0" name=""/>
        <dsp:cNvSpPr/>
      </dsp:nvSpPr>
      <dsp:spPr>
        <a:xfrm>
          <a:off x="0" y="2331738"/>
          <a:ext cx="7787148" cy="10313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IN" sz="4300" kern="1200" dirty="0"/>
            <a:t>Deep Neural Network</a:t>
          </a:r>
        </a:p>
      </dsp:txBody>
      <dsp:txXfrm>
        <a:off x="50347" y="2382085"/>
        <a:ext cx="7686454"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7C549-A18F-4B26-B48C-CDF93E4E3CEE}">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640A9-D596-4CCA-AD73-3B6161643100}">
      <dsp:nvSpPr>
        <dsp:cNvPr id="0" name=""/>
        <dsp:cNvSpPr/>
      </dsp:nvSpPr>
      <dsp:spPr>
        <a:xfrm>
          <a:off x="808" y="1305401"/>
          <a:ext cx="251643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Milestone 1- Planning</a:t>
          </a:r>
        </a:p>
        <a:p>
          <a:pPr marL="171450" lvl="1" indent="-171450" algn="l" defTabSz="800100">
            <a:lnSpc>
              <a:spcPct val="90000"/>
            </a:lnSpc>
            <a:spcBef>
              <a:spcPct val="0"/>
            </a:spcBef>
            <a:spcAft>
              <a:spcPct val="15000"/>
            </a:spcAft>
            <a:buChar char="•"/>
          </a:pPr>
          <a:r>
            <a:rPr lang="en-IN" sz="1800" kern="1200" dirty="0"/>
            <a:t>Completed</a:t>
          </a:r>
        </a:p>
      </dsp:txBody>
      <dsp:txXfrm>
        <a:off x="85774" y="1390367"/>
        <a:ext cx="2346501" cy="1570603"/>
      </dsp:txXfrm>
    </dsp:sp>
    <dsp:sp modelId="{33C20308-4D91-47FF-8C5A-584F5897C85B}">
      <dsp:nvSpPr>
        <dsp:cNvPr id="0" name=""/>
        <dsp:cNvSpPr/>
      </dsp:nvSpPr>
      <dsp:spPr>
        <a:xfrm>
          <a:off x="2666658" y="1305401"/>
          <a:ext cx="251643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Milestone 2- EDA</a:t>
          </a:r>
        </a:p>
        <a:p>
          <a:pPr marL="171450" lvl="1" indent="-171450" algn="l" defTabSz="800100">
            <a:lnSpc>
              <a:spcPct val="90000"/>
            </a:lnSpc>
            <a:spcBef>
              <a:spcPct val="0"/>
            </a:spcBef>
            <a:spcAft>
              <a:spcPct val="15000"/>
            </a:spcAft>
            <a:buChar char="•"/>
          </a:pPr>
          <a:r>
            <a:rPr lang="en-IN" sz="1800" kern="1200" dirty="0"/>
            <a:t>Completed</a:t>
          </a:r>
        </a:p>
      </dsp:txBody>
      <dsp:txXfrm>
        <a:off x="2751624" y="1390367"/>
        <a:ext cx="2346501" cy="1570603"/>
      </dsp:txXfrm>
    </dsp:sp>
    <dsp:sp modelId="{5242F970-616B-49C8-AA08-11896C99CA72}">
      <dsp:nvSpPr>
        <dsp:cNvPr id="0" name=""/>
        <dsp:cNvSpPr/>
      </dsp:nvSpPr>
      <dsp:spPr>
        <a:xfrm>
          <a:off x="5332507" y="1305401"/>
          <a:ext cx="251643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Milestone 3 - Anomaly Detection</a:t>
          </a:r>
        </a:p>
        <a:p>
          <a:pPr marL="171450" lvl="1" indent="-171450" algn="l" defTabSz="800100">
            <a:lnSpc>
              <a:spcPct val="90000"/>
            </a:lnSpc>
            <a:spcBef>
              <a:spcPct val="0"/>
            </a:spcBef>
            <a:spcAft>
              <a:spcPct val="15000"/>
            </a:spcAft>
            <a:buChar char="•"/>
          </a:pPr>
          <a:r>
            <a:rPr lang="en-IN" sz="1800" kern="1200" dirty="0"/>
            <a:t>Completed</a:t>
          </a:r>
        </a:p>
      </dsp:txBody>
      <dsp:txXfrm>
        <a:off x="5417473" y="1390367"/>
        <a:ext cx="2346501" cy="1570603"/>
      </dsp:txXfrm>
    </dsp:sp>
    <dsp:sp modelId="{176F97D8-AEF8-4BD6-9B8E-E3721CC4F432}">
      <dsp:nvSpPr>
        <dsp:cNvPr id="0" name=""/>
        <dsp:cNvSpPr/>
      </dsp:nvSpPr>
      <dsp:spPr>
        <a:xfrm>
          <a:off x="7998357" y="1305401"/>
          <a:ext cx="2516433"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Milestone 4- Evaluation and Conclusion</a:t>
          </a:r>
          <a:endParaRPr lang="en-IN" sz="2300" kern="1200" dirty="0"/>
        </a:p>
        <a:p>
          <a:pPr marL="171450" lvl="1" indent="-171450" algn="l" defTabSz="800100">
            <a:lnSpc>
              <a:spcPct val="90000"/>
            </a:lnSpc>
            <a:spcBef>
              <a:spcPct val="0"/>
            </a:spcBef>
            <a:spcAft>
              <a:spcPct val="15000"/>
            </a:spcAft>
            <a:buChar char="•"/>
          </a:pPr>
          <a:r>
            <a:rPr lang="en-IN" sz="1800" kern="1200" dirty="0"/>
            <a:t>Completed</a:t>
          </a:r>
        </a:p>
      </dsp:txBody>
      <dsp:txXfrm>
        <a:off x="8083323" y="1390367"/>
        <a:ext cx="2346501"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6AD82-FA3D-44FF-8ED9-61638EB87314}"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DDB3B-BD44-4911-B746-EA5AFDE53FD1}" type="slidenum">
              <a:rPr lang="en-IN" smtClean="0"/>
              <a:t>‹#›</a:t>
            </a:fld>
            <a:endParaRPr lang="en-IN"/>
          </a:p>
        </p:txBody>
      </p:sp>
    </p:spTree>
    <p:extLst>
      <p:ext uri="{BB962C8B-B14F-4D97-AF65-F5344CB8AC3E}">
        <p14:creationId xmlns:p14="http://schemas.microsoft.com/office/powerpoint/2010/main" val="53247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a:t>
            </a:r>
          </a:p>
        </p:txBody>
      </p:sp>
      <p:sp>
        <p:nvSpPr>
          <p:cNvPr id="4" name="Slide Number Placeholder 3"/>
          <p:cNvSpPr>
            <a:spLocks noGrp="1"/>
          </p:cNvSpPr>
          <p:nvPr>
            <p:ph type="sldNum" sz="quarter" idx="5"/>
          </p:nvPr>
        </p:nvSpPr>
        <p:spPr/>
        <p:txBody>
          <a:bodyPr/>
          <a:lstStyle/>
          <a:p>
            <a:fld id="{94EDDB3B-BD44-4911-B746-EA5AFDE53FD1}" type="slidenum">
              <a:rPr lang="en-IN" smtClean="0"/>
              <a:t>1</a:t>
            </a:fld>
            <a:endParaRPr lang="en-IN"/>
          </a:p>
        </p:txBody>
      </p:sp>
    </p:spTree>
    <p:extLst>
      <p:ext uri="{BB962C8B-B14F-4D97-AF65-F5344CB8AC3E}">
        <p14:creationId xmlns:p14="http://schemas.microsoft.com/office/powerpoint/2010/main" val="223416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EDDB3B-BD44-4911-B746-EA5AFDE53FD1}" type="slidenum">
              <a:rPr lang="en-IN" smtClean="0"/>
              <a:t>19</a:t>
            </a:fld>
            <a:endParaRPr lang="en-IN"/>
          </a:p>
        </p:txBody>
      </p:sp>
    </p:spTree>
    <p:extLst>
      <p:ext uri="{BB962C8B-B14F-4D97-AF65-F5344CB8AC3E}">
        <p14:creationId xmlns:p14="http://schemas.microsoft.com/office/powerpoint/2010/main" val="399624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E706-76E9-4739-ABD7-B8BDF9B6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344B-8927-4B85-9D1D-476CF39A3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CC6B7F-8A51-4E13-8B1A-7BA12768DC15}"/>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44ED69B3-7B40-43C0-B4BB-723C1E17E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6CCB5-19F1-4C29-B004-7710B862592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632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3A-DEAE-4565-AC98-2B5F988D4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92EFE-BDC6-4C4B-BF0D-F5BE0433E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DDA5C-F6C8-49D3-AC53-831F48C8D259}"/>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548A2A76-AF58-4902-A5A0-381889339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9900-C48A-450D-8733-2EAA4E42215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2008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FB336-F973-4AB3-AA26-F7230CE9A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EE2AA-AAD8-462B-89FF-3005848D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AA8BD-311B-46B1-A6E2-49FF62FCDE68}"/>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60DD7AA7-D686-418C-AD00-8095A2238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1A6DD-BDEA-40E3-B356-44DCC7369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96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3CC-0441-49C8-8E61-EA4565FB3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0A71-FF56-4CAC-8E43-E0BA754A9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36FF-2EFA-44E9-A8DA-949B5730EA88}"/>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363B59F9-F7F6-41AB-AD4A-16192EC50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F217-ECF2-4FED-8E62-61C2360FC046}"/>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2464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7039-5835-4954-9410-21031C168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2D5A0-8423-4811-9343-6307ADDA6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9DBFC-34CC-4C56-B68D-8706B0C34C43}"/>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BEAEF4B7-46C3-42FE-A1AF-DB6795C9E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2F60-052B-4FD5-A470-2742310A1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160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2644-13E5-4923-96A6-394734BFB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09B1-407A-4790-95BF-69766C36C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D35D51-72CC-48A8-8A2A-BDE0BDC6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6DDAD-C7BE-4349-944D-1814D656EAF3}"/>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6" name="Footer Placeholder 5">
            <a:extLst>
              <a:ext uri="{FF2B5EF4-FFF2-40B4-BE49-F238E27FC236}">
                <a16:creationId xmlns:a16="http://schemas.microsoft.com/office/drawing/2014/main" id="{CAD89B8B-FA85-4522-A860-8BFF925F4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A5AFC-F3AF-4E38-BD16-128A5A6B125E}"/>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26965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F779-6800-41CC-90C5-C3B6605CE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76916-91C8-48CA-8285-50DF2F6A0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36B0A-C161-4834-9E14-C6E974480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00918-F76F-4624-A217-870B70526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9067-ACA4-420E-BC5E-C3EC17A3C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CE3D30-40B1-4B99-AE53-7CEBEB9852D9}"/>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8" name="Footer Placeholder 7">
            <a:extLst>
              <a:ext uri="{FF2B5EF4-FFF2-40B4-BE49-F238E27FC236}">
                <a16:creationId xmlns:a16="http://schemas.microsoft.com/office/drawing/2014/main" id="{550597D8-B159-4F01-AB21-859F4D7DF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DF140-920E-4BDB-B321-E98857458F29}"/>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273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9E4C-AE52-4DF1-BC9F-CAFAC7E7C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FCACB9-6DFC-49F0-9DB4-32374CA75C6E}"/>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4" name="Footer Placeholder 3">
            <a:extLst>
              <a:ext uri="{FF2B5EF4-FFF2-40B4-BE49-F238E27FC236}">
                <a16:creationId xmlns:a16="http://schemas.microsoft.com/office/drawing/2014/main" id="{9064DF8C-90B9-40C2-AEF2-8BA61C18A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7C405-6126-4B02-8A6D-0B79F8F525C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5105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A035B-4FF2-49A3-87EE-C5673A0FD661}"/>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3" name="Footer Placeholder 2">
            <a:extLst>
              <a:ext uri="{FF2B5EF4-FFF2-40B4-BE49-F238E27FC236}">
                <a16:creationId xmlns:a16="http://schemas.microsoft.com/office/drawing/2014/main" id="{0777E562-D1CA-4BCA-BE86-607D8D6D22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561D-36B3-4C2F-AC5C-BB11C6998CD1}"/>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459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B76B-87CF-4672-908C-96514628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AD6AF4-F00B-45FF-9B9A-209A70CE7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31A9E-4737-4528-B210-F3B527A9A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C5F8-6F5D-4CCD-AE04-20DE8CE0D6A0}"/>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6" name="Footer Placeholder 5">
            <a:extLst>
              <a:ext uri="{FF2B5EF4-FFF2-40B4-BE49-F238E27FC236}">
                <a16:creationId xmlns:a16="http://schemas.microsoft.com/office/drawing/2014/main" id="{451E313F-9758-48AC-BB92-306ED6E8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CEE50-15B0-4088-A7FE-DA3B0A2836B7}"/>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368594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624E-40E0-4807-BF22-F779CAC79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8901-E890-45FC-8971-2E9B6890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57A6DD-9044-4866-822A-F1266BE50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7523-86F0-4551-830E-EC8279B1E8AA}"/>
              </a:ext>
            </a:extLst>
          </p:cNvPr>
          <p:cNvSpPr>
            <a:spLocks noGrp="1"/>
          </p:cNvSpPr>
          <p:nvPr>
            <p:ph type="dt" sz="half" idx="10"/>
          </p:nvPr>
        </p:nvSpPr>
        <p:spPr/>
        <p:txBody>
          <a:bodyPr/>
          <a:lstStyle/>
          <a:p>
            <a:fld id="{A2ADE570-B11D-4FE2-816D-8CC236D8F6E2}" type="datetimeFigureOut">
              <a:rPr lang="en-IN" smtClean="0"/>
              <a:t>17-10-2023</a:t>
            </a:fld>
            <a:endParaRPr lang="en-IN"/>
          </a:p>
        </p:txBody>
      </p:sp>
      <p:sp>
        <p:nvSpPr>
          <p:cNvPr id="6" name="Footer Placeholder 5">
            <a:extLst>
              <a:ext uri="{FF2B5EF4-FFF2-40B4-BE49-F238E27FC236}">
                <a16:creationId xmlns:a16="http://schemas.microsoft.com/office/drawing/2014/main" id="{E7DA064B-3D61-4CAD-A3CD-034C8885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04A99-52AD-4FEB-9829-0DFB09CA8A3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2038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4915A-3164-46EF-8281-1C16A1F3D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D0ED-3D2A-4E18-B899-B558435BB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2EFF5-9934-4103-8724-9950C48D0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DE570-B11D-4FE2-816D-8CC236D8F6E2}" type="datetimeFigureOut">
              <a:rPr lang="en-IN" smtClean="0"/>
              <a:t>17-10-2023</a:t>
            </a:fld>
            <a:endParaRPr lang="en-IN"/>
          </a:p>
        </p:txBody>
      </p:sp>
      <p:sp>
        <p:nvSpPr>
          <p:cNvPr id="5" name="Footer Placeholder 4">
            <a:extLst>
              <a:ext uri="{FF2B5EF4-FFF2-40B4-BE49-F238E27FC236}">
                <a16:creationId xmlns:a16="http://schemas.microsoft.com/office/drawing/2014/main" id="{44072274-2E16-4ACF-A16C-00D416767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6C6CF1-2A5C-43A0-825C-248722EBB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FD4-9509-46B2-AAEA-2AE996A2E3F7}" type="slidenum">
              <a:rPr lang="en-IN" smtClean="0"/>
              <a:t>‹#›</a:t>
            </a:fld>
            <a:endParaRPr lang="en-IN"/>
          </a:p>
        </p:txBody>
      </p:sp>
    </p:spTree>
    <p:extLst>
      <p:ext uri="{BB962C8B-B14F-4D97-AF65-F5344CB8AC3E}">
        <p14:creationId xmlns:p14="http://schemas.microsoft.com/office/powerpoint/2010/main" val="27872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analytics-vidhya/handling-imbalanced-data-by-oversampling-with-smote-and-its-variants-23a4bf188eaf" TargetMode="External"/><Relationship Id="rId3" Type="http://schemas.openxmlformats.org/officeDocument/2006/relationships/hyperlink" Target="https://en.wikipedia.org/wiki/Anomaly_detection" TargetMode="External"/><Relationship Id="rId7" Type="http://schemas.openxmlformats.org/officeDocument/2006/relationships/hyperlink" Target="https://behesht.medium.com/unsupervised-learning-clustering-using-gaussian-mixture-model-gmm-c788b280932b#:~:text=Clustering%20is%20a%20fundamental%20task,a%20mixture%20of%20Gaussian%20distributions" TargetMode="External"/><Relationship Id="rId2" Type="http://schemas.openxmlformats.org/officeDocument/2006/relationships/hyperlink" Target="https://www.bajajfinserv.in/insurance/types-of-credit-card-fraud-and-how-you-can-avoid-them" TargetMode="External"/><Relationship Id="rId1" Type="http://schemas.openxmlformats.org/officeDocument/2006/relationships/slideLayout" Target="../slideLayouts/slideLayout2.xml"/><Relationship Id="rId6" Type="http://schemas.openxmlformats.org/officeDocument/2006/relationships/hyperlink" Target="https://www.semanticscholar.org/paper/Volume-16%3A-How-to-Detect-and-Handle-Outliers-Hoaglin/d524a172b49e25f888376d662ee364aa77d99e8a" TargetMode="External"/><Relationship Id="rId5" Type="http://schemas.openxmlformats.org/officeDocument/2006/relationships/hyperlink" Target="https://www.ibm.com/docs/en/cognos-analytics/11.1.0?topic=terms-modified-z-score" TargetMode="External"/><Relationship Id="rId4" Type="http://schemas.openxmlformats.org/officeDocument/2006/relationships/hyperlink" Target="https://www.computerworld.com/article/2591492/victims-of-credit-card-fraud-tell-their-stories.html#:~:text=She%20had%20been%20writing%20checks,small%20purchase%20at%20a%20drugstor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53-6A08-46DB-8F06-CC5B81BDD304}"/>
              </a:ext>
            </a:extLst>
          </p:cNvPr>
          <p:cNvSpPr>
            <a:spLocks noGrp="1"/>
          </p:cNvSpPr>
          <p:nvPr>
            <p:ph type="ctrTitle"/>
          </p:nvPr>
        </p:nvSpPr>
        <p:spPr>
          <a:xfrm>
            <a:off x="849744" y="1394115"/>
            <a:ext cx="9513455" cy="2192048"/>
          </a:xfrm>
        </p:spPr>
        <p:txBody>
          <a:bodyPr>
            <a:normAutofit fontScale="90000"/>
          </a:bodyPr>
          <a:lstStyle/>
          <a:p>
            <a:pPr algn="l"/>
            <a:r>
              <a:rPr lang="en-US" b="1" dirty="0">
                <a:latin typeface="Tahoma" panose="020B0604030504040204" pitchFamily="34" charset="0"/>
                <a:ea typeface="Tahoma" panose="020B0604030504040204" pitchFamily="34" charset="0"/>
                <a:cs typeface="Tahoma" panose="020B0604030504040204" pitchFamily="34" charset="0"/>
              </a:rPr>
              <a:t>Credit Card Fraud Detection Using Anomaly Detection Techniques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E447E8E9-A035-4CFB-B8D3-1FAA180D0CB3}"/>
              </a:ext>
            </a:extLst>
          </p:cNvPr>
          <p:cNvSpPr>
            <a:spLocks noGrp="1"/>
          </p:cNvSpPr>
          <p:nvPr>
            <p:ph type="subTitle" idx="1"/>
          </p:nvPr>
        </p:nvSpPr>
        <p:spPr>
          <a:xfrm>
            <a:off x="849745" y="3976688"/>
            <a:ext cx="9144000" cy="1487198"/>
          </a:xfrm>
        </p:spPr>
        <p:txBody>
          <a:bodyPr>
            <a:normAutofit/>
          </a:bodyPr>
          <a:lstStyle/>
          <a:p>
            <a:pPr algn="l"/>
            <a:r>
              <a:rPr lang="en-IN" sz="2000" dirty="0">
                <a:latin typeface="Roboto" panose="02000000000000000000" pitchFamily="2" charset="0"/>
                <a:ea typeface="Roboto" panose="02000000000000000000" pitchFamily="2" charset="0"/>
                <a:cs typeface="Tahoma" panose="020B0604030504040204" pitchFamily="34" charset="0"/>
              </a:rPr>
              <a:t>Presented by: Anubhav Sharma</a:t>
            </a:r>
          </a:p>
          <a:p>
            <a:pPr algn="l"/>
            <a:r>
              <a:rPr lang="en-IN" sz="2000" dirty="0">
                <a:latin typeface="Roboto" panose="02000000000000000000" pitchFamily="2" charset="0"/>
                <a:ea typeface="Roboto" panose="02000000000000000000" pitchFamily="2" charset="0"/>
                <a:cs typeface="Tahoma" panose="020B0604030504040204" pitchFamily="34" charset="0"/>
              </a:rPr>
              <a:t>Last Updated: 16</a:t>
            </a:r>
            <a:r>
              <a:rPr lang="en-IN" sz="2000" baseline="30000" dirty="0">
                <a:latin typeface="Roboto" panose="02000000000000000000" pitchFamily="2" charset="0"/>
                <a:ea typeface="Roboto" panose="02000000000000000000" pitchFamily="2" charset="0"/>
                <a:cs typeface="Tahoma" panose="020B0604030504040204" pitchFamily="34" charset="0"/>
              </a:rPr>
              <a:t>th</a:t>
            </a:r>
            <a:r>
              <a:rPr lang="en-IN" sz="2000" dirty="0">
                <a:latin typeface="Roboto" panose="02000000000000000000" pitchFamily="2" charset="0"/>
                <a:ea typeface="Roboto" panose="02000000000000000000" pitchFamily="2" charset="0"/>
                <a:cs typeface="Tahoma" panose="020B0604030504040204" pitchFamily="34" charset="0"/>
              </a:rPr>
              <a:t> October 2023</a:t>
            </a:r>
          </a:p>
        </p:txBody>
      </p:sp>
      <p:sp>
        <p:nvSpPr>
          <p:cNvPr id="5" name="Rectangle 4">
            <a:extLst>
              <a:ext uri="{FF2B5EF4-FFF2-40B4-BE49-F238E27FC236}">
                <a16:creationId xmlns:a16="http://schemas.microsoft.com/office/drawing/2014/main" id="{FD2A11B0-E740-4AC2-891D-95432C662E0A}"/>
              </a:ext>
            </a:extLst>
          </p:cNvPr>
          <p:cNvSpPr/>
          <p:nvPr/>
        </p:nvSpPr>
        <p:spPr>
          <a:xfrm>
            <a:off x="944995" y="3714750"/>
            <a:ext cx="6132080" cy="952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504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Time and Amount Analysis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603750"/>
          </a:xfrm>
        </p:spPr>
        <p:txBody>
          <a:bodyPr>
            <a:normAutofit/>
          </a:bodyPr>
          <a:lstStyle/>
          <a:p>
            <a:r>
              <a:rPr lang="en-IN" dirty="0">
                <a:latin typeface="Roboto" panose="02000000000000000000" pitchFamily="2" charset="0"/>
                <a:ea typeface="Roboto" panose="02000000000000000000" pitchFamily="2" charset="0"/>
                <a:cs typeface="Roboto" panose="02000000000000000000" pitchFamily="2" charset="0"/>
              </a:rPr>
              <a:t>Transaction Amount has a left skewed distribution and Transaction Time is cyclic in nature. We will further analyse them in following slides.</a:t>
            </a:r>
          </a:p>
          <a:p>
            <a:pPr marL="0" indent="0">
              <a:buNone/>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E9B4059-75B0-9418-ED36-851E6DE2286C}"/>
              </a:ext>
            </a:extLst>
          </p:cNvPr>
          <p:cNvPicPr>
            <a:picLocks noChangeAspect="1"/>
          </p:cNvPicPr>
          <p:nvPr/>
        </p:nvPicPr>
        <p:blipFill>
          <a:blip r:embed="rId3"/>
          <a:stretch>
            <a:fillRect/>
          </a:stretch>
        </p:blipFill>
        <p:spPr>
          <a:xfrm>
            <a:off x="838199" y="3282103"/>
            <a:ext cx="10515601" cy="2738087"/>
          </a:xfrm>
          <a:prstGeom prst="rect">
            <a:avLst/>
          </a:prstGeom>
        </p:spPr>
      </p:pic>
    </p:spTree>
    <p:custDataLst>
      <p:tags r:id="rId1"/>
    </p:custDataLst>
    <p:extLst>
      <p:ext uri="{BB962C8B-B14F-4D97-AF65-F5344CB8AC3E}">
        <p14:creationId xmlns:p14="http://schemas.microsoft.com/office/powerpoint/2010/main" val="19306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Transaction Amount</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3978298" cy="4603750"/>
          </a:xfrm>
        </p:spPr>
        <p:txBody>
          <a:bodyPr>
            <a:normAutofit fontScale="77500" lnSpcReduction="20000"/>
          </a:bodyPr>
          <a:lstStyle/>
          <a:p>
            <a:r>
              <a:rPr lang="en-IN" dirty="0">
                <a:latin typeface="Roboto" panose="02000000000000000000" pitchFamily="2" charset="0"/>
                <a:ea typeface="Roboto" panose="02000000000000000000" pitchFamily="2" charset="0"/>
                <a:cs typeface="Roboto" panose="02000000000000000000" pitchFamily="2" charset="0"/>
              </a:rPr>
              <a:t>Normal Transactions peak earlier than Fraud Transactions and this can be confirmed with the help of Fraud Transactions statistics below.</a:t>
            </a:r>
          </a:p>
          <a:p>
            <a:r>
              <a:rPr lang="en-IN" dirty="0">
                <a:latin typeface="Roboto" panose="02000000000000000000" pitchFamily="2" charset="0"/>
                <a:ea typeface="Roboto" panose="02000000000000000000" pitchFamily="2" charset="0"/>
                <a:cs typeface="Roboto" panose="02000000000000000000" pitchFamily="2" charset="0"/>
              </a:rPr>
              <a:t>Mean of </a:t>
            </a:r>
            <a:r>
              <a:rPr lang="en-US" dirty="0">
                <a:latin typeface="Roboto" panose="02000000000000000000" pitchFamily="2" charset="0"/>
                <a:ea typeface="Roboto" panose="02000000000000000000" pitchFamily="2" charset="0"/>
                <a:cs typeface="Roboto" panose="02000000000000000000" pitchFamily="2" charset="0"/>
              </a:rPr>
              <a:t>Fraud Transaction amounts 122.21 In contrast, mean of the Normal Transactions is 88.29 which is much less. However, overall both Normal Transactions and Fraud Transactions have visibly similar Skewed Distributions with most transactions below 500:</a:t>
            </a:r>
            <a:endParaRPr lang="en-IN"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D9E1C79-2A54-8D40-EBC9-3FA5AD05508A}"/>
              </a:ext>
            </a:extLst>
          </p:cNvPr>
          <p:cNvPicPr>
            <a:picLocks noChangeAspect="1"/>
          </p:cNvPicPr>
          <p:nvPr/>
        </p:nvPicPr>
        <p:blipFill>
          <a:blip r:embed="rId3"/>
          <a:stretch>
            <a:fillRect/>
          </a:stretch>
        </p:blipFill>
        <p:spPr>
          <a:xfrm>
            <a:off x="4667821" y="1825625"/>
            <a:ext cx="7524179" cy="2686665"/>
          </a:xfrm>
          <a:prstGeom prst="rect">
            <a:avLst/>
          </a:prstGeom>
        </p:spPr>
      </p:pic>
      <p:pic>
        <p:nvPicPr>
          <p:cNvPr id="10" name="Picture 9">
            <a:extLst>
              <a:ext uri="{FF2B5EF4-FFF2-40B4-BE49-F238E27FC236}">
                <a16:creationId xmlns:a16="http://schemas.microsoft.com/office/drawing/2014/main" id="{71C03BC5-1126-030E-BC8E-7ECB99D0A1A8}"/>
              </a:ext>
            </a:extLst>
          </p:cNvPr>
          <p:cNvPicPr>
            <a:picLocks noChangeAspect="1"/>
          </p:cNvPicPr>
          <p:nvPr/>
        </p:nvPicPr>
        <p:blipFill>
          <a:blip r:embed="rId4"/>
          <a:stretch>
            <a:fillRect/>
          </a:stretch>
        </p:blipFill>
        <p:spPr>
          <a:xfrm>
            <a:off x="8681378" y="4808709"/>
            <a:ext cx="3147333" cy="1684166"/>
          </a:xfrm>
          <a:prstGeom prst="rect">
            <a:avLst/>
          </a:prstGeom>
        </p:spPr>
      </p:pic>
      <p:pic>
        <p:nvPicPr>
          <p:cNvPr id="12" name="Picture 11">
            <a:extLst>
              <a:ext uri="{FF2B5EF4-FFF2-40B4-BE49-F238E27FC236}">
                <a16:creationId xmlns:a16="http://schemas.microsoft.com/office/drawing/2014/main" id="{E0DF4B19-AFC7-67B7-B260-BC1E4C34B240}"/>
              </a:ext>
            </a:extLst>
          </p:cNvPr>
          <p:cNvPicPr>
            <a:picLocks noChangeAspect="1"/>
          </p:cNvPicPr>
          <p:nvPr/>
        </p:nvPicPr>
        <p:blipFill>
          <a:blip r:embed="rId5"/>
          <a:stretch>
            <a:fillRect/>
          </a:stretch>
        </p:blipFill>
        <p:spPr>
          <a:xfrm>
            <a:off x="5021939" y="4724882"/>
            <a:ext cx="3033023" cy="1767993"/>
          </a:xfrm>
          <a:prstGeom prst="rect">
            <a:avLst/>
          </a:prstGeom>
        </p:spPr>
      </p:pic>
    </p:spTree>
    <p:custDataLst>
      <p:tags r:id="rId1"/>
    </p:custDataLst>
    <p:extLst>
      <p:ext uri="{BB962C8B-B14F-4D97-AF65-F5344CB8AC3E}">
        <p14:creationId xmlns:p14="http://schemas.microsoft.com/office/powerpoint/2010/main" val="32166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Transaction Time</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199" y="1825625"/>
            <a:ext cx="5257801" cy="4603750"/>
          </a:xfrm>
        </p:spPr>
        <p:txBody>
          <a:bodyPr>
            <a:normAutofit/>
          </a:bodyPr>
          <a:lstStyle/>
          <a:p>
            <a:r>
              <a:rPr lang="en-IN" dirty="0">
                <a:latin typeface="Roboto" panose="02000000000000000000" pitchFamily="2" charset="0"/>
                <a:ea typeface="Roboto" panose="02000000000000000000" pitchFamily="2" charset="0"/>
                <a:cs typeface="Roboto" panose="02000000000000000000" pitchFamily="2" charset="0"/>
              </a:rPr>
              <a:t>More in-depth analysis of the Time column tells us that it is quite uniform across both Normal and Fraud Transactions with peaks of both types transactions happening at similar time in a cyclic nature.</a:t>
            </a:r>
          </a:p>
          <a:p>
            <a:r>
              <a:rPr lang="en-IN" dirty="0">
                <a:latin typeface="Roboto" panose="02000000000000000000" pitchFamily="2" charset="0"/>
                <a:ea typeface="Roboto" panose="02000000000000000000" pitchFamily="2" charset="0"/>
                <a:cs typeface="Roboto" panose="02000000000000000000" pitchFamily="2" charset="0"/>
              </a:rPr>
              <a:t>We will add more EDA details in Report and Final Slides.</a:t>
            </a:r>
          </a:p>
          <a:p>
            <a:pPr marL="0" indent="0">
              <a:buNone/>
            </a:pP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graph showing a line of blue color&#10;&#10;Description automatically generated with medium confidence">
            <a:extLst>
              <a:ext uri="{FF2B5EF4-FFF2-40B4-BE49-F238E27FC236}">
                <a16:creationId xmlns:a16="http://schemas.microsoft.com/office/drawing/2014/main" id="{1AC226E9-159D-E304-B608-E0ED92A4699E}"/>
              </a:ext>
            </a:extLst>
          </p:cNvPr>
          <p:cNvPicPr>
            <a:picLocks noChangeAspect="1"/>
          </p:cNvPicPr>
          <p:nvPr/>
        </p:nvPicPr>
        <p:blipFill>
          <a:blip r:embed="rId3"/>
          <a:stretch>
            <a:fillRect/>
          </a:stretch>
        </p:blipFill>
        <p:spPr>
          <a:xfrm>
            <a:off x="6574085" y="1559045"/>
            <a:ext cx="4779715" cy="2549011"/>
          </a:xfrm>
          <a:prstGeom prst="rect">
            <a:avLst/>
          </a:prstGeom>
        </p:spPr>
      </p:pic>
      <p:pic>
        <p:nvPicPr>
          <p:cNvPr id="3" name="Picture 2">
            <a:extLst>
              <a:ext uri="{FF2B5EF4-FFF2-40B4-BE49-F238E27FC236}">
                <a16:creationId xmlns:a16="http://schemas.microsoft.com/office/drawing/2014/main" id="{F13FA7D0-ED19-A1D0-EF2F-97075B9912D5}"/>
              </a:ext>
            </a:extLst>
          </p:cNvPr>
          <p:cNvPicPr>
            <a:picLocks noChangeAspect="1"/>
          </p:cNvPicPr>
          <p:nvPr/>
        </p:nvPicPr>
        <p:blipFill>
          <a:blip r:embed="rId4"/>
          <a:stretch>
            <a:fillRect/>
          </a:stretch>
        </p:blipFill>
        <p:spPr>
          <a:xfrm>
            <a:off x="6390462" y="3976413"/>
            <a:ext cx="5115160" cy="2748852"/>
          </a:xfrm>
          <a:prstGeom prst="rect">
            <a:avLst/>
          </a:prstGeom>
        </p:spPr>
      </p:pic>
    </p:spTree>
    <p:custDataLst>
      <p:tags r:id="rId1"/>
    </p:custDataLst>
    <p:extLst>
      <p:ext uri="{BB962C8B-B14F-4D97-AF65-F5344CB8AC3E}">
        <p14:creationId xmlns:p14="http://schemas.microsoft.com/office/powerpoint/2010/main" val="35495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0"/>
            <a:ext cx="10515600" cy="1325563"/>
          </a:xfrm>
        </p:spPr>
        <p:txBody>
          <a:bodyPr>
            <a:normAutofit/>
          </a:bodyPr>
          <a:lstStyle/>
          <a:p>
            <a:r>
              <a:rPr lang="en-IN" sz="4000" b="1" dirty="0">
                <a:latin typeface="Tohama"/>
                <a:ea typeface="Roboto" panose="02000000000000000000" pitchFamily="2" charset="0"/>
              </a:rPr>
              <a:t>Correlation Heatmap</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EB2FA49-23F9-2AD3-8047-B532E2630F68}"/>
              </a:ext>
            </a:extLst>
          </p:cNvPr>
          <p:cNvPicPr>
            <a:picLocks noChangeAspect="1"/>
          </p:cNvPicPr>
          <p:nvPr/>
        </p:nvPicPr>
        <p:blipFill>
          <a:blip r:embed="rId3"/>
          <a:stretch>
            <a:fillRect/>
          </a:stretch>
        </p:blipFill>
        <p:spPr>
          <a:xfrm>
            <a:off x="993057" y="982271"/>
            <a:ext cx="10360743" cy="5730737"/>
          </a:xfrm>
          <a:prstGeom prst="rect">
            <a:avLst/>
          </a:prstGeom>
        </p:spPr>
      </p:pic>
    </p:spTree>
    <p:custDataLst>
      <p:tags r:id="rId1"/>
    </p:custDataLst>
    <p:extLst>
      <p:ext uri="{BB962C8B-B14F-4D97-AF65-F5344CB8AC3E}">
        <p14:creationId xmlns:p14="http://schemas.microsoft.com/office/powerpoint/2010/main" val="49614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Tohama"/>
                <a:ea typeface="Roboto" panose="02000000000000000000" pitchFamily="2" charset="0"/>
              </a:rPr>
              <a:t>Application of Anomaly Detection Techniques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603750"/>
          </a:xfrm>
        </p:spPr>
        <p:txBody>
          <a:bodyPr>
            <a:normAutofit fontScale="92500" lnSpcReduction="20000"/>
          </a:bodyPr>
          <a:lstStyle/>
          <a:p>
            <a:r>
              <a:rPr lang="en-US" dirty="0">
                <a:latin typeface="Roboto" panose="02000000000000000000" pitchFamily="2" charset="0"/>
                <a:ea typeface="Roboto" panose="02000000000000000000" pitchFamily="2" charset="0"/>
                <a:cs typeface="Roboto" panose="02000000000000000000" pitchFamily="2" charset="0"/>
              </a:rPr>
              <a:t>After the EDA we will move to Step 3 where we will Apply Different Anomaly Detection Techniques and this part will be biggest part of the project. Complete details of these techniques and their methodologies including Hyperparameter Tuning are mentioned in Project Report:</a:t>
            </a:r>
          </a:p>
          <a:p>
            <a:pPr lvl="1"/>
            <a:r>
              <a:rPr lang="en-US" dirty="0">
                <a:latin typeface="Roboto" panose="02000000000000000000" pitchFamily="2" charset="0"/>
                <a:ea typeface="Roboto" panose="02000000000000000000" pitchFamily="2" charset="0"/>
                <a:cs typeface="Roboto" panose="02000000000000000000" pitchFamily="2" charset="0"/>
              </a:rPr>
              <a:t>IQR</a:t>
            </a:r>
          </a:p>
          <a:p>
            <a:pPr lvl="1"/>
            <a:r>
              <a:rPr lang="en-US" dirty="0">
                <a:latin typeface="Roboto" panose="02000000000000000000" pitchFamily="2" charset="0"/>
                <a:ea typeface="Roboto" panose="02000000000000000000" pitchFamily="2" charset="0"/>
                <a:cs typeface="Roboto" panose="02000000000000000000" pitchFamily="2" charset="0"/>
              </a:rPr>
              <a:t>Modified Z-Score</a:t>
            </a:r>
          </a:p>
          <a:p>
            <a:pPr lvl="1"/>
            <a:r>
              <a:rPr lang="en-US" dirty="0">
                <a:latin typeface="Roboto" panose="02000000000000000000" pitchFamily="2" charset="0"/>
                <a:ea typeface="Roboto" panose="02000000000000000000" pitchFamily="2" charset="0"/>
                <a:cs typeface="Roboto" panose="02000000000000000000" pitchFamily="2" charset="0"/>
              </a:rPr>
              <a:t>DBSCAN</a:t>
            </a:r>
          </a:p>
          <a:p>
            <a:pPr lvl="1"/>
            <a:r>
              <a:rPr lang="en-US" dirty="0">
                <a:latin typeface="Roboto" panose="02000000000000000000" pitchFamily="2" charset="0"/>
                <a:ea typeface="Roboto" panose="02000000000000000000" pitchFamily="2" charset="0"/>
                <a:cs typeface="Roboto" panose="02000000000000000000" pitchFamily="2" charset="0"/>
              </a:rPr>
              <a:t>LOF</a:t>
            </a:r>
          </a:p>
          <a:p>
            <a:pPr lvl="1"/>
            <a:r>
              <a:rPr lang="en-US" dirty="0">
                <a:latin typeface="Roboto" panose="02000000000000000000" pitchFamily="2" charset="0"/>
                <a:ea typeface="Roboto" panose="02000000000000000000" pitchFamily="2" charset="0"/>
                <a:cs typeface="Roboto" panose="02000000000000000000" pitchFamily="2" charset="0"/>
              </a:rPr>
              <a:t>Isolation Forest</a:t>
            </a:r>
          </a:p>
          <a:p>
            <a:pPr lvl="1"/>
            <a:r>
              <a:rPr lang="en-US" dirty="0">
                <a:latin typeface="Roboto" panose="02000000000000000000" pitchFamily="2" charset="0"/>
                <a:ea typeface="Roboto" panose="02000000000000000000" pitchFamily="2" charset="0"/>
                <a:cs typeface="Roboto" panose="02000000000000000000" pitchFamily="2" charset="0"/>
              </a:rPr>
              <a:t>Gaussian Mixture Model</a:t>
            </a:r>
          </a:p>
          <a:p>
            <a:pPr lvl="1"/>
            <a:r>
              <a:rPr lang="en-US" dirty="0">
                <a:latin typeface="Roboto" panose="02000000000000000000" pitchFamily="2" charset="0"/>
                <a:ea typeface="Roboto" panose="02000000000000000000" pitchFamily="2" charset="0"/>
                <a:cs typeface="Roboto" panose="02000000000000000000" pitchFamily="2" charset="0"/>
              </a:rPr>
              <a:t>Logistic Regression</a:t>
            </a:r>
          </a:p>
          <a:p>
            <a:pPr lvl="1"/>
            <a:r>
              <a:rPr lang="en-US" dirty="0">
                <a:latin typeface="Roboto" panose="02000000000000000000" pitchFamily="2" charset="0"/>
                <a:ea typeface="Roboto" panose="02000000000000000000" pitchFamily="2" charset="0"/>
                <a:cs typeface="Roboto" panose="02000000000000000000" pitchFamily="2" charset="0"/>
              </a:rPr>
              <a:t>Dense Neural Network with Focal Loss</a:t>
            </a:r>
          </a:p>
          <a:p>
            <a:pPr lvl="1"/>
            <a:r>
              <a:rPr lang="en-US" dirty="0">
                <a:latin typeface="Roboto" panose="02000000000000000000" pitchFamily="2" charset="0"/>
                <a:ea typeface="Roboto" panose="02000000000000000000" pitchFamily="2" charset="0"/>
                <a:cs typeface="Roboto" panose="02000000000000000000" pitchFamily="2" charset="0"/>
              </a:rPr>
              <a:t>Auto-Encoder with Focal Loss</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407073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IQR and Modified Z-Score Methods </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The only two Traditional Techniques covered in the Project.</a:t>
            </a:r>
          </a:p>
        </p:txBody>
      </p:sp>
      <p:sp>
        <p:nvSpPr>
          <p:cNvPr id="4" name="Content Placeholder 3">
            <a:extLst>
              <a:ext uri="{FF2B5EF4-FFF2-40B4-BE49-F238E27FC236}">
                <a16:creationId xmlns:a16="http://schemas.microsoft.com/office/drawing/2014/main" id="{DBF65E63-2892-4CF2-3D90-1D6C6650DD2C}"/>
              </a:ext>
            </a:extLst>
          </p:cNvPr>
          <p:cNvSpPr>
            <a:spLocks noGrp="1"/>
          </p:cNvSpPr>
          <p:nvPr>
            <p:ph idx="1"/>
          </p:nvPr>
        </p:nvSpPr>
        <p:spPr/>
        <p:txBody>
          <a:bodyPr>
            <a:normAutofit/>
          </a:bodyPr>
          <a:lstStyle/>
          <a:p>
            <a:r>
              <a:rPr lang="en-US" sz="2600" dirty="0">
                <a:latin typeface="Roboto" panose="02000000000000000000" pitchFamily="2" charset="0"/>
                <a:ea typeface="Roboto" panose="02000000000000000000" pitchFamily="2" charset="0"/>
                <a:cs typeface="Roboto" panose="02000000000000000000" pitchFamily="2" charset="0"/>
              </a:rPr>
              <a:t>To apply them properly, we classified an observation as Fraud only that observation contains Outlier Data in 15 or more columns out of 30 columns. In other words, we will record the Outliers in all the columns depending on respective method and then flag the transactions as fraud if it has 15 or more column values as outliers.</a:t>
            </a:r>
            <a:endParaRPr lang="en-IN" sz="2600" dirty="0">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A92479C5-C008-14A8-D1BB-44D9F2002621}"/>
              </a:ext>
            </a:extLst>
          </p:cNvPr>
          <p:cNvPicPr>
            <a:picLocks noChangeAspect="1"/>
          </p:cNvPicPr>
          <p:nvPr/>
        </p:nvPicPr>
        <p:blipFill>
          <a:blip r:embed="rId3"/>
          <a:stretch>
            <a:fillRect/>
          </a:stretch>
        </p:blipFill>
        <p:spPr>
          <a:xfrm>
            <a:off x="1100657" y="4001294"/>
            <a:ext cx="10066892" cy="1044030"/>
          </a:xfrm>
          <a:prstGeom prst="rect">
            <a:avLst/>
          </a:prstGeom>
        </p:spPr>
      </p:pic>
      <p:pic>
        <p:nvPicPr>
          <p:cNvPr id="11" name="Picture 10">
            <a:extLst>
              <a:ext uri="{FF2B5EF4-FFF2-40B4-BE49-F238E27FC236}">
                <a16:creationId xmlns:a16="http://schemas.microsoft.com/office/drawing/2014/main" id="{823F466A-00E1-37F8-D10F-78DA7D67AF74}"/>
              </a:ext>
            </a:extLst>
          </p:cNvPr>
          <p:cNvPicPr>
            <a:picLocks noChangeAspect="1"/>
          </p:cNvPicPr>
          <p:nvPr/>
        </p:nvPicPr>
        <p:blipFill>
          <a:blip r:embed="rId4"/>
          <a:stretch>
            <a:fillRect/>
          </a:stretch>
        </p:blipFill>
        <p:spPr>
          <a:xfrm>
            <a:off x="1138760" y="5319566"/>
            <a:ext cx="9990686" cy="960203"/>
          </a:xfrm>
          <a:prstGeom prst="rect">
            <a:avLst/>
          </a:prstGeom>
        </p:spPr>
      </p:pic>
    </p:spTree>
    <p:custDataLst>
      <p:tags r:id="rId1"/>
    </p:custDataLst>
    <p:extLst>
      <p:ext uri="{BB962C8B-B14F-4D97-AF65-F5344CB8AC3E}">
        <p14:creationId xmlns:p14="http://schemas.microsoft.com/office/powerpoint/2010/main" val="167356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DBSCAN, Gaussian Mixture Model, and LOF</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Three basic Unsupervised Techniques </a:t>
            </a:r>
          </a:p>
        </p:txBody>
      </p:sp>
      <p:sp>
        <p:nvSpPr>
          <p:cNvPr id="4" name="Content Placeholder 3">
            <a:extLst>
              <a:ext uri="{FF2B5EF4-FFF2-40B4-BE49-F238E27FC236}">
                <a16:creationId xmlns:a16="http://schemas.microsoft.com/office/drawing/2014/main" id="{DBF65E63-2892-4CF2-3D90-1D6C6650DD2C}"/>
              </a:ext>
            </a:extLst>
          </p:cNvPr>
          <p:cNvSpPr>
            <a:spLocks noGrp="1"/>
          </p:cNvSpPr>
          <p:nvPr>
            <p:ph idx="1"/>
          </p:nvPr>
        </p:nvSpPr>
        <p:spPr>
          <a:xfrm>
            <a:off x="838200" y="1825625"/>
            <a:ext cx="4876766" cy="4351338"/>
          </a:xfrm>
        </p:spPr>
        <p:txBody>
          <a:bodyPr>
            <a:normAutofit/>
          </a:bodyPr>
          <a:lstStyle/>
          <a:p>
            <a:r>
              <a:rPr lang="en-IN" sz="2200" dirty="0">
                <a:latin typeface="Roboto" panose="02000000000000000000" pitchFamily="2" charset="0"/>
                <a:ea typeface="Roboto" panose="02000000000000000000" pitchFamily="2" charset="0"/>
                <a:cs typeface="Roboto" panose="02000000000000000000" pitchFamily="2" charset="0"/>
              </a:rPr>
              <a:t>While all three Unsupervised Techniques are more complex than IQR and Modified Z Score, Local Outlier Factor failed to get even acceptable results, and both Gaussian Mixture Model and DBSCAN were able to produce good results only on Test Dataset.</a:t>
            </a:r>
          </a:p>
        </p:txBody>
      </p:sp>
      <p:pic>
        <p:nvPicPr>
          <p:cNvPr id="5" name="Picture 4">
            <a:extLst>
              <a:ext uri="{FF2B5EF4-FFF2-40B4-BE49-F238E27FC236}">
                <a16:creationId xmlns:a16="http://schemas.microsoft.com/office/drawing/2014/main" id="{23B238AF-9FF9-B918-B8DB-2C1AD63EBEED}"/>
              </a:ext>
            </a:extLst>
          </p:cNvPr>
          <p:cNvPicPr>
            <a:picLocks noChangeAspect="1"/>
          </p:cNvPicPr>
          <p:nvPr/>
        </p:nvPicPr>
        <p:blipFill>
          <a:blip r:embed="rId3"/>
          <a:stretch>
            <a:fillRect/>
          </a:stretch>
        </p:blipFill>
        <p:spPr>
          <a:xfrm>
            <a:off x="6095999" y="2743605"/>
            <a:ext cx="4888476" cy="3825469"/>
          </a:xfrm>
          <a:prstGeom prst="rect">
            <a:avLst/>
          </a:prstGeom>
        </p:spPr>
      </p:pic>
      <p:pic>
        <p:nvPicPr>
          <p:cNvPr id="10" name="Picture 9">
            <a:extLst>
              <a:ext uri="{FF2B5EF4-FFF2-40B4-BE49-F238E27FC236}">
                <a16:creationId xmlns:a16="http://schemas.microsoft.com/office/drawing/2014/main" id="{9508857A-7C7C-2B5C-5163-2B2C57B77B75}"/>
              </a:ext>
            </a:extLst>
          </p:cNvPr>
          <p:cNvPicPr>
            <a:picLocks noChangeAspect="1"/>
          </p:cNvPicPr>
          <p:nvPr/>
        </p:nvPicPr>
        <p:blipFill>
          <a:blip r:embed="rId4"/>
          <a:stretch>
            <a:fillRect/>
          </a:stretch>
        </p:blipFill>
        <p:spPr>
          <a:xfrm>
            <a:off x="7835291" y="2028365"/>
            <a:ext cx="1988992" cy="350550"/>
          </a:xfrm>
          <a:prstGeom prst="rect">
            <a:avLst/>
          </a:prstGeom>
        </p:spPr>
      </p:pic>
      <p:pic>
        <p:nvPicPr>
          <p:cNvPr id="13" name="Picture 12">
            <a:extLst>
              <a:ext uri="{FF2B5EF4-FFF2-40B4-BE49-F238E27FC236}">
                <a16:creationId xmlns:a16="http://schemas.microsoft.com/office/drawing/2014/main" id="{00504332-18D0-3E84-09FF-319BDF597546}"/>
              </a:ext>
            </a:extLst>
          </p:cNvPr>
          <p:cNvPicPr>
            <a:picLocks noChangeAspect="1"/>
          </p:cNvPicPr>
          <p:nvPr/>
        </p:nvPicPr>
        <p:blipFill>
          <a:blip r:embed="rId5"/>
          <a:stretch>
            <a:fillRect/>
          </a:stretch>
        </p:blipFill>
        <p:spPr>
          <a:xfrm>
            <a:off x="555779" y="4757096"/>
            <a:ext cx="5349704" cy="426757"/>
          </a:xfrm>
          <a:prstGeom prst="rect">
            <a:avLst/>
          </a:prstGeom>
        </p:spPr>
      </p:pic>
      <p:pic>
        <p:nvPicPr>
          <p:cNvPr id="17" name="Picture 16">
            <a:extLst>
              <a:ext uri="{FF2B5EF4-FFF2-40B4-BE49-F238E27FC236}">
                <a16:creationId xmlns:a16="http://schemas.microsoft.com/office/drawing/2014/main" id="{611E2999-D01A-4A59-BD12-324A5F277087}"/>
              </a:ext>
            </a:extLst>
          </p:cNvPr>
          <p:cNvPicPr>
            <a:picLocks noChangeAspect="1"/>
          </p:cNvPicPr>
          <p:nvPr/>
        </p:nvPicPr>
        <p:blipFill rotWithShape="1">
          <a:blip r:embed="rId6"/>
          <a:srcRect t="-1" b="32222"/>
          <a:stretch/>
        </p:blipFill>
        <p:spPr>
          <a:xfrm>
            <a:off x="647683" y="5451787"/>
            <a:ext cx="4968671" cy="309915"/>
          </a:xfrm>
          <a:prstGeom prst="rect">
            <a:avLst/>
          </a:prstGeom>
        </p:spPr>
      </p:pic>
    </p:spTree>
    <p:custDataLst>
      <p:tags r:id="rId1"/>
    </p:custDataLst>
    <p:extLst>
      <p:ext uri="{BB962C8B-B14F-4D97-AF65-F5344CB8AC3E}">
        <p14:creationId xmlns:p14="http://schemas.microsoft.com/office/powerpoint/2010/main" val="81113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Isolation Forest and Logistic Regression</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DBF65E63-2892-4CF2-3D90-1D6C6650DD2C}"/>
              </a:ext>
            </a:extLst>
          </p:cNvPr>
          <p:cNvSpPr>
            <a:spLocks noGrp="1"/>
          </p:cNvSpPr>
          <p:nvPr>
            <p:ph idx="1"/>
          </p:nvPr>
        </p:nvSpPr>
        <p:spPr>
          <a:xfrm>
            <a:off x="832412" y="1339850"/>
            <a:ext cx="4876766" cy="4837113"/>
          </a:xfrm>
        </p:spPr>
        <p:txBody>
          <a:bodyPr>
            <a:normAutofit/>
          </a:bodyPr>
          <a:lstStyle/>
          <a:p>
            <a:r>
              <a:rPr lang="en-IN" sz="2200" dirty="0">
                <a:latin typeface="Roboto" panose="02000000000000000000" pitchFamily="2" charset="0"/>
                <a:ea typeface="Roboto" panose="02000000000000000000" pitchFamily="2" charset="0"/>
                <a:cs typeface="Roboto" panose="02000000000000000000" pitchFamily="2" charset="0"/>
              </a:rPr>
              <a:t>Isolation Forest or </a:t>
            </a:r>
            <a:r>
              <a:rPr lang="en-IN" sz="2200" dirty="0" err="1">
                <a:latin typeface="Roboto" panose="02000000000000000000" pitchFamily="2" charset="0"/>
                <a:ea typeface="Roboto" panose="02000000000000000000" pitchFamily="2" charset="0"/>
                <a:cs typeface="Roboto" panose="02000000000000000000" pitchFamily="2" charset="0"/>
              </a:rPr>
              <a:t>iForest</a:t>
            </a:r>
            <a:r>
              <a:rPr lang="en-IN" sz="2200" dirty="0">
                <a:latin typeface="Roboto" panose="02000000000000000000" pitchFamily="2" charset="0"/>
                <a:ea typeface="Roboto" panose="02000000000000000000" pitchFamily="2" charset="0"/>
                <a:cs typeface="Roboto" panose="02000000000000000000" pitchFamily="2" charset="0"/>
              </a:rPr>
              <a:t> is the last Unsupervised Anomaly Detection Technique in the project and is one of the most famous one since it was introduced in 2008. However, it is not always the better one as it gave results worse than IQR Method when trained on Training Balanced Dataset.</a:t>
            </a:r>
          </a:p>
          <a:p>
            <a:r>
              <a:rPr lang="en-IN" sz="2200" dirty="0">
                <a:latin typeface="Roboto" panose="02000000000000000000" pitchFamily="2" charset="0"/>
                <a:ea typeface="Roboto" panose="02000000000000000000" pitchFamily="2" charset="0"/>
                <a:cs typeface="Roboto" panose="02000000000000000000" pitchFamily="2" charset="0"/>
              </a:rPr>
              <a:t>Logistic Regression is a basic Supervised Machine Learning Technique, and it is first technique till now which is able to use extra information in Training Balanced Dataset properly.</a:t>
            </a:r>
          </a:p>
        </p:txBody>
      </p:sp>
      <p:pic>
        <p:nvPicPr>
          <p:cNvPr id="1026" name="Picture 2">
            <a:extLst>
              <a:ext uri="{FF2B5EF4-FFF2-40B4-BE49-F238E27FC236}">
                <a16:creationId xmlns:a16="http://schemas.microsoft.com/office/drawing/2014/main" id="{6307BE9B-83F7-82C1-2D7B-D66216C44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770" y="1203179"/>
            <a:ext cx="4399298" cy="2950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567334B-D16F-F055-208F-B532F341E26E}"/>
              </a:ext>
            </a:extLst>
          </p:cNvPr>
          <p:cNvPicPr>
            <a:picLocks noChangeAspect="1"/>
          </p:cNvPicPr>
          <p:nvPr/>
        </p:nvPicPr>
        <p:blipFill>
          <a:blip r:embed="rId4"/>
          <a:stretch>
            <a:fillRect/>
          </a:stretch>
        </p:blipFill>
        <p:spPr>
          <a:xfrm>
            <a:off x="6511600" y="5465556"/>
            <a:ext cx="4549534" cy="388654"/>
          </a:xfrm>
          <a:prstGeom prst="rect">
            <a:avLst/>
          </a:prstGeom>
        </p:spPr>
      </p:pic>
      <p:pic>
        <p:nvPicPr>
          <p:cNvPr id="11" name="Picture 10">
            <a:extLst>
              <a:ext uri="{FF2B5EF4-FFF2-40B4-BE49-F238E27FC236}">
                <a16:creationId xmlns:a16="http://schemas.microsoft.com/office/drawing/2014/main" id="{86605799-09F6-48B0-D436-533C81612CB3}"/>
              </a:ext>
            </a:extLst>
          </p:cNvPr>
          <p:cNvPicPr>
            <a:picLocks noChangeAspect="1"/>
          </p:cNvPicPr>
          <p:nvPr/>
        </p:nvPicPr>
        <p:blipFill>
          <a:blip r:embed="rId5"/>
          <a:stretch>
            <a:fillRect/>
          </a:stretch>
        </p:blipFill>
        <p:spPr>
          <a:xfrm>
            <a:off x="6511600" y="5962255"/>
            <a:ext cx="4968671" cy="365792"/>
          </a:xfrm>
          <a:prstGeom prst="rect">
            <a:avLst/>
          </a:prstGeom>
        </p:spPr>
      </p:pic>
      <p:pic>
        <p:nvPicPr>
          <p:cNvPr id="14" name="Picture 13">
            <a:extLst>
              <a:ext uri="{FF2B5EF4-FFF2-40B4-BE49-F238E27FC236}">
                <a16:creationId xmlns:a16="http://schemas.microsoft.com/office/drawing/2014/main" id="{2F3A424E-7B81-DA14-52F7-302D1FB8DE89}"/>
              </a:ext>
            </a:extLst>
          </p:cNvPr>
          <p:cNvPicPr>
            <a:picLocks noChangeAspect="1"/>
          </p:cNvPicPr>
          <p:nvPr/>
        </p:nvPicPr>
        <p:blipFill>
          <a:blip r:embed="rId6"/>
          <a:stretch>
            <a:fillRect/>
          </a:stretch>
        </p:blipFill>
        <p:spPr>
          <a:xfrm>
            <a:off x="6482824" y="4439416"/>
            <a:ext cx="4198984" cy="320068"/>
          </a:xfrm>
          <a:prstGeom prst="rect">
            <a:avLst/>
          </a:prstGeom>
        </p:spPr>
      </p:pic>
      <p:pic>
        <p:nvPicPr>
          <p:cNvPr id="16" name="Picture 15">
            <a:extLst>
              <a:ext uri="{FF2B5EF4-FFF2-40B4-BE49-F238E27FC236}">
                <a16:creationId xmlns:a16="http://schemas.microsoft.com/office/drawing/2014/main" id="{6D69C485-8BD9-B4C9-AEAE-98C9D34B0B2D}"/>
              </a:ext>
            </a:extLst>
          </p:cNvPr>
          <p:cNvPicPr>
            <a:picLocks noChangeAspect="1"/>
          </p:cNvPicPr>
          <p:nvPr/>
        </p:nvPicPr>
        <p:blipFill>
          <a:blip r:embed="rId6"/>
          <a:stretch>
            <a:fillRect/>
          </a:stretch>
        </p:blipFill>
        <p:spPr>
          <a:xfrm>
            <a:off x="6482824" y="4936115"/>
            <a:ext cx="4198984" cy="320068"/>
          </a:xfrm>
          <a:prstGeom prst="rect">
            <a:avLst/>
          </a:prstGeom>
        </p:spPr>
      </p:pic>
    </p:spTree>
    <p:custDataLst>
      <p:tags r:id="rId1"/>
    </p:custDataLst>
    <p:extLst>
      <p:ext uri="{BB962C8B-B14F-4D97-AF65-F5344CB8AC3E}">
        <p14:creationId xmlns:p14="http://schemas.microsoft.com/office/powerpoint/2010/main" val="165205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Dense Neural Network</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DBF65E63-2892-4CF2-3D90-1D6C6650DD2C}"/>
              </a:ext>
            </a:extLst>
          </p:cNvPr>
          <p:cNvSpPr>
            <a:spLocks noGrp="1"/>
          </p:cNvSpPr>
          <p:nvPr>
            <p:ph idx="1"/>
          </p:nvPr>
        </p:nvSpPr>
        <p:spPr>
          <a:xfrm>
            <a:off x="838200" y="1339850"/>
            <a:ext cx="10515600" cy="4837113"/>
          </a:xfrm>
        </p:spPr>
        <p:txBody>
          <a:bodyPr>
            <a:normAutofit/>
          </a:bodyPr>
          <a:lstStyle/>
          <a:p>
            <a:r>
              <a:rPr lang="en-IN" sz="2200" dirty="0">
                <a:latin typeface="Roboto" panose="02000000000000000000" pitchFamily="2" charset="0"/>
                <a:ea typeface="Roboto" panose="02000000000000000000" pitchFamily="2" charset="0"/>
                <a:cs typeface="Roboto" panose="02000000000000000000" pitchFamily="2" charset="0"/>
              </a:rPr>
              <a:t>For this project we created Four Different Dense Neural Networks:</a:t>
            </a:r>
          </a:p>
          <a:p>
            <a:pPr lvl="1"/>
            <a:r>
              <a:rPr lang="en-IN" sz="1800" dirty="0">
                <a:latin typeface="Roboto" panose="02000000000000000000" pitchFamily="2" charset="0"/>
                <a:ea typeface="Roboto" panose="02000000000000000000" pitchFamily="2" charset="0"/>
                <a:cs typeface="Roboto" panose="02000000000000000000" pitchFamily="2" charset="0"/>
              </a:rPr>
              <a:t>DNN Trained on Balanced Dataset with Focal Loss</a:t>
            </a:r>
          </a:p>
          <a:p>
            <a:pPr lvl="1"/>
            <a:r>
              <a:rPr lang="en-IN" sz="1800" dirty="0">
                <a:latin typeface="Roboto" panose="02000000000000000000" pitchFamily="2" charset="0"/>
                <a:ea typeface="Roboto" panose="02000000000000000000" pitchFamily="2" charset="0"/>
                <a:cs typeface="Roboto" panose="02000000000000000000" pitchFamily="2" charset="0"/>
              </a:rPr>
              <a:t>DNN Trained on Un-Balanced Dataset with Focal Loss</a:t>
            </a:r>
          </a:p>
          <a:p>
            <a:pPr lvl="1"/>
            <a:r>
              <a:rPr lang="en-IN" sz="1800" dirty="0">
                <a:latin typeface="Roboto" panose="02000000000000000000" pitchFamily="2" charset="0"/>
                <a:ea typeface="Roboto" panose="02000000000000000000" pitchFamily="2" charset="0"/>
                <a:cs typeface="Roboto" panose="02000000000000000000" pitchFamily="2" charset="0"/>
              </a:rPr>
              <a:t>DNN Trained on Balanced Dataset with Binary Cross Entropy Loss</a:t>
            </a:r>
          </a:p>
          <a:p>
            <a:pPr lvl="1"/>
            <a:r>
              <a:rPr lang="en-IN" sz="1800" dirty="0">
                <a:latin typeface="Roboto" panose="02000000000000000000" pitchFamily="2" charset="0"/>
                <a:ea typeface="Roboto" panose="02000000000000000000" pitchFamily="2" charset="0"/>
                <a:cs typeface="Roboto" panose="02000000000000000000" pitchFamily="2" charset="0"/>
              </a:rPr>
              <a:t>DNN Trained on Un-Balanced Dataset with Binary Cross Entropy Loss</a:t>
            </a:r>
          </a:p>
          <a:p>
            <a:r>
              <a:rPr lang="en-IN" sz="2200" dirty="0">
                <a:latin typeface="Roboto" panose="02000000000000000000" pitchFamily="2" charset="0"/>
                <a:ea typeface="Roboto" panose="02000000000000000000" pitchFamily="2" charset="0"/>
                <a:cs typeface="Roboto" panose="02000000000000000000" pitchFamily="2" charset="0"/>
              </a:rPr>
              <a:t>All these models follow similar architecture, with difference in Loss and Training Dataset:</a:t>
            </a:r>
          </a:p>
          <a:p>
            <a:pPr lvl="1"/>
            <a:endParaRPr lang="en-IN" sz="1800" dirty="0">
              <a:latin typeface="Roboto" panose="02000000000000000000" pitchFamily="2" charset="0"/>
              <a:ea typeface="Roboto" panose="02000000000000000000" pitchFamily="2" charset="0"/>
              <a:cs typeface="Roboto" panose="02000000000000000000" pitchFamily="2" charset="0"/>
            </a:endParaRPr>
          </a:p>
          <a:p>
            <a:pPr lvl="1"/>
            <a:endParaRPr lang="en-IN" sz="1800" dirty="0">
              <a:latin typeface="Roboto" panose="02000000000000000000" pitchFamily="2" charset="0"/>
              <a:ea typeface="Roboto" panose="02000000000000000000" pitchFamily="2" charset="0"/>
              <a:cs typeface="Roboto" panose="02000000000000000000" pitchFamily="2" charset="0"/>
            </a:endParaRPr>
          </a:p>
          <a:p>
            <a:pPr lvl="1"/>
            <a:endParaRPr lang="en-IN" sz="1800" dirty="0">
              <a:latin typeface="Roboto" panose="02000000000000000000" pitchFamily="2" charset="0"/>
              <a:ea typeface="Roboto" panose="02000000000000000000" pitchFamily="2" charset="0"/>
              <a:cs typeface="Roboto" panose="02000000000000000000" pitchFamily="2" charset="0"/>
            </a:endParaRPr>
          </a:p>
          <a:p>
            <a:pPr marL="457200" lvl="1" indent="0">
              <a:buNone/>
            </a:pPr>
            <a:endParaRPr lang="en-IN" sz="18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C480BC6D-A419-360F-EB6E-9DA5C1EE65B3}"/>
              </a:ext>
            </a:extLst>
          </p:cNvPr>
          <p:cNvPicPr>
            <a:picLocks noChangeAspect="1"/>
          </p:cNvPicPr>
          <p:nvPr/>
        </p:nvPicPr>
        <p:blipFill>
          <a:blip r:embed="rId3"/>
          <a:stretch>
            <a:fillRect/>
          </a:stretch>
        </p:blipFill>
        <p:spPr>
          <a:xfrm>
            <a:off x="3147603" y="3727736"/>
            <a:ext cx="5593274" cy="2701639"/>
          </a:xfrm>
          <a:prstGeom prst="rect">
            <a:avLst/>
          </a:prstGeom>
        </p:spPr>
      </p:pic>
    </p:spTree>
    <p:custDataLst>
      <p:tags r:id="rId1"/>
    </p:custDataLst>
    <p:extLst>
      <p:ext uri="{BB962C8B-B14F-4D97-AF65-F5344CB8AC3E}">
        <p14:creationId xmlns:p14="http://schemas.microsoft.com/office/powerpoint/2010/main" val="145587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Auto-Encoders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ontent Placeholder 3">
            <a:extLst>
              <a:ext uri="{FF2B5EF4-FFF2-40B4-BE49-F238E27FC236}">
                <a16:creationId xmlns:a16="http://schemas.microsoft.com/office/drawing/2014/main" id="{DBF65E63-2892-4CF2-3D90-1D6C6650DD2C}"/>
              </a:ext>
            </a:extLst>
          </p:cNvPr>
          <p:cNvSpPr>
            <a:spLocks noGrp="1"/>
          </p:cNvSpPr>
          <p:nvPr>
            <p:ph idx="1"/>
          </p:nvPr>
        </p:nvSpPr>
        <p:spPr>
          <a:xfrm>
            <a:off x="838200" y="1350389"/>
            <a:ext cx="4372897" cy="4837113"/>
          </a:xfrm>
        </p:spPr>
        <p:txBody>
          <a:bodyPr>
            <a:normAutofit/>
          </a:bodyPr>
          <a:lstStyle/>
          <a:p>
            <a:r>
              <a:rPr lang="en-IN" sz="2200" dirty="0">
                <a:latin typeface="Roboto" panose="02000000000000000000" pitchFamily="2" charset="0"/>
                <a:ea typeface="Roboto" panose="02000000000000000000" pitchFamily="2" charset="0"/>
                <a:cs typeface="Roboto" panose="02000000000000000000" pitchFamily="2" charset="0"/>
              </a:rPr>
              <a:t>Auto-Encoder is a very powerful Deep Learning Unsupervised Technique which can be used in the Anomaly Detection. Due to Resource constraints we were not able to run sophisticated Auto-Encoder Architecture but it still worked quite well if we consider only Recall metric.</a:t>
            </a:r>
          </a:p>
          <a:p>
            <a:r>
              <a:rPr lang="en-IN" sz="2200" dirty="0">
                <a:latin typeface="Roboto" panose="02000000000000000000" pitchFamily="2" charset="0"/>
                <a:ea typeface="Roboto" panose="02000000000000000000" pitchFamily="2" charset="0"/>
                <a:cs typeface="Roboto" panose="02000000000000000000" pitchFamily="2" charset="0"/>
              </a:rPr>
              <a:t>We made Two Auto-Encoders, one with Focal Loss and other with Binary Cross Entropy.</a:t>
            </a:r>
          </a:p>
        </p:txBody>
      </p:sp>
      <p:pic>
        <p:nvPicPr>
          <p:cNvPr id="12" name="Picture 11">
            <a:extLst>
              <a:ext uri="{FF2B5EF4-FFF2-40B4-BE49-F238E27FC236}">
                <a16:creationId xmlns:a16="http://schemas.microsoft.com/office/drawing/2014/main" id="{C9BA488E-A48F-3386-D366-5BC2ED388DA6}"/>
              </a:ext>
            </a:extLst>
          </p:cNvPr>
          <p:cNvPicPr>
            <a:picLocks noChangeAspect="1"/>
          </p:cNvPicPr>
          <p:nvPr/>
        </p:nvPicPr>
        <p:blipFill>
          <a:blip r:embed="rId4"/>
          <a:stretch>
            <a:fillRect/>
          </a:stretch>
        </p:blipFill>
        <p:spPr>
          <a:xfrm>
            <a:off x="5132439" y="4025563"/>
            <a:ext cx="6784255" cy="2408017"/>
          </a:xfrm>
          <a:prstGeom prst="rect">
            <a:avLst/>
          </a:prstGeom>
        </p:spPr>
      </p:pic>
      <p:pic>
        <p:nvPicPr>
          <p:cNvPr id="15" name="Picture 14">
            <a:extLst>
              <a:ext uri="{FF2B5EF4-FFF2-40B4-BE49-F238E27FC236}">
                <a16:creationId xmlns:a16="http://schemas.microsoft.com/office/drawing/2014/main" id="{BBCA44C2-1420-9D8C-F4EB-AA5720FA2F38}"/>
              </a:ext>
            </a:extLst>
          </p:cNvPr>
          <p:cNvPicPr>
            <a:picLocks noChangeAspect="1"/>
          </p:cNvPicPr>
          <p:nvPr/>
        </p:nvPicPr>
        <p:blipFill>
          <a:blip r:embed="rId5"/>
          <a:stretch>
            <a:fillRect/>
          </a:stretch>
        </p:blipFill>
        <p:spPr>
          <a:xfrm>
            <a:off x="6651722" y="649610"/>
            <a:ext cx="3863675" cy="3375953"/>
          </a:xfrm>
          <a:prstGeom prst="rect">
            <a:avLst/>
          </a:prstGeom>
        </p:spPr>
      </p:pic>
    </p:spTree>
    <p:custDataLst>
      <p:tags r:id="rId1"/>
    </p:custDataLst>
    <p:extLst>
      <p:ext uri="{BB962C8B-B14F-4D97-AF65-F5344CB8AC3E}">
        <p14:creationId xmlns:p14="http://schemas.microsoft.com/office/powerpoint/2010/main" val="131076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Tohama"/>
                <a:ea typeface="Roboto" panose="02000000000000000000" pitchFamily="2" charset="0"/>
                <a:cs typeface="Tahoma" panose="020B0604030504040204" pitchFamily="34" charset="0"/>
              </a:rPr>
              <a:t>Table of Contents</a:t>
            </a:r>
            <a:endParaRPr lang="en-IN" sz="4000" b="1" dirty="0">
              <a:latin typeface="Tohama"/>
              <a:ea typeface="Roboto" panose="02000000000000000000" pitchFamily="2" charset="0"/>
              <a:cs typeface="Tahoma" panose="020B0604030504040204" pitchFamily="34" charset="0"/>
            </a:endParaRPr>
          </a:p>
        </p:txBody>
      </p:sp>
      <p:sp>
        <p:nvSpPr>
          <p:cNvPr id="3" name="Content Placeholder 2">
            <a:extLst>
              <a:ext uri="{FF2B5EF4-FFF2-40B4-BE49-F238E27FC236}">
                <a16:creationId xmlns:a16="http://schemas.microsoft.com/office/drawing/2014/main" id="{81BFD554-00D6-4F6E-A5A9-65CE71E23C76}"/>
              </a:ext>
            </a:extLst>
          </p:cNvPr>
          <p:cNvSpPr>
            <a:spLocks noGrp="1"/>
          </p:cNvSpPr>
          <p:nvPr>
            <p:ph idx="1"/>
          </p:nvPr>
        </p:nvSpPr>
        <p:spPr/>
        <p:txBody>
          <a:bodyPr/>
          <a:lstStyle/>
          <a:p>
            <a:pPr>
              <a:buClr>
                <a:schemeClr val="tx1"/>
              </a:buClr>
              <a:buSzPct val="110000"/>
              <a:buFont typeface="Wingdings" panose="05000000000000000000" pitchFamily="2" charset="2"/>
              <a:buChar char="§"/>
            </a:pP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Executive Summary </a:t>
            </a:r>
          </a:p>
          <a:p>
            <a:pPr>
              <a:buClr>
                <a:schemeClr val="tx1"/>
              </a:buClr>
              <a:buSzPct val="110000"/>
              <a:buFont typeface="Wingdings" panose="05000000000000000000" pitchFamily="2" charset="2"/>
              <a:buChar char="§"/>
            </a:pP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Problem Statement	</a:t>
            </a:r>
          </a:p>
          <a:p>
            <a:pPr>
              <a:buClr>
                <a:schemeClr val="tx1"/>
              </a:buClr>
              <a:buSzPct val="110000"/>
              <a:buFont typeface="Wingdings" panose="05000000000000000000" pitchFamily="2" charset="2"/>
              <a:buChar char="§"/>
            </a:pP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Related Works</a:t>
            </a:r>
          </a:p>
          <a:p>
            <a:pPr>
              <a:buClr>
                <a:schemeClr val="tx1"/>
              </a:buClr>
              <a:buSzPct val="110000"/>
              <a:buFont typeface="Wingdings" panose="05000000000000000000" pitchFamily="2" charset="2"/>
              <a:buChar char="§"/>
            </a:pP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Proposed Work</a:t>
            </a:r>
          </a:p>
          <a:p>
            <a:pPr>
              <a:buClr>
                <a:schemeClr val="tx1"/>
              </a:buClr>
              <a:buSzPct val="110000"/>
              <a:buFont typeface="Wingdings" panose="05000000000000000000" pitchFamily="2" charset="2"/>
              <a:buChar char="§"/>
            </a:pP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Evaluation</a:t>
            </a:r>
          </a:p>
          <a:p>
            <a:pPr>
              <a:buClr>
                <a:schemeClr val="tx1"/>
              </a:buClr>
              <a:buSzPct val="110000"/>
              <a:buFont typeface="Wingdings" panose="05000000000000000000" pitchFamily="2" charset="2"/>
              <a:buChar char="§"/>
            </a:pPr>
            <a:r>
              <a:rPr lang="en-IN"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Timeline</a:t>
            </a:r>
          </a:p>
          <a:p>
            <a:pPr>
              <a:buClr>
                <a:schemeClr val="tx1"/>
              </a:buClr>
              <a:buSzPct val="110000"/>
              <a:buFont typeface="Wingdings" panose="05000000000000000000" pitchFamily="2" charset="2"/>
              <a:buChar char="§"/>
            </a:pPr>
            <a:r>
              <a:rPr lang="en-IN"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Conclusion</a:t>
            </a:r>
          </a:p>
          <a:p>
            <a:pPr>
              <a:buClr>
                <a:schemeClr val="tx1"/>
              </a:buClr>
              <a:buSzPct val="110000"/>
              <a:buFont typeface="Wingdings" panose="05000000000000000000" pitchFamily="2" charset="2"/>
              <a:buChar char="§"/>
            </a:pPr>
            <a:r>
              <a:rPr lang="en-IN"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References</a:t>
            </a:r>
            <a:endPar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endParaRPr>
          </a:p>
          <a:p>
            <a:pPr marL="0" indent="0">
              <a:buSzPct val="110000"/>
              <a:buNone/>
            </a:pP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45606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Evaluation</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5287297" cy="4603750"/>
          </a:xfrm>
        </p:spPr>
        <p:txBody>
          <a:bodyPr>
            <a:normAutofit fontScale="92500" lnSpcReduction="10000"/>
          </a:bodyPr>
          <a:lstStyle/>
          <a:p>
            <a:r>
              <a:rPr lang="en-IN" dirty="0">
                <a:latin typeface="Roboto" panose="02000000000000000000" pitchFamily="2" charset="0"/>
                <a:ea typeface="Roboto" panose="02000000000000000000" pitchFamily="2" charset="0"/>
                <a:cs typeface="Roboto" panose="02000000000000000000" pitchFamily="2" charset="0"/>
              </a:rPr>
              <a:t>After Preliminary Modelling we have found the limitations in Accuracy and ROC Curve and have decided to focus specifically on Recall and F1 Beta Score or F Beta Score.</a:t>
            </a:r>
          </a:p>
          <a:p>
            <a:r>
              <a:rPr lang="en-IN" dirty="0">
                <a:latin typeface="Roboto" panose="02000000000000000000" pitchFamily="2" charset="0"/>
                <a:ea typeface="Roboto" panose="02000000000000000000" pitchFamily="2" charset="0"/>
                <a:cs typeface="Roboto" panose="02000000000000000000" pitchFamily="2" charset="0"/>
              </a:rPr>
              <a:t>We will apply 16 Anomaly Detection Algorithms on the Training Balanced and Training Unbalanced Dataset and Test the Models by evaluating the Recall and F Beta Scores on the Test Dataset specifically.</a:t>
            </a: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F646D63-D053-0E48-43DE-F281103CF1F7}"/>
              </a:ext>
            </a:extLst>
          </p:cNvPr>
          <p:cNvPicPr>
            <a:picLocks noChangeAspect="1"/>
          </p:cNvPicPr>
          <p:nvPr/>
        </p:nvPicPr>
        <p:blipFill>
          <a:blip r:embed="rId3"/>
          <a:stretch>
            <a:fillRect/>
          </a:stretch>
        </p:blipFill>
        <p:spPr>
          <a:xfrm>
            <a:off x="6528327" y="1825625"/>
            <a:ext cx="5502117" cy="1699407"/>
          </a:xfrm>
          <a:prstGeom prst="rect">
            <a:avLst/>
          </a:prstGeom>
        </p:spPr>
      </p:pic>
      <p:pic>
        <p:nvPicPr>
          <p:cNvPr id="13" name="Picture 12">
            <a:extLst>
              <a:ext uri="{FF2B5EF4-FFF2-40B4-BE49-F238E27FC236}">
                <a16:creationId xmlns:a16="http://schemas.microsoft.com/office/drawing/2014/main" id="{F52981F3-BF54-58DF-1701-5DDC7E70FCE3}"/>
              </a:ext>
            </a:extLst>
          </p:cNvPr>
          <p:cNvPicPr>
            <a:picLocks noChangeAspect="1"/>
          </p:cNvPicPr>
          <p:nvPr/>
        </p:nvPicPr>
        <p:blipFill>
          <a:blip r:embed="rId4"/>
          <a:stretch>
            <a:fillRect/>
          </a:stretch>
        </p:blipFill>
        <p:spPr>
          <a:xfrm>
            <a:off x="6699791" y="4127500"/>
            <a:ext cx="5159187" cy="1501270"/>
          </a:xfrm>
          <a:prstGeom prst="rect">
            <a:avLst/>
          </a:prstGeom>
        </p:spPr>
      </p:pic>
    </p:spTree>
    <p:custDataLst>
      <p:tags r:id="rId1"/>
    </p:custDataLst>
    <p:extLst>
      <p:ext uri="{BB962C8B-B14F-4D97-AF65-F5344CB8AC3E}">
        <p14:creationId xmlns:p14="http://schemas.microsoft.com/office/powerpoint/2010/main" val="35229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Evaluation</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ontent Placeholder 3">
            <a:extLst>
              <a:ext uri="{FF2B5EF4-FFF2-40B4-BE49-F238E27FC236}">
                <a16:creationId xmlns:a16="http://schemas.microsoft.com/office/drawing/2014/main" id="{88EC9AA6-BFD5-81DC-5865-571BF89AA88E}"/>
              </a:ext>
            </a:extLst>
          </p:cNvPr>
          <p:cNvGraphicFramePr>
            <a:graphicFrameLocks noGrp="1"/>
          </p:cNvGraphicFramePr>
          <p:nvPr>
            <p:ph idx="1"/>
            <p:extLst>
              <p:ext uri="{D42A27DB-BD31-4B8C-83A1-F6EECF244321}">
                <p14:modId xmlns:p14="http://schemas.microsoft.com/office/powerpoint/2010/main" val="545690262"/>
              </p:ext>
            </p:extLst>
          </p:nvPr>
        </p:nvGraphicFramePr>
        <p:xfrm>
          <a:off x="907026" y="1411337"/>
          <a:ext cx="9395460" cy="5018038"/>
        </p:xfrm>
        <a:graphic>
          <a:graphicData uri="http://schemas.openxmlformats.org/drawingml/2006/table">
            <a:tbl>
              <a:tblPr firstCol="1" bandRow="1">
                <a:tableStyleId>{ED083AE6-46FA-4A59-8FB0-9F97EB10719F}</a:tableStyleId>
              </a:tblPr>
              <a:tblGrid>
                <a:gridCol w="2966884">
                  <a:extLst>
                    <a:ext uri="{9D8B030D-6E8A-4147-A177-3AD203B41FA5}">
                      <a16:colId xmlns:a16="http://schemas.microsoft.com/office/drawing/2014/main" val="1022271821"/>
                    </a:ext>
                  </a:extLst>
                </a:gridCol>
                <a:gridCol w="2923376">
                  <a:extLst>
                    <a:ext uri="{9D8B030D-6E8A-4147-A177-3AD203B41FA5}">
                      <a16:colId xmlns:a16="http://schemas.microsoft.com/office/drawing/2014/main" val="2923304328"/>
                    </a:ext>
                  </a:extLst>
                </a:gridCol>
                <a:gridCol w="3505200">
                  <a:extLst>
                    <a:ext uri="{9D8B030D-6E8A-4147-A177-3AD203B41FA5}">
                      <a16:colId xmlns:a16="http://schemas.microsoft.com/office/drawing/2014/main" val="872884108"/>
                    </a:ext>
                  </a:extLst>
                </a:gridCol>
              </a:tblGrid>
              <a:tr h="557558">
                <a:tc>
                  <a:txBody>
                    <a:bodyPr/>
                    <a:lstStyle/>
                    <a:p>
                      <a:pPr algn="ctr">
                        <a:spcAft>
                          <a:spcPts val="400"/>
                        </a:spcAft>
                      </a:pPr>
                      <a:br>
                        <a:rPr lang="en-IN" sz="1400" dirty="0">
                          <a:effectLst/>
                        </a:rPr>
                      </a:br>
                      <a:r>
                        <a:rPr lang="en-IN" sz="1400" dirty="0">
                          <a:effectLst/>
                        </a:rPr>
                        <a:t>Model/Technique</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endParaRPr lang="en-IN" sz="1000" dirty="0">
                        <a:effectLst/>
                      </a:endParaRPr>
                    </a:p>
                    <a:p>
                      <a:pPr algn="ctr">
                        <a:spcAft>
                          <a:spcPts val="400"/>
                        </a:spcAft>
                      </a:pPr>
                      <a:r>
                        <a:rPr lang="en-IN" sz="1400" b="1" dirty="0">
                          <a:effectLst/>
                        </a:rPr>
                        <a:t>Recall</a:t>
                      </a:r>
                      <a:endParaRPr lang="en-IN"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endParaRPr lang="en-IN" sz="1200" dirty="0">
                        <a:effectLst/>
                      </a:endParaRPr>
                    </a:p>
                    <a:p>
                      <a:pPr algn="ctr">
                        <a:spcAft>
                          <a:spcPts val="400"/>
                        </a:spcAft>
                      </a:pPr>
                      <a:r>
                        <a:rPr lang="en-IN" sz="1400" b="1" dirty="0">
                          <a:effectLst/>
                        </a:rPr>
                        <a:t>F Beta Score</a:t>
                      </a:r>
                      <a:endParaRPr lang="en-IN" sz="14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1575251"/>
                  </a:ext>
                </a:extLst>
              </a:tr>
              <a:tr h="278780">
                <a:tc>
                  <a:txBody>
                    <a:bodyPr/>
                    <a:lstStyle/>
                    <a:p>
                      <a:pPr algn="just">
                        <a:spcAft>
                          <a:spcPts val="400"/>
                        </a:spcAft>
                      </a:pPr>
                      <a:r>
                        <a:rPr lang="en-IN" sz="1200" dirty="0">
                          <a:effectLst/>
                        </a:rPr>
                        <a:t>Auto-Encoder Focal Loss</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1.000</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a:effectLst/>
                        </a:rPr>
                        <a:t>0.008</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57279411"/>
                  </a:ext>
                </a:extLst>
              </a:tr>
              <a:tr h="278780">
                <a:tc>
                  <a:txBody>
                    <a:bodyPr/>
                    <a:lstStyle/>
                    <a:p>
                      <a:pPr algn="just">
                        <a:spcAft>
                          <a:spcPts val="400"/>
                        </a:spcAft>
                      </a:pPr>
                      <a:r>
                        <a:rPr lang="en-IN" sz="1200" dirty="0">
                          <a:effectLst/>
                        </a:rPr>
                        <a:t>Auto-Encoder Mean Squared Error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0.990</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0.008</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9241069"/>
                  </a:ext>
                </a:extLst>
              </a:tr>
              <a:tr h="278780">
                <a:tc>
                  <a:txBody>
                    <a:bodyPr/>
                    <a:lstStyle/>
                    <a:p>
                      <a:pPr algn="just">
                        <a:spcAft>
                          <a:spcPts val="400"/>
                        </a:spcAft>
                      </a:pPr>
                      <a:r>
                        <a:rPr lang="en-IN" sz="1200">
                          <a:effectLst/>
                        </a:rPr>
                        <a:t>Isolation Forest Unbalanced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0.898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a:effectLst/>
                        </a:rPr>
                        <a:t>0.072</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2379852"/>
                  </a:ext>
                </a:extLst>
              </a:tr>
              <a:tr h="278780">
                <a:tc>
                  <a:txBody>
                    <a:bodyPr/>
                    <a:lstStyle/>
                    <a:p>
                      <a:pPr algn="just">
                        <a:spcAft>
                          <a:spcPts val="400"/>
                        </a:spcAft>
                      </a:pPr>
                      <a:r>
                        <a:rPr lang="en-IN" sz="1200" dirty="0">
                          <a:effectLst/>
                        </a:rPr>
                        <a:t>Gaussian Mixture Model Unbalanced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0.898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0.020</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7259051"/>
                  </a:ext>
                </a:extLst>
              </a:tr>
              <a:tr h="278780">
                <a:tc>
                  <a:txBody>
                    <a:bodyPr/>
                    <a:lstStyle/>
                    <a:p>
                      <a:pPr algn="just">
                        <a:spcAft>
                          <a:spcPts val="400"/>
                        </a:spcAft>
                      </a:pPr>
                      <a:r>
                        <a:rPr lang="en-IN" sz="1200">
                          <a:effectLst/>
                        </a:rPr>
                        <a:t>DBSCAN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0.888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0.062</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5137001"/>
                  </a:ext>
                </a:extLst>
              </a:tr>
              <a:tr h="278780">
                <a:tc>
                  <a:txBody>
                    <a:bodyPr/>
                    <a:lstStyle/>
                    <a:p>
                      <a:pPr algn="just">
                        <a:spcAft>
                          <a:spcPts val="400"/>
                        </a:spcAft>
                      </a:pPr>
                      <a:r>
                        <a:rPr lang="en-IN" sz="1200">
                          <a:effectLst/>
                        </a:rPr>
                        <a:t>Logistic Regression SMOTE (Balanced)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0.867</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a:effectLst/>
                        </a:rPr>
                        <a:t>0.321</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4128086"/>
                  </a:ext>
                </a:extLst>
              </a:tr>
              <a:tr h="278780">
                <a:tc>
                  <a:txBody>
                    <a:bodyPr/>
                    <a:lstStyle/>
                    <a:p>
                      <a:pPr algn="just">
                        <a:spcAft>
                          <a:spcPts val="400"/>
                        </a:spcAft>
                      </a:pPr>
                      <a:r>
                        <a:rPr lang="en-IN" sz="1200" dirty="0">
                          <a:effectLst/>
                        </a:rPr>
                        <a:t>DNN SMOTE Focal Loss</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0.847</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0.788</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5926137"/>
                  </a:ext>
                </a:extLst>
              </a:tr>
              <a:tr h="278780">
                <a:tc>
                  <a:txBody>
                    <a:bodyPr/>
                    <a:lstStyle/>
                    <a:p>
                      <a:pPr algn="just">
                        <a:spcAft>
                          <a:spcPts val="400"/>
                        </a:spcAft>
                      </a:pPr>
                      <a:r>
                        <a:rPr lang="en-IN" sz="1200">
                          <a:effectLst/>
                        </a:rPr>
                        <a:t>DNN SMOTE Binary Cross Entropy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a:effectLst/>
                        </a:rPr>
                        <a:t>0.796</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0.788</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9225946"/>
                  </a:ext>
                </a:extLst>
              </a:tr>
              <a:tr h="278780">
                <a:tc>
                  <a:txBody>
                    <a:bodyPr/>
                    <a:lstStyle/>
                    <a:p>
                      <a:pPr algn="just">
                        <a:spcAft>
                          <a:spcPts val="400"/>
                        </a:spcAft>
                      </a:pPr>
                      <a:r>
                        <a:rPr lang="en-IN" sz="1200" dirty="0">
                          <a:effectLst/>
                        </a:rPr>
                        <a:t>DNN Unbalanced Binary Cross Entropy</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0.786</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a:effectLst/>
                        </a:rPr>
                        <a:t>0.785</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2215019"/>
                  </a:ext>
                </a:extLst>
              </a:tr>
              <a:tr h="278780">
                <a:tc>
                  <a:txBody>
                    <a:bodyPr/>
                    <a:lstStyle/>
                    <a:p>
                      <a:pPr algn="just">
                        <a:spcAft>
                          <a:spcPts val="400"/>
                        </a:spcAft>
                      </a:pPr>
                      <a:r>
                        <a:rPr lang="en-IN" sz="1200">
                          <a:effectLst/>
                        </a:rPr>
                        <a:t>DNN Unbalanced Focal Loss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0.776</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0.788</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4670446"/>
                  </a:ext>
                </a:extLst>
              </a:tr>
              <a:tr h="278780">
                <a:tc>
                  <a:txBody>
                    <a:bodyPr/>
                    <a:lstStyle/>
                    <a:p>
                      <a:pPr algn="l">
                        <a:spcAft>
                          <a:spcPts val="400"/>
                        </a:spcAft>
                      </a:pPr>
                      <a:r>
                        <a:rPr lang="en-IN" sz="1200" dirty="0">
                          <a:effectLst/>
                        </a:rPr>
                        <a:t>Logistic Regression Unbalanced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0.561</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0.604</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88145055"/>
                  </a:ext>
                </a:extLst>
              </a:tr>
              <a:tr h="278780">
                <a:tc>
                  <a:txBody>
                    <a:bodyPr/>
                    <a:lstStyle/>
                    <a:p>
                      <a:pPr algn="just">
                        <a:spcAft>
                          <a:spcPts val="400"/>
                        </a:spcAft>
                      </a:pPr>
                      <a:r>
                        <a:rPr lang="en-IN" sz="1200" dirty="0">
                          <a:effectLst/>
                        </a:rPr>
                        <a:t>IQR Method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0.418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0.381</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9822422"/>
                  </a:ext>
                </a:extLst>
              </a:tr>
              <a:tr h="278780">
                <a:tc>
                  <a:txBody>
                    <a:bodyPr/>
                    <a:lstStyle/>
                    <a:p>
                      <a:pPr algn="just">
                        <a:spcAft>
                          <a:spcPts val="400"/>
                        </a:spcAft>
                      </a:pPr>
                      <a:r>
                        <a:rPr lang="en-IN" sz="1200" dirty="0">
                          <a:effectLst/>
                        </a:rPr>
                        <a:t>Modified Z Score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0.388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0.377</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8951535"/>
                  </a:ext>
                </a:extLst>
              </a:tr>
              <a:tr h="278780">
                <a:tc>
                  <a:txBody>
                    <a:bodyPr/>
                    <a:lstStyle/>
                    <a:p>
                      <a:pPr algn="just">
                        <a:spcAft>
                          <a:spcPts val="400"/>
                        </a:spcAft>
                      </a:pPr>
                      <a:r>
                        <a:rPr lang="en-IN" sz="1200" dirty="0">
                          <a:effectLst/>
                        </a:rPr>
                        <a:t>Isolation Forest SMOTE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0.378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0.142</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90252131"/>
                  </a:ext>
                </a:extLst>
              </a:tr>
              <a:tr h="278780">
                <a:tc>
                  <a:txBody>
                    <a:bodyPr/>
                    <a:lstStyle/>
                    <a:p>
                      <a:pPr algn="just">
                        <a:spcAft>
                          <a:spcPts val="400"/>
                        </a:spcAft>
                      </a:pPr>
                      <a:r>
                        <a:rPr lang="en-IN" sz="1200" dirty="0">
                          <a:effectLst/>
                        </a:rPr>
                        <a:t>Local Outlier Factor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0.265</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0.021</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99644695"/>
                  </a:ext>
                </a:extLst>
              </a:tr>
              <a:tr h="278780">
                <a:tc>
                  <a:txBody>
                    <a:bodyPr/>
                    <a:lstStyle/>
                    <a:p>
                      <a:pPr algn="l">
                        <a:spcAft>
                          <a:spcPts val="400"/>
                        </a:spcAft>
                      </a:pPr>
                      <a:r>
                        <a:rPr lang="en-IN" sz="1200" dirty="0">
                          <a:effectLst/>
                        </a:rPr>
                        <a:t>Gaussian Mixture Model SMOTE Balanced</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0.010</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400"/>
                        </a:spcAft>
                      </a:pPr>
                      <a:r>
                        <a:rPr lang="en-IN" sz="1200" dirty="0">
                          <a:effectLst/>
                        </a:rPr>
                        <a:t>0.013</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3610178"/>
                  </a:ext>
                </a:extLst>
              </a:tr>
            </a:tbl>
          </a:graphicData>
        </a:graphic>
      </p:graphicFrame>
    </p:spTree>
    <p:custDataLst>
      <p:tags r:id="rId1"/>
    </p:custDataLst>
    <p:extLst>
      <p:ext uri="{BB962C8B-B14F-4D97-AF65-F5344CB8AC3E}">
        <p14:creationId xmlns:p14="http://schemas.microsoft.com/office/powerpoint/2010/main" val="3652780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Tohama"/>
                <a:ea typeface="Roboto" panose="02000000000000000000" pitchFamily="2" charset="0"/>
              </a:rPr>
              <a:t>Timeline</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The whole project was be broken down into following Four Milestones</a:t>
            </a:r>
          </a:p>
        </p:txBody>
      </p:sp>
      <p:graphicFrame>
        <p:nvGraphicFramePr>
          <p:cNvPr id="7" name="Content Placeholder 6">
            <a:extLst>
              <a:ext uri="{FF2B5EF4-FFF2-40B4-BE49-F238E27FC236}">
                <a16:creationId xmlns:a16="http://schemas.microsoft.com/office/drawing/2014/main" id="{125A3B58-A8F2-9F5F-2550-CC2982CD0FD3}"/>
              </a:ext>
            </a:extLst>
          </p:cNvPr>
          <p:cNvGraphicFramePr>
            <a:graphicFrameLocks noGrp="1"/>
          </p:cNvGraphicFramePr>
          <p:nvPr>
            <p:ph idx="1"/>
            <p:extLst>
              <p:ext uri="{D42A27DB-BD31-4B8C-83A1-F6EECF244321}">
                <p14:modId xmlns:p14="http://schemas.microsoft.com/office/powerpoint/2010/main" val="1729621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4877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Conclusion</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553497"/>
            <a:ext cx="10515600" cy="4875878"/>
          </a:xfrm>
        </p:spPr>
        <p:txBody>
          <a:bodyPr>
            <a:normAutofit fontScale="85000" lnSpcReduction="20000"/>
          </a:bodyPr>
          <a:lstStyle/>
          <a:p>
            <a:r>
              <a:rPr lang="en-IN" dirty="0">
                <a:latin typeface="Roboto" panose="02000000000000000000" pitchFamily="2" charset="0"/>
                <a:ea typeface="Roboto" panose="02000000000000000000" pitchFamily="2" charset="0"/>
                <a:cs typeface="Roboto" panose="02000000000000000000" pitchFamily="2" charset="0"/>
              </a:rPr>
              <a:t>We started with raw Credit Card Fraud Dataset and passed it through a complete KDD Process and analysed results of 16 Anomaly Detection Techniques.</a:t>
            </a:r>
          </a:p>
          <a:p>
            <a:r>
              <a:rPr lang="en-IN" dirty="0">
                <a:latin typeface="Roboto" panose="02000000000000000000" pitchFamily="2" charset="0"/>
                <a:ea typeface="Roboto" panose="02000000000000000000" pitchFamily="2" charset="0"/>
                <a:cs typeface="Roboto" panose="02000000000000000000" pitchFamily="2" charset="0"/>
              </a:rPr>
              <a:t>While Auto-Encoders and Isolation Forest are Top 3 Performing Models if we consider Recall, due to low F-Beta Scores we can see that they are flagging a good number of normal transactions as Fraud. Considering this DNN Trained on Borderline SMOTE Balanced Trained Dataset with Focal Loss is appearing as a safe middle ground with around 15% reduction in Recall Performance but with around 100 Times better F-Beta Performance.</a:t>
            </a:r>
          </a:p>
          <a:p>
            <a:r>
              <a:rPr lang="en-IN" dirty="0">
                <a:latin typeface="Roboto" panose="02000000000000000000" pitchFamily="2" charset="0"/>
                <a:ea typeface="Roboto" panose="02000000000000000000" pitchFamily="2" charset="0"/>
                <a:cs typeface="Roboto" panose="02000000000000000000" pitchFamily="2" charset="0"/>
              </a:rPr>
              <a:t>There are a lot of things we can improve in this project. Get bigger dataset, more Computing Resources, better tools, research better Architectures for Auto-Encoders. But still we were able to utilize Readily available Computing Resources and apply Traditional to Modern Anomaly Detection Techniques and got models which are able to perform at least 2 Times better than best Traditional Model-IQR with good F-Beta Performance.</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33013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References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0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83B1-C9B0-471B-9D09-45B4098557AB}"/>
              </a:ext>
            </a:extLst>
          </p:cNvPr>
          <p:cNvSpPr>
            <a:spLocks noGrp="1"/>
          </p:cNvSpPr>
          <p:nvPr>
            <p:ph idx="1"/>
          </p:nvPr>
        </p:nvSpPr>
        <p:spPr>
          <a:xfrm>
            <a:off x="838200" y="885825"/>
            <a:ext cx="10515600" cy="5291138"/>
          </a:xfrm>
        </p:spPr>
        <p:txBody>
          <a:bodyPr>
            <a:normAutofit fontScale="62500" lnSpcReduction="20000"/>
          </a:bodyPr>
          <a:lstStyle/>
          <a:p>
            <a:r>
              <a:rPr lang="en-IN" dirty="0"/>
              <a:t>PDF Report</a:t>
            </a:r>
          </a:p>
          <a:p>
            <a:r>
              <a:rPr lang="en-US" dirty="0"/>
              <a:t>Types of Credit Card Frauds -</a:t>
            </a:r>
            <a:r>
              <a:rPr lang="en-US" u="sng" dirty="0">
                <a:hlinkClick r:id="rId2"/>
              </a:rPr>
              <a:t>https://www.bajajfinserv.in/insurance/types-of-credit-card-fraud-and-how-you-can-avoid-them</a:t>
            </a:r>
            <a:endParaRPr lang="en-IN" dirty="0"/>
          </a:p>
          <a:p>
            <a:r>
              <a:rPr lang="en-US" dirty="0"/>
              <a:t>Anomaly Detection Wiki-</a:t>
            </a:r>
            <a:r>
              <a:rPr lang="en-US" u="sng" dirty="0">
                <a:hlinkClick r:id="rId3"/>
              </a:rPr>
              <a:t>https://en.wikipedia.org/wiki/</a:t>
            </a:r>
            <a:r>
              <a:rPr lang="en-US" u="sng" dirty="0" err="1">
                <a:hlinkClick r:id="rId3"/>
              </a:rPr>
              <a:t>Anomaly_detection</a:t>
            </a:r>
            <a:endParaRPr lang="en-IN" dirty="0"/>
          </a:p>
          <a:p>
            <a:r>
              <a:rPr lang="en-US" dirty="0"/>
              <a:t>Victims of credit card fraud tell their stories -</a:t>
            </a:r>
            <a:r>
              <a:rPr lang="en-US" u="sng" dirty="0">
                <a:hlinkClick r:id="rId4"/>
              </a:rPr>
              <a:t>https://www.computerworld.com/article/2591492/victims-of-credit-card-fraud-tell-their-stories.html#:~:text=She%20had%20been%20writing%20checks,small%20purchase%20at%20a%20drugstore</a:t>
            </a:r>
            <a:endParaRPr lang="en-US" u="sng" dirty="0"/>
          </a:p>
          <a:p>
            <a:r>
              <a:rPr lang="en-US" dirty="0"/>
              <a:t>Modified z score- </a:t>
            </a:r>
            <a:r>
              <a:rPr lang="en-US" u="sng" dirty="0">
                <a:hlinkClick r:id="rId5"/>
              </a:rPr>
              <a:t>https://www.ibm.com/docs/en/cognos-analytics/11.1.0?topic=terms-modified-z-score</a:t>
            </a:r>
            <a:endParaRPr lang="en-US" u="sng" dirty="0"/>
          </a:p>
          <a:p>
            <a:r>
              <a:rPr lang="en-US" dirty="0" err="1"/>
              <a:t>Hoaglin</a:t>
            </a:r>
            <a:r>
              <a:rPr lang="en-US" dirty="0"/>
              <a:t>, David C.. “Volume 16: How to Detect and Handle Outliers.” (2013). </a:t>
            </a:r>
            <a:r>
              <a:rPr lang="en-US" u="sng" dirty="0">
                <a:hlinkClick r:id="rId6"/>
              </a:rPr>
              <a:t>https://www.semanticscholar.org/paper/Volume-16%3A-How-to-Detect-and-Handle-Outliers-Hoaglin/d524a172b49e25f888376d662ee364aa77d99e8a</a:t>
            </a:r>
            <a:endParaRPr lang="en-US" u="sng" dirty="0"/>
          </a:p>
          <a:p>
            <a:r>
              <a:rPr lang="en-US" dirty="0"/>
              <a:t>Unsupervised Learning: Clustering using Gaussian Mixture Model (GMM) </a:t>
            </a:r>
            <a:r>
              <a:rPr lang="en-US" u="sng" dirty="0">
                <a:hlinkClick r:id="rId7"/>
              </a:rPr>
              <a:t>https://behesht.medium.com/unsupervised-learning-clustering-using-gaussian-mixture-model-gmm-c788b280932b#:~:text=Clustering%20is%20a%20fundamental%20task,a%20mixture%20of%20Gaussian%20distributions</a:t>
            </a:r>
            <a:endParaRPr lang="en-IN" dirty="0"/>
          </a:p>
          <a:p>
            <a:r>
              <a:rPr lang="en-US" dirty="0"/>
              <a:t>Handling Imbalanced Data by Oversampling with SMOTE and its Variants </a:t>
            </a:r>
            <a:r>
              <a:rPr lang="en-US" u="sng" dirty="0">
                <a:hlinkClick r:id="rId8"/>
              </a:rPr>
              <a:t>https://medium.com/analytics-vidhya/handling-imbalanced-data-by-oversampling-with-smote-and-its-variants-23a4bf188eaf</a:t>
            </a:r>
            <a:endParaRPr lang="en-IN" dirty="0"/>
          </a:p>
          <a:p>
            <a:pPr marL="0" indent="0">
              <a:buNone/>
            </a:pPr>
            <a:r>
              <a:rPr lang="en-IN" b="1" dirty="0"/>
              <a:t>Note: There are total 17 References and all of them are linked properly in the PDF Project Report. Please refer to the report for more information.</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395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cs typeface="Roboto" panose="02000000000000000000" pitchFamily="2" charset="0"/>
              </a:rPr>
              <a:t>Executive Summary</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624986"/>
            <a:ext cx="10515600" cy="4896925"/>
          </a:xfrm>
        </p:spPr>
        <p:txBody>
          <a:bodyPr>
            <a:normAutofit lnSpcReduction="10000"/>
          </a:bodyPr>
          <a:lstStyle/>
          <a:p>
            <a:r>
              <a:rPr lang="en-US" sz="2200" dirty="0">
                <a:latin typeface="Roboto" panose="02000000000000000000" pitchFamily="2" charset="0"/>
                <a:ea typeface="Roboto" panose="02000000000000000000" pitchFamily="2" charset="0"/>
              </a:rPr>
              <a:t>In recent years due to COVID Pandemic and increasing growth of computing power the whole world has seen a wider acceptance of Artificial Intelligence and Machine Learning Technologies and this has not only led to good things but also bad things like increasing number of Credit Card Frauds. US alone has seen Credit Card Frauds increasing by more than Three Times from 2018 to 2022 due to increasing number of ways one can do these Frauds.</a:t>
            </a:r>
          </a:p>
          <a:p>
            <a:r>
              <a:rPr lang="en-IN" sz="2200" dirty="0">
                <a:latin typeface="Roboto" panose="02000000000000000000" pitchFamily="2" charset="0"/>
                <a:ea typeface="Roboto" panose="02000000000000000000" pitchFamily="2" charset="0"/>
              </a:rPr>
              <a:t>To handle new threats, we need to handle new tools too, and in this project we will cover multiple Anomaly Detection Techniques and apply them to a Real World Credit Card Fraud Transaction Dataset. We will follow KDD process, namely Data Procurement and Preprocessing, Data Analysis or EDA, Data Modelling, Model Evaluation, and Conclusion. </a:t>
            </a:r>
          </a:p>
          <a:p>
            <a:r>
              <a:rPr lang="en-IN" sz="2200" dirty="0">
                <a:latin typeface="Roboto" panose="02000000000000000000" pitchFamily="2" charset="0"/>
                <a:ea typeface="Roboto" panose="02000000000000000000" pitchFamily="2" charset="0"/>
              </a:rPr>
              <a:t>We will be applying different types of techniques, from Traditional Ones to more complex ones like Auto Encoders and compare them. By doing this project on a Local Hardware and free Cloud one we aim to show with this project that as Perpetrators get more power to do fraud, we also have more powerful techniques to stop them even with Computing Resources anyone can access freely on net.</a:t>
            </a:r>
          </a:p>
        </p:txBody>
      </p:sp>
      <p:sp>
        <p:nvSpPr>
          <p:cNvPr id="5" name="Rectangle 4">
            <a:extLst>
              <a:ext uri="{FF2B5EF4-FFF2-40B4-BE49-F238E27FC236}">
                <a16:creationId xmlns:a16="http://schemas.microsoft.com/office/drawing/2014/main" id="{B803F47C-0024-44D1-BE61-B3FA9A96363D}"/>
              </a:ext>
            </a:extLst>
          </p:cNvPr>
          <p:cNvSpPr/>
          <p:nvPr/>
        </p:nvSpPr>
        <p:spPr>
          <a:xfrm>
            <a:off x="0" y="428625"/>
            <a:ext cx="66675"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3329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cs typeface="Roboto" panose="02000000000000000000" pitchFamily="2" charset="0"/>
              </a:rPr>
              <a:t> Problem Statement</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624986"/>
            <a:ext cx="5670755" cy="4896925"/>
          </a:xfrm>
        </p:spPr>
        <p:txBody>
          <a:bodyPr>
            <a:normAutofit fontScale="92500"/>
          </a:bodyPr>
          <a:lstStyle/>
          <a:p>
            <a:r>
              <a:rPr lang="en-US" sz="2200" dirty="0">
                <a:latin typeface="Roboto" panose="02000000000000000000" pitchFamily="2" charset="0"/>
                <a:ea typeface="Roboto" panose="02000000000000000000" pitchFamily="2" charset="0"/>
              </a:rPr>
              <a:t>Credit Card Frauds are harmful for both customers and  companies leading to issues like identity theft and credit card decline for crucial purchases made by the customer because of breach of Credit Card limits by the Perpetrators, and for companies these events show the vulnerability in their system leading to decrease in confidence in the financial companies.</a:t>
            </a:r>
          </a:p>
          <a:p>
            <a:r>
              <a:rPr lang="en-US" sz="2200" dirty="0">
                <a:latin typeface="Roboto" panose="02000000000000000000" pitchFamily="2" charset="0"/>
                <a:ea typeface="Roboto" panose="02000000000000000000" pitchFamily="2" charset="0"/>
              </a:rPr>
              <a:t>And due to increasing overall computational power these attacks have increased around three times, from 2018 to 2022. This has also led to increasing need to create better Credit Card Fraud Detection Systems and Techniques. In this project we will cover multiple modern Anomaly Detection techniques on a real-world dataset.</a:t>
            </a:r>
            <a:endParaRPr lang="en-IN" sz="2200" dirty="0">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B803F47C-0024-44D1-BE61-B3FA9A96363D}"/>
              </a:ext>
            </a:extLst>
          </p:cNvPr>
          <p:cNvSpPr/>
          <p:nvPr/>
        </p:nvSpPr>
        <p:spPr>
          <a:xfrm>
            <a:off x="0" y="428625"/>
            <a:ext cx="66675"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2B05E91-AB8C-4B82-1DAD-790F6AAD0FFC}"/>
              </a:ext>
            </a:extLst>
          </p:cNvPr>
          <p:cNvPicPr>
            <a:picLocks noChangeAspect="1"/>
          </p:cNvPicPr>
          <p:nvPr/>
        </p:nvPicPr>
        <p:blipFill>
          <a:blip r:embed="rId3"/>
          <a:stretch>
            <a:fillRect/>
          </a:stretch>
        </p:blipFill>
        <p:spPr>
          <a:xfrm>
            <a:off x="6702068" y="2097959"/>
            <a:ext cx="4904435" cy="3162300"/>
          </a:xfrm>
          <a:prstGeom prst="rect">
            <a:avLst/>
          </a:prstGeom>
        </p:spPr>
      </p:pic>
    </p:spTree>
    <p:custDataLst>
      <p:tags r:id="rId1"/>
    </p:custDataLst>
    <p:extLst>
      <p:ext uri="{BB962C8B-B14F-4D97-AF65-F5344CB8AC3E}">
        <p14:creationId xmlns:p14="http://schemas.microsoft.com/office/powerpoint/2010/main" val="31862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Related Works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098520"/>
          </a:xfrm>
        </p:spPr>
        <p:txBody>
          <a:bodyPr>
            <a:normAutofit/>
          </a:bodyPr>
          <a:lstStyle/>
          <a:p>
            <a:r>
              <a:rPr lang="en-IN" dirty="0">
                <a:latin typeface="Roboto" panose="02000000000000000000" pitchFamily="2" charset="0"/>
                <a:ea typeface="Roboto" panose="02000000000000000000" pitchFamily="2" charset="0"/>
                <a:cs typeface="Roboto" panose="02000000000000000000" pitchFamily="2" charset="0"/>
              </a:rPr>
              <a:t>Anomaly Detection especially the Credit Card Fraud Detection has been an important topic for consideration and there are a lot of pre-established techniques, among which we will cover the following ones:</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4FB81827-EC8C-5824-CA5E-DE86F0B39004}"/>
              </a:ext>
            </a:extLst>
          </p:cNvPr>
          <p:cNvSpPr/>
          <p:nvPr/>
        </p:nvSpPr>
        <p:spPr>
          <a:xfrm>
            <a:off x="875071" y="3873908"/>
            <a:ext cx="2694039" cy="2555465"/>
          </a:xfrm>
          <a:prstGeom prst="ellipse">
            <a:avLst/>
          </a:prstGeom>
          <a:solidFill>
            <a:schemeClr val="accent5">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ohama"/>
                <a:ea typeface="Roboto" panose="02000000000000000000" pitchFamily="2" charset="0"/>
                <a:cs typeface="Roboto" panose="02000000000000000000" pitchFamily="2" charset="0"/>
              </a:rPr>
              <a:t>Modified Z-Score</a:t>
            </a:r>
          </a:p>
        </p:txBody>
      </p:sp>
      <p:sp>
        <p:nvSpPr>
          <p:cNvPr id="4" name="Oval 3">
            <a:extLst>
              <a:ext uri="{FF2B5EF4-FFF2-40B4-BE49-F238E27FC236}">
                <a16:creationId xmlns:a16="http://schemas.microsoft.com/office/drawing/2014/main" id="{6FE73152-E570-9AC1-C43F-5C3EBEF434AE}"/>
              </a:ext>
            </a:extLst>
          </p:cNvPr>
          <p:cNvSpPr/>
          <p:nvPr/>
        </p:nvSpPr>
        <p:spPr>
          <a:xfrm>
            <a:off x="4367981" y="3873908"/>
            <a:ext cx="2694039" cy="2555465"/>
          </a:xfrm>
          <a:prstGeom prst="ellipse">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ohama"/>
                <a:ea typeface="Roboto" panose="02000000000000000000" pitchFamily="2" charset="0"/>
                <a:cs typeface="Roboto" panose="02000000000000000000" pitchFamily="2" charset="0"/>
              </a:rPr>
              <a:t>Interquartile range (IQR)</a:t>
            </a:r>
          </a:p>
        </p:txBody>
      </p:sp>
      <p:sp>
        <p:nvSpPr>
          <p:cNvPr id="5" name="Oval 4">
            <a:extLst>
              <a:ext uri="{FF2B5EF4-FFF2-40B4-BE49-F238E27FC236}">
                <a16:creationId xmlns:a16="http://schemas.microsoft.com/office/drawing/2014/main" id="{688CDFC2-B226-1DE9-CBE2-B8A8E401D1B6}"/>
              </a:ext>
            </a:extLst>
          </p:cNvPr>
          <p:cNvSpPr/>
          <p:nvPr/>
        </p:nvSpPr>
        <p:spPr>
          <a:xfrm>
            <a:off x="7824019" y="3873908"/>
            <a:ext cx="2694039" cy="2555465"/>
          </a:xfrm>
          <a:prstGeom prst="ellipse">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ohama"/>
                <a:ea typeface="Roboto" panose="02000000000000000000" pitchFamily="2" charset="0"/>
                <a:cs typeface="Roboto" panose="02000000000000000000" pitchFamily="2" charset="0"/>
              </a:rPr>
              <a:t>Density-Based Spatial Clustering of Applications with Noise (DBSCAN)</a:t>
            </a:r>
            <a:endParaRPr lang="en-IN" sz="2000" b="1" dirty="0">
              <a:latin typeface="Tohama"/>
              <a:ea typeface="Roboto" panose="02000000000000000000" pitchFamily="2" charset="0"/>
              <a:cs typeface="Roboto" panose="02000000000000000000" pitchFamily="2" charset="0"/>
            </a:endParaRPr>
          </a:p>
        </p:txBody>
      </p:sp>
    </p:spTree>
    <p:custDataLst>
      <p:tags r:id="rId1"/>
    </p:custDataLst>
    <p:extLst>
      <p:ext uri="{BB962C8B-B14F-4D97-AF65-F5344CB8AC3E}">
        <p14:creationId xmlns:p14="http://schemas.microsoft.com/office/powerpoint/2010/main" val="31302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Related Works</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Diagram 9">
            <a:extLst>
              <a:ext uri="{FF2B5EF4-FFF2-40B4-BE49-F238E27FC236}">
                <a16:creationId xmlns:a16="http://schemas.microsoft.com/office/drawing/2014/main" id="{7D59C373-7588-0799-97D3-7B12A7B8B2B7}"/>
              </a:ext>
            </a:extLst>
          </p:cNvPr>
          <p:cNvGraphicFramePr/>
          <p:nvPr>
            <p:extLst>
              <p:ext uri="{D42A27DB-BD31-4B8C-83A1-F6EECF244321}">
                <p14:modId xmlns:p14="http://schemas.microsoft.com/office/powerpoint/2010/main" val="3387111636"/>
              </p:ext>
            </p:extLst>
          </p:nvPr>
        </p:nvGraphicFramePr>
        <p:xfrm>
          <a:off x="838200" y="1690688"/>
          <a:ext cx="7787148" cy="3363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CE8787C9-8F25-4EA0-66DB-CA6409FFEB71}"/>
              </a:ext>
            </a:extLst>
          </p:cNvPr>
          <p:cNvSpPr txBox="1"/>
          <p:nvPr/>
        </p:nvSpPr>
        <p:spPr>
          <a:xfrm>
            <a:off x="838200" y="5535561"/>
            <a:ext cx="7787148" cy="646331"/>
          </a:xfrm>
          <a:prstGeom prst="rect">
            <a:avLst/>
          </a:prstGeom>
          <a:noFill/>
        </p:spPr>
        <p:txBody>
          <a:bodyPr wrap="square" rtlCol="0">
            <a:spAutoFit/>
          </a:bodyPr>
          <a:lstStyle/>
          <a:p>
            <a:r>
              <a:rPr lang="en-IN" b="1" i="1" dirty="0"/>
              <a:t>Note: Detailed Explanation of the Related works is in the Section 2 of the PDF Report which is a companion work to this presentation.</a:t>
            </a:r>
          </a:p>
        </p:txBody>
      </p:sp>
    </p:spTree>
    <p:custDataLst>
      <p:tags r:id="rId1"/>
    </p:custDataLst>
    <p:extLst>
      <p:ext uri="{BB962C8B-B14F-4D97-AF65-F5344CB8AC3E}">
        <p14:creationId xmlns:p14="http://schemas.microsoft.com/office/powerpoint/2010/main" val="198902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Proposed Work</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603750"/>
          </a:xfrm>
        </p:spPr>
        <p:txBody>
          <a:bodyPr>
            <a:normAutofit/>
          </a:bodyPr>
          <a:lstStyle/>
          <a:p>
            <a:pPr marL="0" indent="0">
              <a:buNone/>
            </a:pPr>
            <a:r>
              <a:rPr lang="en-US" dirty="0">
                <a:latin typeface="Roboto" panose="02000000000000000000" pitchFamily="2" charset="0"/>
                <a:ea typeface="Roboto" panose="02000000000000000000" pitchFamily="2" charset="0"/>
                <a:cs typeface="Roboto" panose="02000000000000000000" pitchFamily="2" charset="0"/>
              </a:rPr>
              <a:t>The whole project is divided into following parts following Plan-Analyze-Construct-Execute (PACE) Framework and KDD Process:</a:t>
            </a:r>
          </a:p>
          <a:p>
            <a:r>
              <a:rPr lang="en-US" dirty="0">
                <a:latin typeface="Roboto" panose="02000000000000000000" pitchFamily="2" charset="0"/>
                <a:ea typeface="Roboto" panose="02000000000000000000" pitchFamily="2" charset="0"/>
                <a:cs typeface="Roboto" panose="02000000000000000000" pitchFamily="2" charset="0"/>
              </a:rPr>
              <a:t>Data Procurement and Preprocessing</a:t>
            </a:r>
          </a:p>
          <a:p>
            <a:r>
              <a:rPr lang="en-US" dirty="0">
                <a:latin typeface="Roboto" panose="02000000000000000000" pitchFamily="2" charset="0"/>
                <a:ea typeface="Roboto" panose="02000000000000000000" pitchFamily="2" charset="0"/>
                <a:cs typeface="Roboto" panose="02000000000000000000" pitchFamily="2" charset="0"/>
              </a:rPr>
              <a:t>Exploratory Data Analysis (EDA)</a:t>
            </a:r>
          </a:p>
          <a:p>
            <a:r>
              <a:rPr lang="en-US" dirty="0">
                <a:latin typeface="Roboto" panose="02000000000000000000" pitchFamily="2" charset="0"/>
                <a:ea typeface="Roboto" panose="02000000000000000000" pitchFamily="2" charset="0"/>
                <a:cs typeface="Roboto" panose="02000000000000000000" pitchFamily="2" charset="0"/>
              </a:rPr>
              <a:t>Application of Anomaly Detection Techniques</a:t>
            </a:r>
          </a:p>
          <a:p>
            <a:r>
              <a:rPr lang="en-US" dirty="0">
                <a:latin typeface="Roboto" panose="02000000000000000000" pitchFamily="2" charset="0"/>
                <a:ea typeface="Roboto" panose="02000000000000000000" pitchFamily="2" charset="0"/>
                <a:cs typeface="Roboto" panose="02000000000000000000" pitchFamily="2" charset="0"/>
              </a:rPr>
              <a:t>Evaluation</a:t>
            </a:r>
          </a:p>
          <a:p>
            <a:r>
              <a:rPr lang="en-US" dirty="0">
                <a:latin typeface="Roboto" panose="02000000000000000000" pitchFamily="2" charset="0"/>
                <a:ea typeface="Roboto" panose="02000000000000000000" pitchFamily="2" charset="0"/>
                <a:cs typeface="Roboto" panose="02000000000000000000" pitchFamily="2" charset="0"/>
              </a:rPr>
              <a:t>Conclusion</a:t>
            </a:r>
          </a:p>
          <a:p>
            <a:pPr marL="0" indent="0">
              <a:buNone/>
            </a:pPr>
            <a:br>
              <a:rPr lang="en-IN" dirty="0">
                <a:latin typeface="Roboto" panose="02000000000000000000" pitchFamily="2" charset="0"/>
                <a:ea typeface="Roboto" panose="02000000000000000000" pitchFamily="2" charset="0"/>
                <a:cs typeface="Roboto" panose="02000000000000000000" pitchFamily="2" charset="0"/>
              </a:rPr>
            </a:br>
            <a:endParaRPr lang="en-IN" dirty="0">
              <a:latin typeface="Roboto" panose="02000000000000000000" pitchFamily="2" charset="0"/>
              <a:ea typeface="Roboto" panose="02000000000000000000" pitchFamily="2" charset="0"/>
              <a:cs typeface="Roboto" panose="02000000000000000000" pitchFamily="2" charset="0"/>
            </a:endParaRP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35940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Data Procurement and Preprocessing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603750"/>
          </a:xfrm>
        </p:spPr>
        <p:txBody>
          <a:bodyPr>
            <a:normAutofit fontScale="85000" lnSpcReduction="20000"/>
          </a:bodyPr>
          <a:lstStyle/>
          <a:p>
            <a:r>
              <a:rPr lang="en-IN" dirty="0">
                <a:latin typeface="Roboto" panose="02000000000000000000" pitchFamily="2" charset="0"/>
                <a:ea typeface="Roboto" panose="02000000000000000000" pitchFamily="2" charset="0"/>
                <a:cs typeface="Roboto" panose="02000000000000000000" pitchFamily="2" charset="0"/>
              </a:rPr>
              <a:t>After the initial Proposal we have obtained the Dataset and cleaned it properly so that we can perform EDA and apply various Anomaly Detection Algorithms.</a:t>
            </a:r>
          </a:p>
          <a:p>
            <a:endParaRPr lang="en-IN" dirty="0">
              <a:latin typeface="Roboto" panose="02000000000000000000" pitchFamily="2" charset="0"/>
              <a:ea typeface="Roboto" panose="02000000000000000000" pitchFamily="2" charset="0"/>
              <a:cs typeface="Roboto" panose="02000000000000000000" pitchFamily="2" charset="0"/>
            </a:endParaRPr>
          </a:p>
          <a:p>
            <a:r>
              <a:rPr lang="en-IN" dirty="0">
                <a:latin typeface="Roboto" panose="02000000000000000000" pitchFamily="2" charset="0"/>
                <a:ea typeface="Roboto" panose="02000000000000000000" pitchFamily="2" charset="0"/>
                <a:cs typeface="Roboto" panose="02000000000000000000" pitchFamily="2" charset="0"/>
              </a:rPr>
              <a:t>In the raw Dataset we have 28 PCA Scaled columns, in order to have uniformity we have scaled the Time and Amount column with Robust Scaler which is robust to the datasets having outliers and scale on the basis of percentiles.</a:t>
            </a:r>
          </a:p>
          <a:p>
            <a:endParaRPr lang="en-IN" dirty="0">
              <a:latin typeface="Roboto" panose="02000000000000000000" pitchFamily="2" charset="0"/>
              <a:ea typeface="Roboto" panose="02000000000000000000" pitchFamily="2" charset="0"/>
              <a:cs typeface="Roboto" panose="02000000000000000000" pitchFamily="2" charset="0"/>
            </a:endParaRPr>
          </a:p>
          <a:p>
            <a:r>
              <a:rPr lang="en-IN" dirty="0">
                <a:latin typeface="Roboto" panose="02000000000000000000" pitchFamily="2" charset="0"/>
                <a:ea typeface="Roboto" panose="02000000000000000000" pitchFamily="2" charset="0"/>
                <a:cs typeface="Roboto" panose="02000000000000000000" pitchFamily="2" charset="0"/>
              </a:rPr>
              <a:t>Also, in this stage we have decided to create three Datasets, Training Dataset – Unbalanced, Training Dataset – Balanced by Oversampling Fraud Transactions with Borderline SMOTE technique, and Testing Dataset. EDA will be performed on raw scaled Dataset and these three datasets will be utilized in Modelling and Evaluation stage.</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52531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Tohama"/>
                <a:ea typeface="Roboto" panose="02000000000000000000" pitchFamily="2" charset="0"/>
              </a:rPr>
              <a:t>Exploratory Data Analysis (EDA)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10515600" cy="4603750"/>
          </a:xfrm>
        </p:spPr>
        <p:txBody>
          <a:bodyPr>
            <a:normAutofit/>
          </a:bodyPr>
          <a:lstStyle/>
          <a:p>
            <a:r>
              <a:rPr lang="en-IN" sz="2000" dirty="0">
                <a:latin typeface="Roboto" panose="02000000000000000000" pitchFamily="2" charset="0"/>
                <a:ea typeface="Roboto" panose="02000000000000000000" pitchFamily="2" charset="0"/>
                <a:cs typeface="Roboto" panose="02000000000000000000" pitchFamily="2" charset="0"/>
              </a:rPr>
              <a:t>We are finished with EDA at this point. This slide and few following slides will have key findings from EDA process:</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screenshot of a computer&#10;&#10;Description automatically generated">
            <a:extLst>
              <a:ext uri="{FF2B5EF4-FFF2-40B4-BE49-F238E27FC236}">
                <a16:creationId xmlns:a16="http://schemas.microsoft.com/office/drawing/2014/main" id="{05FF3368-4868-E919-DB58-A0435DC5B45D}"/>
              </a:ext>
            </a:extLst>
          </p:cNvPr>
          <p:cNvPicPr>
            <a:picLocks noChangeAspect="1"/>
          </p:cNvPicPr>
          <p:nvPr/>
        </p:nvPicPr>
        <p:blipFill>
          <a:blip r:embed="rId3"/>
          <a:stretch>
            <a:fillRect/>
          </a:stretch>
        </p:blipFill>
        <p:spPr>
          <a:xfrm>
            <a:off x="3850705" y="3664974"/>
            <a:ext cx="2758631" cy="1110942"/>
          </a:xfrm>
          <a:prstGeom prst="rect">
            <a:avLst/>
          </a:prstGeom>
        </p:spPr>
      </p:pic>
      <p:pic>
        <p:nvPicPr>
          <p:cNvPr id="3" name="Picture 2" descr="A blue rectangular bar graph&#10;&#10;Description automatically generated">
            <a:extLst>
              <a:ext uri="{FF2B5EF4-FFF2-40B4-BE49-F238E27FC236}">
                <a16:creationId xmlns:a16="http://schemas.microsoft.com/office/drawing/2014/main" id="{E9EEBC62-F1A1-4134-B1A0-AEF2C3D71A3D}"/>
              </a:ext>
            </a:extLst>
          </p:cNvPr>
          <p:cNvPicPr>
            <a:picLocks noChangeAspect="1"/>
          </p:cNvPicPr>
          <p:nvPr/>
        </p:nvPicPr>
        <p:blipFill>
          <a:blip r:embed="rId4"/>
          <a:stretch>
            <a:fillRect/>
          </a:stretch>
        </p:blipFill>
        <p:spPr>
          <a:xfrm>
            <a:off x="6609336" y="2487435"/>
            <a:ext cx="5238535" cy="4005440"/>
          </a:xfrm>
          <a:prstGeom prst="rect">
            <a:avLst/>
          </a:prstGeom>
        </p:spPr>
      </p:pic>
      <p:sp>
        <p:nvSpPr>
          <p:cNvPr id="4" name="TextBox 3">
            <a:extLst>
              <a:ext uri="{FF2B5EF4-FFF2-40B4-BE49-F238E27FC236}">
                <a16:creationId xmlns:a16="http://schemas.microsoft.com/office/drawing/2014/main" id="{BECB9C65-7BDF-E62E-1F2B-6E519B8E1F16}"/>
              </a:ext>
            </a:extLst>
          </p:cNvPr>
          <p:cNvSpPr txBox="1"/>
          <p:nvPr/>
        </p:nvSpPr>
        <p:spPr>
          <a:xfrm>
            <a:off x="776818" y="2487435"/>
            <a:ext cx="2565950"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Roboto" panose="02000000000000000000" pitchFamily="2" charset="0"/>
                <a:ea typeface="Roboto" panose="02000000000000000000" pitchFamily="2" charset="0"/>
                <a:cs typeface="Roboto" panose="02000000000000000000" pitchFamily="2" charset="0"/>
              </a:rPr>
              <a:t>Only a fraction of transactions are Fraud Transactions. This is a highly unbalanced Dataset and due to this we also decided to utilize Borderline SMOTE technique to see if Balancing will help us or not.</a:t>
            </a:r>
          </a:p>
        </p:txBody>
      </p:sp>
    </p:spTree>
    <p:custDataLst>
      <p:tags r:id="rId1"/>
    </p:custDataLst>
    <p:extLst>
      <p:ext uri="{BB962C8B-B14F-4D97-AF65-F5344CB8AC3E}">
        <p14:creationId xmlns:p14="http://schemas.microsoft.com/office/powerpoint/2010/main" val="175447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10.xml><?xml version="1.0" encoding="utf-8"?>
<p:tagLst xmlns:a="http://schemas.openxmlformats.org/drawingml/2006/main" xmlns:r="http://schemas.openxmlformats.org/officeDocument/2006/relationships" xmlns:p="http://schemas.openxmlformats.org/presentationml/2006/main">
  <p:tag name="TIMING" val="|0.6"/>
</p:tagLst>
</file>

<file path=ppt/tags/tag11.xml><?xml version="1.0" encoding="utf-8"?>
<p:tagLst xmlns:a="http://schemas.openxmlformats.org/drawingml/2006/main" xmlns:r="http://schemas.openxmlformats.org/officeDocument/2006/relationships" xmlns:p="http://schemas.openxmlformats.org/presentationml/2006/main">
  <p:tag name="TIMING" val="|0.6"/>
</p:tagLst>
</file>

<file path=ppt/tags/tag12.xml><?xml version="1.0" encoding="utf-8"?>
<p:tagLst xmlns:a="http://schemas.openxmlformats.org/drawingml/2006/main" xmlns:r="http://schemas.openxmlformats.org/officeDocument/2006/relationships" xmlns:p="http://schemas.openxmlformats.org/presentationml/2006/main">
  <p:tag name="TIMING" val="|0.6"/>
</p:tagLst>
</file>

<file path=ppt/tags/tag13.xml><?xml version="1.0" encoding="utf-8"?>
<p:tagLst xmlns:a="http://schemas.openxmlformats.org/drawingml/2006/main" xmlns:r="http://schemas.openxmlformats.org/officeDocument/2006/relationships" xmlns:p="http://schemas.openxmlformats.org/presentationml/2006/main">
  <p:tag name="TIMING" val="|0.6"/>
</p:tagLst>
</file>

<file path=ppt/tags/tag14.xml><?xml version="1.0" encoding="utf-8"?>
<p:tagLst xmlns:a="http://schemas.openxmlformats.org/drawingml/2006/main" xmlns:r="http://schemas.openxmlformats.org/officeDocument/2006/relationships" xmlns:p="http://schemas.openxmlformats.org/presentationml/2006/main">
  <p:tag name="TIMING" val="|3.5"/>
</p:tagLst>
</file>

<file path=ppt/tags/tag15.xml><?xml version="1.0" encoding="utf-8"?>
<p:tagLst xmlns:a="http://schemas.openxmlformats.org/drawingml/2006/main" xmlns:r="http://schemas.openxmlformats.org/officeDocument/2006/relationships" xmlns:p="http://schemas.openxmlformats.org/presentationml/2006/main">
  <p:tag name="TIMING" val="|3.5"/>
</p:tagLst>
</file>

<file path=ppt/tags/tag16.xml><?xml version="1.0" encoding="utf-8"?>
<p:tagLst xmlns:a="http://schemas.openxmlformats.org/drawingml/2006/main" xmlns:r="http://schemas.openxmlformats.org/officeDocument/2006/relationships" xmlns:p="http://schemas.openxmlformats.org/presentationml/2006/main">
  <p:tag name="TIMING" val="|3.5"/>
</p:tagLst>
</file>

<file path=ppt/tags/tag17.xml><?xml version="1.0" encoding="utf-8"?>
<p:tagLst xmlns:a="http://schemas.openxmlformats.org/drawingml/2006/main" xmlns:r="http://schemas.openxmlformats.org/officeDocument/2006/relationships" xmlns:p="http://schemas.openxmlformats.org/presentationml/2006/main">
  <p:tag name="TIMING" val="|3.5"/>
</p:tagLst>
</file>

<file path=ppt/tags/tag18.xml><?xml version="1.0" encoding="utf-8"?>
<p:tagLst xmlns:a="http://schemas.openxmlformats.org/drawingml/2006/main" xmlns:r="http://schemas.openxmlformats.org/officeDocument/2006/relationships" xmlns:p="http://schemas.openxmlformats.org/presentationml/2006/main">
  <p:tag name="TIMING" val="|3.5"/>
</p:tagLst>
</file>

<file path=ppt/tags/tag19.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0.6|3.1|5.5|4.2|3.4"/>
</p:tagLst>
</file>

<file path=ppt/tags/tag20.xml><?xml version="1.0" encoding="utf-8"?>
<p:tagLst xmlns:a="http://schemas.openxmlformats.org/drawingml/2006/main" xmlns:r="http://schemas.openxmlformats.org/officeDocument/2006/relationships" xmlns:p="http://schemas.openxmlformats.org/presentationml/2006/main">
  <p:tag name="TIMING" val="|0.6"/>
</p:tagLst>
</file>

<file path=ppt/tags/tag21.xml><?xml version="1.0" encoding="utf-8"?>
<p:tagLst xmlns:a="http://schemas.openxmlformats.org/drawingml/2006/main" xmlns:r="http://schemas.openxmlformats.org/officeDocument/2006/relationships" xmlns:p="http://schemas.openxmlformats.org/presentationml/2006/main">
  <p:tag name="TIMING" val="|3.5"/>
</p:tagLst>
</file>

<file path=ppt/tags/tag2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6|3.1|5.5|4.2|3.4"/>
</p:tagLst>
</file>

<file path=ppt/tags/tag4.xml><?xml version="1.0" encoding="utf-8"?>
<p:tagLst xmlns:a="http://schemas.openxmlformats.org/drawingml/2006/main" xmlns:r="http://schemas.openxmlformats.org/officeDocument/2006/relationships" xmlns:p="http://schemas.openxmlformats.org/presentationml/2006/main">
  <p:tag name="TIMING" val="|0.6"/>
</p:tagLst>
</file>

<file path=ppt/tags/tag5.xml><?xml version="1.0" encoding="utf-8"?>
<p:tagLst xmlns:a="http://schemas.openxmlformats.org/drawingml/2006/main" xmlns:r="http://schemas.openxmlformats.org/officeDocument/2006/relationships" xmlns:p="http://schemas.openxmlformats.org/presentationml/2006/main">
  <p:tag name="TIMING" val="|0.6"/>
</p:tagLst>
</file>

<file path=ppt/tags/tag6.xml><?xml version="1.0" encoding="utf-8"?>
<p:tagLst xmlns:a="http://schemas.openxmlformats.org/drawingml/2006/main" xmlns:r="http://schemas.openxmlformats.org/officeDocument/2006/relationships" xmlns:p="http://schemas.openxmlformats.org/presentationml/2006/main">
  <p:tag name="TIMING" val="|0.6"/>
</p:tagLst>
</file>

<file path=ppt/tags/tag7.xml><?xml version="1.0" encoding="utf-8"?>
<p:tagLst xmlns:a="http://schemas.openxmlformats.org/drawingml/2006/main" xmlns:r="http://schemas.openxmlformats.org/officeDocument/2006/relationships" xmlns:p="http://schemas.openxmlformats.org/presentationml/2006/main">
  <p:tag name="TIMING" val="|0.6"/>
</p:tagLst>
</file>

<file path=ppt/tags/tag8.xml><?xml version="1.0" encoding="utf-8"?>
<p:tagLst xmlns:a="http://schemas.openxmlformats.org/drawingml/2006/main" xmlns:r="http://schemas.openxmlformats.org/officeDocument/2006/relationships" xmlns:p="http://schemas.openxmlformats.org/presentationml/2006/main">
  <p:tag name="TIMING" val="|0.6"/>
</p:tagLst>
</file>

<file path=ppt/tags/tag9.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1846</Words>
  <Application>Microsoft Office PowerPoint</Application>
  <PresentationFormat>Widescreen</PresentationFormat>
  <Paragraphs>171</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Roboto</vt:lpstr>
      <vt:lpstr>Tahoma</vt:lpstr>
      <vt:lpstr>Times New Roman</vt:lpstr>
      <vt:lpstr>Tohama</vt:lpstr>
      <vt:lpstr>Wingdings</vt:lpstr>
      <vt:lpstr>Office Theme</vt:lpstr>
      <vt:lpstr>Credit Card Fraud Detection Using Anomaly Detection Techniques</vt:lpstr>
      <vt:lpstr>Table of Contents</vt:lpstr>
      <vt:lpstr>Executive Summary</vt:lpstr>
      <vt:lpstr> Problem Statement</vt:lpstr>
      <vt:lpstr>Related Works</vt:lpstr>
      <vt:lpstr>Related Works</vt:lpstr>
      <vt:lpstr>Proposed Work</vt:lpstr>
      <vt:lpstr>Data Procurement and Preprocessing</vt:lpstr>
      <vt:lpstr>Exploratory Data Analysis (EDA)</vt:lpstr>
      <vt:lpstr>Time and Amount Analysis</vt:lpstr>
      <vt:lpstr>Transaction Amount</vt:lpstr>
      <vt:lpstr>Transaction Time</vt:lpstr>
      <vt:lpstr>Correlation Heatmap</vt:lpstr>
      <vt:lpstr>Application of Anomaly Detection Techniques</vt:lpstr>
      <vt:lpstr>IQR and Modified Z-Score Methods </vt:lpstr>
      <vt:lpstr>DBSCAN, Gaussian Mixture Model, and LOF</vt:lpstr>
      <vt:lpstr>Isolation Forest and Logistic Regression</vt:lpstr>
      <vt:lpstr>Dense Neural Network</vt:lpstr>
      <vt:lpstr>Auto-Encoders</vt:lpstr>
      <vt:lpstr>Evaluation</vt:lpstr>
      <vt:lpstr>Evaluation</vt:lpstr>
      <vt:lpstr>Timeline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Anubhav Sharma</dc:creator>
  <cp:lastModifiedBy>Anubhav Sharma</cp:lastModifiedBy>
  <cp:revision>133</cp:revision>
  <dcterms:created xsi:type="dcterms:W3CDTF">2022-04-23T21:00:08Z</dcterms:created>
  <dcterms:modified xsi:type="dcterms:W3CDTF">2023-10-17T20:09:55Z</dcterms:modified>
  <cp:contentStatus/>
</cp:coreProperties>
</file>