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0" r:id="rId5"/>
    <p:sldId id="259" r:id="rId6"/>
    <p:sldId id="310" r:id="rId7"/>
    <p:sldId id="261" r:id="rId8"/>
    <p:sldId id="262" r:id="rId9"/>
    <p:sldId id="312" r:id="rId10"/>
    <p:sldId id="313" r:id="rId11"/>
    <p:sldId id="314" r:id="rId12"/>
    <p:sldId id="315" r:id="rId13"/>
    <p:sldId id="266" r:id="rId14"/>
    <p:sldId id="316" r:id="rId15"/>
    <p:sldId id="317" r:id="rId16"/>
    <p:sldId id="318" r:id="rId17"/>
    <p:sldId id="319" r:id="rId18"/>
    <p:sldId id="320" r:id="rId19"/>
    <p:sldId id="321" r:id="rId20"/>
    <p:sldId id="322" r:id="rId21"/>
    <p:sldId id="285" r:id="rId22"/>
    <p:sldId id="298" r:id="rId23"/>
    <p:sldId id="323" r:id="rId24"/>
    <p:sldId id="267" r:id="rId25"/>
    <p:sldId id="338" r:id="rId26"/>
    <p:sldId id="299" r:id="rId27"/>
    <p:sldId id="324" r:id="rId28"/>
    <p:sldId id="325" r:id="rId29"/>
    <p:sldId id="326" r:id="rId30"/>
    <p:sldId id="327" r:id="rId31"/>
    <p:sldId id="328" r:id="rId32"/>
    <p:sldId id="329" r:id="rId33"/>
    <p:sldId id="330" r:id="rId34"/>
    <p:sldId id="331" r:id="rId35"/>
    <p:sldId id="287" r:id="rId36"/>
    <p:sldId id="332" r:id="rId37"/>
    <p:sldId id="291"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D781E0-0CF4-4E2F-93A0-AFBBDB25FD05}">
          <p14:sldIdLst>
            <p14:sldId id="256"/>
            <p14:sldId id="257"/>
            <p14:sldId id="258"/>
            <p14:sldId id="260"/>
            <p14:sldId id="259"/>
            <p14:sldId id="310"/>
            <p14:sldId id="261"/>
            <p14:sldId id="262"/>
            <p14:sldId id="312"/>
            <p14:sldId id="313"/>
            <p14:sldId id="314"/>
            <p14:sldId id="315"/>
            <p14:sldId id="266"/>
            <p14:sldId id="316"/>
            <p14:sldId id="317"/>
            <p14:sldId id="318"/>
            <p14:sldId id="319"/>
            <p14:sldId id="320"/>
            <p14:sldId id="321"/>
            <p14:sldId id="322"/>
            <p14:sldId id="285"/>
            <p14:sldId id="298"/>
            <p14:sldId id="323"/>
            <p14:sldId id="267"/>
            <p14:sldId id="338"/>
            <p14:sldId id="299"/>
            <p14:sldId id="324"/>
            <p14:sldId id="325"/>
            <p14:sldId id="326"/>
            <p14:sldId id="327"/>
            <p14:sldId id="328"/>
            <p14:sldId id="329"/>
            <p14:sldId id="330"/>
            <p14:sldId id="331"/>
            <p14:sldId id="287"/>
            <p14:sldId id="332"/>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6AD82-FA3D-44FF-8ED9-61638EB87314}"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DDB3B-BD44-4911-B746-EA5AFDE53FD1}" type="slidenum">
              <a:rPr lang="en-IN" smtClean="0"/>
              <a:t>‹#›</a:t>
            </a:fld>
            <a:endParaRPr lang="en-IN"/>
          </a:p>
        </p:txBody>
      </p:sp>
    </p:spTree>
    <p:extLst>
      <p:ext uri="{BB962C8B-B14F-4D97-AF65-F5344CB8AC3E}">
        <p14:creationId xmlns:p14="http://schemas.microsoft.com/office/powerpoint/2010/main" val="53247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a:t>
            </a:r>
          </a:p>
        </p:txBody>
      </p:sp>
      <p:sp>
        <p:nvSpPr>
          <p:cNvPr id="4" name="Slide Number Placeholder 3"/>
          <p:cNvSpPr>
            <a:spLocks noGrp="1"/>
          </p:cNvSpPr>
          <p:nvPr>
            <p:ph type="sldNum" sz="quarter" idx="5"/>
          </p:nvPr>
        </p:nvSpPr>
        <p:spPr/>
        <p:txBody>
          <a:bodyPr/>
          <a:lstStyle/>
          <a:p>
            <a:fld id="{94EDDB3B-BD44-4911-B746-EA5AFDE53FD1}" type="slidenum">
              <a:rPr lang="en-IN" smtClean="0"/>
              <a:t>1</a:t>
            </a:fld>
            <a:endParaRPr lang="en-IN"/>
          </a:p>
        </p:txBody>
      </p:sp>
    </p:spTree>
    <p:extLst>
      <p:ext uri="{BB962C8B-B14F-4D97-AF65-F5344CB8AC3E}">
        <p14:creationId xmlns:p14="http://schemas.microsoft.com/office/powerpoint/2010/main" val="223416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E706-76E9-4739-ABD7-B8BDF9B6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344B-8927-4B85-9D1D-476CF39A3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CC6B7F-8A51-4E13-8B1A-7BA12768DC15}"/>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5" name="Footer Placeholder 4">
            <a:extLst>
              <a:ext uri="{FF2B5EF4-FFF2-40B4-BE49-F238E27FC236}">
                <a16:creationId xmlns:a16="http://schemas.microsoft.com/office/drawing/2014/main" id="{44ED69B3-7B40-43C0-B4BB-723C1E17E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6CCB5-19F1-4C29-B004-7710B862592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6329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3A-DEAE-4565-AC98-2B5F988D45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92EFE-BDC6-4C4B-BF0D-F5BE0433E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DDA5C-F6C8-49D3-AC53-831F48C8D259}"/>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5" name="Footer Placeholder 4">
            <a:extLst>
              <a:ext uri="{FF2B5EF4-FFF2-40B4-BE49-F238E27FC236}">
                <a16:creationId xmlns:a16="http://schemas.microsoft.com/office/drawing/2014/main" id="{548A2A76-AF58-4902-A5A0-381889339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79900-C48A-450D-8733-2EAA4E42215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2008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FB336-F973-4AB3-AA26-F7230CE9A9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EE2AA-AAD8-462B-89FF-3005848D7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AA8BD-311B-46B1-A6E2-49FF62FCDE68}"/>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5" name="Footer Placeholder 4">
            <a:extLst>
              <a:ext uri="{FF2B5EF4-FFF2-40B4-BE49-F238E27FC236}">
                <a16:creationId xmlns:a16="http://schemas.microsoft.com/office/drawing/2014/main" id="{60DD7AA7-D686-418C-AD00-8095A2238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1A6DD-BDEA-40E3-B356-44DCC7369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96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B3CC-0441-49C8-8E61-EA4565FB33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270A71-FF56-4CAC-8E43-E0BA754A9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36FF-2EFA-44E9-A8DA-949B5730EA88}"/>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5" name="Footer Placeholder 4">
            <a:extLst>
              <a:ext uri="{FF2B5EF4-FFF2-40B4-BE49-F238E27FC236}">
                <a16:creationId xmlns:a16="http://schemas.microsoft.com/office/drawing/2014/main" id="{363B59F9-F7F6-41AB-AD4A-16192EC50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1F217-ECF2-4FED-8E62-61C2360FC046}"/>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2464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7039-5835-4954-9410-21031C168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62D5A0-8423-4811-9343-6307ADDA6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79DBFC-34CC-4C56-B68D-8706B0C34C43}"/>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5" name="Footer Placeholder 4">
            <a:extLst>
              <a:ext uri="{FF2B5EF4-FFF2-40B4-BE49-F238E27FC236}">
                <a16:creationId xmlns:a16="http://schemas.microsoft.com/office/drawing/2014/main" id="{BEAEF4B7-46C3-42FE-A1AF-DB6795C9E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82F60-052B-4FD5-A470-2742310A14C4}"/>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9160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2644-13E5-4923-96A6-394734BFB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309B1-407A-4790-95BF-69766C36C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D35D51-72CC-48A8-8A2A-BDE0BDC63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6DDAD-C7BE-4349-944D-1814D656EAF3}"/>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6" name="Footer Placeholder 5">
            <a:extLst>
              <a:ext uri="{FF2B5EF4-FFF2-40B4-BE49-F238E27FC236}">
                <a16:creationId xmlns:a16="http://schemas.microsoft.com/office/drawing/2014/main" id="{CAD89B8B-FA85-4522-A860-8BFF925F4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0A5AFC-F3AF-4E38-BD16-128A5A6B125E}"/>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26965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F779-6800-41CC-90C5-C3B6605CEF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76916-91C8-48CA-8285-50DF2F6A0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36B0A-C161-4834-9E14-C6E974480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F00918-F76F-4624-A217-870B70526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9067-ACA4-420E-BC5E-C3EC17A3CC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CE3D30-40B1-4B99-AE53-7CEBEB9852D9}"/>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8" name="Footer Placeholder 7">
            <a:extLst>
              <a:ext uri="{FF2B5EF4-FFF2-40B4-BE49-F238E27FC236}">
                <a16:creationId xmlns:a16="http://schemas.microsoft.com/office/drawing/2014/main" id="{550597D8-B159-4F01-AB21-859F4D7DFF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7DF140-920E-4BDB-B321-E98857458F29}"/>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62738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9E4C-AE52-4DF1-BC9F-CAFAC7E7CD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FCACB9-6DFC-49F0-9DB4-32374CA75C6E}"/>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4" name="Footer Placeholder 3">
            <a:extLst>
              <a:ext uri="{FF2B5EF4-FFF2-40B4-BE49-F238E27FC236}">
                <a16:creationId xmlns:a16="http://schemas.microsoft.com/office/drawing/2014/main" id="{9064DF8C-90B9-40C2-AEF2-8BA61C18A7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7C405-6126-4B02-8A6D-0B79F8F525CC}"/>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1510594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A035B-4FF2-49A3-87EE-C5673A0FD661}"/>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3" name="Footer Placeholder 2">
            <a:extLst>
              <a:ext uri="{FF2B5EF4-FFF2-40B4-BE49-F238E27FC236}">
                <a16:creationId xmlns:a16="http://schemas.microsoft.com/office/drawing/2014/main" id="{0777E562-D1CA-4BCA-BE86-607D8D6D22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7561D-36B3-4C2F-AC5C-BB11C6998CD1}"/>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84592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B76B-87CF-4672-908C-96514628C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AD6AF4-F00B-45FF-9B9A-209A70CE70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D31A9E-4737-4528-B210-F3B527A9A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C5F8-6F5D-4CCD-AE04-20DE8CE0D6A0}"/>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6" name="Footer Placeholder 5">
            <a:extLst>
              <a:ext uri="{FF2B5EF4-FFF2-40B4-BE49-F238E27FC236}">
                <a16:creationId xmlns:a16="http://schemas.microsoft.com/office/drawing/2014/main" id="{451E313F-9758-48AC-BB92-306ED6E8C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DCEE50-15B0-4088-A7FE-DA3B0A2836B7}"/>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368594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624E-40E0-4807-BF22-F779CAC79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18901-E890-45FC-8971-2E9B6890E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57A6DD-9044-4866-822A-F1266BE50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7523-86F0-4551-830E-EC8279B1E8AA}"/>
              </a:ext>
            </a:extLst>
          </p:cNvPr>
          <p:cNvSpPr>
            <a:spLocks noGrp="1"/>
          </p:cNvSpPr>
          <p:nvPr>
            <p:ph type="dt" sz="half" idx="10"/>
          </p:nvPr>
        </p:nvSpPr>
        <p:spPr/>
        <p:txBody>
          <a:bodyPr/>
          <a:lstStyle/>
          <a:p>
            <a:fld id="{A2ADE570-B11D-4FE2-816D-8CC236D8F6E2}" type="datetimeFigureOut">
              <a:rPr lang="en-IN" smtClean="0"/>
              <a:t>03-05-2023</a:t>
            </a:fld>
            <a:endParaRPr lang="en-IN"/>
          </a:p>
        </p:txBody>
      </p:sp>
      <p:sp>
        <p:nvSpPr>
          <p:cNvPr id="6" name="Footer Placeholder 5">
            <a:extLst>
              <a:ext uri="{FF2B5EF4-FFF2-40B4-BE49-F238E27FC236}">
                <a16:creationId xmlns:a16="http://schemas.microsoft.com/office/drawing/2014/main" id="{E7DA064B-3D61-4CAD-A3CD-034C88857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04A99-52AD-4FEB-9829-0DFB09CA8A3B}"/>
              </a:ext>
            </a:extLst>
          </p:cNvPr>
          <p:cNvSpPr>
            <a:spLocks noGrp="1"/>
          </p:cNvSpPr>
          <p:nvPr>
            <p:ph type="sldNum" sz="quarter" idx="12"/>
          </p:nvPr>
        </p:nvSpPr>
        <p:spPr/>
        <p:txBody>
          <a:bodyPr/>
          <a:lstStyle/>
          <a:p>
            <a:fld id="{93133FD4-9509-46B2-AAEA-2AE996A2E3F7}" type="slidenum">
              <a:rPr lang="en-IN" smtClean="0"/>
              <a:t>‹#›</a:t>
            </a:fld>
            <a:endParaRPr lang="en-IN"/>
          </a:p>
        </p:txBody>
      </p:sp>
    </p:spTree>
    <p:extLst>
      <p:ext uri="{BB962C8B-B14F-4D97-AF65-F5344CB8AC3E}">
        <p14:creationId xmlns:p14="http://schemas.microsoft.com/office/powerpoint/2010/main" val="52038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4915A-3164-46EF-8281-1C16A1F3D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D0ED-3D2A-4E18-B899-B558435BB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2EFF5-9934-4103-8724-9950C48D0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DE570-B11D-4FE2-816D-8CC236D8F6E2}" type="datetimeFigureOut">
              <a:rPr lang="en-IN" smtClean="0"/>
              <a:t>03-05-2023</a:t>
            </a:fld>
            <a:endParaRPr lang="en-IN"/>
          </a:p>
        </p:txBody>
      </p:sp>
      <p:sp>
        <p:nvSpPr>
          <p:cNvPr id="5" name="Footer Placeholder 4">
            <a:extLst>
              <a:ext uri="{FF2B5EF4-FFF2-40B4-BE49-F238E27FC236}">
                <a16:creationId xmlns:a16="http://schemas.microsoft.com/office/drawing/2014/main" id="{44072274-2E16-4ACF-A16C-00D416767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6C6CF1-2A5C-43A0-825C-248722EBB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33FD4-9509-46B2-AAEA-2AE996A2E3F7}" type="slidenum">
              <a:rPr lang="en-IN" smtClean="0"/>
              <a:t>‹#›</a:t>
            </a:fld>
            <a:endParaRPr lang="en-IN"/>
          </a:p>
        </p:txBody>
      </p:sp>
    </p:spTree>
    <p:extLst>
      <p:ext uri="{BB962C8B-B14F-4D97-AF65-F5344CB8AC3E}">
        <p14:creationId xmlns:p14="http://schemas.microsoft.com/office/powerpoint/2010/main" val="2787246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8C53-6A08-46DB-8F06-CC5B81BDD304}"/>
              </a:ext>
            </a:extLst>
          </p:cNvPr>
          <p:cNvSpPr>
            <a:spLocks noGrp="1"/>
          </p:cNvSpPr>
          <p:nvPr>
            <p:ph type="ctrTitle"/>
          </p:nvPr>
        </p:nvSpPr>
        <p:spPr>
          <a:xfrm>
            <a:off x="849745" y="1558925"/>
            <a:ext cx="9144000" cy="2027237"/>
          </a:xfrm>
        </p:spPr>
        <p:txBody>
          <a:bodyPr/>
          <a:lstStyle/>
          <a:p>
            <a:pPr algn="l"/>
            <a:r>
              <a:rPr lang="en-IN" b="1" dirty="0">
                <a:latin typeface="Tahoma" panose="020B0604030504040204" pitchFamily="34" charset="0"/>
                <a:ea typeface="Tahoma" panose="020B0604030504040204" pitchFamily="34" charset="0"/>
                <a:cs typeface="Tahoma" panose="020B0604030504040204" pitchFamily="34" charset="0"/>
              </a:rPr>
              <a:t>DTSA 5509 Final Project</a:t>
            </a:r>
          </a:p>
        </p:txBody>
      </p:sp>
      <p:sp>
        <p:nvSpPr>
          <p:cNvPr id="3" name="Subtitle 2">
            <a:extLst>
              <a:ext uri="{FF2B5EF4-FFF2-40B4-BE49-F238E27FC236}">
                <a16:creationId xmlns:a16="http://schemas.microsoft.com/office/drawing/2014/main" id="{E447E8E9-A035-4CFB-B8D3-1FAA180D0CB3}"/>
              </a:ext>
            </a:extLst>
          </p:cNvPr>
          <p:cNvSpPr>
            <a:spLocks noGrp="1"/>
          </p:cNvSpPr>
          <p:nvPr>
            <p:ph type="subTitle" idx="1"/>
          </p:nvPr>
        </p:nvSpPr>
        <p:spPr>
          <a:xfrm>
            <a:off x="849745" y="3976688"/>
            <a:ext cx="9144000" cy="1487198"/>
          </a:xfrm>
        </p:spPr>
        <p:txBody>
          <a:bodyPr>
            <a:normAutofit/>
          </a:bodyPr>
          <a:lstStyle/>
          <a:p>
            <a:pPr algn="l"/>
            <a:r>
              <a:rPr lang="en-IN" sz="2000" dirty="0">
                <a:latin typeface="Roboto" panose="02000000000000000000" pitchFamily="2" charset="0"/>
                <a:ea typeface="Roboto" panose="02000000000000000000" pitchFamily="2" charset="0"/>
                <a:cs typeface="Tahoma" panose="020B0604030504040204" pitchFamily="34" charset="0"/>
              </a:rPr>
              <a:t>Presented by: Anubhav Sharma</a:t>
            </a:r>
          </a:p>
          <a:p>
            <a:pPr algn="l"/>
            <a:r>
              <a:rPr lang="en-IN" sz="2000" dirty="0">
                <a:latin typeface="Roboto" panose="02000000000000000000" pitchFamily="2" charset="0"/>
                <a:ea typeface="Roboto" panose="02000000000000000000" pitchFamily="2" charset="0"/>
                <a:cs typeface="Tahoma" panose="020B0604030504040204" pitchFamily="34" charset="0"/>
              </a:rPr>
              <a:t>Last Updated: May 2</a:t>
            </a:r>
            <a:r>
              <a:rPr lang="en-IN" sz="2000" baseline="30000" dirty="0">
                <a:latin typeface="Roboto" panose="02000000000000000000" pitchFamily="2" charset="0"/>
                <a:ea typeface="Roboto" panose="02000000000000000000" pitchFamily="2" charset="0"/>
                <a:cs typeface="Tahoma" panose="020B0604030504040204" pitchFamily="34" charset="0"/>
              </a:rPr>
              <a:t>nd</a:t>
            </a:r>
            <a:r>
              <a:rPr lang="en-IN" sz="2000" dirty="0">
                <a:latin typeface="Roboto" panose="02000000000000000000" pitchFamily="2" charset="0"/>
                <a:ea typeface="Roboto" panose="02000000000000000000" pitchFamily="2" charset="0"/>
                <a:cs typeface="Tahoma" panose="020B0604030504040204" pitchFamily="34" charset="0"/>
              </a:rPr>
              <a:t>, 2023</a:t>
            </a:r>
          </a:p>
        </p:txBody>
      </p:sp>
      <p:sp>
        <p:nvSpPr>
          <p:cNvPr id="5" name="Rectangle 4">
            <a:extLst>
              <a:ext uri="{FF2B5EF4-FFF2-40B4-BE49-F238E27FC236}">
                <a16:creationId xmlns:a16="http://schemas.microsoft.com/office/drawing/2014/main" id="{FD2A11B0-E740-4AC2-891D-95432C662E0A}"/>
              </a:ext>
            </a:extLst>
          </p:cNvPr>
          <p:cNvSpPr/>
          <p:nvPr/>
        </p:nvSpPr>
        <p:spPr>
          <a:xfrm>
            <a:off x="944995" y="3714750"/>
            <a:ext cx="6132080" cy="952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504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D</a:t>
            </a:r>
            <a:r>
              <a:rPr lang="en-IN" sz="4000" b="1" dirty="0" err="1">
                <a:latin typeface="Roboto" panose="02000000000000000000" pitchFamily="2" charset="0"/>
                <a:ea typeface="Roboto" panose="02000000000000000000" pitchFamily="2" charset="0"/>
              </a:rPr>
              <a:t>ata</a:t>
            </a:r>
            <a:r>
              <a:rPr lang="en-IN" sz="4000" b="1" dirty="0">
                <a:latin typeface="Roboto" panose="02000000000000000000" pitchFamily="2" charset="0"/>
                <a:ea typeface="Roboto" panose="02000000000000000000" pitchFamily="2" charset="0"/>
              </a:rPr>
              <a:t> Cleaning</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IN" sz="2200" dirty="0">
                <a:latin typeface="Roboto" panose="02000000000000000000" pitchFamily="2" charset="0"/>
                <a:ea typeface="Roboto" panose="02000000000000000000" pitchFamily="2" charset="0"/>
              </a:rPr>
              <a:t>There does not seem to be any python based null value. However, after checking the object types, especially the </a:t>
            </a:r>
            <a:r>
              <a:rPr lang="en-IN" sz="2200" dirty="0" err="1">
                <a:latin typeface="Roboto" panose="02000000000000000000" pitchFamily="2" charset="0"/>
                <a:ea typeface="Roboto" panose="02000000000000000000" pitchFamily="2" charset="0"/>
              </a:rPr>
              <a:t>smoking_history</a:t>
            </a:r>
            <a:r>
              <a:rPr lang="en-IN" sz="2200" dirty="0">
                <a:latin typeface="Roboto" panose="02000000000000000000" pitchFamily="2" charset="0"/>
                <a:ea typeface="Roboto" panose="02000000000000000000" pitchFamily="2" charset="0"/>
              </a:rPr>
              <a:t> we were able to find 35,816 rows where we have No info. </a:t>
            </a:r>
          </a:p>
          <a:p>
            <a:pPr algn="l"/>
            <a:r>
              <a:rPr lang="en-IN" sz="2200" dirty="0">
                <a:latin typeface="Roboto" panose="02000000000000000000" pitchFamily="2" charset="0"/>
                <a:ea typeface="Roboto" panose="02000000000000000000" pitchFamily="2" charset="0"/>
              </a:rPr>
              <a:t>While No Info also represent a dimension of information we can not impute it if more than 30% of the Observations have None value. If Health Care experts believe that it is an essential predictor, they will have to improve the collection method so that the information can be captured properly.</a:t>
            </a:r>
          </a:p>
          <a:p>
            <a:pPr algn="l"/>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009A143-EE15-A5D0-F866-098C5182A0C3}"/>
              </a:ext>
            </a:extLst>
          </p:cNvPr>
          <p:cNvPicPr>
            <a:picLocks noChangeAspect="1"/>
          </p:cNvPicPr>
          <p:nvPr/>
        </p:nvPicPr>
        <p:blipFill>
          <a:blip r:embed="rId3"/>
          <a:stretch>
            <a:fillRect/>
          </a:stretch>
        </p:blipFill>
        <p:spPr>
          <a:xfrm>
            <a:off x="4329214" y="4168775"/>
            <a:ext cx="4000500" cy="2143125"/>
          </a:xfrm>
          <a:prstGeom prst="rect">
            <a:avLst/>
          </a:prstGeom>
        </p:spPr>
      </p:pic>
    </p:spTree>
    <p:custDataLst>
      <p:tags r:id="rId1"/>
    </p:custDataLst>
    <p:extLst>
      <p:ext uri="{BB962C8B-B14F-4D97-AF65-F5344CB8AC3E}">
        <p14:creationId xmlns:p14="http://schemas.microsoft.com/office/powerpoint/2010/main" val="396464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D</a:t>
            </a:r>
            <a:r>
              <a:rPr lang="en-IN" sz="4000" b="1" dirty="0" err="1">
                <a:latin typeface="Roboto" panose="02000000000000000000" pitchFamily="2" charset="0"/>
                <a:ea typeface="Roboto" panose="02000000000000000000" pitchFamily="2" charset="0"/>
              </a:rPr>
              <a:t>ata</a:t>
            </a:r>
            <a:r>
              <a:rPr lang="en-IN" sz="4000" b="1" dirty="0">
                <a:latin typeface="Roboto" panose="02000000000000000000" pitchFamily="2" charset="0"/>
                <a:ea typeface="Roboto" panose="02000000000000000000" pitchFamily="2" charset="0"/>
              </a:rPr>
              <a:t> Cleaning</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IN" sz="2200" dirty="0">
                <a:latin typeface="Roboto" panose="02000000000000000000" pitchFamily="2" charset="0"/>
                <a:ea typeface="Roboto" panose="02000000000000000000" pitchFamily="2" charset="0"/>
              </a:rPr>
              <a:t>After this we checked for the None values in other Predictors which are in shape of some extreme values like 999 for age but we didn’t find such values as we can see from below.</a:t>
            </a:r>
          </a:p>
          <a:p>
            <a:pPr algn="l"/>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5A8D3ED-2A2A-CDBA-8F71-6DE68FB9D5D3}"/>
              </a:ext>
            </a:extLst>
          </p:cNvPr>
          <p:cNvPicPr>
            <a:picLocks noChangeAspect="1"/>
          </p:cNvPicPr>
          <p:nvPr/>
        </p:nvPicPr>
        <p:blipFill>
          <a:blip r:embed="rId3"/>
          <a:stretch>
            <a:fillRect/>
          </a:stretch>
        </p:blipFill>
        <p:spPr>
          <a:xfrm>
            <a:off x="1772865" y="3045352"/>
            <a:ext cx="8646269" cy="3266548"/>
          </a:xfrm>
          <a:prstGeom prst="rect">
            <a:avLst/>
          </a:prstGeom>
        </p:spPr>
      </p:pic>
    </p:spTree>
    <p:custDataLst>
      <p:tags r:id="rId1"/>
    </p:custDataLst>
    <p:extLst>
      <p:ext uri="{BB962C8B-B14F-4D97-AF65-F5344CB8AC3E}">
        <p14:creationId xmlns:p14="http://schemas.microsoft.com/office/powerpoint/2010/main" val="72390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D</a:t>
            </a:r>
            <a:r>
              <a:rPr lang="en-IN" sz="4000" b="1" dirty="0" err="1">
                <a:latin typeface="Roboto" panose="02000000000000000000" pitchFamily="2" charset="0"/>
                <a:ea typeface="Roboto" panose="02000000000000000000" pitchFamily="2" charset="0"/>
              </a:rPr>
              <a:t>ata</a:t>
            </a:r>
            <a:r>
              <a:rPr lang="en-IN" sz="4000" b="1" dirty="0">
                <a:latin typeface="Roboto" panose="02000000000000000000" pitchFamily="2" charset="0"/>
                <a:ea typeface="Roboto" panose="02000000000000000000" pitchFamily="2" charset="0"/>
              </a:rPr>
              <a:t> Cleaning</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IN" sz="2200" dirty="0">
                <a:latin typeface="Roboto" panose="02000000000000000000" pitchFamily="2" charset="0"/>
                <a:ea typeface="Roboto" panose="02000000000000000000" pitchFamily="2" charset="0"/>
              </a:rPr>
              <a:t>We are finished with Data Cleaning process for the Diabetes Prediction Dataset. Below are the final columns and their data types.</a:t>
            </a:r>
          </a:p>
          <a:p>
            <a:pPr algn="l"/>
            <a:r>
              <a:rPr lang="en-IN" sz="2200" dirty="0">
                <a:latin typeface="Roboto" panose="02000000000000000000" pitchFamily="2" charset="0"/>
                <a:ea typeface="Roboto" panose="02000000000000000000" pitchFamily="2" charset="0"/>
              </a:rPr>
              <a:t>Age is a discrete variable here, hence we converted it into int type and </a:t>
            </a:r>
            <a:r>
              <a:rPr lang="en-IN" sz="2200" dirty="0" err="1">
                <a:latin typeface="Roboto" panose="02000000000000000000" pitchFamily="2" charset="0"/>
                <a:ea typeface="Roboto" panose="02000000000000000000" pitchFamily="2" charset="0"/>
              </a:rPr>
              <a:t>blood_glucose_level</a:t>
            </a:r>
            <a:r>
              <a:rPr lang="en-IN" sz="2200" dirty="0">
                <a:latin typeface="Roboto" panose="02000000000000000000" pitchFamily="2" charset="0"/>
                <a:ea typeface="Roboto" panose="02000000000000000000" pitchFamily="2" charset="0"/>
              </a:rPr>
              <a:t> is a continuous variable, and thus it was converted into float.</a:t>
            </a:r>
          </a:p>
          <a:p>
            <a:pPr algn="l"/>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A520714-9C68-E38A-C99F-4DB5B61ED7E3}"/>
              </a:ext>
            </a:extLst>
          </p:cNvPr>
          <p:cNvPicPr>
            <a:picLocks noChangeAspect="1"/>
          </p:cNvPicPr>
          <p:nvPr/>
        </p:nvPicPr>
        <p:blipFill>
          <a:blip r:embed="rId3"/>
          <a:stretch>
            <a:fillRect/>
          </a:stretch>
        </p:blipFill>
        <p:spPr>
          <a:xfrm>
            <a:off x="4195762" y="3429000"/>
            <a:ext cx="3800475" cy="2552700"/>
          </a:xfrm>
          <a:prstGeom prst="rect">
            <a:avLst/>
          </a:prstGeom>
        </p:spPr>
      </p:pic>
    </p:spTree>
    <p:custDataLst>
      <p:tags r:id="rId1"/>
    </p:custDataLst>
    <p:extLst>
      <p:ext uri="{BB962C8B-B14F-4D97-AF65-F5344CB8AC3E}">
        <p14:creationId xmlns:p14="http://schemas.microsoft.com/office/powerpoint/2010/main" val="132216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26441" y="2305050"/>
            <a:ext cx="9144000" cy="1650422"/>
          </a:xfrm>
        </p:spPr>
        <p:txBody>
          <a:bodyPr>
            <a:normAutofit fontScale="90000"/>
          </a:bodyPr>
          <a:lstStyle/>
          <a:p>
            <a:pPr algn="l"/>
            <a:r>
              <a:rPr lang="en-IN" b="1" dirty="0">
                <a:solidFill>
                  <a:schemeClr val="bg1"/>
                </a:solidFill>
                <a:latin typeface="Roboto" panose="02000000000000000000" pitchFamily="2" charset="0"/>
                <a:ea typeface="Roboto" panose="02000000000000000000" pitchFamily="2" charset="0"/>
              </a:rPr>
              <a:t>Part 2: Exploratory Data Analysis(EDA)</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2" y="2305050"/>
            <a:ext cx="45719" cy="16504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830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r>
              <a:rPr lang="en-US" sz="2400" dirty="0"/>
              <a:t>During the EDA part we will draw various plots, extract descriptive statistics, and analyze preliminary relationships across the different Columns of the Data Set.</a:t>
            </a:r>
          </a:p>
          <a:p>
            <a:r>
              <a:rPr lang="en-US" sz="2400" dirty="0"/>
              <a:t>We will start with basic descriptive statistics.</a:t>
            </a:r>
            <a:endParaRPr lang="en-IN" sz="2400" dirty="0"/>
          </a:p>
          <a:p>
            <a:pPr algn="l"/>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DBE3337A-6908-F69B-BBDA-A937AA67DA53}"/>
              </a:ext>
            </a:extLst>
          </p:cNvPr>
          <p:cNvPicPr>
            <a:picLocks noChangeAspect="1"/>
          </p:cNvPicPr>
          <p:nvPr/>
        </p:nvPicPr>
        <p:blipFill>
          <a:blip r:embed="rId3"/>
          <a:stretch>
            <a:fillRect/>
          </a:stretch>
        </p:blipFill>
        <p:spPr>
          <a:xfrm>
            <a:off x="1927363" y="3167408"/>
            <a:ext cx="8021707" cy="2938794"/>
          </a:xfrm>
          <a:prstGeom prst="rect">
            <a:avLst/>
          </a:prstGeom>
        </p:spPr>
      </p:pic>
    </p:spTree>
    <p:custDataLst>
      <p:tags r:id="rId1"/>
    </p:custDataLst>
    <p:extLst>
      <p:ext uri="{BB962C8B-B14F-4D97-AF65-F5344CB8AC3E}">
        <p14:creationId xmlns:p14="http://schemas.microsoft.com/office/powerpoint/2010/main" val="11755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4087238" cy="4351338"/>
          </a:xfrm>
        </p:spPr>
        <p:txBody>
          <a:bodyPr>
            <a:normAutofit/>
          </a:bodyPr>
          <a:lstStyle/>
          <a:p>
            <a:r>
              <a:rPr lang="en-IN" sz="2400" dirty="0"/>
              <a:t>Box Plot for Diabetes Vs Blood Glucose Level seems same for all the genders, Other Gender looks different in first glance but it can be due to the reason that only 18 entries were </a:t>
            </a:r>
            <a:r>
              <a:rPr lang="en-IN" sz="2400" dirty="0" err="1"/>
              <a:t>availaible</a:t>
            </a:r>
            <a:r>
              <a:rPr lang="en-IN" sz="2400" dirty="0"/>
              <a:t> for them in the dataset.</a:t>
            </a:r>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B1C1FF7-150E-C74B-75EB-5109C54AFF23}"/>
              </a:ext>
            </a:extLst>
          </p:cNvPr>
          <p:cNvPicPr>
            <a:picLocks noChangeAspect="1"/>
          </p:cNvPicPr>
          <p:nvPr/>
        </p:nvPicPr>
        <p:blipFill>
          <a:blip r:embed="rId3"/>
          <a:stretch>
            <a:fillRect/>
          </a:stretch>
        </p:blipFill>
        <p:spPr>
          <a:xfrm>
            <a:off x="5580434" y="1423515"/>
            <a:ext cx="6266339" cy="5155558"/>
          </a:xfrm>
          <a:prstGeom prst="rect">
            <a:avLst/>
          </a:prstGeom>
        </p:spPr>
      </p:pic>
    </p:spTree>
    <p:custDataLst>
      <p:tags r:id="rId1"/>
    </p:custDataLst>
    <p:extLst>
      <p:ext uri="{BB962C8B-B14F-4D97-AF65-F5344CB8AC3E}">
        <p14:creationId xmlns:p14="http://schemas.microsoft.com/office/powerpoint/2010/main" val="1077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4087238" cy="4351338"/>
          </a:xfrm>
        </p:spPr>
        <p:txBody>
          <a:bodyPr>
            <a:normAutofit/>
          </a:bodyPr>
          <a:lstStyle/>
          <a:p>
            <a:r>
              <a:rPr lang="en-IN" sz="2400" dirty="0"/>
              <a:t>From the above boxplot for Diabetes vs Age we can see that most of the patients with Diabetes have high Median Age and generally higher age with a few outliers where people under 20 also have diabetes.</a:t>
            </a:r>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C0002DD-F36D-C238-EC34-CEF8CC11ED00}"/>
              </a:ext>
            </a:extLst>
          </p:cNvPr>
          <p:cNvPicPr>
            <a:picLocks noChangeAspect="1"/>
          </p:cNvPicPr>
          <p:nvPr/>
        </p:nvPicPr>
        <p:blipFill>
          <a:blip r:embed="rId3"/>
          <a:stretch>
            <a:fillRect/>
          </a:stretch>
        </p:blipFill>
        <p:spPr>
          <a:xfrm>
            <a:off x="5687438" y="1690688"/>
            <a:ext cx="5679892" cy="4583652"/>
          </a:xfrm>
          <a:prstGeom prst="rect">
            <a:avLst/>
          </a:prstGeom>
        </p:spPr>
      </p:pic>
    </p:spTree>
    <p:custDataLst>
      <p:tags r:id="rId1"/>
    </p:custDataLst>
    <p:extLst>
      <p:ext uri="{BB962C8B-B14F-4D97-AF65-F5344CB8AC3E}">
        <p14:creationId xmlns:p14="http://schemas.microsoft.com/office/powerpoint/2010/main" val="172807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4087238" cy="4351338"/>
          </a:xfrm>
        </p:spPr>
        <p:txBody>
          <a:bodyPr>
            <a:normAutofit lnSpcReduction="10000"/>
          </a:bodyPr>
          <a:lstStyle/>
          <a:p>
            <a:r>
              <a:rPr lang="en-IN" sz="2400" dirty="0">
                <a:latin typeface="Roboto" panose="02000000000000000000" pitchFamily="2" charset="0"/>
                <a:ea typeface="Roboto" panose="02000000000000000000" pitchFamily="2" charset="0"/>
                <a:cs typeface="Roboto" panose="02000000000000000000" pitchFamily="2" charset="0"/>
              </a:rPr>
              <a:t>Hypertension Vs Age boxplot based on the Gender appear similar to the Diabetes Vs Age, which was expected because generally most patients for Diabetes have high Median age and around age the likelihood of the Hypertension also increase naturally. Age can be called as a confounding factor here.</a:t>
            </a:r>
            <a:endParaRPr lang="en-IN" sz="22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91DDEC7-F885-8B7B-9DC4-F64EF53B786D}"/>
              </a:ext>
            </a:extLst>
          </p:cNvPr>
          <p:cNvPicPr>
            <a:picLocks noChangeAspect="1"/>
          </p:cNvPicPr>
          <p:nvPr/>
        </p:nvPicPr>
        <p:blipFill>
          <a:blip r:embed="rId3"/>
          <a:stretch>
            <a:fillRect/>
          </a:stretch>
        </p:blipFill>
        <p:spPr>
          <a:xfrm>
            <a:off x="5771642" y="1594033"/>
            <a:ext cx="5726451" cy="5009730"/>
          </a:xfrm>
          <a:prstGeom prst="rect">
            <a:avLst/>
          </a:prstGeom>
        </p:spPr>
      </p:pic>
    </p:spTree>
    <p:custDataLst>
      <p:tags r:id="rId1"/>
    </p:custDataLst>
    <p:extLst>
      <p:ext uri="{BB962C8B-B14F-4D97-AF65-F5344CB8AC3E}">
        <p14:creationId xmlns:p14="http://schemas.microsoft.com/office/powerpoint/2010/main" val="7697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4087238" cy="4351338"/>
          </a:xfrm>
        </p:spPr>
        <p:txBody>
          <a:bodyPr>
            <a:normAutofit/>
          </a:bodyPr>
          <a:lstStyle/>
          <a:p>
            <a:r>
              <a:rPr lang="en-IN" sz="2400" dirty="0">
                <a:latin typeface="Roboto" panose="02000000000000000000" pitchFamily="2" charset="0"/>
                <a:ea typeface="Roboto" panose="02000000000000000000" pitchFamily="2" charset="0"/>
                <a:cs typeface="Roboto" panose="02000000000000000000" pitchFamily="2" charset="0"/>
              </a:rPr>
              <a:t>HbA1c Level and Blood Glucose Level for both Male and Female gender appears same. </a:t>
            </a:r>
          </a:p>
          <a:p>
            <a:r>
              <a:rPr lang="en-IN" sz="2400" dirty="0">
                <a:latin typeface="Roboto" panose="02000000000000000000" pitchFamily="2" charset="0"/>
                <a:ea typeface="Roboto" panose="02000000000000000000" pitchFamily="2" charset="0"/>
              </a:rPr>
              <a:t>While other gender may look like that it has different shape it may be due to the fact that only 18 observations of such types were recorded.</a:t>
            </a:r>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65822FF4-D414-44FA-242C-16B01B51287A}"/>
              </a:ext>
            </a:extLst>
          </p:cNvPr>
          <p:cNvPicPr>
            <a:picLocks noChangeAspect="1"/>
          </p:cNvPicPr>
          <p:nvPr/>
        </p:nvPicPr>
        <p:blipFill>
          <a:blip r:embed="rId3"/>
          <a:stretch>
            <a:fillRect/>
          </a:stretch>
        </p:blipFill>
        <p:spPr>
          <a:xfrm>
            <a:off x="5314950" y="1669189"/>
            <a:ext cx="5785281" cy="4664210"/>
          </a:xfrm>
          <a:prstGeom prst="rect">
            <a:avLst/>
          </a:prstGeom>
        </p:spPr>
      </p:pic>
    </p:spTree>
    <p:custDataLst>
      <p:tags r:id="rId1"/>
    </p:custDataLst>
    <p:extLst>
      <p:ext uri="{BB962C8B-B14F-4D97-AF65-F5344CB8AC3E}">
        <p14:creationId xmlns:p14="http://schemas.microsoft.com/office/powerpoint/2010/main" val="239227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4087238" cy="4351338"/>
          </a:xfrm>
        </p:spPr>
        <p:txBody>
          <a:bodyPr>
            <a:normAutofit/>
          </a:bodyPr>
          <a:lstStyle/>
          <a:p>
            <a:r>
              <a:rPr lang="en-IN" sz="2400" dirty="0">
                <a:latin typeface="Roboto" panose="02000000000000000000" pitchFamily="2" charset="0"/>
                <a:ea typeface="Roboto" panose="02000000000000000000" pitchFamily="2" charset="0"/>
                <a:cs typeface="Roboto" panose="02000000000000000000" pitchFamily="2" charset="0"/>
              </a:rPr>
              <a:t>BMI for Female appears to be more than Male for each level of </a:t>
            </a:r>
            <a:r>
              <a:rPr lang="en-IN" sz="2400" dirty="0" err="1">
                <a:latin typeface="Roboto" panose="02000000000000000000" pitchFamily="2" charset="0"/>
                <a:ea typeface="Roboto" panose="02000000000000000000" pitchFamily="2" charset="0"/>
                <a:cs typeface="Roboto" panose="02000000000000000000" pitchFamily="2" charset="0"/>
              </a:rPr>
              <a:t>blood_glucose_level</a:t>
            </a:r>
            <a:r>
              <a:rPr lang="en-IN" sz="2400" dirty="0">
                <a:latin typeface="Roboto" panose="02000000000000000000" pitchFamily="2" charset="0"/>
                <a:ea typeface="Roboto" panose="02000000000000000000" pitchFamily="2" charset="0"/>
                <a:cs typeface="Roboto" panose="02000000000000000000" pitchFamily="2" charset="0"/>
              </a:rPr>
              <a:t>.</a:t>
            </a:r>
          </a:p>
          <a:p>
            <a:r>
              <a:rPr lang="en-IN" sz="2400" dirty="0">
                <a:latin typeface="Roboto" panose="02000000000000000000" pitchFamily="2" charset="0"/>
                <a:ea typeface="Roboto" panose="02000000000000000000" pitchFamily="2" charset="0"/>
              </a:rPr>
              <a:t>Again we got abnormal result for Others. This may be due to the fact that only 18 observations were recorded representing them.</a:t>
            </a:r>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AB36FC8F-FF27-0A9F-5A7C-D103C1A4693E}"/>
              </a:ext>
            </a:extLst>
          </p:cNvPr>
          <p:cNvPicPr>
            <a:picLocks noChangeAspect="1"/>
          </p:cNvPicPr>
          <p:nvPr/>
        </p:nvPicPr>
        <p:blipFill>
          <a:blip r:embed="rId3"/>
          <a:stretch>
            <a:fillRect/>
          </a:stretch>
        </p:blipFill>
        <p:spPr>
          <a:xfrm>
            <a:off x="5324779" y="1690688"/>
            <a:ext cx="5854750" cy="4852987"/>
          </a:xfrm>
          <a:prstGeom prst="rect">
            <a:avLst/>
          </a:prstGeom>
        </p:spPr>
      </p:pic>
    </p:spTree>
    <p:custDataLst>
      <p:tags r:id="rId1"/>
    </p:custDataLst>
    <p:extLst>
      <p:ext uri="{BB962C8B-B14F-4D97-AF65-F5344CB8AC3E}">
        <p14:creationId xmlns:p14="http://schemas.microsoft.com/office/powerpoint/2010/main" val="254016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BC4F-619E-4F30-9207-4519F0C30C92}"/>
              </a:ext>
            </a:extLst>
          </p:cNvPr>
          <p:cNvSpPr>
            <a:spLocks noGrp="1"/>
          </p:cNvSpPr>
          <p:nvPr>
            <p:ph type="title"/>
          </p:nvPr>
        </p:nvSpPr>
        <p:spPr>
          <a:xfrm>
            <a:off x="838200" y="292893"/>
            <a:ext cx="10515600" cy="1325563"/>
          </a:xfrm>
        </p:spPr>
        <p:txBody>
          <a:bodyPr>
            <a:normAutofit/>
          </a:bodyPr>
          <a:lstStyle/>
          <a:p>
            <a:pPr algn="ctr"/>
            <a:r>
              <a:rPr lang="en-US" sz="4000" b="1" dirty="0">
                <a:latin typeface="Roboto" panose="02000000000000000000" pitchFamily="2" charset="0"/>
                <a:ea typeface="Roboto" panose="02000000000000000000" pitchFamily="2" charset="0"/>
                <a:cs typeface="Tahoma" panose="020B0604030504040204" pitchFamily="34" charset="0"/>
              </a:rPr>
              <a:t>Table of Contents</a:t>
            </a:r>
            <a:endParaRPr lang="en-IN" sz="4000" b="1" dirty="0">
              <a:latin typeface="Roboto" panose="02000000000000000000" pitchFamily="2" charset="0"/>
              <a:ea typeface="Roboto" panose="02000000000000000000" pitchFamily="2" charset="0"/>
              <a:cs typeface="Tahoma" panose="020B0604030504040204" pitchFamily="34" charset="0"/>
            </a:endParaRPr>
          </a:p>
        </p:txBody>
      </p:sp>
      <p:sp>
        <p:nvSpPr>
          <p:cNvPr id="3" name="Content Placeholder 2">
            <a:extLst>
              <a:ext uri="{FF2B5EF4-FFF2-40B4-BE49-F238E27FC236}">
                <a16:creationId xmlns:a16="http://schemas.microsoft.com/office/drawing/2014/main" id="{81BFD554-00D6-4F6E-A5A9-65CE71E23C76}"/>
              </a:ext>
            </a:extLst>
          </p:cNvPr>
          <p:cNvSpPr>
            <a:spLocks noGrp="1"/>
          </p:cNvSpPr>
          <p:nvPr>
            <p:ph idx="1"/>
          </p:nvPr>
        </p:nvSpPr>
        <p:spPr/>
        <p:txBody>
          <a:bodyPr/>
          <a:lstStyle/>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Introduction: Project Topic and Data Set</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1: Data Cleaning</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2: Exploratory Data Analysis(EDA)</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3: Models</a:t>
            </a: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4: </a:t>
            </a:r>
            <a:r>
              <a:rPr lang="en-IN"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Result and Analysis</a:t>
            </a:r>
          </a:p>
          <a:p>
            <a:pPr>
              <a:buClr>
                <a:schemeClr val="tx1"/>
              </a:buClr>
              <a:buSzPct val="110000"/>
              <a:buFont typeface="Wingdings" panose="05000000000000000000" pitchFamily="2" charset="2"/>
              <a:buChar char="§"/>
            </a:pPr>
            <a:r>
              <a:rPr lang="en-IN"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IN"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Part 5: Conclusion</a:t>
            </a:r>
            <a:endPar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endParaRPr>
          </a:p>
          <a:p>
            <a:pPr>
              <a:buClr>
                <a:schemeClr val="tx1"/>
              </a:buClr>
              <a:buSzPct val="110000"/>
              <a:buFont typeface="Wingdings" panose="05000000000000000000" pitchFamily="2" charset="2"/>
              <a:buChar char="§"/>
            </a:pPr>
            <a:r>
              <a:rPr lang="en-US" sz="2200"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 </a:t>
            </a:r>
            <a:r>
              <a:rPr lang="en-US" sz="2200" u="sng" dirty="0">
                <a:solidFill>
                  <a:schemeClr val="accent1">
                    <a:lumMod val="75000"/>
                  </a:schemeClr>
                </a:solidFill>
                <a:latin typeface="Roboto" panose="02000000000000000000" pitchFamily="2" charset="0"/>
                <a:ea typeface="Roboto" panose="02000000000000000000" pitchFamily="2" charset="0"/>
                <a:cs typeface="Tahoma" panose="020B0604030504040204" pitchFamily="34" charset="0"/>
              </a:rPr>
              <a:t>Appendix</a:t>
            </a:r>
          </a:p>
          <a:p>
            <a:pPr marL="0" indent="0">
              <a:buSzPct val="110000"/>
              <a:buNone/>
            </a:pP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F076C4F8-76C5-49A7-8816-0B3C5A03A085}"/>
              </a:ext>
            </a:extLst>
          </p:cNvPr>
          <p:cNvSpPr/>
          <p:nvPr/>
        </p:nvSpPr>
        <p:spPr>
          <a:xfrm>
            <a:off x="3419475" y="0"/>
            <a:ext cx="5353050" cy="857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45606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Exploratory Data Analysis(EDA)</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a:xfrm>
            <a:off x="838200" y="1825625"/>
            <a:ext cx="4087238" cy="4351338"/>
          </a:xfrm>
        </p:spPr>
        <p:txBody>
          <a:bodyPr>
            <a:normAutofit lnSpcReduction="10000"/>
          </a:bodyPr>
          <a:lstStyle/>
          <a:p>
            <a:r>
              <a:rPr lang="en-IN" sz="2400" dirty="0">
                <a:latin typeface="Roboto" panose="02000000000000000000" pitchFamily="2" charset="0"/>
                <a:ea typeface="Roboto" panose="02000000000000000000" pitchFamily="2" charset="0"/>
                <a:cs typeface="Roboto" panose="02000000000000000000" pitchFamily="2" charset="0"/>
              </a:rPr>
              <a:t>Finally from the Heatmap we can see that there does not exist an evidence for collinearity prima facie.</a:t>
            </a:r>
          </a:p>
          <a:p>
            <a:r>
              <a:rPr lang="en-IN" sz="2400" dirty="0">
                <a:latin typeface="Roboto" panose="02000000000000000000" pitchFamily="2" charset="0"/>
                <a:ea typeface="Roboto" panose="02000000000000000000" pitchFamily="2" charset="0"/>
                <a:cs typeface="Roboto" panose="02000000000000000000" pitchFamily="2" charset="0"/>
              </a:rPr>
              <a:t>While there can be multicollinearity, we would need the help of subject matter expert to find it as there is no high correlation, that is &gt; 0.7, in our given data set with which we can find collinearity.</a:t>
            </a:r>
            <a:endParaRPr lang="en-IN" sz="2200" dirty="0">
              <a:latin typeface="Roboto" panose="02000000000000000000" pitchFamily="2" charset="0"/>
              <a:ea typeface="Roboto" panose="02000000000000000000" pitchFamily="2" charset="0"/>
              <a:cs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9B2040B4-9816-B4BF-1D12-B92AD6073D21}"/>
              </a:ext>
            </a:extLst>
          </p:cNvPr>
          <p:cNvPicPr>
            <a:picLocks noChangeAspect="1"/>
          </p:cNvPicPr>
          <p:nvPr/>
        </p:nvPicPr>
        <p:blipFill>
          <a:blip r:embed="rId3"/>
          <a:stretch>
            <a:fillRect/>
          </a:stretch>
        </p:blipFill>
        <p:spPr>
          <a:xfrm>
            <a:off x="5187477" y="1628523"/>
            <a:ext cx="6349527" cy="5229477"/>
          </a:xfrm>
          <a:prstGeom prst="rect">
            <a:avLst/>
          </a:prstGeom>
        </p:spPr>
      </p:pic>
    </p:spTree>
    <p:custDataLst>
      <p:tags r:id="rId1"/>
    </p:custDataLst>
    <p:extLst>
      <p:ext uri="{BB962C8B-B14F-4D97-AF65-F5344CB8AC3E}">
        <p14:creationId xmlns:p14="http://schemas.microsoft.com/office/powerpoint/2010/main" val="236215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26238" y="2657432"/>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Part 3: Models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7" y="2344366"/>
            <a:ext cx="80579" cy="15431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Introduction</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p:txBody>
          <a:bodyPr>
            <a:normAutofit/>
          </a:bodyPr>
          <a:lstStyle/>
          <a:p>
            <a:r>
              <a:rPr lang="en-US" sz="2200" dirty="0">
                <a:latin typeface="Roboto" panose="02000000000000000000" pitchFamily="2" charset="0"/>
                <a:ea typeface="Roboto" panose="02000000000000000000" pitchFamily="2" charset="0"/>
              </a:rPr>
              <a:t>In this part we will use the Clean Data to create different kind of models for predicting Diabetes based on the Design Matrix. We will split the data set into training and test with test training size having dimension (20,000, 8). We will train the models on the Training Data and then use the Test Data for further testing. We will hence only cover Accuracy scores for the Test Data for the Models.</a:t>
            </a:r>
          </a:p>
          <a:p>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616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Introduction</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p:txBody>
          <a:bodyPr>
            <a:normAutofit/>
          </a:bodyPr>
          <a:lstStyle/>
          <a:p>
            <a:r>
              <a:rPr lang="en-US" sz="2200" dirty="0">
                <a:latin typeface="Roboto" panose="02000000000000000000" pitchFamily="2" charset="0"/>
                <a:ea typeface="Roboto" panose="02000000000000000000" pitchFamily="2" charset="0"/>
              </a:rPr>
              <a:t>Models Covered in this Section:</a:t>
            </a:r>
          </a:p>
          <a:p>
            <a:pPr marL="457200" indent="-457200">
              <a:buFont typeface="+mj-lt"/>
              <a:buAutoNum type="arabicPeriod"/>
            </a:pPr>
            <a:r>
              <a:rPr lang="en-US" sz="2200" dirty="0">
                <a:latin typeface="Roboto" panose="02000000000000000000" pitchFamily="2" charset="0"/>
                <a:ea typeface="Roboto" panose="02000000000000000000" pitchFamily="2" charset="0"/>
              </a:rPr>
              <a:t>Logistic Regression</a:t>
            </a:r>
          </a:p>
          <a:p>
            <a:pPr marL="457200" indent="-457200">
              <a:buFont typeface="+mj-lt"/>
              <a:buAutoNum type="arabicPeriod"/>
            </a:pPr>
            <a:r>
              <a:rPr lang="en-US" sz="2200" dirty="0">
                <a:latin typeface="Roboto" panose="02000000000000000000" pitchFamily="2" charset="0"/>
                <a:ea typeface="Roboto" panose="02000000000000000000" pitchFamily="2" charset="0"/>
              </a:rPr>
              <a:t>Random Forest</a:t>
            </a:r>
          </a:p>
          <a:p>
            <a:pPr marL="457200" indent="-457200">
              <a:buFont typeface="+mj-lt"/>
              <a:buAutoNum type="arabicPeriod"/>
            </a:pPr>
            <a:r>
              <a:rPr lang="en-US" sz="2200" dirty="0">
                <a:latin typeface="Roboto" panose="02000000000000000000" pitchFamily="2" charset="0"/>
                <a:ea typeface="Roboto" panose="02000000000000000000" pitchFamily="2" charset="0"/>
              </a:rPr>
              <a:t>Ada Boost</a:t>
            </a:r>
          </a:p>
          <a:p>
            <a:pPr marL="457200" indent="-457200">
              <a:buFont typeface="+mj-lt"/>
              <a:buAutoNum type="arabicPeriod"/>
            </a:pPr>
            <a:r>
              <a:rPr lang="en-US" sz="2200" dirty="0">
                <a:latin typeface="Roboto" panose="02000000000000000000" pitchFamily="2" charset="0"/>
                <a:ea typeface="Roboto" panose="02000000000000000000" pitchFamily="2" charset="0"/>
              </a:rPr>
              <a:t>Gaussian Naive Bayes</a:t>
            </a:r>
          </a:p>
          <a:p>
            <a:pPr marL="457200" indent="-457200">
              <a:buFont typeface="+mj-lt"/>
              <a:buAutoNum type="arabicPeriod"/>
            </a:pPr>
            <a:r>
              <a:rPr lang="en-US" sz="2200" dirty="0">
                <a:latin typeface="Roboto" panose="02000000000000000000" pitchFamily="2" charset="0"/>
                <a:ea typeface="Roboto" panose="02000000000000000000" pitchFamily="2" charset="0"/>
              </a:rPr>
              <a:t>Multinomial Naive Bayes</a:t>
            </a:r>
          </a:p>
          <a:p>
            <a:pPr marL="457200" indent="-457200">
              <a:buFont typeface="+mj-lt"/>
              <a:buAutoNum type="arabicPeriod"/>
            </a:pPr>
            <a:r>
              <a:rPr lang="en-US" sz="2200" dirty="0">
                <a:latin typeface="Roboto" panose="02000000000000000000" pitchFamily="2" charset="0"/>
                <a:ea typeface="Roboto" panose="02000000000000000000" pitchFamily="2" charset="0"/>
              </a:rPr>
              <a:t>Linear Support Vector Machine</a:t>
            </a:r>
          </a:p>
          <a:p>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287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Logistic Regression</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Logistic Regression is a simple model with high bias but less Model Variance</a:t>
            </a:r>
          </a:p>
        </p:txBody>
      </p:sp>
      <p:pic>
        <p:nvPicPr>
          <p:cNvPr id="4" name="Picture 3">
            <a:extLst>
              <a:ext uri="{FF2B5EF4-FFF2-40B4-BE49-F238E27FC236}">
                <a16:creationId xmlns:a16="http://schemas.microsoft.com/office/drawing/2014/main" id="{C100C5AE-E38D-7890-9A11-33609328BF9B}"/>
              </a:ext>
            </a:extLst>
          </p:cNvPr>
          <p:cNvPicPr>
            <a:picLocks noChangeAspect="1"/>
          </p:cNvPicPr>
          <p:nvPr/>
        </p:nvPicPr>
        <p:blipFill>
          <a:blip r:embed="rId3"/>
          <a:stretch>
            <a:fillRect/>
          </a:stretch>
        </p:blipFill>
        <p:spPr>
          <a:xfrm>
            <a:off x="1478908" y="3730624"/>
            <a:ext cx="9020175" cy="2838450"/>
          </a:xfrm>
          <a:prstGeom prst="rect">
            <a:avLst/>
          </a:prstGeom>
        </p:spPr>
      </p:pic>
      <p:sp>
        <p:nvSpPr>
          <p:cNvPr id="9" name="Content Placeholder 8">
            <a:extLst>
              <a:ext uri="{FF2B5EF4-FFF2-40B4-BE49-F238E27FC236}">
                <a16:creationId xmlns:a16="http://schemas.microsoft.com/office/drawing/2014/main" id="{DCDDB0EB-58E6-BC99-AA02-529534F084C9}"/>
              </a:ext>
            </a:extLst>
          </p:cNvPr>
          <p:cNvSpPr>
            <a:spLocks noGrp="1"/>
          </p:cNvSpPr>
          <p:nvPr>
            <p:ph idx="1"/>
          </p:nvPr>
        </p:nvSpPr>
        <p:spPr>
          <a:xfrm>
            <a:off x="552450" y="2078037"/>
            <a:ext cx="10515600" cy="4351338"/>
          </a:xfrm>
        </p:spPr>
        <p:txBody>
          <a:bodyPr/>
          <a:lstStyle/>
          <a:p>
            <a:r>
              <a:rPr lang="en-IN" dirty="0"/>
              <a:t>Logistic Regression is based on 8 Predictors only and since there was no correlation across the predictors there will be no need of Feature selection for the Logistic Regression. [F1 Scores will be used in Model Comparison Part]</a:t>
            </a:r>
          </a:p>
          <a:p>
            <a:endParaRPr lang="en-IN" dirty="0"/>
          </a:p>
        </p:txBody>
      </p:sp>
    </p:spTree>
    <p:custDataLst>
      <p:tags r:id="rId1"/>
    </p:custDataLst>
    <p:extLst>
      <p:ext uri="{BB962C8B-B14F-4D97-AF65-F5344CB8AC3E}">
        <p14:creationId xmlns:p14="http://schemas.microsoft.com/office/powerpoint/2010/main" val="3019610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Random Forest</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panose="02000000000000000000" pitchFamily="2" charset="0"/>
                <a:ea typeface="Roboto" panose="02000000000000000000" pitchFamily="2" charset="0"/>
              </a:rPr>
              <a:t>R</a:t>
            </a:r>
            <a:r>
              <a:rPr lang="en-IN" sz="2400" dirty="0" err="1">
                <a:latin typeface="Roboto" panose="02000000000000000000" pitchFamily="2" charset="0"/>
                <a:ea typeface="Roboto" panose="02000000000000000000" pitchFamily="2" charset="0"/>
              </a:rPr>
              <a:t>andom</a:t>
            </a:r>
            <a:r>
              <a:rPr lang="en-IN" sz="2400" dirty="0">
                <a:latin typeface="Roboto" panose="02000000000000000000" pitchFamily="2" charset="0"/>
                <a:ea typeface="Roboto" panose="02000000000000000000" pitchFamily="2" charset="0"/>
              </a:rPr>
              <a:t> Forest is an ensemble method based on the random set of Predictors</a:t>
            </a:r>
          </a:p>
        </p:txBody>
      </p:sp>
      <p:sp>
        <p:nvSpPr>
          <p:cNvPr id="9" name="Content Placeholder 8">
            <a:extLst>
              <a:ext uri="{FF2B5EF4-FFF2-40B4-BE49-F238E27FC236}">
                <a16:creationId xmlns:a16="http://schemas.microsoft.com/office/drawing/2014/main" id="{DCDDB0EB-58E6-BC99-AA02-529534F084C9}"/>
              </a:ext>
            </a:extLst>
          </p:cNvPr>
          <p:cNvSpPr>
            <a:spLocks noGrp="1"/>
          </p:cNvSpPr>
          <p:nvPr>
            <p:ph idx="1"/>
          </p:nvPr>
        </p:nvSpPr>
        <p:spPr>
          <a:xfrm>
            <a:off x="552450" y="2078037"/>
            <a:ext cx="10515600" cy="4351338"/>
          </a:xfrm>
        </p:spPr>
        <p:txBody>
          <a:bodyPr/>
          <a:lstStyle/>
          <a:p>
            <a:r>
              <a:rPr lang="en-US" sz="2800" dirty="0">
                <a:latin typeface="Roboto" panose="02000000000000000000" pitchFamily="2" charset="0"/>
                <a:ea typeface="Roboto" panose="02000000000000000000" pitchFamily="2" charset="0"/>
              </a:rPr>
              <a:t>Code of Random Forest with its Hyperparameters Grid Search.</a:t>
            </a:r>
            <a:endParaRPr lang="en-IN" sz="2800" dirty="0">
              <a:latin typeface="Roboto" panose="02000000000000000000" pitchFamily="2" charset="0"/>
              <a:ea typeface="Roboto" panose="02000000000000000000" pitchFamily="2" charset="0"/>
            </a:endParaRPr>
          </a:p>
          <a:p>
            <a:endParaRPr lang="en-IN" dirty="0"/>
          </a:p>
        </p:txBody>
      </p:sp>
      <p:pic>
        <p:nvPicPr>
          <p:cNvPr id="4" name="Picture 3">
            <a:extLst>
              <a:ext uri="{FF2B5EF4-FFF2-40B4-BE49-F238E27FC236}">
                <a16:creationId xmlns:a16="http://schemas.microsoft.com/office/drawing/2014/main" id="{FD8E29CE-BBD1-1072-A58F-DF825AD818B5}"/>
              </a:ext>
            </a:extLst>
          </p:cNvPr>
          <p:cNvPicPr>
            <a:picLocks noChangeAspect="1"/>
          </p:cNvPicPr>
          <p:nvPr/>
        </p:nvPicPr>
        <p:blipFill>
          <a:blip r:embed="rId3"/>
          <a:stretch>
            <a:fillRect/>
          </a:stretch>
        </p:blipFill>
        <p:spPr>
          <a:xfrm>
            <a:off x="2671255" y="2969874"/>
            <a:ext cx="5429250" cy="1476375"/>
          </a:xfrm>
          <a:prstGeom prst="rect">
            <a:avLst/>
          </a:prstGeom>
        </p:spPr>
      </p:pic>
      <p:pic>
        <p:nvPicPr>
          <p:cNvPr id="7" name="Picture 6">
            <a:extLst>
              <a:ext uri="{FF2B5EF4-FFF2-40B4-BE49-F238E27FC236}">
                <a16:creationId xmlns:a16="http://schemas.microsoft.com/office/drawing/2014/main" id="{7923FCF7-B412-C9C6-E461-F28D7338361B}"/>
              </a:ext>
            </a:extLst>
          </p:cNvPr>
          <p:cNvPicPr>
            <a:picLocks noChangeAspect="1"/>
          </p:cNvPicPr>
          <p:nvPr/>
        </p:nvPicPr>
        <p:blipFill>
          <a:blip r:embed="rId4"/>
          <a:stretch>
            <a:fillRect/>
          </a:stretch>
        </p:blipFill>
        <p:spPr>
          <a:xfrm>
            <a:off x="3785680" y="4676435"/>
            <a:ext cx="3200400" cy="371475"/>
          </a:xfrm>
          <a:prstGeom prst="rect">
            <a:avLst/>
          </a:prstGeom>
        </p:spPr>
      </p:pic>
      <p:pic>
        <p:nvPicPr>
          <p:cNvPr id="11" name="Picture 10">
            <a:extLst>
              <a:ext uri="{FF2B5EF4-FFF2-40B4-BE49-F238E27FC236}">
                <a16:creationId xmlns:a16="http://schemas.microsoft.com/office/drawing/2014/main" id="{A675BB89-D5A5-5828-C34D-6807E32BAFEA}"/>
              </a:ext>
            </a:extLst>
          </p:cNvPr>
          <p:cNvPicPr>
            <a:picLocks noChangeAspect="1"/>
          </p:cNvPicPr>
          <p:nvPr/>
        </p:nvPicPr>
        <p:blipFill>
          <a:blip r:embed="rId5"/>
          <a:stretch>
            <a:fillRect/>
          </a:stretch>
        </p:blipFill>
        <p:spPr>
          <a:xfrm>
            <a:off x="725319" y="2848177"/>
            <a:ext cx="10467794" cy="3196144"/>
          </a:xfrm>
          <a:prstGeom prst="rect">
            <a:avLst/>
          </a:prstGeom>
        </p:spPr>
      </p:pic>
    </p:spTree>
    <p:custDataLst>
      <p:tags r:id="rId1"/>
    </p:custDataLst>
    <p:extLst>
      <p:ext uri="{BB962C8B-B14F-4D97-AF65-F5344CB8AC3E}">
        <p14:creationId xmlns:p14="http://schemas.microsoft.com/office/powerpoint/2010/main" val="418837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err="1">
                <a:latin typeface="Roboto" panose="02000000000000000000" pitchFamily="2" charset="0"/>
                <a:ea typeface="Roboto" panose="02000000000000000000" pitchFamily="2" charset="0"/>
              </a:rPr>
              <a:t>Adaboost</a:t>
            </a:r>
            <a:endParaRPr lang="en-IN" sz="4000" b="1" dirty="0">
              <a:latin typeface="Roboto" panose="02000000000000000000" pitchFamily="2" charset="0"/>
              <a:ea typeface="Roboto" panose="02000000000000000000" pitchFamily="2" charset="0"/>
            </a:endParaRP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Autofit/>
          </a:bodyPr>
          <a:lstStyle/>
          <a:p>
            <a:pPr lvl="0" fontAlgn="ctr"/>
            <a:r>
              <a:rPr lang="en-US" sz="1800" dirty="0">
                <a:latin typeface="Roboto" panose="02000000000000000000" pitchFamily="2" charset="0"/>
                <a:ea typeface="Roboto" panose="02000000000000000000" pitchFamily="2" charset="0"/>
              </a:rPr>
              <a:t>Code of Adaboost with its Hyperparameters. </a:t>
            </a:r>
            <a:r>
              <a:rPr lang="en-US" sz="1800" dirty="0" err="1">
                <a:latin typeface="Roboto" panose="02000000000000000000" pitchFamily="2" charset="0"/>
                <a:ea typeface="Roboto" panose="02000000000000000000" pitchFamily="2" charset="0"/>
              </a:rPr>
              <a:t>N_estimator</a:t>
            </a:r>
            <a:r>
              <a:rPr lang="en-US" sz="1800" dirty="0">
                <a:latin typeface="Roboto" panose="02000000000000000000" pitchFamily="2" charset="0"/>
                <a:ea typeface="Roboto" panose="02000000000000000000" pitchFamily="2" charset="0"/>
              </a:rPr>
              <a:t> is also taken based on the </a:t>
            </a:r>
            <a:r>
              <a:rPr lang="en-US" sz="1800" dirty="0" err="1">
                <a:latin typeface="Roboto" panose="02000000000000000000" pitchFamily="2" charset="0"/>
                <a:ea typeface="Roboto" panose="02000000000000000000" pitchFamily="2" charset="0"/>
              </a:rPr>
              <a:t>GridSearchCV</a:t>
            </a:r>
            <a:r>
              <a:rPr lang="en-US" sz="1800" dirty="0">
                <a:latin typeface="Roboto" panose="02000000000000000000" pitchFamily="2" charset="0"/>
                <a:ea typeface="Roboto" panose="02000000000000000000" pitchFamily="2" charset="0"/>
              </a:rPr>
              <a:t> but because it was taking too much time and we wanted to fine tune learning rate we took it for default for the second grid search.</a:t>
            </a:r>
            <a:endParaRPr lang="en-IN" sz="18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err="1">
                <a:latin typeface="Roboto" panose="02000000000000000000" pitchFamily="2" charset="0"/>
                <a:ea typeface="Roboto" panose="02000000000000000000" pitchFamily="2" charset="0"/>
              </a:rPr>
              <a:t>Adaboost</a:t>
            </a:r>
            <a:r>
              <a:rPr lang="en-IN" sz="2400" dirty="0">
                <a:latin typeface="Roboto" panose="02000000000000000000" pitchFamily="2" charset="0"/>
                <a:ea typeface="Roboto" panose="02000000000000000000" pitchFamily="2" charset="0"/>
              </a:rPr>
              <a:t> is an Ensemble boosting algorithm based on Stumps</a:t>
            </a:r>
          </a:p>
        </p:txBody>
      </p:sp>
      <p:pic>
        <p:nvPicPr>
          <p:cNvPr id="11" name="Picture 10">
            <a:extLst>
              <a:ext uri="{FF2B5EF4-FFF2-40B4-BE49-F238E27FC236}">
                <a16:creationId xmlns:a16="http://schemas.microsoft.com/office/drawing/2014/main" id="{CB1A0E4A-FBE8-9161-E873-C8D2CFE45EF0}"/>
              </a:ext>
            </a:extLst>
          </p:cNvPr>
          <p:cNvPicPr>
            <a:picLocks noChangeAspect="1"/>
          </p:cNvPicPr>
          <p:nvPr/>
        </p:nvPicPr>
        <p:blipFill>
          <a:blip r:embed="rId3"/>
          <a:stretch>
            <a:fillRect/>
          </a:stretch>
        </p:blipFill>
        <p:spPr>
          <a:xfrm>
            <a:off x="702013" y="2816225"/>
            <a:ext cx="10515600" cy="3524250"/>
          </a:xfrm>
          <a:prstGeom prst="rect">
            <a:avLst/>
          </a:prstGeom>
        </p:spPr>
      </p:pic>
    </p:spTree>
    <p:custDataLst>
      <p:tags r:id="rId1"/>
    </p:custDataLst>
    <p:extLst>
      <p:ext uri="{BB962C8B-B14F-4D97-AF65-F5344CB8AC3E}">
        <p14:creationId xmlns:p14="http://schemas.microsoft.com/office/powerpoint/2010/main" val="221126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Multinomial Naive Bayes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Autofit/>
          </a:bodyPr>
          <a:lstStyle/>
          <a:p>
            <a:pPr lvl="0" fontAlgn="ctr"/>
            <a:r>
              <a:rPr lang="en-US" sz="1800" dirty="0">
                <a:latin typeface="Roboto" panose="02000000000000000000" pitchFamily="2" charset="0"/>
                <a:ea typeface="Roboto" panose="02000000000000000000" pitchFamily="2" charset="0"/>
              </a:rPr>
              <a:t>Multinomial Naïve bayes is a simple model and don’t need much hyperparameter tuning. Default works fine here.</a:t>
            </a:r>
            <a:endParaRPr lang="en-IN" sz="18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Multinomial Naive Bayes is a popular Bayesian Supervised Learning Algorithm</a:t>
            </a:r>
          </a:p>
        </p:txBody>
      </p:sp>
      <p:pic>
        <p:nvPicPr>
          <p:cNvPr id="9" name="Picture 8">
            <a:extLst>
              <a:ext uri="{FF2B5EF4-FFF2-40B4-BE49-F238E27FC236}">
                <a16:creationId xmlns:a16="http://schemas.microsoft.com/office/drawing/2014/main" id="{B91B43A1-1977-CCCD-89EF-85EB62D91CF1}"/>
              </a:ext>
            </a:extLst>
          </p:cNvPr>
          <p:cNvPicPr>
            <a:picLocks noChangeAspect="1"/>
          </p:cNvPicPr>
          <p:nvPr/>
        </p:nvPicPr>
        <p:blipFill>
          <a:blip r:embed="rId3"/>
          <a:stretch>
            <a:fillRect/>
          </a:stretch>
        </p:blipFill>
        <p:spPr>
          <a:xfrm>
            <a:off x="1604962" y="2871787"/>
            <a:ext cx="8410575" cy="2809875"/>
          </a:xfrm>
          <a:prstGeom prst="rect">
            <a:avLst/>
          </a:prstGeom>
        </p:spPr>
      </p:pic>
    </p:spTree>
    <p:custDataLst>
      <p:tags r:id="rId1"/>
    </p:custDataLst>
    <p:extLst>
      <p:ext uri="{BB962C8B-B14F-4D97-AF65-F5344CB8AC3E}">
        <p14:creationId xmlns:p14="http://schemas.microsoft.com/office/powerpoint/2010/main" val="299685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Gaussian Naive Bayes</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Autofit/>
          </a:bodyPr>
          <a:lstStyle/>
          <a:p>
            <a:pPr lvl="0" fontAlgn="ctr"/>
            <a:r>
              <a:rPr lang="en-US" sz="1800" dirty="0">
                <a:latin typeface="Roboto" panose="02000000000000000000" pitchFamily="2" charset="0"/>
                <a:ea typeface="Roboto" panose="02000000000000000000" pitchFamily="2" charset="0"/>
              </a:rPr>
              <a:t>Gaussian Naïve bayes is a simple model and don’t need much hyperparameter tuning. Default works fine here.</a:t>
            </a:r>
            <a:endParaRPr lang="en-IN" sz="18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Gaussian Naive Bayes is a popular Bayesian Supervised Learning Algorithm</a:t>
            </a:r>
          </a:p>
        </p:txBody>
      </p:sp>
      <p:pic>
        <p:nvPicPr>
          <p:cNvPr id="4" name="Picture 3">
            <a:extLst>
              <a:ext uri="{FF2B5EF4-FFF2-40B4-BE49-F238E27FC236}">
                <a16:creationId xmlns:a16="http://schemas.microsoft.com/office/drawing/2014/main" id="{011EC7A1-0480-AFA4-4CBF-D66BD1E9A78C}"/>
              </a:ext>
            </a:extLst>
          </p:cNvPr>
          <p:cNvPicPr>
            <a:picLocks noChangeAspect="1"/>
          </p:cNvPicPr>
          <p:nvPr/>
        </p:nvPicPr>
        <p:blipFill>
          <a:blip r:embed="rId3"/>
          <a:stretch>
            <a:fillRect/>
          </a:stretch>
        </p:blipFill>
        <p:spPr>
          <a:xfrm>
            <a:off x="2290762" y="3061071"/>
            <a:ext cx="7610475" cy="2447925"/>
          </a:xfrm>
          <a:prstGeom prst="rect">
            <a:avLst/>
          </a:prstGeom>
        </p:spPr>
      </p:pic>
    </p:spTree>
    <p:custDataLst>
      <p:tags r:id="rId1"/>
    </p:custDataLst>
    <p:extLst>
      <p:ext uri="{BB962C8B-B14F-4D97-AF65-F5344CB8AC3E}">
        <p14:creationId xmlns:p14="http://schemas.microsoft.com/office/powerpoint/2010/main" val="11326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a:xfrm>
            <a:off x="838200" y="288926"/>
            <a:ext cx="10515600" cy="1130300"/>
          </a:xfrm>
        </p:spPr>
        <p:txBody>
          <a:bodyPr>
            <a:normAutofit/>
          </a:bodyPr>
          <a:lstStyle/>
          <a:p>
            <a:r>
              <a:rPr lang="en-IN" sz="4000" b="1" dirty="0">
                <a:latin typeface="Roboto" panose="02000000000000000000" pitchFamily="2" charset="0"/>
                <a:ea typeface="Roboto" panose="02000000000000000000" pitchFamily="2" charset="0"/>
              </a:rPr>
              <a:t>Linear Support Vector Machine</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Autofit/>
          </a:bodyPr>
          <a:lstStyle/>
          <a:p>
            <a:pPr lvl="0" fontAlgn="ctr"/>
            <a:r>
              <a:rPr lang="en-US" sz="1800" dirty="0">
                <a:latin typeface="Roboto" panose="02000000000000000000" pitchFamily="2" charset="0"/>
                <a:ea typeface="Roboto" panose="02000000000000000000" pitchFamily="2" charset="0"/>
              </a:rPr>
              <a:t>While SVM is indeed powerful, for this model we can not fit it using SVC and can’t even tune the hyperparameters like its loss function. Due to the model having 8 Predictors only SVM is having problem here and is generally not an appropriate model. </a:t>
            </a:r>
          </a:p>
          <a:p>
            <a:pPr lvl="0" fontAlgn="ctr"/>
            <a:r>
              <a:rPr lang="en-US" sz="1800" dirty="0">
                <a:latin typeface="Roboto" panose="02000000000000000000" pitchFamily="2" charset="0"/>
                <a:ea typeface="Roboto" panose="02000000000000000000" pitchFamily="2" charset="0"/>
              </a:rPr>
              <a:t>Nevertheless, even linear SVM produced great Score.</a:t>
            </a:r>
            <a:endParaRPr lang="en-IN" sz="18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249BF379-0F08-41D2-93D6-94F90AD11FE8}"/>
              </a:ext>
            </a:extLst>
          </p:cNvPr>
          <p:cNvSpPr/>
          <p:nvPr/>
        </p:nvSpPr>
        <p:spPr>
          <a:xfrm>
            <a:off x="76200" y="1176338"/>
            <a:ext cx="11468100" cy="48577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latin typeface="Roboto" panose="02000000000000000000" pitchFamily="2" charset="0"/>
                <a:ea typeface="Roboto" panose="02000000000000000000" pitchFamily="2" charset="0"/>
              </a:rPr>
              <a:t>Linear SVM is a powerful soft margin classifier.</a:t>
            </a:r>
          </a:p>
        </p:txBody>
      </p:sp>
      <p:pic>
        <p:nvPicPr>
          <p:cNvPr id="5" name="Picture 4">
            <a:extLst>
              <a:ext uri="{FF2B5EF4-FFF2-40B4-BE49-F238E27FC236}">
                <a16:creationId xmlns:a16="http://schemas.microsoft.com/office/drawing/2014/main" id="{71F76B6D-B66C-672D-3F1D-AAD832A17A76}"/>
              </a:ext>
            </a:extLst>
          </p:cNvPr>
          <p:cNvPicPr>
            <a:picLocks noChangeAspect="1"/>
          </p:cNvPicPr>
          <p:nvPr/>
        </p:nvPicPr>
        <p:blipFill>
          <a:blip r:embed="rId3"/>
          <a:stretch>
            <a:fillRect/>
          </a:stretch>
        </p:blipFill>
        <p:spPr>
          <a:xfrm>
            <a:off x="1924050" y="3429000"/>
            <a:ext cx="7772400" cy="2333625"/>
          </a:xfrm>
          <a:prstGeom prst="rect">
            <a:avLst/>
          </a:prstGeom>
        </p:spPr>
      </p:pic>
    </p:spTree>
    <p:custDataLst>
      <p:tags r:id="rId1"/>
    </p:custDataLst>
    <p:extLst>
      <p:ext uri="{BB962C8B-B14F-4D97-AF65-F5344CB8AC3E}">
        <p14:creationId xmlns:p14="http://schemas.microsoft.com/office/powerpoint/2010/main" val="400828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388341" y="2902527"/>
            <a:ext cx="9144000" cy="1052945"/>
          </a:xfrm>
        </p:spPr>
        <p:txBody>
          <a:bodyPr/>
          <a:lstStyle/>
          <a:p>
            <a:pPr algn="l"/>
            <a:r>
              <a:rPr lang="en-US" b="1" dirty="0">
                <a:solidFill>
                  <a:schemeClr val="bg1"/>
                </a:solidFill>
                <a:latin typeface="Roboto" panose="02000000000000000000" pitchFamily="2" charset="0"/>
                <a:ea typeface="Roboto" panose="02000000000000000000" pitchFamily="2" charset="0"/>
              </a:rPr>
              <a:t>Introduction</a:t>
            </a:r>
            <a:endParaRPr lang="en-IN" b="1" dirty="0">
              <a:solidFill>
                <a:schemeClr val="bg1"/>
              </a:solidFill>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3475" y="2902526"/>
            <a:ext cx="47625" cy="1052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950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fontScale="90000"/>
          </a:bodyPr>
          <a:lstStyle/>
          <a:p>
            <a:pPr algn="l"/>
            <a:r>
              <a:rPr lang="en-IN" b="1" dirty="0">
                <a:solidFill>
                  <a:schemeClr val="bg1"/>
                </a:solidFill>
                <a:latin typeface="Roboto" panose="02000000000000000000" pitchFamily="2" charset="0"/>
                <a:ea typeface="Roboto" panose="02000000000000000000" pitchFamily="2" charset="0"/>
              </a:rPr>
              <a:t>Part 4: Result and Analysis</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24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Introduction</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p:txBody>
          <a:bodyPr>
            <a:normAutofit/>
          </a:bodyPr>
          <a:lstStyle/>
          <a:p>
            <a:r>
              <a:rPr lang="en-IN" sz="2200" dirty="0">
                <a:latin typeface="Roboto" panose="02000000000000000000" pitchFamily="2" charset="0"/>
                <a:ea typeface="Roboto" panose="02000000000000000000" pitchFamily="2" charset="0"/>
              </a:rPr>
              <a:t>Now we have created various models while optimizing their Hyperparameters for the Diabetes Prediction. We are now equipped to suggest the model which will be most useful to use the users like Health Care Professionals.</a:t>
            </a:r>
          </a:p>
          <a:p>
            <a:r>
              <a:rPr lang="en-IN" sz="2200" dirty="0">
                <a:latin typeface="Roboto" panose="02000000000000000000" pitchFamily="2" charset="0"/>
                <a:ea typeface="Roboto" panose="02000000000000000000" pitchFamily="2" charset="0"/>
              </a:rPr>
              <a:t>To analyse the result in a tabular form we will create a full DataFrame with Models, Scores(Accuracy), Time, and F1 Scores.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965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Result</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p:txBody>
          <a:bodyPr>
            <a:normAutofit/>
          </a:bodyPr>
          <a:lstStyle/>
          <a:p>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B5FC6C0-D441-4107-9010-86093EA557C7}"/>
              </a:ext>
            </a:extLst>
          </p:cNvPr>
          <p:cNvPicPr>
            <a:picLocks noChangeAspect="1"/>
          </p:cNvPicPr>
          <p:nvPr/>
        </p:nvPicPr>
        <p:blipFill>
          <a:blip r:embed="rId2"/>
          <a:stretch>
            <a:fillRect/>
          </a:stretch>
        </p:blipFill>
        <p:spPr>
          <a:xfrm>
            <a:off x="2761182" y="1825625"/>
            <a:ext cx="6669636" cy="3802198"/>
          </a:xfrm>
          <a:prstGeom prst="rect">
            <a:avLst/>
          </a:prstGeom>
        </p:spPr>
      </p:pic>
    </p:spTree>
    <p:extLst>
      <p:ext uri="{BB962C8B-B14F-4D97-AF65-F5344CB8AC3E}">
        <p14:creationId xmlns:p14="http://schemas.microsoft.com/office/powerpoint/2010/main" val="107728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Result Table</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a:xfrm>
            <a:off x="838200" y="1825625"/>
            <a:ext cx="4755204" cy="4351338"/>
          </a:xfrm>
        </p:spPr>
        <p:txBody>
          <a:bodyPr>
            <a:normAutofit lnSpcReduction="10000"/>
          </a:bodyPr>
          <a:lstStyle/>
          <a:p>
            <a:r>
              <a:rPr lang="en-IN" sz="2200" dirty="0">
                <a:latin typeface="Roboto" panose="02000000000000000000" pitchFamily="2" charset="0"/>
                <a:ea typeface="Roboto" panose="02000000000000000000" pitchFamily="2" charset="0"/>
              </a:rPr>
              <a:t>In the Result Data frame we have Scores, time taken, and F1 values.</a:t>
            </a:r>
          </a:p>
          <a:p>
            <a:r>
              <a:rPr lang="en-IN" sz="2200" dirty="0">
                <a:latin typeface="Roboto" panose="02000000000000000000" pitchFamily="2" charset="0"/>
                <a:ea typeface="Roboto" panose="02000000000000000000" pitchFamily="2" charset="0"/>
              </a:rPr>
              <a:t>Scores measure the Accuracy for the Test Data Set.</a:t>
            </a:r>
          </a:p>
          <a:p>
            <a:r>
              <a:rPr lang="en-IN" sz="2200" dirty="0">
                <a:latin typeface="Roboto" panose="02000000000000000000" pitchFamily="2" charset="0"/>
                <a:ea typeface="Roboto" panose="02000000000000000000" pitchFamily="2" charset="0"/>
              </a:rPr>
              <a:t>Time taken refers to the Time elapsed for 1 iteration of the model. More complex model takes more time.</a:t>
            </a:r>
          </a:p>
          <a:p>
            <a:r>
              <a:rPr lang="en-IN" sz="2200" dirty="0">
                <a:latin typeface="Roboto" panose="02000000000000000000" pitchFamily="2" charset="0"/>
                <a:ea typeface="Roboto" panose="02000000000000000000" pitchFamily="2" charset="0"/>
              </a:rPr>
              <a:t>F1 Score is a representative of Precision and Recall. High F1 Score means higher of both of them and is considered optimum for a model.</a:t>
            </a:r>
          </a:p>
          <a:p>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B5FC6C0-D441-4107-9010-86093EA557C7}"/>
              </a:ext>
            </a:extLst>
          </p:cNvPr>
          <p:cNvPicPr>
            <a:picLocks noChangeAspect="1"/>
          </p:cNvPicPr>
          <p:nvPr/>
        </p:nvPicPr>
        <p:blipFill>
          <a:blip r:embed="rId2"/>
          <a:stretch>
            <a:fillRect/>
          </a:stretch>
        </p:blipFill>
        <p:spPr>
          <a:xfrm>
            <a:off x="5593404" y="1825625"/>
            <a:ext cx="6404495" cy="3651047"/>
          </a:xfrm>
          <a:prstGeom prst="rect">
            <a:avLst/>
          </a:prstGeom>
        </p:spPr>
      </p:pic>
    </p:spTree>
    <p:extLst>
      <p:ext uri="{BB962C8B-B14F-4D97-AF65-F5344CB8AC3E}">
        <p14:creationId xmlns:p14="http://schemas.microsoft.com/office/powerpoint/2010/main" val="350940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Analysis</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a:xfrm>
            <a:off x="838199" y="1825624"/>
            <a:ext cx="10515599" cy="4409805"/>
          </a:xfrm>
        </p:spPr>
        <p:txBody>
          <a:bodyPr>
            <a:normAutofit/>
          </a:bodyPr>
          <a:lstStyle/>
          <a:p>
            <a:r>
              <a:rPr lang="en-US" sz="2200" dirty="0">
                <a:latin typeface="Roboto" panose="02000000000000000000" pitchFamily="2" charset="0"/>
                <a:ea typeface="Roboto" panose="02000000000000000000" pitchFamily="2" charset="0"/>
              </a:rPr>
              <a:t>Best model for Predicting the Diabetes Patients is Adaboost Model as it has the </a:t>
            </a:r>
            <a:r>
              <a:rPr lang="en-IN" sz="2200" dirty="0">
                <a:latin typeface="Roboto" panose="02000000000000000000" pitchFamily="2" charset="0"/>
                <a:ea typeface="Roboto" panose="02000000000000000000" pitchFamily="2" charset="0"/>
              </a:rPr>
              <a:t>highest accuracy of 0.97240 and highest F1 value at 0.803279.</a:t>
            </a:r>
          </a:p>
          <a:p>
            <a:r>
              <a:rPr lang="en-IN" sz="2200" dirty="0">
                <a:latin typeface="Roboto" panose="02000000000000000000" pitchFamily="2" charset="0"/>
                <a:ea typeface="Roboto" panose="02000000000000000000" pitchFamily="2" charset="0"/>
              </a:rPr>
              <a:t>Simple models like Naïve Bayes has lower Accuracy score with Gaussian Naïve Bayes having lowest Score at 0.89155.</a:t>
            </a:r>
          </a:p>
          <a:p>
            <a:r>
              <a:rPr lang="en-IN" sz="2200" dirty="0">
                <a:latin typeface="Roboto" panose="02000000000000000000" pitchFamily="2" charset="0"/>
                <a:ea typeface="Roboto" panose="02000000000000000000" pitchFamily="2" charset="0"/>
              </a:rPr>
              <a:t>Generally, as we are taking more complex model, while optimizing for there hyperparameters, we are getting models with better accuracy score and F1 score, which we would prefer as our task is for predicting Diabetes.</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208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Summary</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684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Summary</a:t>
            </a:r>
            <a:endParaRPr lang="en-IN" sz="4000" b="1" dirty="0">
              <a:latin typeface="Roboto" panose="02000000000000000000" pitchFamily="2" charset="0"/>
              <a:ea typeface="Roboto" panose="02000000000000000000" pitchFamily="2" charset="0"/>
            </a:endParaRPr>
          </a:p>
        </p:txBody>
      </p:sp>
      <p:sp>
        <p:nvSpPr>
          <p:cNvPr id="2" name="Content Placeholder 1">
            <a:extLst>
              <a:ext uri="{FF2B5EF4-FFF2-40B4-BE49-F238E27FC236}">
                <a16:creationId xmlns:a16="http://schemas.microsoft.com/office/drawing/2014/main" id="{25387081-6A2B-4A4C-B937-53F6C9D6CCD6}"/>
              </a:ext>
            </a:extLst>
          </p:cNvPr>
          <p:cNvSpPr>
            <a:spLocks noGrp="1"/>
          </p:cNvSpPr>
          <p:nvPr>
            <p:ph idx="1"/>
          </p:nvPr>
        </p:nvSpPr>
        <p:spPr>
          <a:xfrm>
            <a:off x="838199" y="1825624"/>
            <a:ext cx="10515599" cy="4409805"/>
          </a:xfrm>
        </p:spPr>
        <p:txBody>
          <a:bodyPr>
            <a:normAutofit/>
          </a:bodyPr>
          <a:lstStyle/>
          <a:p>
            <a:r>
              <a:rPr lang="en-IN" sz="2200" dirty="0">
                <a:latin typeface="Roboto" panose="02000000000000000000" pitchFamily="2" charset="0"/>
                <a:ea typeface="Roboto" panose="02000000000000000000" pitchFamily="2" charset="0"/>
              </a:rPr>
              <a:t>Overall, our problem was predicting the Diabetes Patients and </a:t>
            </a:r>
            <a:r>
              <a:rPr lang="en-IN" sz="2200" dirty="0" err="1">
                <a:latin typeface="Roboto" panose="02000000000000000000" pitchFamily="2" charset="0"/>
                <a:ea typeface="Roboto" panose="02000000000000000000" pitchFamily="2" charset="0"/>
              </a:rPr>
              <a:t>Adaboost</a:t>
            </a:r>
            <a:r>
              <a:rPr lang="en-IN" sz="2200" dirty="0">
                <a:latin typeface="Roboto" panose="02000000000000000000" pitchFamily="2" charset="0"/>
                <a:ea typeface="Roboto" panose="02000000000000000000" pitchFamily="2" charset="0"/>
              </a:rPr>
              <a:t> model is the best Predictor with the accuracy of 0.97240 among all the 6 Tested Model.</a:t>
            </a:r>
          </a:p>
          <a:p>
            <a:r>
              <a:rPr lang="en-IN" sz="2200" dirty="0">
                <a:latin typeface="Roboto" panose="02000000000000000000" pitchFamily="2" charset="0"/>
                <a:ea typeface="Roboto" panose="02000000000000000000" pitchFamily="2" charset="0"/>
              </a:rPr>
              <a:t>If we want utmost prediction we recommend </a:t>
            </a:r>
            <a:r>
              <a:rPr lang="en-IN" sz="2200" dirty="0" err="1">
                <a:latin typeface="Roboto" panose="02000000000000000000" pitchFamily="2" charset="0"/>
                <a:ea typeface="Roboto" panose="02000000000000000000" pitchFamily="2" charset="0"/>
              </a:rPr>
              <a:t>Adaboost</a:t>
            </a:r>
            <a:r>
              <a:rPr lang="en-IN" sz="2200" dirty="0">
                <a:latin typeface="Roboto" panose="02000000000000000000" pitchFamily="2" charset="0"/>
                <a:ea typeface="Roboto" panose="02000000000000000000" pitchFamily="2" charset="0"/>
              </a:rPr>
              <a:t>, however if slight amount of Accuracy can be sacrificed Random Forest appears to be a competent Model for our problem, it is taking only fraction of time as compared to </a:t>
            </a:r>
            <a:r>
              <a:rPr lang="en-IN" sz="2200" dirty="0" err="1">
                <a:latin typeface="Roboto" panose="02000000000000000000" pitchFamily="2" charset="0"/>
                <a:ea typeface="Roboto" panose="02000000000000000000" pitchFamily="2" charset="0"/>
              </a:rPr>
              <a:t>Adaboost</a:t>
            </a:r>
            <a:r>
              <a:rPr lang="en-IN" sz="2200" dirty="0">
                <a:latin typeface="Roboto" panose="02000000000000000000" pitchFamily="2" charset="0"/>
                <a:ea typeface="Roboto" panose="02000000000000000000" pitchFamily="2" charset="0"/>
              </a:rPr>
              <a:t> and has high accuracy rate of 0.97185 and high F1 score of 0.7969, both of which are only a few points below the result metrics of the best model, </a:t>
            </a:r>
            <a:r>
              <a:rPr lang="en-IN" sz="2200" dirty="0" err="1">
                <a:latin typeface="Roboto" panose="02000000000000000000" pitchFamily="2" charset="0"/>
                <a:ea typeface="Roboto" panose="02000000000000000000" pitchFamily="2" charset="0"/>
              </a:rPr>
              <a:t>Adaboost</a:t>
            </a:r>
            <a:r>
              <a:rPr lang="en-IN" sz="2200" dirty="0">
                <a:latin typeface="Roboto" panose="02000000000000000000" pitchFamily="2" charset="0"/>
                <a:ea typeface="Roboto" panose="02000000000000000000" pitchFamily="2" charset="0"/>
              </a:rPr>
              <a:t>.</a:t>
            </a:r>
          </a:p>
          <a:p>
            <a:r>
              <a:rPr lang="en-IN" sz="2200" dirty="0">
                <a:latin typeface="Roboto" panose="02000000000000000000" pitchFamily="2" charset="0"/>
                <a:ea typeface="Roboto" panose="02000000000000000000" pitchFamily="2" charset="0"/>
              </a:rPr>
              <a:t>Hence, if most prediction is required we suggest </a:t>
            </a:r>
            <a:r>
              <a:rPr lang="en-IN" sz="2200" dirty="0" err="1">
                <a:latin typeface="Roboto" panose="02000000000000000000" pitchFamily="2" charset="0"/>
                <a:ea typeface="Roboto" panose="02000000000000000000" pitchFamily="2" charset="0"/>
              </a:rPr>
              <a:t>Adaboost</a:t>
            </a:r>
            <a:r>
              <a:rPr lang="en-IN" sz="2200" dirty="0">
                <a:latin typeface="Roboto" panose="02000000000000000000" pitchFamily="2" charset="0"/>
                <a:ea typeface="Roboto" panose="02000000000000000000" pitchFamily="2" charset="0"/>
              </a:rPr>
              <a:t>. If user can tolerate a bit lower prediction we would suggest Random Forest. Different users like Health Care professionals and the Businesses can use different models in such case, with Health Care professional using </a:t>
            </a:r>
            <a:r>
              <a:rPr lang="en-IN" sz="2200" dirty="0" err="1">
                <a:latin typeface="Roboto" panose="02000000000000000000" pitchFamily="2" charset="0"/>
                <a:ea typeface="Roboto" panose="02000000000000000000" pitchFamily="2" charset="0"/>
              </a:rPr>
              <a:t>Adaboost</a:t>
            </a:r>
            <a:r>
              <a:rPr lang="en-IN" sz="2200" dirty="0">
                <a:latin typeface="Roboto" panose="02000000000000000000" pitchFamily="2" charset="0"/>
                <a:ea typeface="Roboto" panose="02000000000000000000" pitchFamily="2" charset="0"/>
              </a:rPr>
              <a:t> for additional accuracy.</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748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435966" y="2970501"/>
            <a:ext cx="9144000" cy="91699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Appendix</a:t>
            </a: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flipH="1">
            <a:off x="1135378" y="2970500"/>
            <a:ext cx="83821" cy="916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0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983B1-C9B0-471B-9D09-45B4098557AB}"/>
              </a:ext>
            </a:extLst>
          </p:cNvPr>
          <p:cNvSpPr>
            <a:spLocks noGrp="1"/>
          </p:cNvSpPr>
          <p:nvPr>
            <p:ph idx="1"/>
          </p:nvPr>
        </p:nvSpPr>
        <p:spPr>
          <a:xfrm>
            <a:off x="838200" y="885825"/>
            <a:ext cx="10515600" cy="5291138"/>
          </a:xfrm>
        </p:spPr>
        <p:txBody>
          <a:bodyPr/>
          <a:lstStyle/>
          <a:p>
            <a:r>
              <a:rPr lang="en-IN" dirty="0"/>
              <a:t>Kaggle </a:t>
            </a:r>
            <a:r>
              <a:rPr lang="en-IN" dirty="0" err="1"/>
              <a:t>DataSet</a:t>
            </a:r>
            <a:r>
              <a:rPr lang="en-IN"/>
              <a:t> = </a:t>
            </a:r>
            <a:r>
              <a:rPr lang="en-IN">
                <a:hlinkClick r:id="rId2"/>
              </a:rPr>
              <a:t>https://www.kaggle.com/datasets/iammustafatz/diabetes-prediction-dataset</a:t>
            </a:r>
            <a:endParaRPr lang="en-IN"/>
          </a:p>
          <a:p>
            <a:endParaRPr lang="en-IN" dirty="0"/>
          </a:p>
          <a:p>
            <a:endParaRPr lang="en-IN" dirty="0"/>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395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Objective</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r>
              <a:rPr lang="en-IN" sz="2200" dirty="0">
                <a:latin typeface="Roboto" panose="02000000000000000000" pitchFamily="2" charset="0"/>
                <a:ea typeface="Roboto" panose="02000000000000000000" pitchFamily="2" charset="0"/>
              </a:rPr>
              <a:t>Overview of the Problem and the Data</a:t>
            </a:r>
          </a:p>
          <a:p>
            <a:r>
              <a:rPr lang="en-IN" sz="2200" dirty="0">
                <a:latin typeface="Roboto" panose="02000000000000000000" pitchFamily="2" charset="0"/>
                <a:ea typeface="Roboto" panose="02000000000000000000" pitchFamily="2" charset="0"/>
              </a:rPr>
              <a:t>Cleaning the Data Set</a:t>
            </a:r>
          </a:p>
          <a:p>
            <a:r>
              <a:rPr lang="en-IN" sz="2200" dirty="0">
                <a:latin typeface="Roboto" panose="02000000000000000000" pitchFamily="2" charset="0"/>
                <a:ea typeface="Roboto" panose="02000000000000000000" pitchFamily="2" charset="0"/>
              </a:rPr>
              <a:t>Performing basic EDA</a:t>
            </a:r>
          </a:p>
          <a:p>
            <a:r>
              <a:rPr lang="en-IN" sz="2200" dirty="0">
                <a:latin typeface="Roboto" panose="02000000000000000000" pitchFamily="2" charset="0"/>
                <a:ea typeface="Roboto" panose="02000000000000000000" pitchFamily="2" charset="0"/>
              </a:rPr>
              <a:t>Fit various kinds of Supervised learning Models on the Training Dataset</a:t>
            </a:r>
          </a:p>
          <a:p>
            <a:r>
              <a:rPr lang="en-IN" sz="2200" dirty="0">
                <a:latin typeface="Roboto" panose="02000000000000000000" pitchFamily="2" charset="0"/>
                <a:ea typeface="Roboto" panose="02000000000000000000" pitchFamily="2" charset="0"/>
              </a:rPr>
              <a:t>Result and Analysis of different Models</a:t>
            </a:r>
          </a:p>
          <a:p>
            <a:r>
              <a:rPr lang="en-IN" sz="2200" dirty="0">
                <a:latin typeface="Roboto" panose="02000000000000000000" pitchFamily="2" charset="0"/>
                <a:ea typeface="Roboto" panose="02000000000000000000" pitchFamily="2" charset="0"/>
              </a:rPr>
              <a:t>Choosing the best Model as the solution of the problem</a:t>
            </a:r>
          </a:p>
        </p:txBody>
      </p:sp>
      <p:sp>
        <p:nvSpPr>
          <p:cNvPr id="5" name="Rectangle 4">
            <a:extLst>
              <a:ext uri="{FF2B5EF4-FFF2-40B4-BE49-F238E27FC236}">
                <a16:creationId xmlns:a16="http://schemas.microsoft.com/office/drawing/2014/main" id="{B803F47C-0024-44D1-BE61-B3FA9A96363D}"/>
              </a:ext>
            </a:extLst>
          </p:cNvPr>
          <p:cNvSpPr/>
          <p:nvPr/>
        </p:nvSpPr>
        <p:spPr>
          <a:xfrm>
            <a:off x="0" y="428625"/>
            <a:ext cx="66675"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8626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Diabetes Prediction</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r>
              <a:rPr lang="en-IN" sz="2200" dirty="0">
                <a:latin typeface="Roboto" panose="02000000000000000000" pitchFamily="2" charset="0"/>
                <a:ea typeface="Roboto" panose="02000000000000000000" pitchFamily="2" charset="0"/>
              </a:rPr>
              <a:t>Various Health Care professionals are interesting in predicting diabetes for the patients based on their medical history and demographic information. This can be useful for healthcare professionals in identifying patients who may be at risk of developing diabetes and in developing personalized treatment plans.</a:t>
            </a:r>
          </a:p>
          <a:p>
            <a:r>
              <a:rPr lang="en-IN" sz="2200" dirty="0">
                <a:latin typeface="Roboto" panose="02000000000000000000" pitchFamily="2" charset="0"/>
                <a:ea typeface="Roboto" panose="02000000000000000000" pitchFamily="2" charset="0"/>
              </a:rPr>
              <a:t>Besides Health Care professionals pharmaceutical companies are also interested in predicting the patients contacting diabetes so that they can do customer profiling.</a:t>
            </a:r>
          </a:p>
          <a:p>
            <a:r>
              <a:rPr lang="en-IN" sz="2200" dirty="0">
                <a:latin typeface="Roboto" panose="02000000000000000000" pitchFamily="2" charset="0"/>
                <a:ea typeface="Roboto" panose="02000000000000000000" pitchFamily="2" charset="0"/>
              </a:rPr>
              <a:t>In this project we will specifically focus on predicting Diabetes on the basis of various predictors. For this we will compare Accuracy score of various models and pick the most accurate model.</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54262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IN" sz="4000" b="1" dirty="0">
                <a:latin typeface="Roboto" panose="02000000000000000000" pitchFamily="2" charset="0"/>
                <a:ea typeface="Roboto" panose="02000000000000000000" pitchFamily="2" charset="0"/>
              </a:rPr>
              <a:t>Diabetes Prediction Dataset</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r>
              <a:rPr lang="en-IN" sz="2200" dirty="0">
                <a:latin typeface="Roboto" panose="02000000000000000000" pitchFamily="2" charset="0"/>
                <a:ea typeface="Roboto" panose="02000000000000000000" pitchFamily="2" charset="0"/>
              </a:rPr>
              <a:t>The Diabetes prediction dataset is a collection of medical and demographic data from patients, along with their diabetes status (positive or negative). The data includes features such as age, gender, body mass index (BMI), hypertension, heart disease, smoking history, HbA1c level, and blood glucose level.</a:t>
            </a:r>
          </a:p>
          <a:p>
            <a:r>
              <a:rPr lang="en-IN" sz="2200" dirty="0">
                <a:latin typeface="Roboto" panose="02000000000000000000" pitchFamily="2" charset="0"/>
                <a:ea typeface="Roboto" panose="02000000000000000000" pitchFamily="2" charset="0"/>
              </a:rPr>
              <a:t>The given data set can be used for Inferential and Prediction, however for this assignment we will cover Prediction use of the data specifically.</a:t>
            </a:r>
          </a:p>
        </p:txBody>
      </p:sp>
      <p:sp>
        <p:nvSpPr>
          <p:cNvPr id="8" name="Rectangle 7">
            <a:extLst>
              <a:ext uri="{FF2B5EF4-FFF2-40B4-BE49-F238E27FC236}">
                <a16:creationId xmlns:a16="http://schemas.microsoft.com/office/drawing/2014/main" id="{9111C281-844A-469D-8455-089BB9082651}"/>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2BBCA55-0E06-45F7-C276-9A503D5120D5}"/>
              </a:ext>
            </a:extLst>
          </p:cNvPr>
          <p:cNvPicPr>
            <a:picLocks noChangeAspect="1"/>
          </p:cNvPicPr>
          <p:nvPr/>
        </p:nvPicPr>
        <p:blipFill>
          <a:blip r:embed="rId3"/>
          <a:stretch>
            <a:fillRect/>
          </a:stretch>
        </p:blipFill>
        <p:spPr>
          <a:xfrm>
            <a:off x="2331395" y="4001294"/>
            <a:ext cx="7529209" cy="2353322"/>
          </a:xfrm>
          <a:prstGeom prst="rect">
            <a:avLst/>
          </a:prstGeom>
        </p:spPr>
      </p:pic>
    </p:spTree>
    <p:custDataLst>
      <p:tags r:id="rId1"/>
    </p:custDataLst>
    <p:extLst>
      <p:ext uri="{BB962C8B-B14F-4D97-AF65-F5344CB8AC3E}">
        <p14:creationId xmlns:p14="http://schemas.microsoft.com/office/powerpoint/2010/main" val="23825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7DDE-43E3-4A5A-8D7F-8029504EFE93}"/>
              </a:ext>
            </a:extLst>
          </p:cNvPr>
          <p:cNvSpPr>
            <a:spLocks noGrp="1"/>
          </p:cNvSpPr>
          <p:nvPr>
            <p:ph type="ctrTitle"/>
          </p:nvPr>
        </p:nvSpPr>
        <p:spPr>
          <a:xfrm>
            <a:off x="1232489" y="1998831"/>
            <a:ext cx="9144000" cy="2568507"/>
          </a:xfrm>
        </p:spPr>
        <p:txBody>
          <a:bodyPr>
            <a:normAutofit/>
          </a:bodyPr>
          <a:lstStyle/>
          <a:p>
            <a:pPr algn="l"/>
            <a:r>
              <a:rPr lang="en-IN" b="1" dirty="0">
                <a:solidFill>
                  <a:schemeClr val="bg1"/>
                </a:solidFill>
                <a:latin typeface="Roboto" panose="02000000000000000000" pitchFamily="2" charset="0"/>
                <a:ea typeface="Roboto" panose="02000000000000000000" pitchFamily="2" charset="0"/>
              </a:rPr>
              <a:t>Part 1: Data Cleaning</a:t>
            </a:r>
            <a:br>
              <a:rPr lang="en-IN" b="1" dirty="0">
                <a:solidFill>
                  <a:schemeClr val="bg1"/>
                </a:solidFill>
                <a:latin typeface="Roboto" panose="02000000000000000000" pitchFamily="2" charset="0"/>
                <a:ea typeface="Roboto" panose="02000000000000000000" pitchFamily="2" charset="0"/>
              </a:rPr>
            </a:br>
            <a:endParaRPr lang="en-IN" b="1" dirty="0">
              <a:solidFill>
                <a:schemeClr val="bg1"/>
              </a:solidFill>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id="{EB4717BE-9F97-4FA3-ACF9-10957B83DAA0}"/>
              </a:ext>
            </a:extLst>
          </p:cNvPr>
          <p:cNvSpPr/>
          <p:nvPr/>
        </p:nvSpPr>
        <p:spPr>
          <a:xfrm>
            <a:off x="0" y="6343650"/>
            <a:ext cx="12192000" cy="5143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148186D-2343-41EB-9A67-E4144F4FF4BE}"/>
              </a:ext>
            </a:extLst>
          </p:cNvPr>
          <p:cNvSpPr/>
          <p:nvPr/>
        </p:nvSpPr>
        <p:spPr>
          <a:xfrm>
            <a:off x="1186770" y="2470826"/>
            <a:ext cx="45719" cy="14299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106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Da</a:t>
            </a:r>
            <a:r>
              <a:rPr lang="en-IN" sz="4000" b="1" dirty="0">
                <a:latin typeface="Roboto" panose="02000000000000000000" pitchFamily="2" charset="0"/>
                <a:ea typeface="Roboto" panose="02000000000000000000" pitchFamily="2" charset="0"/>
              </a:rPr>
              <a:t>ta Cleaning</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IN" sz="2200" dirty="0">
                <a:latin typeface="Roboto" panose="02000000000000000000" pitchFamily="2" charset="0"/>
                <a:ea typeface="Roboto" panose="02000000000000000000" pitchFamily="2" charset="0"/>
              </a:rPr>
              <a:t>Data Cleaning step is very important as most of the further operations can only be done on Tidy data. In this Part we will analyse the Data Types, correct them if needed, and find the None values.</a:t>
            </a:r>
          </a:p>
          <a:p>
            <a:pPr algn="l"/>
            <a:r>
              <a:rPr lang="en-IN" sz="2200" dirty="0">
                <a:latin typeface="Roboto" panose="02000000000000000000" pitchFamily="2" charset="0"/>
                <a:ea typeface="Roboto" panose="02000000000000000000" pitchFamily="2" charset="0"/>
              </a:rPr>
              <a:t>For the Null Values, if a Predictor has less than 5% Observation values as Null we will impute the values with the Mean, Median, or Mode, as necessary. And for the Predictors having more null values, we will remove them after careful consideration. (In such cases if we have high amount of null value but still want to use that Predictor it will be better to go back to Data Cleaning Step)</a:t>
            </a: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5355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FD15C9-E94F-469A-BD8C-EA44DC113F56}"/>
              </a:ext>
            </a:extLst>
          </p:cNvPr>
          <p:cNvSpPr>
            <a:spLocks noGrp="1"/>
          </p:cNvSpPr>
          <p:nvPr>
            <p:ph type="title"/>
          </p:nvPr>
        </p:nvSpPr>
        <p:spPr/>
        <p:txBody>
          <a:bodyPr>
            <a:normAutofit/>
          </a:bodyPr>
          <a:lstStyle/>
          <a:p>
            <a:r>
              <a:rPr lang="en-US" sz="4000" b="1" dirty="0">
                <a:latin typeface="Roboto" panose="02000000000000000000" pitchFamily="2" charset="0"/>
                <a:ea typeface="Roboto" panose="02000000000000000000" pitchFamily="2" charset="0"/>
              </a:rPr>
              <a:t>Da</a:t>
            </a:r>
            <a:r>
              <a:rPr lang="en-IN" sz="4000" b="1" dirty="0">
                <a:latin typeface="Roboto" panose="02000000000000000000" pitchFamily="2" charset="0"/>
                <a:ea typeface="Roboto" panose="02000000000000000000" pitchFamily="2" charset="0"/>
              </a:rPr>
              <a:t>ta Cleaning</a:t>
            </a:r>
          </a:p>
        </p:txBody>
      </p:sp>
      <p:sp>
        <p:nvSpPr>
          <p:cNvPr id="7" name="Content Placeholder 6">
            <a:extLst>
              <a:ext uri="{FF2B5EF4-FFF2-40B4-BE49-F238E27FC236}">
                <a16:creationId xmlns:a16="http://schemas.microsoft.com/office/drawing/2014/main" id="{B0279F5E-A863-4857-87D7-77EEBBB2E95A}"/>
              </a:ext>
            </a:extLst>
          </p:cNvPr>
          <p:cNvSpPr>
            <a:spLocks noGrp="1"/>
          </p:cNvSpPr>
          <p:nvPr>
            <p:ph idx="1"/>
          </p:nvPr>
        </p:nvSpPr>
        <p:spPr/>
        <p:txBody>
          <a:bodyPr>
            <a:normAutofit/>
          </a:bodyPr>
          <a:lstStyle/>
          <a:p>
            <a:pPr algn="l"/>
            <a:r>
              <a:rPr lang="en-IN" sz="2200" dirty="0">
                <a:latin typeface="Roboto" panose="02000000000000000000" pitchFamily="2" charset="0"/>
                <a:ea typeface="Roboto" panose="02000000000000000000" pitchFamily="2" charset="0"/>
              </a:rPr>
              <a:t>After looking at the default data type below we adjusted them so that predictors such as age and </a:t>
            </a:r>
            <a:r>
              <a:rPr lang="en-IN" sz="2200" dirty="0" err="1">
                <a:latin typeface="Roboto" panose="02000000000000000000" pitchFamily="2" charset="0"/>
                <a:ea typeface="Roboto" panose="02000000000000000000" pitchFamily="2" charset="0"/>
              </a:rPr>
              <a:t>blood_glucose_level</a:t>
            </a:r>
            <a:r>
              <a:rPr lang="en-IN" sz="2200" dirty="0">
                <a:latin typeface="Roboto" panose="02000000000000000000" pitchFamily="2" charset="0"/>
                <a:ea typeface="Roboto" panose="02000000000000000000" pitchFamily="2" charset="0"/>
              </a:rPr>
              <a:t> appears properly.</a:t>
            </a:r>
          </a:p>
          <a:p>
            <a:pPr algn="l"/>
            <a:r>
              <a:rPr lang="en-IN" sz="2200" dirty="0">
                <a:latin typeface="Roboto" panose="02000000000000000000" pitchFamily="2" charset="0"/>
                <a:ea typeface="Roboto" panose="02000000000000000000" pitchFamily="2" charset="0"/>
              </a:rPr>
              <a:t>We also preliminary checked the None values.</a:t>
            </a:r>
          </a:p>
          <a:p>
            <a:pPr algn="l"/>
            <a:endParaRPr lang="en-IN" sz="2200" dirty="0">
              <a:latin typeface="Roboto" panose="02000000000000000000" pitchFamily="2" charset="0"/>
              <a:ea typeface="Roboto" panose="02000000000000000000" pitchFamily="2" charset="0"/>
            </a:endParaRPr>
          </a:p>
        </p:txBody>
      </p:sp>
      <p:sp>
        <p:nvSpPr>
          <p:cNvPr id="8" name="Rectangle 7">
            <a:extLst>
              <a:ext uri="{FF2B5EF4-FFF2-40B4-BE49-F238E27FC236}">
                <a16:creationId xmlns:a16="http://schemas.microsoft.com/office/drawing/2014/main" id="{665771A9-5929-4474-B1FA-329B1C974307}"/>
              </a:ext>
            </a:extLst>
          </p:cNvPr>
          <p:cNvSpPr/>
          <p:nvPr/>
        </p:nvSpPr>
        <p:spPr>
          <a:xfrm>
            <a:off x="0" y="428625"/>
            <a:ext cx="76200" cy="60007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D1BB64E-0457-CF35-6779-9D095B4BC1AC}"/>
              </a:ext>
            </a:extLst>
          </p:cNvPr>
          <p:cNvPicPr>
            <a:picLocks noChangeAspect="1"/>
          </p:cNvPicPr>
          <p:nvPr/>
        </p:nvPicPr>
        <p:blipFill>
          <a:blip r:embed="rId3"/>
          <a:stretch>
            <a:fillRect/>
          </a:stretch>
        </p:blipFill>
        <p:spPr>
          <a:xfrm>
            <a:off x="1156578" y="3147911"/>
            <a:ext cx="3867150" cy="2838450"/>
          </a:xfrm>
          <a:prstGeom prst="rect">
            <a:avLst/>
          </a:prstGeom>
        </p:spPr>
      </p:pic>
      <p:pic>
        <p:nvPicPr>
          <p:cNvPr id="10" name="Picture 9">
            <a:extLst>
              <a:ext uri="{FF2B5EF4-FFF2-40B4-BE49-F238E27FC236}">
                <a16:creationId xmlns:a16="http://schemas.microsoft.com/office/drawing/2014/main" id="{F8C8B251-40BC-EBA7-DB40-5E152C579E4A}"/>
              </a:ext>
            </a:extLst>
          </p:cNvPr>
          <p:cNvPicPr>
            <a:picLocks noChangeAspect="1"/>
          </p:cNvPicPr>
          <p:nvPr/>
        </p:nvPicPr>
        <p:blipFill>
          <a:blip r:embed="rId4"/>
          <a:stretch>
            <a:fillRect/>
          </a:stretch>
        </p:blipFill>
        <p:spPr>
          <a:xfrm>
            <a:off x="7510969" y="3147911"/>
            <a:ext cx="3162300" cy="2647950"/>
          </a:xfrm>
          <a:prstGeom prst="rect">
            <a:avLst/>
          </a:prstGeom>
        </p:spPr>
      </p:pic>
    </p:spTree>
    <p:custDataLst>
      <p:tags r:id="rId1"/>
    </p:custDataLst>
    <p:extLst>
      <p:ext uri="{BB962C8B-B14F-4D97-AF65-F5344CB8AC3E}">
        <p14:creationId xmlns:p14="http://schemas.microsoft.com/office/powerpoint/2010/main" val="125992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10.xml><?xml version="1.0" encoding="utf-8"?>
<p:tagLst xmlns:a="http://schemas.openxmlformats.org/drawingml/2006/main" xmlns:r="http://schemas.openxmlformats.org/officeDocument/2006/relationships" xmlns:p="http://schemas.openxmlformats.org/presentationml/2006/main">
  <p:tag name="TIMING" val="|0.8|8.4"/>
</p:tagLst>
</file>

<file path=ppt/tags/tag11.xml><?xml version="1.0" encoding="utf-8"?>
<p:tagLst xmlns:a="http://schemas.openxmlformats.org/drawingml/2006/main" xmlns:r="http://schemas.openxmlformats.org/officeDocument/2006/relationships" xmlns:p="http://schemas.openxmlformats.org/presentationml/2006/main">
  <p:tag name="TIMING" val="|0.8|8.4"/>
</p:tagLst>
</file>

<file path=ppt/tags/tag12.xml><?xml version="1.0" encoding="utf-8"?>
<p:tagLst xmlns:a="http://schemas.openxmlformats.org/drawingml/2006/main" xmlns:r="http://schemas.openxmlformats.org/officeDocument/2006/relationships" xmlns:p="http://schemas.openxmlformats.org/presentationml/2006/main">
  <p:tag name="TIMING" val="|0.8|8.4"/>
</p:tagLst>
</file>

<file path=ppt/tags/tag13.xml><?xml version="1.0" encoding="utf-8"?>
<p:tagLst xmlns:a="http://schemas.openxmlformats.org/drawingml/2006/main" xmlns:r="http://schemas.openxmlformats.org/officeDocument/2006/relationships" xmlns:p="http://schemas.openxmlformats.org/presentationml/2006/main">
  <p:tag name="TIMING" val="|0.8|8.4"/>
</p:tagLst>
</file>

<file path=ppt/tags/tag14.xml><?xml version="1.0" encoding="utf-8"?>
<p:tagLst xmlns:a="http://schemas.openxmlformats.org/drawingml/2006/main" xmlns:r="http://schemas.openxmlformats.org/officeDocument/2006/relationships" xmlns:p="http://schemas.openxmlformats.org/presentationml/2006/main">
  <p:tag name="TIMING" val="|0.8|8.4"/>
</p:tagLst>
</file>

<file path=ppt/tags/tag15.xml><?xml version="1.0" encoding="utf-8"?>
<p:tagLst xmlns:a="http://schemas.openxmlformats.org/drawingml/2006/main" xmlns:r="http://schemas.openxmlformats.org/officeDocument/2006/relationships" xmlns:p="http://schemas.openxmlformats.org/presentationml/2006/main">
  <p:tag name="TIMING" val="|0.8|8.4"/>
</p:tagLst>
</file>

<file path=ppt/tags/tag16.xml><?xml version="1.0" encoding="utf-8"?>
<p:tagLst xmlns:a="http://schemas.openxmlformats.org/drawingml/2006/main" xmlns:r="http://schemas.openxmlformats.org/officeDocument/2006/relationships" xmlns:p="http://schemas.openxmlformats.org/presentationml/2006/main">
  <p:tag name="TIMING" val="|0.8|8.4"/>
</p:tagLst>
</file>

<file path=ppt/tags/tag17.xml><?xml version="1.0" encoding="utf-8"?>
<p:tagLst xmlns:a="http://schemas.openxmlformats.org/drawingml/2006/main" xmlns:r="http://schemas.openxmlformats.org/officeDocument/2006/relationships" xmlns:p="http://schemas.openxmlformats.org/presentationml/2006/main">
  <p:tag name="TIMING" val="|3.5"/>
</p:tagLst>
</file>

<file path=ppt/tags/tag18.xml><?xml version="1.0" encoding="utf-8"?>
<p:tagLst xmlns:a="http://schemas.openxmlformats.org/drawingml/2006/main" xmlns:r="http://schemas.openxmlformats.org/officeDocument/2006/relationships" xmlns:p="http://schemas.openxmlformats.org/presentationml/2006/main">
  <p:tag name="TIMING" val="|3.5"/>
</p:tagLst>
</file>

<file path=ppt/tags/tag19.xml><?xml version="1.0" encoding="utf-8"?>
<p:tagLst xmlns:a="http://schemas.openxmlformats.org/drawingml/2006/main" xmlns:r="http://schemas.openxmlformats.org/officeDocument/2006/relationships" xmlns:p="http://schemas.openxmlformats.org/presentationml/2006/main">
  <p:tag name="TIMING" val="|3.5"/>
</p:tagLst>
</file>

<file path=ppt/tags/tag2.xml><?xml version="1.0" encoding="utf-8"?>
<p:tagLst xmlns:a="http://schemas.openxmlformats.org/drawingml/2006/main" xmlns:r="http://schemas.openxmlformats.org/officeDocument/2006/relationships" xmlns:p="http://schemas.openxmlformats.org/presentationml/2006/main">
  <p:tag name="TIMING" val="|0.6|3.1|5.5|4.2|3.4"/>
</p:tagLst>
</file>

<file path=ppt/tags/tag20.xml><?xml version="1.0" encoding="utf-8"?>
<p:tagLst xmlns:a="http://schemas.openxmlformats.org/drawingml/2006/main" xmlns:r="http://schemas.openxmlformats.org/officeDocument/2006/relationships" xmlns:p="http://schemas.openxmlformats.org/presentationml/2006/main">
  <p:tag name="TIMING" val="|3.5"/>
</p:tagLst>
</file>

<file path=ppt/tags/tag21.xml><?xml version="1.0" encoding="utf-8"?>
<p:tagLst xmlns:a="http://schemas.openxmlformats.org/drawingml/2006/main" xmlns:r="http://schemas.openxmlformats.org/officeDocument/2006/relationships" xmlns:p="http://schemas.openxmlformats.org/presentationml/2006/main">
  <p:tag name="TIMING" val="|3.5"/>
</p:tagLst>
</file>

<file path=ppt/tags/tag22.xml><?xml version="1.0" encoding="utf-8"?>
<p:tagLst xmlns:a="http://schemas.openxmlformats.org/drawingml/2006/main" xmlns:r="http://schemas.openxmlformats.org/officeDocument/2006/relationships" xmlns:p="http://schemas.openxmlformats.org/presentationml/2006/main">
  <p:tag name="TIMING" val="|3.5"/>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6"/>
</p:tagLst>
</file>

<file path=ppt/tags/tag5.xml><?xml version="1.0" encoding="utf-8"?>
<p:tagLst xmlns:a="http://schemas.openxmlformats.org/drawingml/2006/main" xmlns:r="http://schemas.openxmlformats.org/officeDocument/2006/relationships" xmlns:p="http://schemas.openxmlformats.org/presentationml/2006/main">
  <p:tag name="TIMING" val="|0.8|8.4"/>
</p:tagLst>
</file>

<file path=ppt/tags/tag6.xml><?xml version="1.0" encoding="utf-8"?>
<p:tagLst xmlns:a="http://schemas.openxmlformats.org/drawingml/2006/main" xmlns:r="http://schemas.openxmlformats.org/officeDocument/2006/relationships" xmlns:p="http://schemas.openxmlformats.org/presentationml/2006/main">
  <p:tag name="TIMING" val="|0.8|8.4"/>
</p:tagLst>
</file>

<file path=ppt/tags/tag7.xml><?xml version="1.0" encoding="utf-8"?>
<p:tagLst xmlns:a="http://schemas.openxmlformats.org/drawingml/2006/main" xmlns:r="http://schemas.openxmlformats.org/officeDocument/2006/relationships" xmlns:p="http://schemas.openxmlformats.org/presentationml/2006/main">
  <p:tag name="TIMING" val="|0.8|8.4"/>
</p:tagLst>
</file>

<file path=ppt/tags/tag8.xml><?xml version="1.0" encoding="utf-8"?>
<p:tagLst xmlns:a="http://schemas.openxmlformats.org/drawingml/2006/main" xmlns:r="http://schemas.openxmlformats.org/officeDocument/2006/relationships" xmlns:p="http://schemas.openxmlformats.org/presentationml/2006/main">
  <p:tag name="TIMING" val="|0.8|8.4"/>
</p:tagLst>
</file>

<file path=ppt/tags/tag9.xml><?xml version="1.0" encoding="utf-8"?>
<p:tagLst xmlns:a="http://schemas.openxmlformats.org/drawingml/2006/main" xmlns:r="http://schemas.openxmlformats.org/officeDocument/2006/relationships" xmlns:p="http://schemas.openxmlformats.org/presentationml/2006/main">
  <p:tag name="TIMING" val="|0.8|8.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TotalTime>
  <Words>1808</Words>
  <Application>Microsoft Office PowerPoint</Application>
  <PresentationFormat>Widescreen</PresentationFormat>
  <Paragraphs>113</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Roboto</vt:lpstr>
      <vt:lpstr>Tahoma</vt:lpstr>
      <vt:lpstr>Wingdings</vt:lpstr>
      <vt:lpstr>Office Theme</vt:lpstr>
      <vt:lpstr>DTSA 5509 Final Project</vt:lpstr>
      <vt:lpstr>Table of Contents</vt:lpstr>
      <vt:lpstr>Introduction</vt:lpstr>
      <vt:lpstr>Objective</vt:lpstr>
      <vt:lpstr>Diabetes Prediction</vt:lpstr>
      <vt:lpstr>Diabetes Prediction Dataset</vt:lpstr>
      <vt:lpstr>Part 1: Data Cleaning </vt:lpstr>
      <vt:lpstr>Data Cleaning</vt:lpstr>
      <vt:lpstr>Data Cleaning</vt:lpstr>
      <vt:lpstr>Data Cleaning</vt:lpstr>
      <vt:lpstr>Data Cleaning</vt:lpstr>
      <vt:lpstr>Data Cleaning</vt:lpstr>
      <vt:lpstr>Part 2: 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Part 3: Models</vt:lpstr>
      <vt:lpstr>Introduction</vt:lpstr>
      <vt:lpstr>Introduction</vt:lpstr>
      <vt:lpstr>Logistic Regression</vt:lpstr>
      <vt:lpstr>Random Forest</vt:lpstr>
      <vt:lpstr>Adaboost</vt:lpstr>
      <vt:lpstr>Multinomial Naive Bayes</vt:lpstr>
      <vt:lpstr>Gaussian Naive Bayes</vt:lpstr>
      <vt:lpstr>Linear Support Vector Machine</vt:lpstr>
      <vt:lpstr>Part 4: Result and Analysis</vt:lpstr>
      <vt:lpstr>Introduction</vt:lpstr>
      <vt:lpstr>Result</vt:lpstr>
      <vt:lpstr>Result Table</vt:lpstr>
      <vt:lpstr>Analysis</vt:lpstr>
      <vt:lpstr>Summary</vt:lpstr>
      <vt:lpstr>Summary</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NYPD Shooting Incident Report</dc:title>
  <dc:creator>Anubhav Sharma</dc:creator>
  <cp:lastModifiedBy>Anubhav Sharma</cp:lastModifiedBy>
  <cp:revision>85</cp:revision>
  <dcterms:created xsi:type="dcterms:W3CDTF">2022-04-23T21:00:08Z</dcterms:created>
  <dcterms:modified xsi:type="dcterms:W3CDTF">2023-05-02T23:10:03Z</dcterms:modified>
  <cp:contentStatus/>
</cp:coreProperties>
</file>