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60" r:id="rId5"/>
    <p:sldId id="259"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94420D-61F4-4B0E-A39B-99C30835D6D7}" type="doc">
      <dgm:prSet loTypeId="urn:microsoft.com/office/officeart/2005/8/layout/chevron1" loCatId="process" qsTypeId="urn:microsoft.com/office/officeart/2005/8/quickstyle/simple2" qsCatId="simple" csTypeId="urn:microsoft.com/office/officeart/2005/8/colors/accent1_2" csCatId="accent1" phldr="1"/>
      <dgm:spPr/>
    </dgm:pt>
    <dgm:pt modelId="{3ED3F3B4-6DC0-4906-8C74-14CA8D0BEC7F}">
      <dgm:prSet phldrT="[Text]"/>
      <dgm:spPr/>
      <dgm:t>
        <a:bodyPr/>
        <a:lstStyle/>
        <a:p>
          <a:r>
            <a:rPr lang="en-US" dirty="0"/>
            <a:t>1</a:t>
          </a:r>
          <a:endParaRPr lang="en-IN" dirty="0"/>
        </a:p>
      </dgm:t>
    </dgm:pt>
    <dgm:pt modelId="{5DADCBDD-19E3-468B-844F-88BDF13C2749}" type="parTrans" cxnId="{A5E83008-2B45-417B-8062-FA06217E889B}">
      <dgm:prSet/>
      <dgm:spPr/>
      <dgm:t>
        <a:bodyPr/>
        <a:lstStyle/>
        <a:p>
          <a:endParaRPr lang="en-IN"/>
        </a:p>
      </dgm:t>
    </dgm:pt>
    <dgm:pt modelId="{0C9EC2E1-9D6B-4424-83F2-F3F507D62CE0}" type="sibTrans" cxnId="{A5E83008-2B45-417B-8062-FA06217E889B}">
      <dgm:prSet/>
      <dgm:spPr/>
      <dgm:t>
        <a:bodyPr/>
        <a:lstStyle/>
        <a:p>
          <a:endParaRPr lang="en-IN"/>
        </a:p>
      </dgm:t>
    </dgm:pt>
    <dgm:pt modelId="{BC98CDC3-3614-4F32-8127-59643F62174F}">
      <dgm:prSet phldrT="[Text]"/>
      <dgm:spPr/>
      <dgm:t>
        <a:bodyPr/>
        <a:lstStyle/>
        <a:p>
          <a:r>
            <a:rPr lang="en-US" dirty="0"/>
            <a:t>2</a:t>
          </a:r>
          <a:endParaRPr lang="en-IN" dirty="0"/>
        </a:p>
      </dgm:t>
    </dgm:pt>
    <dgm:pt modelId="{FC0966F9-6C0B-4DC2-AEB3-ED24FC1CC81E}" type="parTrans" cxnId="{A604A4A3-37EA-4EEF-B2F5-C65BFEC78CF7}">
      <dgm:prSet/>
      <dgm:spPr/>
      <dgm:t>
        <a:bodyPr/>
        <a:lstStyle/>
        <a:p>
          <a:endParaRPr lang="en-IN"/>
        </a:p>
      </dgm:t>
    </dgm:pt>
    <dgm:pt modelId="{3A7F5855-77AE-48EB-BCE9-668044A93AFB}" type="sibTrans" cxnId="{A604A4A3-37EA-4EEF-B2F5-C65BFEC78CF7}">
      <dgm:prSet/>
      <dgm:spPr/>
      <dgm:t>
        <a:bodyPr/>
        <a:lstStyle/>
        <a:p>
          <a:endParaRPr lang="en-IN"/>
        </a:p>
      </dgm:t>
    </dgm:pt>
    <dgm:pt modelId="{89DCDB44-B8FA-4404-BB91-4529846621F7}">
      <dgm:prSet phldrT="[Text]"/>
      <dgm:spPr/>
      <dgm:t>
        <a:bodyPr/>
        <a:lstStyle/>
        <a:p>
          <a:r>
            <a:rPr lang="en-US" dirty="0"/>
            <a:t>3</a:t>
          </a:r>
          <a:endParaRPr lang="en-IN" dirty="0"/>
        </a:p>
      </dgm:t>
    </dgm:pt>
    <dgm:pt modelId="{ED928C90-54A5-4B1A-8526-07B7899802D9}" type="parTrans" cxnId="{C6D6B2C3-DD03-4748-8964-BD4310127DB8}">
      <dgm:prSet/>
      <dgm:spPr/>
      <dgm:t>
        <a:bodyPr/>
        <a:lstStyle/>
        <a:p>
          <a:endParaRPr lang="en-IN"/>
        </a:p>
      </dgm:t>
    </dgm:pt>
    <dgm:pt modelId="{7F637B99-1631-486B-A3A2-939111136DDF}" type="sibTrans" cxnId="{C6D6B2C3-DD03-4748-8964-BD4310127DB8}">
      <dgm:prSet/>
      <dgm:spPr/>
      <dgm:t>
        <a:bodyPr/>
        <a:lstStyle/>
        <a:p>
          <a:endParaRPr lang="en-IN"/>
        </a:p>
      </dgm:t>
    </dgm:pt>
    <dgm:pt modelId="{2B454B42-E2A7-4977-BAED-1BB3566C4B8D}" type="pres">
      <dgm:prSet presAssocID="{C094420D-61F4-4B0E-A39B-99C30835D6D7}" presName="Name0" presStyleCnt="0">
        <dgm:presLayoutVars>
          <dgm:dir/>
          <dgm:animLvl val="lvl"/>
          <dgm:resizeHandles val="exact"/>
        </dgm:presLayoutVars>
      </dgm:prSet>
      <dgm:spPr/>
    </dgm:pt>
    <dgm:pt modelId="{0D0C98F2-28A4-4E03-A33D-0498D9DCDA3E}" type="pres">
      <dgm:prSet presAssocID="{3ED3F3B4-6DC0-4906-8C74-14CA8D0BEC7F}" presName="parTxOnly" presStyleLbl="node1" presStyleIdx="0" presStyleCnt="3" custScaleY="68160" custLinFactNeighborX="-821" custLinFactNeighborY="0">
        <dgm:presLayoutVars>
          <dgm:chMax val="0"/>
          <dgm:chPref val="0"/>
          <dgm:bulletEnabled val="1"/>
        </dgm:presLayoutVars>
      </dgm:prSet>
      <dgm:spPr/>
    </dgm:pt>
    <dgm:pt modelId="{F40700E4-8E8F-4C93-AF0A-8AC45EFC4856}" type="pres">
      <dgm:prSet presAssocID="{0C9EC2E1-9D6B-4424-83F2-F3F507D62CE0}" presName="parTxOnlySpace" presStyleCnt="0"/>
      <dgm:spPr/>
    </dgm:pt>
    <dgm:pt modelId="{06812345-FBC2-41F2-95DB-F03C802B9570}" type="pres">
      <dgm:prSet presAssocID="{BC98CDC3-3614-4F32-8127-59643F62174F}" presName="parTxOnly" presStyleLbl="node1" presStyleIdx="1" presStyleCnt="3" custScaleY="68160">
        <dgm:presLayoutVars>
          <dgm:chMax val="0"/>
          <dgm:chPref val="0"/>
          <dgm:bulletEnabled val="1"/>
        </dgm:presLayoutVars>
      </dgm:prSet>
      <dgm:spPr/>
    </dgm:pt>
    <dgm:pt modelId="{57D99674-0A17-4AF1-901A-00296C5D94C6}" type="pres">
      <dgm:prSet presAssocID="{3A7F5855-77AE-48EB-BCE9-668044A93AFB}" presName="parTxOnlySpace" presStyleCnt="0"/>
      <dgm:spPr/>
    </dgm:pt>
    <dgm:pt modelId="{5D80BFDD-B31C-403E-80B8-70185336917B}" type="pres">
      <dgm:prSet presAssocID="{89DCDB44-B8FA-4404-BB91-4529846621F7}" presName="parTxOnly" presStyleLbl="node1" presStyleIdx="2" presStyleCnt="3" custScaleY="68160">
        <dgm:presLayoutVars>
          <dgm:chMax val="0"/>
          <dgm:chPref val="0"/>
          <dgm:bulletEnabled val="1"/>
        </dgm:presLayoutVars>
      </dgm:prSet>
      <dgm:spPr/>
    </dgm:pt>
  </dgm:ptLst>
  <dgm:cxnLst>
    <dgm:cxn modelId="{A5E83008-2B45-417B-8062-FA06217E889B}" srcId="{C094420D-61F4-4B0E-A39B-99C30835D6D7}" destId="{3ED3F3B4-6DC0-4906-8C74-14CA8D0BEC7F}" srcOrd="0" destOrd="0" parTransId="{5DADCBDD-19E3-468B-844F-88BDF13C2749}" sibTransId="{0C9EC2E1-9D6B-4424-83F2-F3F507D62CE0}"/>
    <dgm:cxn modelId="{5A717115-7EC3-4BCE-84AB-59AA49CC3D44}" type="presOf" srcId="{C094420D-61F4-4B0E-A39B-99C30835D6D7}" destId="{2B454B42-E2A7-4977-BAED-1BB3566C4B8D}" srcOrd="0" destOrd="0" presId="urn:microsoft.com/office/officeart/2005/8/layout/chevron1"/>
    <dgm:cxn modelId="{FB37C64B-D21A-463E-B35A-24B14E19CBB9}" type="presOf" srcId="{BC98CDC3-3614-4F32-8127-59643F62174F}" destId="{06812345-FBC2-41F2-95DB-F03C802B9570}" srcOrd="0" destOrd="0" presId="urn:microsoft.com/office/officeart/2005/8/layout/chevron1"/>
    <dgm:cxn modelId="{9DD08D98-6E94-423C-8C05-DC766517B314}" type="presOf" srcId="{89DCDB44-B8FA-4404-BB91-4529846621F7}" destId="{5D80BFDD-B31C-403E-80B8-70185336917B}" srcOrd="0" destOrd="0" presId="urn:microsoft.com/office/officeart/2005/8/layout/chevron1"/>
    <dgm:cxn modelId="{A604A4A3-37EA-4EEF-B2F5-C65BFEC78CF7}" srcId="{C094420D-61F4-4B0E-A39B-99C30835D6D7}" destId="{BC98CDC3-3614-4F32-8127-59643F62174F}" srcOrd="1" destOrd="0" parTransId="{FC0966F9-6C0B-4DC2-AEB3-ED24FC1CC81E}" sibTransId="{3A7F5855-77AE-48EB-BCE9-668044A93AFB}"/>
    <dgm:cxn modelId="{C6D6B2C3-DD03-4748-8964-BD4310127DB8}" srcId="{C094420D-61F4-4B0E-A39B-99C30835D6D7}" destId="{89DCDB44-B8FA-4404-BB91-4529846621F7}" srcOrd="2" destOrd="0" parTransId="{ED928C90-54A5-4B1A-8526-07B7899802D9}" sibTransId="{7F637B99-1631-486B-A3A2-939111136DDF}"/>
    <dgm:cxn modelId="{13A7E0C3-11E1-48F1-B96A-25EECDA4D6AA}" type="presOf" srcId="{3ED3F3B4-6DC0-4906-8C74-14CA8D0BEC7F}" destId="{0D0C98F2-28A4-4E03-A33D-0498D9DCDA3E}" srcOrd="0" destOrd="0" presId="urn:microsoft.com/office/officeart/2005/8/layout/chevron1"/>
    <dgm:cxn modelId="{8CE16F17-E86F-4A5D-84B8-AE36DCF70FA8}" type="presParOf" srcId="{2B454B42-E2A7-4977-BAED-1BB3566C4B8D}" destId="{0D0C98F2-28A4-4E03-A33D-0498D9DCDA3E}" srcOrd="0" destOrd="0" presId="urn:microsoft.com/office/officeart/2005/8/layout/chevron1"/>
    <dgm:cxn modelId="{CD36F8BB-EE31-4286-B3CC-D0CF2FD1A753}" type="presParOf" srcId="{2B454B42-E2A7-4977-BAED-1BB3566C4B8D}" destId="{F40700E4-8E8F-4C93-AF0A-8AC45EFC4856}" srcOrd="1" destOrd="0" presId="urn:microsoft.com/office/officeart/2005/8/layout/chevron1"/>
    <dgm:cxn modelId="{743C11DC-CE82-4B60-A185-9FFACB52CFC5}" type="presParOf" srcId="{2B454B42-E2A7-4977-BAED-1BB3566C4B8D}" destId="{06812345-FBC2-41F2-95DB-F03C802B9570}" srcOrd="2" destOrd="0" presId="urn:microsoft.com/office/officeart/2005/8/layout/chevron1"/>
    <dgm:cxn modelId="{A4FEFAD9-46AE-4F8C-8603-160AE1A8752A}" type="presParOf" srcId="{2B454B42-E2A7-4977-BAED-1BB3566C4B8D}" destId="{57D99674-0A17-4AF1-901A-00296C5D94C6}" srcOrd="3" destOrd="0" presId="urn:microsoft.com/office/officeart/2005/8/layout/chevron1"/>
    <dgm:cxn modelId="{F6C959DA-3DEE-446D-A352-8C723557CEFB}" type="presParOf" srcId="{2B454B42-E2A7-4977-BAED-1BB3566C4B8D}" destId="{5D80BFDD-B31C-403E-80B8-70185336917B}"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C98F2-28A4-4E03-A33D-0498D9DCDA3E}">
      <dsp:nvSpPr>
        <dsp:cNvPr id="0" name=""/>
        <dsp:cNvSpPr/>
      </dsp:nvSpPr>
      <dsp:spPr>
        <a:xfrm>
          <a:off x="0" y="1519853"/>
          <a:ext cx="3753370" cy="1023318"/>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4031" tIns="81344" rIns="81344" bIns="81344" numCol="1" spcCol="1270" anchor="ctr" anchorCtr="0">
          <a:noAutofit/>
        </a:bodyPr>
        <a:lstStyle/>
        <a:p>
          <a:pPr marL="0" lvl="0" indent="0" algn="ctr" defTabSz="2711450">
            <a:lnSpc>
              <a:spcPct val="90000"/>
            </a:lnSpc>
            <a:spcBef>
              <a:spcPct val="0"/>
            </a:spcBef>
            <a:spcAft>
              <a:spcPct val="35000"/>
            </a:spcAft>
            <a:buNone/>
          </a:pPr>
          <a:r>
            <a:rPr lang="en-US" sz="6100" kern="1200" dirty="0"/>
            <a:t>1</a:t>
          </a:r>
          <a:endParaRPr lang="en-IN" sz="6100" kern="1200" dirty="0"/>
        </a:p>
      </dsp:txBody>
      <dsp:txXfrm>
        <a:off x="511659" y="1519853"/>
        <a:ext cx="2730052" cy="1023318"/>
      </dsp:txXfrm>
    </dsp:sp>
    <dsp:sp modelId="{06812345-FBC2-41F2-95DB-F03C802B9570}">
      <dsp:nvSpPr>
        <dsp:cNvPr id="0" name=""/>
        <dsp:cNvSpPr/>
      </dsp:nvSpPr>
      <dsp:spPr>
        <a:xfrm>
          <a:off x="3381114" y="1519853"/>
          <a:ext cx="3753370" cy="1023318"/>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4031" tIns="81344" rIns="81344" bIns="81344" numCol="1" spcCol="1270" anchor="ctr" anchorCtr="0">
          <a:noAutofit/>
        </a:bodyPr>
        <a:lstStyle/>
        <a:p>
          <a:pPr marL="0" lvl="0" indent="0" algn="ctr" defTabSz="2711450">
            <a:lnSpc>
              <a:spcPct val="90000"/>
            </a:lnSpc>
            <a:spcBef>
              <a:spcPct val="0"/>
            </a:spcBef>
            <a:spcAft>
              <a:spcPct val="35000"/>
            </a:spcAft>
            <a:buNone/>
          </a:pPr>
          <a:r>
            <a:rPr lang="en-US" sz="6100" kern="1200" dirty="0"/>
            <a:t>2</a:t>
          </a:r>
          <a:endParaRPr lang="en-IN" sz="6100" kern="1200" dirty="0"/>
        </a:p>
      </dsp:txBody>
      <dsp:txXfrm>
        <a:off x="3892773" y="1519853"/>
        <a:ext cx="2730052" cy="1023318"/>
      </dsp:txXfrm>
    </dsp:sp>
    <dsp:sp modelId="{5D80BFDD-B31C-403E-80B8-70185336917B}">
      <dsp:nvSpPr>
        <dsp:cNvPr id="0" name=""/>
        <dsp:cNvSpPr/>
      </dsp:nvSpPr>
      <dsp:spPr>
        <a:xfrm>
          <a:off x="6759147" y="1519853"/>
          <a:ext cx="3753370" cy="1023318"/>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4031" tIns="81344" rIns="81344" bIns="81344" numCol="1" spcCol="1270" anchor="ctr" anchorCtr="0">
          <a:noAutofit/>
        </a:bodyPr>
        <a:lstStyle/>
        <a:p>
          <a:pPr marL="0" lvl="0" indent="0" algn="ctr" defTabSz="2711450">
            <a:lnSpc>
              <a:spcPct val="90000"/>
            </a:lnSpc>
            <a:spcBef>
              <a:spcPct val="0"/>
            </a:spcBef>
            <a:spcAft>
              <a:spcPct val="35000"/>
            </a:spcAft>
            <a:buNone/>
          </a:pPr>
          <a:r>
            <a:rPr lang="en-US" sz="6100" kern="1200" dirty="0"/>
            <a:t>3</a:t>
          </a:r>
          <a:endParaRPr lang="en-IN" sz="6100" kern="1200" dirty="0"/>
        </a:p>
      </dsp:txBody>
      <dsp:txXfrm>
        <a:off x="7270806" y="1519853"/>
        <a:ext cx="2730052" cy="102331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6AD82-FA3D-44FF-8ED9-61638EB87314}" type="datetimeFigureOut">
              <a:rPr lang="en-IN" smtClean="0"/>
              <a:t>29-04-2022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DDB3B-BD44-4911-B746-EA5AFDE53FD1}" type="slidenum">
              <a:rPr lang="en-IN" smtClean="0"/>
              <a:t>‹#›</a:t>
            </a:fld>
            <a:endParaRPr lang="en-IN"/>
          </a:p>
        </p:txBody>
      </p:sp>
    </p:spTree>
    <p:extLst>
      <p:ext uri="{BB962C8B-B14F-4D97-AF65-F5344CB8AC3E}">
        <p14:creationId xmlns:p14="http://schemas.microsoft.com/office/powerpoint/2010/main" val="53247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Hello</a:t>
            </a:r>
          </a:p>
        </p:txBody>
      </p:sp>
      <p:sp>
        <p:nvSpPr>
          <p:cNvPr id="4" name="Slide Number Placeholder 3"/>
          <p:cNvSpPr>
            <a:spLocks noGrp="1"/>
          </p:cNvSpPr>
          <p:nvPr>
            <p:ph type="sldNum" sz="quarter" idx="5"/>
          </p:nvPr>
        </p:nvSpPr>
        <p:spPr/>
        <p:txBody>
          <a:bodyPr/>
          <a:lstStyle/>
          <a:p>
            <a:fld id="{94EDDB3B-BD44-4911-B746-EA5AFDE53FD1}" type="slidenum">
              <a:rPr lang="en-IN" smtClean="0"/>
              <a:t>1</a:t>
            </a:fld>
            <a:endParaRPr lang="en-IN"/>
          </a:p>
        </p:txBody>
      </p:sp>
    </p:spTree>
    <p:extLst>
      <p:ext uri="{BB962C8B-B14F-4D97-AF65-F5344CB8AC3E}">
        <p14:creationId xmlns:p14="http://schemas.microsoft.com/office/powerpoint/2010/main" val="2234167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we have used line charts to identify the trends across the months/</a:t>
            </a:r>
          </a:p>
        </p:txBody>
      </p:sp>
      <p:sp>
        <p:nvSpPr>
          <p:cNvPr id="4" name="Slide Number Placeholder 3"/>
          <p:cNvSpPr>
            <a:spLocks noGrp="1"/>
          </p:cNvSpPr>
          <p:nvPr>
            <p:ph type="sldNum" sz="quarter" idx="5"/>
          </p:nvPr>
        </p:nvSpPr>
        <p:spPr/>
        <p:txBody>
          <a:bodyPr/>
          <a:lstStyle/>
          <a:p>
            <a:fld id="{94EDDB3B-BD44-4911-B746-EA5AFDE53FD1}" type="slidenum">
              <a:rPr lang="en-IN" smtClean="0"/>
              <a:t>11</a:t>
            </a:fld>
            <a:endParaRPr lang="en-IN"/>
          </a:p>
        </p:txBody>
      </p:sp>
    </p:spTree>
    <p:extLst>
      <p:ext uri="{BB962C8B-B14F-4D97-AF65-F5344CB8AC3E}">
        <p14:creationId xmlns:p14="http://schemas.microsoft.com/office/powerpoint/2010/main" val="351341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instead of graphs we are using two tables showing top 10 counts.</a:t>
            </a:r>
          </a:p>
        </p:txBody>
      </p:sp>
      <p:sp>
        <p:nvSpPr>
          <p:cNvPr id="4" name="Slide Number Placeholder 3"/>
          <p:cNvSpPr>
            <a:spLocks noGrp="1"/>
          </p:cNvSpPr>
          <p:nvPr>
            <p:ph type="sldNum" sz="quarter" idx="5"/>
          </p:nvPr>
        </p:nvSpPr>
        <p:spPr/>
        <p:txBody>
          <a:bodyPr/>
          <a:lstStyle/>
          <a:p>
            <a:fld id="{94EDDB3B-BD44-4911-B746-EA5AFDE53FD1}" type="slidenum">
              <a:rPr lang="en-IN" smtClean="0"/>
              <a:t>15</a:t>
            </a:fld>
            <a:endParaRPr lang="en-IN"/>
          </a:p>
        </p:txBody>
      </p:sp>
    </p:spTree>
    <p:extLst>
      <p:ext uri="{BB962C8B-B14F-4D97-AF65-F5344CB8AC3E}">
        <p14:creationId xmlns:p14="http://schemas.microsoft.com/office/powerpoint/2010/main" val="125251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box and whisker plot—also called a box plot—displays the five-number summary of a set of data. The edges of the box shows us the 1</a:t>
            </a:r>
            <a:r>
              <a:rPr lang="en-IN" baseline="30000" dirty="0"/>
              <a:t>st</a:t>
            </a:r>
            <a:r>
              <a:rPr lang="en-IN" dirty="0"/>
              <a:t> and 3</a:t>
            </a:r>
            <a:r>
              <a:rPr lang="en-IN" baseline="30000" dirty="0"/>
              <a:t>rd</a:t>
            </a:r>
            <a:r>
              <a:rPr lang="en-IN" dirty="0"/>
              <a:t> quartiles and the middle line represents median while the whiskers shows lowest and highest data points.</a:t>
            </a:r>
          </a:p>
        </p:txBody>
      </p:sp>
      <p:sp>
        <p:nvSpPr>
          <p:cNvPr id="4" name="Slide Number Placeholder 3"/>
          <p:cNvSpPr>
            <a:spLocks noGrp="1"/>
          </p:cNvSpPr>
          <p:nvPr>
            <p:ph type="sldNum" sz="quarter" idx="5"/>
          </p:nvPr>
        </p:nvSpPr>
        <p:spPr/>
        <p:txBody>
          <a:bodyPr/>
          <a:lstStyle/>
          <a:p>
            <a:fld id="{94EDDB3B-BD44-4911-B746-EA5AFDE53FD1}" type="slidenum">
              <a:rPr lang="en-IN" smtClean="0"/>
              <a:t>16</a:t>
            </a:fld>
            <a:endParaRPr lang="en-IN"/>
          </a:p>
        </p:txBody>
      </p:sp>
    </p:spTree>
    <p:extLst>
      <p:ext uri="{BB962C8B-B14F-4D97-AF65-F5344CB8AC3E}">
        <p14:creationId xmlns:p14="http://schemas.microsoft.com/office/powerpoint/2010/main" val="3393321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IN" dirty="0"/>
              <a:t>Stacked bar chart is used here </a:t>
            </a:r>
            <a:r>
              <a:rPr lang="en-IN" b="0" i="0" dirty="0">
                <a:solidFill>
                  <a:srgbClr val="222222"/>
                </a:solidFill>
                <a:effectLst/>
                <a:latin typeface="Noto Sans" panose="020B0502040504090204" pitchFamily="34" charset="0"/>
              </a:rPr>
              <a:t>because they do a good job of featuring the total and also providing a visual cue as to how the total for each category value is divided into parts.</a:t>
            </a:r>
          </a:p>
          <a:p>
            <a:br>
              <a:rPr lang="en-IN" dirty="0"/>
            </a:br>
            <a:endParaRPr lang="en-IN" dirty="0"/>
          </a:p>
        </p:txBody>
      </p:sp>
      <p:sp>
        <p:nvSpPr>
          <p:cNvPr id="4" name="Slide Number Placeholder 3"/>
          <p:cNvSpPr>
            <a:spLocks noGrp="1"/>
          </p:cNvSpPr>
          <p:nvPr>
            <p:ph type="sldNum" sz="quarter" idx="5"/>
          </p:nvPr>
        </p:nvSpPr>
        <p:spPr/>
        <p:txBody>
          <a:bodyPr/>
          <a:lstStyle/>
          <a:p>
            <a:fld id="{94EDDB3B-BD44-4911-B746-EA5AFDE53FD1}" type="slidenum">
              <a:rPr lang="en-IN" smtClean="0"/>
              <a:t>20</a:t>
            </a:fld>
            <a:endParaRPr lang="en-IN"/>
          </a:p>
        </p:txBody>
      </p:sp>
    </p:spTree>
    <p:extLst>
      <p:ext uri="{BB962C8B-B14F-4D97-AF65-F5344CB8AC3E}">
        <p14:creationId xmlns:p14="http://schemas.microsoft.com/office/powerpoint/2010/main" val="3325445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E706-76E9-4739-ABD7-B8BDF9B6E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31344B-8927-4B85-9D1D-476CF39A3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CC6B7F-8A51-4E13-8B1A-7BA12768DC15}"/>
              </a:ext>
            </a:extLst>
          </p:cNvPr>
          <p:cNvSpPr>
            <a:spLocks noGrp="1"/>
          </p:cNvSpPr>
          <p:nvPr>
            <p:ph type="dt" sz="half" idx="10"/>
          </p:nvPr>
        </p:nvSpPr>
        <p:spPr/>
        <p:txBody>
          <a:bodyPr/>
          <a:lstStyle/>
          <a:p>
            <a:fld id="{A2ADE570-B11D-4FE2-816D-8CC236D8F6E2}" type="datetimeFigureOut">
              <a:rPr lang="en-IN" smtClean="0"/>
              <a:t>29-04-2022</a:t>
            </a:fld>
            <a:endParaRPr lang="en-IN"/>
          </a:p>
        </p:txBody>
      </p:sp>
      <p:sp>
        <p:nvSpPr>
          <p:cNvPr id="5" name="Footer Placeholder 4">
            <a:extLst>
              <a:ext uri="{FF2B5EF4-FFF2-40B4-BE49-F238E27FC236}">
                <a16:creationId xmlns:a16="http://schemas.microsoft.com/office/drawing/2014/main" id="{44ED69B3-7B40-43C0-B4BB-723C1E17E8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6CCB5-19F1-4C29-B004-7710B862592C}"/>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66329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6A3A-DEAE-4565-AC98-2B5F988D45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992EFE-BDC6-4C4B-BF0D-F5BE0433E4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4DDA5C-F6C8-49D3-AC53-831F48C8D259}"/>
              </a:ext>
            </a:extLst>
          </p:cNvPr>
          <p:cNvSpPr>
            <a:spLocks noGrp="1"/>
          </p:cNvSpPr>
          <p:nvPr>
            <p:ph type="dt" sz="half" idx="10"/>
          </p:nvPr>
        </p:nvSpPr>
        <p:spPr/>
        <p:txBody>
          <a:bodyPr/>
          <a:lstStyle/>
          <a:p>
            <a:fld id="{A2ADE570-B11D-4FE2-816D-8CC236D8F6E2}" type="datetimeFigureOut">
              <a:rPr lang="en-IN" smtClean="0"/>
              <a:t>29-04-2022</a:t>
            </a:fld>
            <a:endParaRPr lang="en-IN"/>
          </a:p>
        </p:txBody>
      </p:sp>
      <p:sp>
        <p:nvSpPr>
          <p:cNvPr id="5" name="Footer Placeholder 4">
            <a:extLst>
              <a:ext uri="{FF2B5EF4-FFF2-40B4-BE49-F238E27FC236}">
                <a16:creationId xmlns:a16="http://schemas.microsoft.com/office/drawing/2014/main" id="{548A2A76-AF58-4902-A5A0-381889339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479900-C48A-450D-8733-2EAA4E42215B}"/>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192008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EFB336-F973-4AB3-AA26-F7230CE9A9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1EE2AA-AAD8-462B-89FF-3005848D7D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7AA8BD-311B-46B1-A6E2-49FF62FCDE68}"/>
              </a:ext>
            </a:extLst>
          </p:cNvPr>
          <p:cNvSpPr>
            <a:spLocks noGrp="1"/>
          </p:cNvSpPr>
          <p:nvPr>
            <p:ph type="dt" sz="half" idx="10"/>
          </p:nvPr>
        </p:nvSpPr>
        <p:spPr/>
        <p:txBody>
          <a:bodyPr/>
          <a:lstStyle/>
          <a:p>
            <a:fld id="{A2ADE570-B11D-4FE2-816D-8CC236D8F6E2}" type="datetimeFigureOut">
              <a:rPr lang="en-IN" smtClean="0"/>
              <a:t>29-04-2022</a:t>
            </a:fld>
            <a:endParaRPr lang="en-IN"/>
          </a:p>
        </p:txBody>
      </p:sp>
      <p:sp>
        <p:nvSpPr>
          <p:cNvPr id="5" name="Footer Placeholder 4">
            <a:extLst>
              <a:ext uri="{FF2B5EF4-FFF2-40B4-BE49-F238E27FC236}">
                <a16:creationId xmlns:a16="http://schemas.microsoft.com/office/drawing/2014/main" id="{60DD7AA7-D686-418C-AD00-8095A22384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81A6DD-BDEA-40E3-B356-44DCC73694C4}"/>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5963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B3CC-0441-49C8-8E61-EA4565FB33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270A71-FF56-4CAC-8E43-E0BA754A9D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CF36FF-2EFA-44E9-A8DA-949B5730EA88}"/>
              </a:ext>
            </a:extLst>
          </p:cNvPr>
          <p:cNvSpPr>
            <a:spLocks noGrp="1"/>
          </p:cNvSpPr>
          <p:nvPr>
            <p:ph type="dt" sz="half" idx="10"/>
          </p:nvPr>
        </p:nvSpPr>
        <p:spPr/>
        <p:txBody>
          <a:bodyPr/>
          <a:lstStyle/>
          <a:p>
            <a:fld id="{A2ADE570-B11D-4FE2-816D-8CC236D8F6E2}" type="datetimeFigureOut">
              <a:rPr lang="en-IN" smtClean="0"/>
              <a:t>29-04-2022</a:t>
            </a:fld>
            <a:endParaRPr lang="en-IN"/>
          </a:p>
        </p:txBody>
      </p:sp>
      <p:sp>
        <p:nvSpPr>
          <p:cNvPr id="5" name="Footer Placeholder 4">
            <a:extLst>
              <a:ext uri="{FF2B5EF4-FFF2-40B4-BE49-F238E27FC236}">
                <a16:creationId xmlns:a16="http://schemas.microsoft.com/office/drawing/2014/main" id="{363B59F9-F7F6-41AB-AD4A-16192EC505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61F217-ECF2-4FED-8E62-61C2360FC046}"/>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824644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7039-5835-4954-9410-21031C1680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62D5A0-8423-4811-9343-6307ADDA6E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79DBFC-34CC-4C56-B68D-8706B0C34C43}"/>
              </a:ext>
            </a:extLst>
          </p:cNvPr>
          <p:cNvSpPr>
            <a:spLocks noGrp="1"/>
          </p:cNvSpPr>
          <p:nvPr>
            <p:ph type="dt" sz="half" idx="10"/>
          </p:nvPr>
        </p:nvSpPr>
        <p:spPr/>
        <p:txBody>
          <a:bodyPr/>
          <a:lstStyle/>
          <a:p>
            <a:fld id="{A2ADE570-B11D-4FE2-816D-8CC236D8F6E2}" type="datetimeFigureOut">
              <a:rPr lang="en-IN" smtClean="0"/>
              <a:t>29-04-2022</a:t>
            </a:fld>
            <a:endParaRPr lang="en-IN"/>
          </a:p>
        </p:txBody>
      </p:sp>
      <p:sp>
        <p:nvSpPr>
          <p:cNvPr id="5" name="Footer Placeholder 4">
            <a:extLst>
              <a:ext uri="{FF2B5EF4-FFF2-40B4-BE49-F238E27FC236}">
                <a16:creationId xmlns:a16="http://schemas.microsoft.com/office/drawing/2014/main" id="{BEAEF4B7-46C3-42FE-A1AF-DB6795C9EE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782F60-052B-4FD5-A470-2742310A14C4}"/>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191603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32644-13E5-4923-96A6-394734BFBC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1309B1-407A-4790-95BF-69766C36C4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D35D51-72CC-48A8-8A2A-BDE0BDC633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86DDAD-C7BE-4349-944D-1814D656EAF3}"/>
              </a:ext>
            </a:extLst>
          </p:cNvPr>
          <p:cNvSpPr>
            <a:spLocks noGrp="1"/>
          </p:cNvSpPr>
          <p:nvPr>
            <p:ph type="dt" sz="half" idx="10"/>
          </p:nvPr>
        </p:nvSpPr>
        <p:spPr/>
        <p:txBody>
          <a:bodyPr/>
          <a:lstStyle/>
          <a:p>
            <a:fld id="{A2ADE570-B11D-4FE2-816D-8CC236D8F6E2}" type="datetimeFigureOut">
              <a:rPr lang="en-IN" smtClean="0"/>
              <a:t>29-04-2022</a:t>
            </a:fld>
            <a:endParaRPr lang="en-IN"/>
          </a:p>
        </p:txBody>
      </p:sp>
      <p:sp>
        <p:nvSpPr>
          <p:cNvPr id="6" name="Footer Placeholder 5">
            <a:extLst>
              <a:ext uri="{FF2B5EF4-FFF2-40B4-BE49-F238E27FC236}">
                <a16:creationId xmlns:a16="http://schemas.microsoft.com/office/drawing/2014/main" id="{CAD89B8B-FA85-4522-A860-8BFF925F48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0A5AFC-F3AF-4E38-BD16-128A5A6B125E}"/>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269653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F779-6800-41CC-90C5-C3B6605CEF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576916-91C8-48CA-8285-50DF2F6A0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36B0A-C161-4834-9E14-C6E974480F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F00918-F76F-4624-A217-870B70526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F69067-ACA4-420E-BC5E-C3EC17A3CC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CE3D30-40B1-4B99-AE53-7CEBEB9852D9}"/>
              </a:ext>
            </a:extLst>
          </p:cNvPr>
          <p:cNvSpPr>
            <a:spLocks noGrp="1"/>
          </p:cNvSpPr>
          <p:nvPr>
            <p:ph type="dt" sz="half" idx="10"/>
          </p:nvPr>
        </p:nvSpPr>
        <p:spPr/>
        <p:txBody>
          <a:bodyPr/>
          <a:lstStyle/>
          <a:p>
            <a:fld id="{A2ADE570-B11D-4FE2-816D-8CC236D8F6E2}" type="datetimeFigureOut">
              <a:rPr lang="en-IN" smtClean="0"/>
              <a:t>29-04-2022</a:t>
            </a:fld>
            <a:endParaRPr lang="en-IN"/>
          </a:p>
        </p:txBody>
      </p:sp>
      <p:sp>
        <p:nvSpPr>
          <p:cNvPr id="8" name="Footer Placeholder 7">
            <a:extLst>
              <a:ext uri="{FF2B5EF4-FFF2-40B4-BE49-F238E27FC236}">
                <a16:creationId xmlns:a16="http://schemas.microsoft.com/office/drawing/2014/main" id="{550597D8-B159-4F01-AB21-859F4D7DFF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7DF140-920E-4BDB-B321-E98857458F29}"/>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627386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9E4C-AE52-4DF1-BC9F-CAFAC7E7CD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FCACB9-6DFC-49F0-9DB4-32374CA75C6E}"/>
              </a:ext>
            </a:extLst>
          </p:cNvPr>
          <p:cNvSpPr>
            <a:spLocks noGrp="1"/>
          </p:cNvSpPr>
          <p:nvPr>
            <p:ph type="dt" sz="half" idx="10"/>
          </p:nvPr>
        </p:nvSpPr>
        <p:spPr/>
        <p:txBody>
          <a:bodyPr/>
          <a:lstStyle/>
          <a:p>
            <a:fld id="{A2ADE570-B11D-4FE2-816D-8CC236D8F6E2}" type="datetimeFigureOut">
              <a:rPr lang="en-IN" smtClean="0"/>
              <a:t>29-04-2022</a:t>
            </a:fld>
            <a:endParaRPr lang="en-IN"/>
          </a:p>
        </p:txBody>
      </p:sp>
      <p:sp>
        <p:nvSpPr>
          <p:cNvPr id="4" name="Footer Placeholder 3">
            <a:extLst>
              <a:ext uri="{FF2B5EF4-FFF2-40B4-BE49-F238E27FC236}">
                <a16:creationId xmlns:a16="http://schemas.microsoft.com/office/drawing/2014/main" id="{9064DF8C-90B9-40C2-AEF2-8BA61C18A7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37C405-6126-4B02-8A6D-0B79F8F525CC}"/>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151059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A035B-4FF2-49A3-87EE-C5673A0FD661}"/>
              </a:ext>
            </a:extLst>
          </p:cNvPr>
          <p:cNvSpPr>
            <a:spLocks noGrp="1"/>
          </p:cNvSpPr>
          <p:nvPr>
            <p:ph type="dt" sz="half" idx="10"/>
          </p:nvPr>
        </p:nvSpPr>
        <p:spPr/>
        <p:txBody>
          <a:bodyPr/>
          <a:lstStyle/>
          <a:p>
            <a:fld id="{A2ADE570-B11D-4FE2-816D-8CC236D8F6E2}" type="datetimeFigureOut">
              <a:rPr lang="en-IN" smtClean="0"/>
              <a:t>29-04-2022</a:t>
            </a:fld>
            <a:endParaRPr lang="en-IN"/>
          </a:p>
        </p:txBody>
      </p:sp>
      <p:sp>
        <p:nvSpPr>
          <p:cNvPr id="3" name="Footer Placeholder 2">
            <a:extLst>
              <a:ext uri="{FF2B5EF4-FFF2-40B4-BE49-F238E27FC236}">
                <a16:creationId xmlns:a16="http://schemas.microsoft.com/office/drawing/2014/main" id="{0777E562-D1CA-4BCA-BE86-607D8D6D22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07561D-36B3-4C2F-AC5C-BB11C6998CD1}"/>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84592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B76B-87CF-4672-908C-96514628C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AD6AF4-F00B-45FF-9B9A-209A70CE7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D31A9E-4737-4528-B210-F3B527A9A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FC5F8-6F5D-4CCD-AE04-20DE8CE0D6A0}"/>
              </a:ext>
            </a:extLst>
          </p:cNvPr>
          <p:cNvSpPr>
            <a:spLocks noGrp="1"/>
          </p:cNvSpPr>
          <p:nvPr>
            <p:ph type="dt" sz="half" idx="10"/>
          </p:nvPr>
        </p:nvSpPr>
        <p:spPr/>
        <p:txBody>
          <a:bodyPr/>
          <a:lstStyle/>
          <a:p>
            <a:fld id="{A2ADE570-B11D-4FE2-816D-8CC236D8F6E2}" type="datetimeFigureOut">
              <a:rPr lang="en-IN" smtClean="0"/>
              <a:t>29-04-2022</a:t>
            </a:fld>
            <a:endParaRPr lang="en-IN"/>
          </a:p>
        </p:txBody>
      </p:sp>
      <p:sp>
        <p:nvSpPr>
          <p:cNvPr id="6" name="Footer Placeholder 5">
            <a:extLst>
              <a:ext uri="{FF2B5EF4-FFF2-40B4-BE49-F238E27FC236}">
                <a16:creationId xmlns:a16="http://schemas.microsoft.com/office/drawing/2014/main" id="{451E313F-9758-48AC-BB92-306ED6E8CC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DCEE50-15B0-4088-A7FE-DA3B0A2836B7}"/>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3685942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624E-40E0-4807-BF22-F779CAC79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018901-E890-45FC-8971-2E9B6890E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57A6DD-9044-4866-822A-F1266BE50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87523-86F0-4551-830E-EC8279B1E8AA}"/>
              </a:ext>
            </a:extLst>
          </p:cNvPr>
          <p:cNvSpPr>
            <a:spLocks noGrp="1"/>
          </p:cNvSpPr>
          <p:nvPr>
            <p:ph type="dt" sz="half" idx="10"/>
          </p:nvPr>
        </p:nvSpPr>
        <p:spPr/>
        <p:txBody>
          <a:bodyPr/>
          <a:lstStyle/>
          <a:p>
            <a:fld id="{A2ADE570-B11D-4FE2-816D-8CC236D8F6E2}" type="datetimeFigureOut">
              <a:rPr lang="en-IN" smtClean="0"/>
              <a:t>29-04-2022</a:t>
            </a:fld>
            <a:endParaRPr lang="en-IN"/>
          </a:p>
        </p:txBody>
      </p:sp>
      <p:sp>
        <p:nvSpPr>
          <p:cNvPr id="6" name="Footer Placeholder 5">
            <a:extLst>
              <a:ext uri="{FF2B5EF4-FFF2-40B4-BE49-F238E27FC236}">
                <a16:creationId xmlns:a16="http://schemas.microsoft.com/office/drawing/2014/main" id="{E7DA064B-3D61-4CAD-A3CD-034C888575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204A99-52AD-4FEB-9829-0DFB09CA8A3B}"/>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52038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E4915A-3164-46EF-8281-1C16A1F3D8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B0D0ED-3D2A-4E18-B899-B558435BB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2EFF5-9934-4103-8724-9950C48D0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DE570-B11D-4FE2-816D-8CC236D8F6E2}" type="datetimeFigureOut">
              <a:rPr lang="en-IN" smtClean="0"/>
              <a:t>29-04-2022</a:t>
            </a:fld>
            <a:endParaRPr lang="en-IN"/>
          </a:p>
        </p:txBody>
      </p:sp>
      <p:sp>
        <p:nvSpPr>
          <p:cNvPr id="5" name="Footer Placeholder 4">
            <a:extLst>
              <a:ext uri="{FF2B5EF4-FFF2-40B4-BE49-F238E27FC236}">
                <a16:creationId xmlns:a16="http://schemas.microsoft.com/office/drawing/2014/main" id="{44072274-2E16-4ACF-A16C-00D416767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6C6CF1-2A5C-43A0-825C-248722EBBD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33FD4-9509-46B2-AAEA-2AE996A2E3F7}" type="slidenum">
              <a:rPr lang="en-IN" smtClean="0"/>
              <a:t>‹#›</a:t>
            </a:fld>
            <a:endParaRPr lang="en-IN"/>
          </a:p>
        </p:txBody>
      </p:sp>
    </p:spTree>
    <p:extLst>
      <p:ext uri="{BB962C8B-B14F-4D97-AF65-F5344CB8AC3E}">
        <p14:creationId xmlns:p14="http://schemas.microsoft.com/office/powerpoint/2010/main" val="2787246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nubhav-ds/NYPD-Shooting-Incident-Report" TargetMode="External"/><Relationship Id="rId2" Type="http://schemas.openxmlformats.org/officeDocument/2006/relationships/hyperlink" Target="https://catalog.data.gov/dataset/nypd-shooting-incident-data-histori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8C53-6A08-46DB-8F06-CC5B81BDD304}"/>
              </a:ext>
            </a:extLst>
          </p:cNvPr>
          <p:cNvSpPr>
            <a:spLocks noGrp="1"/>
          </p:cNvSpPr>
          <p:nvPr>
            <p:ph type="ctrTitle"/>
          </p:nvPr>
        </p:nvSpPr>
        <p:spPr>
          <a:xfrm>
            <a:off x="849745" y="1558925"/>
            <a:ext cx="9144000" cy="2027237"/>
          </a:xfrm>
        </p:spPr>
        <p:txBody>
          <a:bodyPr/>
          <a:lstStyle/>
          <a:p>
            <a:pPr algn="l"/>
            <a:r>
              <a:rPr lang="en-IN" b="1" dirty="0">
                <a:latin typeface="Tahoma" panose="020B0604030504040204" pitchFamily="34" charset="0"/>
                <a:ea typeface="Tahoma" panose="020B0604030504040204" pitchFamily="34" charset="0"/>
                <a:cs typeface="Tahoma" panose="020B0604030504040204" pitchFamily="34" charset="0"/>
              </a:rPr>
              <a:t>NYPD Shooting Incident Report</a:t>
            </a:r>
          </a:p>
        </p:txBody>
      </p:sp>
      <p:sp>
        <p:nvSpPr>
          <p:cNvPr id="3" name="Subtitle 2">
            <a:extLst>
              <a:ext uri="{FF2B5EF4-FFF2-40B4-BE49-F238E27FC236}">
                <a16:creationId xmlns:a16="http://schemas.microsoft.com/office/drawing/2014/main" id="{E447E8E9-A035-4CFB-B8D3-1FAA180D0CB3}"/>
              </a:ext>
            </a:extLst>
          </p:cNvPr>
          <p:cNvSpPr>
            <a:spLocks noGrp="1"/>
          </p:cNvSpPr>
          <p:nvPr>
            <p:ph type="subTitle" idx="1"/>
          </p:nvPr>
        </p:nvSpPr>
        <p:spPr>
          <a:xfrm>
            <a:off x="849745" y="3976688"/>
            <a:ext cx="9144000" cy="1487198"/>
          </a:xfrm>
        </p:spPr>
        <p:txBody>
          <a:bodyPr>
            <a:normAutofit/>
          </a:bodyPr>
          <a:lstStyle/>
          <a:p>
            <a:pPr algn="l"/>
            <a:r>
              <a:rPr lang="en-IN" sz="2000" dirty="0">
                <a:latin typeface="Roboto" panose="02000000000000000000" pitchFamily="2" charset="0"/>
                <a:ea typeface="Roboto" panose="02000000000000000000" pitchFamily="2" charset="0"/>
                <a:cs typeface="Tahoma" panose="020B0604030504040204" pitchFamily="34" charset="0"/>
              </a:rPr>
              <a:t>Presented by: Anubhav Sharma</a:t>
            </a:r>
          </a:p>
          <a:p>
            <a:pPr algn="l"/>
            <a:r>
              <a:rPr lang="en-IN" sz="2000" dirty="0">
                <a:latin typeface="Roboto" panose="02000000000000000000" pitchFamily="2" charset="0"/>
                <a:ea typeface="Roboto" panose="02000000000000000000" pitchFamily="2" charset="0"/>
                <a:cs typeface="Tahoma" panose="020B0604030504040204" pitchFamily="34" charset="0"/>
              </a:rPr>
              <a:t>Last Updated: April 25</a:t>
            </a:r>
            <a:r>
              <a:rPr lang="en-IN" sz="2000" baseline="30000" dirty="0">
                <a:latin typeface="Roboto" panose="02000000000000000000" pitchFamily="2" charset="0"/>
                <a:ea typeface="Roboto" panose="02000000000000000000" pitchFamily="2" charset="0"/>
                <a:cs typeface="Tahoma" panose="020B0604030504040204" pitchFamily="34" charset="0"/>
              </a:rPr>
              <a:t>rd</a:t>
            </a:r>
            <a:r>
              <a:rPr lang="en-IN" sz="2000" dirty="0">
                <a:latin typeface="Roboto" panose="02000000000000000000" pitchFamily="2" charset="0"/>
                <a:ea typeface="Roboto" panose="02000000000000000000" pitchFamily="2" charset="0"/>
                <a:cs typeface="Tahoma" panose="020B0604030504040204" pitchFamily="34" charset="0"/>
              </a:rPr>
              <a:t>, 2022</a:t>
            </a:r>
          </a:p>
        </p:txBody>
      </p:sp>
      <p:sp>
        <p:nvSpPr>
          <p:cNvPr id="5" name="Rectangle 4">
            <a:extLst>
              <a:ext uri="{FF2B5EF4-FFF2-40B4-BE49-F238E27FC236}">
                <a16:creationId xmlns:a16="http://schemas.microsoft.com/office/drawing/2014/main" id="{FD2A11B0-E740-4AC2-891D-95432C662E0A}"/>
              </a:ext>
            </a:extLst>
          </p:cNvPr>
          <p:cNvSpPr/>
          <p:nvPr/>
        </p:nvSpPr>
        <p:spPr>
          <a:xfrm>
            <a:off x="944995" y="3714750"/>
            <a:ext cx="6132080" cy="952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55047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a:xfrm>
            <a:off x="838200" y="288926"/>
            <a:ext cx="10515600" cy="1130300"/>
          </a:xfrm>
        </p:spPr>
        <p:txBody>
          <a:bodyPr>
            <a:normAutofit/>
          </a:bodyPr>
          <a:lstStyle/>
          <a:p>
            <a:r>
              <a:rPr lang="en-IN" sz="4000" b="1" dirty="0">
                <a:latin typeface="Roboto" panose="02000000000000000000" pitchFamily="2" charset="0"/>
                <a:ea typeface="Roboto" panose="02000000000000000000" pitchFamily="2" charset="0"/>
              </a:rPr>
              <a:t>Questions of Interests</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rmAutofit/>
          </a:bodyPr>
          <a:lstStyle/>
          <a:p>
            <a:pPr marL="457200" indent="-457200" algn="l">
              <a:buFont typeface="+mj-lt"/>
              <a:buAutoNum type="arabicPeriod"/>
            </a:pPr>
            <a:r>
              <a:rPr lang="en-IN" sz="1800" dirty="0">
                <a:latin typeface="Roboto" panose="02000000000000000000" pitchFamily="2" charset="0"/>
                <a:ea typeface="Roboto" panose="02000000000000000000" pitchFamily="2" charset="0"/>
              </a:rPr>
              <a:t>In which day and month most of the incidents happen? Can we identify a visible trend in the findings?</a:t>
            </a:r>
          </a:p>
          <a:p>
            <a:pPr marL="457200" indent="-457200" algn="l">
              <a:buFont typeface="+mj-lt"/>
              <a:buAutoNum type="arabicPeriod"/>
            </a:pPr>
            <a:r>
              <a:rPr lang="en-IN" sz="1800" dirty="0">
                <a:latin typeface="Roboto" panose="02000000000000000000" pitchFamily="2" charset="0"/>
                <a:ea typeface="Roboto" panose="02000000000000000000" pitchFamily="2" charset="0"/>
              </a:rPr>
              <a:t>In which day and month most of the murders happen? Can we identify a visible trend in the findings?</a:t>
            </a:r>
          </a:p>
          <a:p>
            <a:pPr marL="457200" indent="-457200" algn="l">
              <a:buFont typeface="+mj-lt"/>
              <a:buAutoNum type="arabicPeriod"/>
            </a:pPr>
            <a:r>
              <a:rPr lang="en-IN" sz="1800" dirty="0">
                <a:latin typeface="Roboto" panose="02000000000000000000" pitchFamily="2" charset="0"/>
                <a:ea typeface="Roboto" panose="02000000000000000000" pitchFamily="2" charset="0"/>
              </a:rPr>
              <a:t>What is the distribution of Shooting incidents leading to murders across the different regions in New York? That is to find which region reported most murders and which region reported the least.</a:t>
            </a:r>
          </a:p>
          <a:p>
            <a:pPr marL="457200" indent="-457200">
              <a:buFont typeface="+mj-lt"/>
              <a:buAutoNum type="arabicPeriod"/>
            </a:pPr>
            <a:r>
              <a:rPr lang="en-IN" sz="1800" dirty="0">
                <a:latin typeface="Roboto" panose="02000000000000000000" pitchFamily="2" charset="0"/>
                <a:ea typeface="Roboto" panose="02000000000000000000" pitchFamily="2" charset="0"/>
              </a:rPr>
              <a:t>At which type of locations most of incidents and deaths happen in the New York?</a:t>
            </a:r>
          </a:p>
          <a:p>
            <a:pPr marL="457200" indent="-457200" algn="l">
              <a:buFont typeface="+mj-lt"/>
              <a:buAutoNum type="arabicPeriod"/>
            </a:pPr>
            <a:r>
              <a:rPr lang="en-IN" sz="1800" dirty="0">
                <a:latin typeface="Roboto" panose="02000000000000000000" pitchFamily="2" charset="0"/>
                <a:ea typeface="Roboto" panose="02000000000000000000" pitchFamily="2" charset="0"/>
              </a:rPr>
              <a:t>What is the trend of Shooting Incidents and Murder Incidents across the Years?</a:t>
            </a:r>
          </a:p>
          <a:p>
            <a:pPr marL="457200" indent="-457200" algn="l">
              <a:buFont typeface="+mj-lt"/>
              <a:buAutoNum type="arabicPeriod"/>
            </a:pPr>
            <a:r>
              <a:rPr lang="en-IN" sz="1800" dirty="0">
                <a:latin typeface="Roboto" panose="02000000000000000000" pitchFamily="2" charset="0"/>
                <a:ea typeface="Roboto" panose="02000000000000000000" pitchFamily="2" charset="0"/>
              </a:rPr>
              <a:t>What is the proportion of different genders falling under the categories of Victim and Perpetrator across the Years?</a:t>
            </a:r>
          </a:p>
          <a:p>
            <a:pPr marL="457200" indent="-457200" algn="l">
              <a:buFont typeface="+mj-lt"/>
              <a:buAutoNum type="arabicPeriod"/>
            </a:pPr>
            <a:r>
              <a:rPr lang="en-IN" sz="1800" dirty="0">
                <a:latin typeface="Roboto" panose="02000000000000000000" pitchFamily="2" charset="0"/>
                <a:ea typeface="Roboto" panose="02000000000000000000" pitchFamily="2" charset="0"/>
              </a:rPr>
              <a:t>What is the proportion of different races falling under the categories of Victim and Perpetrator across the Years?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49BF379-0F08-41D2-93D6-94F90AD11FE8}"/>
              </a:ext>
            </a:extLst>
          </p:cNvPr>
          <p:cNvSpPr/>
          <p:nvPr/>
        </p:nvSpPr>
        <p:spPr>
          <a:xfrm>
            <a:off x="76200" y="1176338"/>
            <a:ext cx="11468100" cy="48577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latin typeface="Roboto" panose="02000000000000000000" pitchFamily="2" charset="0"/>
                <a:ea typeface="Roboto" panose="02000000000000000000" pitchFamily="2" charset="0"/>
              </a:rPr>
              <a:t>In Part 2 we will form our analysis on the based of seven questions</a:t>
            </a:r>
          </a:p>
        </p:txBody>
      </p:sp>
    </p:spTree>
    <p:custDataLst>
      <p:tags r:id="rId1"/>
    </p:custDataLst>
    <p:extLst>
      <p:ext uri="{BB962C8B-B14F-4D97-AF65-F5344CB8AC3E}">
        <p14:creationId xmlns:p14="http://schemas.microsoft.com/office/powerpoint/2010/main" val="383395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In which day and month most of the incidents happen? Can we identify a visible trend in the findings?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6C621175-2689-49FB-8F2C-BCA0339DA80A}"/>
              </a:ext>
            </a:extLst>
          </p:cNvPr>
          <p:cNvPicPr>
            <a:picLocks noChangeAspect="1"/>
          </p:cNvPicPr>
          <p:nvPr/>
        </p:nvPicPr>
        <p:blipFill>
          <a:blip r:embed="rId4"/>
          <a:stretch>
            <a:fillRect/>
          </a:stretch>
        </p:blipFill>
        <p:spPr>
          <a:xfrm>
            <a:off x="309563" y="1517636"/>
            <a:ext cx="7920037" cy="4911739"/>
          </a:xfrm>
          <a:prstGeom prst="rect">
            <a:avLst/>
          </a:prstGeom>
          <a:ln w="19050">
            <a:solidFill>
              <a:schemeClr val="tx1"/>
            </a:solidFill>
          </a:ln>
        </p:spPr>
      </p:pic>
      <p:sp>
        <p:nvSpPr>
          <p:cNvPr id="11" name="TextBox 10">
            <a:extLst>
              <a:ext uri="{FF2B5EF4-FFF2-40B4-BE49-F238E27FC236}">
                <a16:creationId xmlns:a16="http://schemas.microsoft.com/office/drawing/2014/main" id="{D32CDCB8-CD15-4ECB-B683-E6D39ECECD47}"/>
              </a:ext>
            </a:extLst>
          </p:cNvPr>
          <p:cNvSpPr txBox="1"/>
          <p:nvPr/>
        </p:nvSpPr>
        <p:spPr>
          <a:xfrm>
            <a:off x="8667750" y="1705451"/>
            <a:ext cx="3214687" cy="3447098"/>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 Takeaways</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Number of incidents </a:t>
            </a:r>
            <a:r>
              <a:rPr lang="en-IN" dirty="0">
                <a:solidFill>
                  <a:srgbClr val="0070C0"/>
                </a:solidFill>
                <a:latin typeface="Roboto" panose="02000000000000000000" pitchFamily="2" charset="0"/>
                <a:ea typeface="Roboto" panose="02000000000000000000" pitchFamily="2" charset="0"/>
              </a:rPr>
              <a:t>increases from February </a:t>
            </a:r>
            <a:r>
              <a:rPr lang="en-IN" dirty="0">
                <a:latin typeface="Roboto" panose="02000000000000000000" pitchFamily="2" charset="0"/>
                <a:ea typeface="Roboto" panose="02000000000000000000" pitchFamily="2" charset="0"/>
              </a:rPr>
              <a:t>in a linear fashion before they reach their </a:t>
            </a:r>
            <a:r>
              <a:rPr lang="en-IN" dirty="0">
                <a:solidFill>
                  <a:srgbClr val="0070C0"/>
                </a:solidFill>
                <a:latin typeface="Roboto" panose="02000000000000000000" pitchFamily="2" charset="0"/>
                <a:ea typeface="Roboto" panose="02000000000000000000" pitchFamily="2" charset="0"/>
              </a:rPr>
              <a:t>peak in August</a:t>
            </a:r>
            <a:r>
              <a:rPr lang="en-IN" dirty="0">
                <a:solidFill>
                  <a:schemeClr val="accent4">
                    <a:lumMod val="75000"/>
                  </a:schemeClr>
                </a:solidFill>
                <a:latin typeface="Roboto" panose="02000000000000000000" pitchFamily="2" charset="0"/>
                <a:ea typeface="Roboto" panose="02000000000000000000" pitchFamily="2" charset="0"/>
              </a:rPr>
              <a:t> </a:t>
            </a:r>
            <a:r>
              <a:rPr lang="en-IN" dirty="0">
                <a:latin typeface="Roboto" panose="02000000000000000000" pitchFamily="2" charset="0"/>
                <a:ea typeface="Roboto" panose="02000000000000000000" pitchFamily="2" charset="0"/>
              </a:rPr>
              <a:t>and starts falling down again.</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There exist a </a:t>
            </a:r>
            <a:r>
              <a:rPr lang="en-IN" dirty="0">
                <a:solidFill>
                  <a:srgbClr val="0070C0"/>
                </a:solidFill>
                <a:latin typeface="Roboto" panose="02000000000000000000" pitchFamily="2" charset="0"/>
                <a:ea typeface="Roboto" panose="02000000000000000000" pitchFamily="2" charset="0"/>
              </a:rPr>
              <a:t>seasonal pattern</a:t>
            </a:r>
            <a:r>
              <a:rPr lang="en-IN" dirty="0">
                <a:latin typeface="Roboto" panose="02000000000000000000" pitchFamily="2" charset="0"/>
                <a:ea typeface="Roboto" panose="02000000000000000000" pitchFamily="2" charset="0"/>
              </a:rPr>
              <a:t> in the shooting incidents in New York.</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We </a:t>
            </a:r>
            <a:r>
              <a:rPr lang="en-IN" dirty="0">
                <a:solidFill>
                  <a:srgbClr val="0070C0"/>
                </a:solidFill>
                <a:latin typeface="Roboto" panose="02000000000000000000" pitchFamily="2" charset="0"/>
                <a:ea typeface="Roboto" panose="02000000000000000000" pitchFamily="2" charset="0"/>
              </a:rPr>
              <a:t>need more data </a:t>
            </a:r>
            <a:r>
              <a:rPr lang="en-IN" dirty="0">
                <a:latin typeface="Roboto" panose="02000000000000000000" pitchFamily="2" charset="0"/>
                <a:ea typeface="Roboto" panose="02000000000000000000" pitchFamily="2" charset="0"/>
              </a:rPr>
              <a:t>to analyse this trend further.</a:t>
            </a:r>
          </a:p>
        </p:txBody>
      </p:sp>
    </p:spTree>
    <p:custDataLst>
      <p:tags r:id="rId1"/>
    </p:custDataLst>
    <p:extLst>
      <p:ext uri="{BB962C8B-B14F-4D97-AF65-F5344CB8AC3E}">
        <p14:creationId xmlns:p14="http://schemas.microsoft.com/office/powerpoint/2010/main" val="69520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In which day and month most of the incidents happen? Can we identify a visible trend in the findings?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786814" y="1705451"/>
            <a:ext cx="3124200" cy="4001095"/>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a:t>
            </a:r>
            <a:r>
              <a:rPr lang="en-IN" sz="2000" b="1" dirty="0"/>
              <a:t> </a:t>
            </a:r>
            <a:r>
              <a:rPr lang="en-IN" sz="2000" b="1" dirty="0">
                <a:latin typeface="Roboto" panose="02000000000000000000" pitchFamily="2" charset="0"/>
                <a:ea typeface="Roboto" panose="02000000000000000000" pitchFamily="2" charset="0"/>
              </a:rPr>
              <a:t>Takeaways</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Number of incidents </a:t>
            </a:r>
            <a:r>
              <a:rPr lang="en-IN" dirty="0">
                <a:solidFill>
                  <a:srgbClr val="0070C0"/>
                </a:solidFill>
                <a:latin typeface="Roboto" panose="02000000000000000000" pitchFamily="2" charset="0"/>
                <a:ea typeface="Roboto" panose="02000000000000000000" pitchFamily="2" charset="0"/>
              </a:rPr>
              <a:t>move up and down quite frequently.</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Most of the time when incidents go above a threshold of 170 they </a:t>
            </a:r>
            <a:r>
              <a:rPr lang="en-IN" dirty="0">
                <a:solidFill>
                  <a:srgbClr val="0070C0"/>
                </a:solidFill>
                <a:latin typeface="Roboto" panose="02000000000000000000" pitchFamily="2" charset="0"/>
                <a:ea typeface="Roboto" panose="02000000000000000000" pitchFamily="2" charset="0"/>
              </a:rPr>
              <a:t>fall back within the threshold next day</a:t>
            </a:r>
            <a:r>
              <a:rPr lang="en-IN" dirty="0">
                <a:latin typeface="Roboto" panose="02000000000000000000" pitchFamily="2" charset="0"/>
                <a:ea typeface="Roboto" panose="02000000000000000000" pitchFamily="2" charset="0"/>
              </a:rPr>
              <a:t>.</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Graph </a:t>
            </a:r>
            <a:r>
              <a:rPr lang="en-IN" dirty="0">
                <a:solidFill>
                  <a:srgbClr val="0070C0"/>
                </a:solidFill>
                <a:latin typeface="Roboto" panose="02000000000000000000" pitchFamily="2" charset="0"/>
                <a:ea typeface="Roboto" panose="02000000000000000000" pitchFamily="2" charset="0"/>
              </a:rPr>
              <a:t>peaks at two points: 2nd and 21st</a:t>
            </a:r>
            <a:r>
              <a:rPr lang="en-IN" dirty="0">
                <a:latin typeface="Roboto" panose="02000000000000000000" pitchFamily="2" charset="0"/>
                <a:ea typeface="Roboto" panose="02000000000000000000" pitchFamily="2" charset="0"/>
              </a:rPr>
              <a:t>. One at the beginning of the month and other near the end.</a:t>
            </a:r>
          </a:p>
        </p:txBody>
      </p:sp>
      <p:pic>
        <p:nvPicPr>
          <p:cNvPr id="3" name="Picture 2">
            <a:extLst>
              <a:ext uri="{FF2B5EF4-FFF2-40B4-BE49-F238E27FC236}">
                <a16:creationId xmlns:a16="http://schemas.microsoft.com/office/drawing/2014/main" id="{036D36BA-3A13-4FC7-8D38-0DA3D529B66A}"/>
              </a:ext>
            </a:extLst>
          </p:cNvPr>
          <p:cNvPicPr>
            <a:picLocks noChangeAspect="1"/>
          </p:cNvPicPr>
          <p:nvPr/>
        </p:nvPicPr>
        <p:blipFill>
          <a:blip r:embed="rId3"/>
          <a:stretch>
            <a:fillRect/>
          </a:stretch>
        </p:blipFill>
        <p:spPr>
          <a:xfrm>
            <a:off x="371475" y="1690688"/>
            <a:ext cx="8120063" cy="4738687"/>
          </a:xfrm>
          <a:prstGeom prst="rect">
            <a:avLst/>
          </a:prstGeom>
          <a:ln w="19050">
            <a:solidFill>
              <a:schemeClr val="tx1"/>
            </a:solidFill>
          </a:ln>
        </p:spPr>
      </p:pic>
    </p:spTree>
    <p:custDataLst>
      <p:tags r:id="rId1"/>
    </p:custDataLst>
    <p:extLst>
      <p:ext uri="{BB962C8B-B14F-4D97-AF65-F5344CB8AC3E}">
        <p14:creationId xmlns:p14="http://schemas.microsoft.com/office/powerpoint/2010/main" val="254930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In which day and month most of the murders happen? Can we identify a visible trend in the findings?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667750" y="1705451"/>
            <a:ext cx="3214687" cy="3724096"/>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 Takeaways</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Number of deaths </a:t>
            </a:r>
            <a:r>
              <a:rPr lang="en-IN" dirty="0">
                <a:solidFill>
                  <a:srgbClr val="0070C0"/>
                </a:solidFill>
                <a:latin typeface="Roboto" panose="02000000000000000000" pitchFamily="2" charset="0"/>
                <a:ea typeface="Roboto" panose="02000000000000000000" pitchFamily="2" charset="0"/>
              </a:rPr>
              <a:t>increases from February </a:t>
            </a:r>
            <a:r>
              <a:rPr lang="en-IN" dirty="0">
                <a:latin typeface="Roboto" panose="02000000000000000000" pitchFamily="2" charset="0"/>
                <a:ea typeface="Roboto" panose="02000000000000000000" pitchFamily="2" charset="0"/>
              </a:rPr>
              <a:t>in a linear fashion before they reach their </a:t>
            </a:r>
            <a:r>
              <a:rPr lang="en-IN" dirty="0">
                <a:solidFill>
                  <a:srgbClr val="0070C0"/>
                </a:solidFill>
                <a:latin typeface="Roboto" panose="02000000000000000000" pitchFamily="2" charset="0"/>
                <a:ea typeface="Roboto" panose="02000000000000000000" pitchFamily="2" charset="0"/>
              </a:rPr>
              <a:t>peak in September</a:t>
            </a:r>
            <a:r>
              <a:rPr lang="en-IN" dirty="0">
                <a:solidFill>
                  <a:schemeClr val="accent4">
                    <a:lumMod val="75000"/>
                  </a:schemeClr>
                </a:solidFill>
                <a:latin typeface="Roboto" panose="02000000000000000000" pitchFamily="2" charset="0"/>
                <a:ea typeface="Roboto" panose="02000000000000000000" pitchFamily="2" charset="0"/>
              </a:rPr>
              <a:t> </a:t>
            </a:r>
            <a:r>
              <a:rPr lang="en-IN" dirty="0">
                <a:latin typeface="Roboto" panose="02000000000000000000" pitchFamily="2" charset="0"/>
                <a:ea typeface="Roboto" panose="02000000000000000000" pitchFamily="2" charset="0"/>
              </a:rPr>
              <a:t>and starts falling down again.</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There exist a </a:t>
            </a:r>
            <a:r>
              <a:rPr lang="en-IN" dirty="0">
                <a:solidFill>
                  <a:srgbClr val="0070C0"/>
                </a:solidFill>
                <a:latin typeface="Roboto" panose="02000000000000000000" pitchFamily="2" charset="0"/>
                <a:ea typeface="Roboto" panose="02000000000000000000" pitchFamily="2" charset="0"/>
              </a:rPr>
              <a:t>seasonal pattern</a:t>
            </a:r>
            <a:r>
              <a:rPr lang="en-IN" dirty="0">
                <a:latin typeface="Roboto" panose="02000000000000000000" pitchFamily="2" charset="0"/>
                <a:ea typeface="Roboto" panose="02000000000000000000" pitchFamily="2" charset="0"/>
              </a:rPr>
              <a:t> in the murders due to shooting incidents in New York.</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This rise and fall is </a:t>
            </a:r>
            <a:r>
              <a:rPr lang="en-IN" dirty="0">
                <a:solidFill>
                  <a:srgbClr val="0070C0"/>
                </a:solidFill>
                <a:latin typeface="Roboto" panose="02000000000000000000" pitchFamily="2" charset="0"/>
                <a:ea typeface="Roboto" panose="02000000000000000000" pitchFamily="2" charset="0"/>
              </a:rPr>
              <a:t>similar to the incidents graph.</a:t>
            </a:r>
          </a:p>
        </p:txBody>
      </p:sp>
      <p:pic>
        <p:nvPicPr>
          <p:cNvPr id="2" name="Picture 1">
            <a:extLst>
              <a:ext uri="{FF2B5EF4-FFF2-40B4-BE49-F238E27FC236}">
                <a16:creationId xmlns:a16="http://schemas.microsoft.com/office/drawing/2014/main" id="{404AE584-12B8-49EF-8F61-CB44ECD7DF40}"/>
              </a:ext>
            </a:extLst>
          </p:cNvPr>
          <p:cNvPicPr>
            <a:picLocks noChangeAspect="1"/>
          </p:cNvPicPr>
          <p:nvPr/>
        </p:nvPicPr>
        <p:blipFill>
          <a:blip r:embed="rId3"/>
          <a:stretch>
            <a:fillRect/>
          </a:stretch>
        </p:blipFill>
        <p:spPr>
          <a:xfrm>
            <a:off x="386438" y="1690688"/>
            <a:ext cx="7678681" cy="4738687"/>
          </a:xfrm>
          <a:prstGeom prst="rect">
            <a:avLst/>
          </a:prstGeom>
          <a:ln w="19050">
            <a:solidFill>
              <a:schemeClr val="tx1"/>
            </a:solidFill>
          </a:ln>
        </p:spPr>
      </p:pic>
    </p:spTree>
    <p:custDataLst>
      <p:tags r:id="rId1"/>
    </p:custDataLst>
    <p:extLst>
      <p:ext uri="{BB962C8B-B14F-4D97-AF65-F5344CB8AC3E}">
        <p14:creationId xmlns:p14="http://schemas.microsoft.com/office/powerpoint/2010/main" val="108210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In which day and month most of the murders happen? Can we identify a visible trend in the findings?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786814" y="1705451"/>
            <a:ext cx="3124200" cy="4001095"/>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a:t>
            </a:r>
            <a:r>
              <a:rPr lang="en-IN" sz="2000" b="1" dirty="0"/>
              <a:t> </a:t>
            </a:r>
            <a:r>
              <a:rPr lang="en-IN" sz="2000" b="1" dirty="0">
                <a:latin typeface="Roboto" panose="02000000000000000000" pitchFamily="2" charset="0"/>
                <a:ea typeface="Roboto" panose="02000000000000000000" pitchFamily="2" charset="0"/>
              </a:rPr>
              <a:t>Takeaways</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Number of deaths </a:t>
            </a:r>
            <a:r>
              <a:rPr lang="en-IN" dirty="0">
                <a:solidFill>
                  <a:srgbClr val="0070C0"/>
                </a:solidFill>
                <a:latin typeface="Roboto" panose="02000000000000000000" pitchFamily="2" charset="0"/>
                <a:ea typeface="Roboto" panose="02000000000000000000" pitchFamily="2" charset="0"/>
              </a:rPr>
              <a:t>move up and down quite frequently.</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Most of the time when incidents go above a threshold of 45 they </a:t>
            </a:r>
            <a:r>
              <a:rPr lang="en-IN" dirty="0">
                <a:solidFill>
                  <a:srgbClr val="0070C0"/>
                </a:solidFill>
                <a:latin typeface="Roboto" panose="02000000000000000000" pitchFamily="2" charset="0"/>
                <a:ea typeface="Roboto" panose="02000000000000000000" pitchFamily="2" charset="0"/>
              </a:rPr>
              <a:t>fall back within the threshold next day</a:t>
            </a:r>
            <a:r>
              <a:rPr lang="en-IN" dirty="0">
                <a:latin typeface="Roboto" panose="02000000000000000000" pitchFamily="2" charset="0"/>
                <a:ea typeface="Roboto" panose="02000000000000000000" pitchFamily="2" charset="0"/>
              </a:rPr>
              <a:t>.</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Graph </a:t>
            </a:r>
            <a:r>
              <a:rPr lang="en-IN" dirty="0">
                <a:solidFill>
                  <a:srgbClr val="0070C0"/>
                </a:solidFill>
                <a:latin typeface="Roboto" panose="02000000000000000000" pitchFamily="2" charset="0"/>
                <a:ea typeface="Roboto" panose="02000000000000000000" pitchFamily="2" charset="0"/>
              </a:rPr>
              <a:t>peaks at two points: 2nd and 24th</a:t>
            </a:r>
            <a:r>
              <a:rPr lang="en-IN" dirty="0">
                <a:latin typeface="Roboto" panose="02000000000000000000" pitchFamily="2" charset="0"/>
                <a:ea typeface="Roboto" panose="02000000000000000000" pitchFamily="2" charset="0"/>
              </a:rPr>
              <a:t>. One at the beginning of the month and other near the end.</a:t>
            </a:r>
          </a:p>
        </p:txBody>
      </p:sp>
      <p:pic>
        <p:nvPicPr>
          <p:cNvPr id="2" name="Picture 1">
            <a:extLst>
              <a:ext uri="{FF2B5EF4-FFF2-40B4-BE49-F238E27FC236}">
                <a16:creationId xmlns:a16="http://schemas.microsoft.com/office/drawing/2014/main" id="{E9956827-32F0-4960-B942-0B35B2517DA1}"/>
              </a:ext>
            </a:extLst>
          </p:cNvPr>
          <p:cNvPicPr>
            <a:picLocks noChangeAspect="1"/>
          </p:cNvPicPr>
          <p:nvPr/>
        </p:nvPicPr>
        <p:blipFill>
          <a:blip r:embed="rId3"/>
          <a:stretch>
            <a:fillRect/>
          </a:stretch>
        </p:blipFill>
        <p:spPr>
          <a:xfrm>
            <a:off x="376912" y="1689110"/>
            <a:ext cx="8100338" cy="4740265"/>
          </a:xfrm>
          <a:prstGeom prst="rect">
            <a:avLst/>
          </a:prstGeom>
          <a:ln w="19050">
            <a:solidFill>
              <a:schemeClr val="tx1"/>
            </a:solidFill>
          </a:ln>
        </p:spPr>
      </p:pic>
    </p:spTree>
    <p:custDataLst>
      <p:tags r:id="rId1"/>
    </p:custDataLst>
    <p:extLst>
      <p:ext uri="{BB962C8B-B14F-4D97-AF65-F5344CB8AC3E}">
        <p14:creationId xmlns:p14="http://schemas.microsoft.com/office/powerpoint/2010/main" val="389573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As an additional analysis to first two questions we will look at Top 10 months and days with most incidents grouped by regions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1FEF09C8-79CE-4A1A-B707-F715CAAF1F0C}"/>
              </a:ext>
            </a:extLst>
          </p:cNvPr>
          <p:cNvPicPr>
            <a:picLocks noChangeAspect="1"/>
          </p:cNvPicPr>
          <p:nvPr/>
        </p:nvPicPr>
        <p:blipFill>
          <a:blip r:embed="rId4"/>
          <a:stretch>
            <a:fillRect/>
          </a:stretch>
        </p:blipFill>
        <p:spPr>
          <a:xfrm>
            <a:off x="6391274" y="1843085"/>
            <a:ext cx="4591051" cy="2676525"/>
          </a:xfrm>
          <a:prstGeom prst="rect">
            <a:avLst/>
          </a:prstGeom>
          <a:ln w="19050">
            <a:solidFill>
              <a:schemeClr val="tx1"/>
            </a:solidFill>
          </a:ln>
        </p:spPr>
      </p:pic>
      <p:pic>
        <p:nvPicPr>
          <p:cNvPr id="7" name="Picture 6">
            <a:extLst>
              <a:ext uri="{FF2B5EF4-FFF2-40B4-BE49-F238E27FC236}">
                <a16:creationId xmlns:a16="http://schemas.microsoft.com/office/drawing/2014/main" id="{80727A60-7620-48C4-9679-03664E0425A3}"/>
              </a:ext>
            </a:extLst>
          </p:cNvPr>
          <p:cNvPicPr>
            <a:picLocks noChangeAspect="1"/>
          </p:cNvPicPr>
          <p:nvPr/>
        </p:nvPicPr>
        <p:blipFill>
          <a:blip r:embed="rId5"/>
          <a:stretch>
            <a:fillRect/>
          </a:stretch>
        </p:blipFill>
        <p:spPr>
          <a:xfrm>
            <a:off x="838200" y="1871661"/>
            <a:ext cx="4591050" cy="2619375"/>
          </a:xfrm>
          <a:prstGeom prst="rect">
            <a:avLst/>
          </a:prstGeom>
          <a:ln w="19050">
            <a:solidFill>
              <a:schemeClr val="tx1"/>
            </a:solidFill>
          </a:ln>
        </p:spPr>
      </p:pic>
      <p:sp>
        <p:nvSpPr>
          <p:cNvPr id="9" name="TextBox 8">
            <a:extLst>
              <a:ext uri="{FF2B5EF4-FFF2-40B4-BE49-F238E27FC236}">
                <a16:creationId xmlns:a16="http://schemas.microsoft.com/office/drawing/2014/main" id="{A3A7A1F3-E428-4480-8D53-BA7513DCA949}"/>
              </a:ext>
            </a:extLst>
          </p:cNvPr>
          <p:cNvSpPr txBox="1"/>
          <p:nvPr/>
        </p:nvSpPr>
        <p:spPr>
          <a:xfrm>
            <a:off x="747712" y="4672009"/>
            <a:ext cx="4772025" cy="1200329"/>
          </a:xfrm>
          <a:prstGeom prst="rect">
            <a:avLst/>
          </a:prstGeom>
          <a:noFill/>
        </p:spPr>
        <p:txBody>
          <a:bodyPr wrap="square" rtlCol="0">
            <a:spAutoFit/>
          </a:bodyPr>
          <a:lstStyle/>
          <a:p>
            <a:r>
              <a:rPr lang="en-IN" dirty="0"/>
              <a:t>The whole list is mostly populated by </a:t>
            </a:r>
            <a:r>
              <a:rPr lang="en-IN" dirty="0">
                <a:solidFill>
                  <a:srgbClr val="0070C0"/>
                </a:solidFill>
              </a:rPr>
              <a:t>Brooklyn</a:t>
            </a:r>
            <a:r>
              <a:rPr lang="en-IN" dirty="0"/>
              <a:t>. While Bronx took top spot for the month of January Brooklyn is the region with most number of incidents in rest of the </a:t>
            </a:r>
            <a:r>
              <a:rPr lang="en-IN" dirty="0">
                <a:solidFill>
                  <a:srgbClr val="0070C0"/>
                </a:solidFill>
              </a:rPr>
              <a:t>11 months</a:t>
            </a:r>
            <a:r>
              <a:rPr lang="en-IN" dirty="0"/>
              <a:t>.</a:t>
            </a:r>
          </a:p>
        </p:txBody>
      </p:sp>
      <p:sp>
        <p:nvSpPr>
          <p:cNvPr id="10" name="TextBox 9">
            <a:extLst>
              <a:ext uri="{FF2B5EF4-FFF2-40B4-BE49-F238E27FC236}">
                <a16:creationId xmlns:a16="http://schemas.microsoft.com/office/drawing/2014/main" id="{4D3A88FE-C16B-462F-8B46-40E8B2C93083}"/>
              </a:ext>
            </a:extLst>
          </p:cNvPr>
          <p:cNvSpPr txBox="1"/>
          <p:nvPr/>
        </p:nvSpPr>
        <p:spPr>
          <a:xfrm>
            <a:off x="6391274" y="4672009"/>
            <a:ext cx="4591052" cy="1200329"/>
          </a:xfrm>
          <a:prstGeom prst="rect">
            <a:avLst/>
          </a:prstGeom>
          <a:noFill/>
        </p:spPr>
        <p:txBody>
          <a:bodyPr wrap="square" rtlCol="0">
            <a:spAutoFit/>
          </a:bodyPr>
          <a:lstStyle/>
          <a:p>
            <a:r>
              <a:rPr lang="en-US" dirty="0"/>
              <a:t>Here not even one spot has been taken by region other than Brooklyn. In fact, out of 31 days Bronx had counts in 4 days, </a:t>
            </a:r>
            <a:r>
              <a:rPr lang="en-US" dirty="0">
                <a:solidFill>
                  <a:srgbClr val="0070C0"/>
                </a:solidFill>
              </a:rPr>
              <a:t>in 27 days Brooklyn recorded most shooting incidents</a:t>
            </a:r>
            <a:r>
              <a:rPr lang="en-US" dirty="0"/>
              <a:t>.</a:t>
            </a:r>
            <a:endParaRPr lang="en-IN" dirty="0"/>
          </a:p>
        </p:txBody>
      </p:sp>
      <p:sp>
        <p:nvSpPr>
          <p:cNvPr id="12" name="TextBox 11">
            <a:extLst>
              <a:ext uri="{FF2B5EF4-FFF2-40B4-BE49-F238E27FC236}">
                <a16:creationId xmlns:a16="http://schemas.microsoft.com/office/drawing/2014/main" id="{0D85BB37-712D-4C56-9496-C0CC3BF09BBB}"/>
              </a:ext>
            </a:extLst>
          </p:cNvPr>
          <p:cNvSpPr txBox="1"/>
          <p:nvPr/>
        </p:nvSpPr>
        <p:spPr>
          <a:xfrm flipH="1">
            <a:off x="747712" y="5877274"/>
            <a:ext cx="10234612" cy="646331"/>
          </a:xfrm>
          <a:prstGeom prst="rect">
            <a:avLst/>
          </a:prstGeom>
          <a:noFill/>
        </p:spPr>
        <p:txBody>
          <a:bodyPr wrap="square" rtlCol="0">
            <a:spAutoFit/>
          </a:bodyPr>
          <a:lstStyle/>
          <a:p>
            <a:r>
              <a:rPr lang="en-US" b="1" dirty="0">
                <a:solidFill>
                  <a:schemeClr val="accent4">
                    <a:lumMod val="75000"/>
                  </a:schemeClr>
                </a:solidFill>
              </a:rPr>
              <a:t>The above analysis shows that most of the shooting incidents appear to be happening in Brooklyn. We will explore similar analysis for murders in next slide while answering Question 3.</a:t>
            </a:r>
            <a:endParaRPr lang="en-IN" b="1" dirty="0">
              <a:solidFill>
                <a:schemeClr val="accent4">
                  <a:lumMod val="75000"/>
                </a:schemeClr>
              </a:solidFill>
            </a:endParaRPr>
          </a:p>
        </p:txBody>
      </p:sp>
    </p:spTree>
    <p:custDataLst>
      <p:tags r:id="rId1"/>
    </p:custDataLst>
    <p:extLst>
      <p:ext uri="{BB962C8B-B14F-4D97-AF65-F5344CB8AC3E}">
        <p14:creationId xmlns:p14="http://schemas.microsoft.com/office/powerpoint/2010/main" val="22712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What is the distribution of Shooting incidents leading to murders across the different regions in New York?</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667750" y="1705451"/>
            <a:ext cx="3214687" cy="3447098"/>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 Takeaways</a:t>
            </a:r>
          </a:p>
          <a:p>
            <a:pPr marL="285750" indent="-285750">
              <a:buClr>
                <a:schemeClr val="tx1"/>
              </a:buClr>
              <a:buFont typeface="Arial" panose="020B0604020202020204" pitchFamily="34" charset="0"/>
              <a:buChar char="•"/>
            </a:pPr>
            <a:r>
              <a:rPr lang="en-IN" dirty="0">
                <a:solidFill>
                  <a:srgbClr val="0070C0"/>
                </a:solidFill>
                <a:latin typeface="Roboto" panose="02000000000000000000" pitchFamily="2" charset="0"/>
                <a:ea typeface="Roboto" panose="02000000000000000000" pitchFamily="2" charset="0"/>
              </a:rPr>
              <a:t>Brooklyn</a:t>
            </a:r>
            <a:r>
              <a:rPr lang="en-IN" dirty="0">
                <a:latin typeface="Roboto" panose="02000000000000000000" pitchFamily="2" charset="0"/>
                <a:ea typeface="Roboto" panose="02000000000000000000" pitchFamily="2" charset="0"/>
              </a:rPr>
              <a:t> recorded </a:t>
            </a:r>
            <a:r>
              <a:rPr lang="en-IN" dirty="0">
                <a:solidFill>
                  <a:srgbClr val="0070C0"/>
                </a:solidFill>
                <a:latin typeface="Roboto" panose="02000000000000000000" pitchFamily="2" charset="0"/>
                <a:ea typeface="Roboto" panose="02000000000000000000" pitchFamily="2" charset="0"/>
              </a:rPr>
              <a:t>highest</a:t>
            </a:r>
            <a:r>
              <a:rPr lang="en-IN" dirty="0">
                <a:latin typeface="Roboto" panose="02000000000000000000" pitchFamily="2" charset="0"/>
                <a:ea typeface="Roboto" panose="02000000000000000000" pitchFamily="2" charset="0"/>
              </a:rPr>
              <a:t> record of murders during the period.</a:t>
            </a:r>
          </a:p>
          <a:p>
            <a:pPr marL="285750" indent="-285750">
              <a:buClr>
                <a:schemeClr val="tx1"/>
              </a:buClr>
              <a:buFont typeface="Arial" panose="020B0604020202020204" pitchFamily="34" charset="0"/>
              <a:buChar char="•"/>
            </a:pPr>
            <a:r>
              <a:rPr lang="en-IN" dirty="0">
                <a:solidFill>
                  <a:srgbClr val="0070C0"/>
                </a:solidFill>
                <a:latin typeface="Roboto" panose="02000000000000000000" pitchFamily="2" charset="0"/>
                <a:ea typeface="Roboto" panose="02000000000000000000" pitchFamily="2" charset="0"/>
              </a:rPr>
              <a:t>Staten Island </a:t>
            </a:r>
            <a:r>
              <a:rPr lang="en-IN" dirty="0">
                <a:latin typeface="Roboto" panose="02000000000000000000" pitchFamily="2" charset="0"/>
                <a:ea typeface="Roboto" panose="02000000000000000000" pitchFamily="2" charset="0"/>
              </a:rPr>
              <a:t>recorded </a:t>
            </a:r>
            <a:r>
              <a:rPr lang="en-IN" dirty="0">
                <a:solidFill>
                  <a:srgbClr val="0070C0"/>
                </a:solidFill>
                <a:latin typeface="Roboto" panose="02000000000000000000" pitchFamily="2" charset="0"/>
                <a:ea typeface="Roboto" panose="02000000000000000000" pitchFamily="2" charset="0"/>
              </a:rPr>
              <a:t>least</a:t>
            </a:r>
            <a:r>
              <a:rPr lang="en-IN" dirty="0">
                <a:latin typeface="Roboto" panose="02000000000000000000" pitchFamily="2" charset="0"/>
                <a:ea typeface="Roboto" panose="02000000000000000000" pitchFamily="2" charset="0"/>
              </a:rPr>
              <a:t> murders during the period.</a:t>
            </a:r>
          </a:p>
          <a:p>
            <a:pPr marL="285750" indent="-285750">
              <a:buClr>
                <a:schemeClr val="tx1"/>
              </a:buClr>
              <a:buFont typeface="Arial" panose="020B0604020202020204" pitchFamily="34" charset="0"/>
              <a:buChar char="•"/>
            </a:pPr>
            <a:r>
              <a:rPr lang="en-IN" dirty="0">
                <a:solidFill>
                  <a:srgbClr val="0070C0"/>
                </a:solidFill>
                <a:latin typeface="Roboto" panose="02000000000000000000" pitchFamily="2" charset="0"/>
                <a:ea typeface="Roboto" panose="02000000000000000000" pitchFamily="2" charset="0"/>
              </a:rPr>
              <a:t>Brooklyn</a:t>
            </a:r>
            <a:r>
              <a:rPr lang="en-IN" dirty="0">
                <a:latin typeface="Roboto" panose="02000000000000000000" pitchFamily="2" charset="0"/>
                <a:ea typeface="Roboto" panose="02000000000000000000" pitchFamily="2" charset="0"/>
              </a:rPr>
              <a:t> has a </a:t>
            </a:r>
            <a:r>
              <a:rPr lang="en-IN" dirty="0">
                <a:solidFill>
                  <a:srgbClr val="0070C0"/>
                </a:solidFill>
                <a:latin typeface="Roboto" panose="02000000000000000000" pitchFamily="2" charset="0"/>
                <a:ea typeface="Roboto" panose="02000000000000000000" pitchFamily="2" charset="0"/>
              </a:rPr>
              <a:t>mean of 36.2</a:t>
            </a:r>
            <a:r>
              <a:rPr lang="en-IN" dirty="0">
                <a:latin typeface="Roboto" panose="02000000000000000000" pitchFamily="2" charset="0"/>
                <a:ea typeface="Roboto" panose="02000000000000000000" pitchFamily="2" charset="0"/>
              </a:rPr>
              <a:t> Murders reported in each year while </a:t>
            </a:r>
            <a:r>
              <a:rPr lang="en-IN" dirty="0">
                <a:solidFill>
                  <a:srgbClr val="0070C0"/>
                </a:solidFill>
                <a:latin typeface="Roboto" panose="02000000000000000000" pitchFamily="2" charset="0"/>
                <a:ea typeface="Roboto" panose="02000000000000000000" pitchFamily="2" charset="0"/>
              </a:rPr>
              <a:t>Staten Island</a:t>
            </a:r>
            <a:r>
              <a:rPr lang="en-IN" dirty="0">
                <a:latin typeface="Roboto" panose="02000000000000000000" pitchFamily="2" charset="0"/>
                <a:ea typeface="Roboto" panose="02000000000000000000" pitchFamily="2" charset="0"/>
              </a:rPr>
              <a:t> has a mean of only </a:t>
            </a:r>
            <a:r>
              <a:rPr lang="en-IN" dirty="0">
                <a:solidFill>
                  <a:srgbClr val="0070C0"/>
                </a:solidFill>
                <a:latin typeface="Roboto" panose="02000000000000000000" pitchFamily="2" charset="0"/>
                <a:ea typeface="Roboto" panose="02000000000000000000" pitchFamily="2" charset="0"/>
              </a:rPr>
              <a:t>4.2 Murders </a:t>
            </a:r>
            <a:r>
              <a:rPr lang="en-IN" dirty="0">
                <a:latin typeface="Roboto" panose="02000000000000000000" pitchFamily="2" charset="0"/>
                <a:ea typeface="Roboto" panose="02000000000000000000" pitchFamily="2" charset="0"/>
              </a:rPr>
              <a:t>per year.</a:t>
            </a:r>
          </a:p>
        </p:txBody>
      </p:sp>
      <p:pic>
        <p:nvPicPr>
          <p:cNvPr id="4" name="Picture 3">
            <a:extLst>
              <a:ext uri="{FF2B5EF4-FFF2-40B4-BE49-F238E27FC236}">
                <a16:creationId xmlns:a16="http://schemas.microsoft.com/office/drawing/2014/main" id="{D698C72D-E574-4496-AB5E-0F7F388673FE}"/>
              </a:ext>
            </a:extLst>
          </p:cNvPr>
          <p:cNvPicPr>
            <a:picLocks noChangeAspect="1"/>
          </p:cNvPicPr>
          <p:nvPr/>
        </p:nvPicPr>
        <p:blipFill>
          <a:blip r:embed="rId4"/>
          <a:stretch>
            <a:fillRect/>
          </a:stretch>
        </p:blipFill>
        <p:spPr>
          <a:xfrm>
            <a:off x="309563" y="1705452"/>
            <a:ext cx="7967662" cy="4723924"/>
          </a:xfrm>
          <a:prstGeom prst="rect">
            <a:avLst/>
          </a:prstGeom>
        </p:spPr>
      </p:pic>
    </p:spTree>
    <p:custDataLst>
      <p:tags r:id="rId1"/>
    </p:custDataLst>
    <p:extLst>
      <p:ext uri="{BB962C8B-B14F-4D97-AF65-F5344CB8AC3E}">
        <p14:creationId xmlns:p14="http://schemas.microsoft.com/office/powerpoint/2010/main" val="345034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At which type of locations most of the incidents and murders happened in the New York?</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57ED1DD4-CC37-4367-9B54-3CDA8507F266}"/>
              </a:ext>
            </a:extLst>
          </p:cNvPr>
          <p:cNvPicPr>
            <a:picLocks noChangeAspect="1"/>
          </p:cNvPicPr>
          <p:nvPr/>
        </p:nvPicPr>
        <p:blipFill>
          <a:blip r:embed="rId2"/>
          <a:stretch>
            <a:fillRect/>
          </a:stretch>
        </p:blipFill>
        <p:spPr>
          <a:xfrm>
            <a:off x="838199" y="1868418"/>
            <a:ext cx="4781550" cy="2628900"/>
          </a:xfrm>
          <a:prstGeom prst="rect">
            <a:avLst/>
          </a:prstGeom>
          <a:ln w="19050">
            <a:solidFill>
              <a:schemeClr val="tx1"/>
            </a:solidFill>
          </a:ln>
        </p:spPr>
      </p:pic>
      <p:pic>
        <p:nvPicPr>
          <p:cNvPr id="7" name="Picture 6">
            <a:extLst>
              <a:ext uri="{FF2B5EF4-FFF2-40B4-BE49-F238E27FC236}">
                <a16:creationId xmlns:a16="http://schemas.microsoft.com/office/drawing/2014/main" id="{11D719F9-9437-4BFC-A149-F1F5A1DED4B1}"/>
              </a:ext>
            </a:extLst>
          </p:cNvPr>
          <p:cNvPicPr>
            <a:picLocks noChangeAspect="1"/>
          </p:cNvPicPr>
          <p:nvPr/>
        </p:nvPicPr>
        <p:blipFill>
          <a:blip r:embed="rId3"/>
          <a:stretch>
            <a:fillRect/>
          </a:stretch>
        </p:blipFill>
        <p:spPr>
          <a:xfrm>
            <a:off x="6572250" y="1868418"/>
            <a:ext cx="4781550" cy="2619375"/>
          </a:xfrm>
          <a:prstGeom prst="rect">
            <a:avLst/>
          </a:prstGeom>
          <a:ln w="19050">
            <a:solidFill>
              <a:schemeClr val="tx1"/>
            </a:solidFill>
          </a:ln>
        </p:spPr>
      </p:pic>
      <p:sp>
        <p:nvSpPr>
          <p:cNvPr id="9" name="TextBox 8">
            <a:extLst>
              <a:ext uri="{FF2B5EF4-FFF2-40B4-BE49-F238E27FC236}">
                <a16:creationId xmlns:a16="http://schemas.microsoft.com/office/drawing/2014/main" id="{07C62418-30D7-449C-8C20-C96940D4D49C}"/>
              </a:ext>
            </a:extLst>
          </p:cNvPr>
          <p:cNvSpPr txBox="1"/>
          <p:nvPr/>
        </p:nvSpPr>
        <p:spPr>
          <a:xfrm>
            <a:off x="1933575" y="4675049"/>
            <a:ext cx="8324850" cy="1754326"/>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IN" dirty="0">
                <a:solidFill>
                  <a:srgbClr val="0070C0"/>
                </a:solidFill>
              </a:rPr>
              <a:t>69.5% of shooting incidents </a:t>
            </a:r>
            <a:r>
              <a:rPr lang="en-IN" dirty="0"/>
              <a:t>and </a:t>
            </a:r>
            <a:r>
              <a:rPr lang="en-IN" dirty="0">
                <a:solidFill>
                  <a:srgbClr val="0070C0"/>
                </a:solidFill>
              </a:rPr>
              <a:t>67.6% of the murders </a:t>
            </a:r>
            <a:r>
              <a:rPr lang="en-IN" dirty="0"/>
              <a:t>resulting from them in the happened in </a:t>
            </a:r>
            <a:r>
              <a:rPr lang="en-IN" dirty="0">
                <a:solidFill>
                  <a:srgbClr val="0070C0"/>
                </a:solidFill>
              </a:rPr>
              <a:t>multi-dwelling buildings </a:t>
            </a:r>
            <a:r>
              <a:rPr lang="en-IN" dirty="0"/>
              <a:t>such as Apartment Buildings and Public Housing units.</a:t>
            </a:r>
          </a:p>
          <a:p>
            <a:pPr marL="285750" indent="-285750">
              <a:buClr>
                <a:schemeClr val="tx1"/>
              </a:buClr>
              <a:buFont typeface="Arial" panose="020B0604020202020204" pitchFamily="34" charset="0"/>
              <a:buChar char="•"/>
            </a:pPr>
            <a:r>
              <a:rPr lang="en-IN" dirty="0">
                <a:solidFill>
                  <a:srgbClr val="0070C0"/>
                </a:solidFill>
              </a:rPr>
              <a:t>Public places </a:t>
            </a:r>
            <a:r>
              <a:rPr lang="en-IN" dirty="0"/>
              <a:t>like bars, clubs, and stores only amount to </a:t>
            </a:r>
            <a:r>
              <a:rPr lang="en-IN" dirty="0">
                <a:solidFill>
                  <a:srgbClr val="0070C0"/>
                </a:solidFill>
              </a:rPr>
              <a:t>21.7% of the shooting incidents</a:t>
            </a:r>
            <a:r>
              <a:rPr lang="en-IN" dirty="0"/>
              <a:t> and 20.7% of the deaths meaning that around </a:t>
            </a:r>
            <a:r>
              <a:rPr lang="en-IN" dirty="0">
                <a:solidFill>
                  <a:srgbClr val="0070C0"/>
                </a:solidFill>
              </a:rPr>
              <a:t>80% of the deaths and incidents</a:t>
            </a:r>
            <a:r>
              <a:rPr lang="en-IN" dirty="0"/>
              <a:t> happen in the residential areas including private houses.</a:t>
            </a:r>
          </a:p>
        </p:txBody>
      </p:sp>
    </p:spTree>
    <p:extLst>
      <p:ext uri="{BB962C8B-B14F-4D97-AF65-F5344CB8AC3E}">
        <p14:creationId xmlns:p14="http://schemas.microsoft.com/office/powerpoint/2010/main" val="57113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What is the trend of Shooting Incidents and Murder Incidents across the Years?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667750" y="1690688"/>
            <a:ext cx="3214687" cy="2616101"/>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 Takeaways</a:t>
            </a:r>
          </a:p>
          <a:p>
            <a:pPr marL="285750" indent="-285750">
              <a:buClr>
                <a:schemeClr val="tx1"/>
              </a:buClr>
              <a:buFont typeface="Arial" panose="020B0604020202020204" pitchFamily="34" charset="0"/>
              <a:buChar char="•"/>
            </a:pPr>
            <a:r>
              <a:rPr lang="en-IN" dirty="0">
                <a:solidFill>
                  <a:srgbClr val="0070C0"/>
                </a:solidFill>
                <a:latin typeface="Roboto" panose="02000000000000000000" pitchFamily="2" charset="0"/>
                <a:ea typeface="Roboto" panose="02000000000000000000" pitchFamily="2" charset="0"/>
              </a:rPr>
              <a:t>Shooting incidents have been decreasing </a:t>
            </a:r>
            <a:r>
              <a:rPr lang="en-IN" dirty="0">
                <a:latin typeface="Roboto" panose="02000000000000000000" pitchFamily="2" charset="0"/>
                <a:ea typeface="Roboto" panose="02000000000000000000" pitchFamily="2" charset="0"/>
              </a:rPr>
              <a:t>across the Years in the New York.</a:t>
            </a:r>
          </a:p>
          <a:p>
            <a:pPr marL="285750" indent="-285750">
              <a:buClr>
                <a:schemeClr val="tx1"/>
              </a:buClr>
              <a:buFont typeface="Arial" panose="020B0604020202020204" pitchFamily="34" charset="0"/>
              <a:buChar char="•"/>
            </a:pPr>
            <a:r>
              <a:rPr lang="en-IN" dirty="0">
                <a:latin typeface="Roboto" panose="02000000000000000000" pitchFamily="2" charset="0"/>
                <a:ea typeface="Roboto" panose="02000000000000000000" pitchFamily="2" charset="0"/>
              </a:rPr>
              <a:t>A </a:t>
            </a:r>
            <a:r>
              <a:rPr lang="en-IN" dirty="0">
                <a:solidFill>
                  <a:srgbClr val="0070C0"/>
                </a:solidFill>
                <a:latin typeface="Roboto" panose="02000000000000000000" pitchFamily="2" charset="0"/>
                <a:ea typeface="Roboto" panose="02000000000000000000" pitchFamily="2" charset="0"/>
              </a:rPr>
              <a:t>recent spike</a:t>
            </a:r>
            <a:r>
              <a:rPr lang="en-IN" dirty="0">
                <a:latin typeface="Roboto" panose="02000000000000000000" pitchFamily="2" charset="0"/>
                <a:ea typeface="Roboto" panose="02000000000000000000" pitchFamily="2" charset="0"/>
              </a:rPr>
              <a:t> has been recorded in </a:t>
            </a:r>
            <a:r>
              <a:rPr lang="en-IN" dirty="0">
                <a:solidFill>
                  <a:srgbClr val="0070C0"/>
                </a:solidFill>
                <a:latin typeface="Roboto" panose="02000000000000000000" pitchFamily="2" charset="0"/>
                <a:ea typeface="Roboto" panose="02000000000000000000" pitchFamily="2" charset="0"/>
              </a:rPr>
              <a:t>2020</a:t>
            </a:r>
            <a:r>
              <a:rPr lang="en-IN" dirty="0">
                <a:latin typeface="Roboto" panose="02000000000000000000" pitchFamily="2" charset="0"/>
                <a:ea typeface="Roboto" panose="02000000000000000000" pitchFamily="2" charset="0"/>
              </a:rPr>
              <a:t>. There could many reasons for this, we need more data to examine this further.</a:t>
            </a:r>
          </a:p>
        </p:txBody>
      </p:sp>
      <p:pic>
        <p:nvPicPr>
          <p:cNvPr id="4" name="Picture 3">
            <a:extLst>
              <a:ext uri="{FF2B5EF4-FFF2-40B4-BE49-F238E27FC236}">
                <a16:creationId xmlns:a16="http://schemas.microsoft.com/office/drawing/2014/main" id="{500D4285-7A20-444F-9C32-E51404BA8B37}"/>
              </a:ext>
            </a:extLst>
          </p:cNvPr>
          <p:cNvPicPr>
            <a:picLocks noChangeAspect="1"/>
          </p:cNvPicPr>
          <p:nvPr/>
        </p:nvPicPr>
        <p:blipFill>
          <a:blip r:embed="rId2"/>
          <a:stretch>
            <a:fillRect/>
          </a:stretch>
        </p:blipFill>
        <p:spPr>
          <a:xfrm>
            <a:off x="309563" y="1690688"/>
            <a:ext cx="8005762" cy="4738687"/>
          </a:xfrm>
          <a:prstGeom prst="rect">
            <a:avLst/>
          </a:prstGeom>
          <a:ln w="19050">
            <a:solidFill>
              <a:schemeClr val="tx1"/>
            </a:solidFill>
          </a:ln>
        </p:spPr>
      </p:pic>
    </p:spTree>
    <p:extLst>
      <p:ext uri="{BB962C8B-B14F-4D97-AF65-F5344CB8AC3E}">
        <p14:creationId xmlns:p14="http://schemas.microsoft.com/office/powerpoint/2010/main" val="765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What is the trend of Shooting Incidents and Murder Incidents across the Years?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667750" y="1690688"/>
            <a:ext cx="3214687" cy="2893100"/>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 Takeaways</a:t>
            </a:r>
          </a:p>
          <a:p>
            <a:pPr marL="285750" indent="-285750">
              <a:buClr>
                <a:schemeClr val="tx1"/>
              </a:buClr>
              <a:buFont typeface="Arial" panose="020B0604020202020204" pitchFamily="34" charset="0"/>
              <a:buChar char="•"/>
            </a:pPr>
            <a:r>
              <a:rPr lang="en-IN" dirty="0">
                <a:latin typeface="Roboto" panose="02000000000000000000" pitchFamily="2" charset="0"/>
                <a:ea typeface="Roboto" panose="02000000000000000000" pitchFamily="2" charset="0"/>
              </a:rPr>
              <a:t>Just like incidents, the Murders were </a:t>
            </a:r>
            <a:r>
              <a:rPr lang="en-IN" dirty="0">
                <a:solidFill>
                  <a:schemeClr val="accent1"/>
                </a:solidFill>
                <a:latin typeface="Roboto" panose="02000000000000000000" pitchFamily="2" charset="0"/>
                <a:ea typeface="Roboto" panose="02000000000000000000" pitchFamily="2" charset="0"/>
              </a:rPr>
              <a:t>decreasing across the years</a:t>
            </a:r>
            <a:r>
              <a:rPr lang="en-IN" dirty="0">
                <a:latin typeface="Roboto" panose="02000000000000000000" pitchFamily="2" charset="0"/>
                <a:ea typeface="Roboto" panose="02000000000000000000" pitchFamily="2" charset="0"/>
              </a:rPr>
              <a:t> but </a:t>
            </a:r>
            <a:r>
              <a:rPr lang="en-IN" dirty="0">
                <a:solidFill>
                  <a:schemeClr val="accent1"/>
                </a:solidFill>
                <a:latin typeface="Roboto" panose="02000000000000000000" pitchFamily="2" charset="0"/>
                <a:ea typeface="Roboto" panose="02000000000000000000" pitchFamily="2" charset="0"/>
              </a:rPr>
              <a:t>spiked in 2020</a:t>
            </a:r>
            <a:r>
              <a:rPr lang="en-IN" dirty="0">
                <a:latin typeface="Roboto" panose="02000000000000000000" pitchFamily="2" charset="0"/>
                <a:ea typeface="Roboto" panose="02000000000000000000" pitchFamily="2" charset="0"/>
              </a:rPr>
              <a:t>.</a:t>
            </a:r>
          </a:p>
          <a:p>
            <a:pPr marL="285750" indent="-285750">
              <a:buClr>
                <a:schemeClr val="tx1"/>
              </a:buClr>
              <a:buFont typeface="Arial" panose="020B0604020202020204" pitchFamily="34" charset="0"/>
              <a:buChar char="•"/>
            </a:pPr>
            <a:r>
              <a:rPr lang="en-IN" dirty="0">
                <a:latin typeface="Roboto" panose="02000000000000000000" pitchFamily="2" charset="0"/>
                <a:ea typeface="Roboto" panose="02000000000000000000" pitchFamily="2" charset="0"/>
              </a:rPr>
              <a:t>There appears to be a </a:t>
            </a:r>
            <a:r>
              <a:rPr lang="en-IN" dirty="0">
                <a:solidFill>
                  <a:schemeClr val="accent1"/>
                </a:solidFill>
                <a:latin typeface="Roboto" panose="02000000000000000000" pitchFamily="2" charset="0"/>
                <a:ea typeface="Roboto" panose="02000000000000000000" pitchFamily="2" charset="0"/>
              </a:rPr>
              <a:t>linear relationship </a:t>
            </a:r>
            <a:r>
              <a:rPr lang="en-IN" dirty="0">
                <a:latin typeface="Roboto" panose="02000000000000000000" pitchFamily="2" charset="0"/>
                <a:ea typeface="Roboto" panose="02000000000000000000" pitchFamily="2" charset="0"/>
              </a:rPr>
              <a:t>between shooting incidents and murders, we will examine this further in Part 3.</a:t>
            </a:r>
          </a:p>
        </p:txBody>
      </p:sp>
      <p:pic>
        <p:nvPicPr>
          <p:cNvPr id="3" name="Picture 2">
            <a:extLst>
              <a:ext uri="{FF2B5EF4-FFF2-40B4-BE49-F238E27FC236}">
                <a16:creationId xmlns:a16="http://schemas.microsoft.com/office/drawing/2014/main" id="{67DF8DA6-75FB-4EC4-AF97-FCB88E9E7B27}"/>
              </a:ext>
            </a:extLst>
          </p:cNvPr>
          <p:cNvPicPr>
            <a:picLocks noChangeAspect="1"/>
          </p:cNvPicPr>
          <p:nvPr/>
        </p:nvPicPr>
        <p:blipFill>
          <a:blip r:embed="rId2"/>
          <a:stretch>
            <a:fillRect/>
          </a:stretch>
        </p:blipFill>
        <p:spPr>
          <a:xfrm>
            <a:off x="309563" y="1690688"/>
            <a:ext cx="8129587" cy="4738687"/>
          </a:xfrm>
          <a:prstGeom prst="rect">
            <a:avLst/>
          </a:prstGeom>
          <a:ln w="19050">
            <a:solidFill>
              <a:schemeClr val="tx1"/>
            </a:solidFill>
          </a:ln>
        </p:spPr>
      </p:pic>
    </p:spTree>
    <p:extLst>
      <p:ext uri="{BB962C8B-B14F-4D97-AF65-F5344CB8AC3E}">
        <p14:creationId xmlns:p14="http://schemas.microsoft.com/office/powerpoint/2010/main" val="316493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BC4F-619E-4F30-9207-4519F0C30C92}"/>
              </a:ext>
            </a:extLst>
          </p:cNvPr>
          <p:cNvSpPr>
            <a:spLocks noGrp="1"/>
          </p:cNvSpPr>
          <p:nvPr>
            <p:ph type="title"/>
          </p:nvPr>
        </p:nvSpPr>
        <p:spPr>
          <a:xfrm>
            <a:off x="838200" y="292893"/>
            <a:ext cx="10515600" cy="1325563"/>
          </a:xfrm>
        </p:spPr>
        <p:txBody>
          <a:bodyPr>
            <a:normAutofit/>
          </a:bodyPr>
          <a:lstStyle/>
          <a:p>
            <a:pPr algn="ctr"/>
            <a:r>
              <a:rPr lang="en-US" sz="4000" b="1" dirty="0">
                <a:latin typeface="Roboto" panose="02000000000000000000" pitchFamily="2" charset="0"/>
                <a:ea typeface="Roboto" panose="02000000000000000000" pitchFamily="2" charset="0"/>
                <a:cs typeface="Tahoma" panose="020B0604030504040204" pitchFamily="34" charset="0"/>
              </a:rPr>
              <a:t>Table of Contents</a:t>
            </a:r>
            <a:endParaRPr lang="en-IN" sz="4000" b="1" dirty="0">
              <a:latin typeface="Roboto" panose="02000000000000000000" pitchFamily="2" charset="0"/>
              <a:ea typeface="Roboto" panose="02000000000000000000" pitchFamily="2" charset="0"/>
              <a:cs typeface="Tahoma" panose="020B0604030504040204" pitchFamily="34" charset="0"/>
            </a:endParaRPr>
          </a:p>
        </p:txBody>
      </p:sp>
      <p:sp>
        <p:nvSpPr>
          <p:cNvPr id="3" name="Content Placeholder 2">
            <a:extLst>
              <a:ext uri="{FF2B5EF4-FFF2-40B4-BE49-F238E27FC236}">
                <a16:creationId xmlns:a16="http://schemas.microsoft.com/office/drawing/2014/main" id="{81BFD554-00D6-4F6E-A5A9-65CE71E23C76}"/>
              </a:ext>
            </a:extLst>
          </p:cNvPr>
          <p:cNvSpPr>
            <a:spLocks noGrp="1"/>
          </p:cNvSpPr>
          <p:nvPr>
            <p:ph idx="1"/>
          </p:nvPr>
        </p:nvSpPr>
        <p:spPr/>
        <p:txBody>
          <a:bodyPr/>
          <a:lstStyle/>
          <a:p>
            <a:pPr>
              <a:buClr>
                <a:schemeClr val="tx1"/>
              </a:buClr>
              <a:buSzPct val="110000"/>
              <a:buFont typeface="Wingdings" panose="05000000000000000000" pitchFamily="2" charset="2"/>
              <a:buChar char="§"/>
            </a:pPr>
            <a:r>
              <a:rPr lang="en-US" sz="2200"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Introduction</a:t>
            </a:r>
          </a:p>
          <a:p>
            <a:pPr>
              <a:buClr>
                <a:schemeClr val="tx1"/>
              </a:buClr>
              <a:buSzPct val="110000"/>
              <a:buFont typeface="Wingdings" panose="05000000000000000000" pitchFamily="2" charset="2"/>
              <a:buChar char="§"/>
            </a:pPr>
            <a:r>
              <a:rPr lang="en-US" sz="2200"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Part 1: Tidying the NYPD Data Set</a:t>
            </a:r>
          </a:p>
          <a:p>
            <a:pPr>
              <a:buClr>
                <a:schemeClr val="tx1"/>
              </a:buClr>
              <a:buSzPct val="110000"/>
              <a:buFont typeface="Wingdings" panose="05000000000000000000" pitchFamily="2" charset="2"/>
              <a:buChar char="§"/>
            </a:pPr>
            <a:r>
              <a:rPr lang="en-US" sz="2200"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Part 2: Visualizations and Analysis</a:t>
            </a:r>
          </a:p>
          <a:p>
            <a:pPr>
              <a:buClr>
                <a:schemeClr val="tx1"/>
              </a:buClr>
              <a:buSzPct val="110000"/>
              <a:buFont typeface="Wingdings" panose="05000000000000000000" pitchFamily="2" charset="2"/>
              <a:buChar char="§"/>
            </a:pPr>
            <a:r>
              <a:rPr lang="en-US" sz="2200"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Part 3: Model</a:t>
            </a:r>
          </a:p>
          <a:p>
            <a:pPr>
              <a:buClr>
                <a:schemeClr val="tx1"/>
              </a:buClr>
              <a:buSzPct val="110000"/>
              <a:buFont typeface="Wingdings" panose="05000000000000000000" pitchFamily="2" charset="2"/>
              <a:buChar char="§"/>
            </a:pPr>
            <a:r>
              <a:rPr lang="en-US" sz="2200"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Part 4: Bias Sources</a:t>
            </a:r>
          </a:p>
          <a:p>
            <a:pPr>
              <a:buClr>
                <a:schemeClr val="tx1"/>
              </a:buClr>
              <a:buSzPct val="110000"/>
              <a:buFont typeface="Wingdings" panose="05000000000000000000" pitchFamily="2" charset="2"/>
              <a:buChar char="§"/>
            </a:pPr>
            <a:r>
              <a:rPr lang="en-US" sz="2200"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Conclusions</a:t>
            </a:r>
          </a:p>
          <a:p>
            <a:pPr>
              <a:buClr>
                <a:schemeClr val="tx1"/>
              </a:buClr>
              <a:buSzPct val="110000"/>
              <a:buFont typeface="Wingdings" panose="05000000000000000000" pitchFamily="2" charset="2"/>
              <a:buChar char="§"/>
            </a:pPr>
            <a:r>
              <a:rPr lang="en-US" sz="2200" i="1"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Appendix</a:t>
            </a:r>
          </a:p>
          <a:p>
            <a:pPr marL="0" indent="0">
              <a:buSzPct val="110000"/>
              <a:buNone/>
            </a:pP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F076C4F8-76C5-49A7-8816-0B3C5A03A085}"/>
              </a:ext>
            </a:extLst>
          </p:cNvPr>
          <p:cNvSpPr/>
          <p:nvPr/>
        </p:nvSpPr>
        <p:spPr>
          <a:xfrm>
            <a:off x="3419475" y="0"/>
            <a:ext cx="5353050" cy="857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145606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What is the proportion of different genders falling under the categories of Victim and Perpetrator across the Years?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667750" y="1690688"/>
            <a:ext cx="3214687" cy="2062103"/>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 Takeaways</a:t>
            </a:r>
          </a:p>
          <a:p>
            <a:pPr marL="285750" indent="-285750">
              <a:buClr>
                <a:schemeClr val="tx1"/>
              </a:buClr>
              <a:buFont typeface="Arial" panose="020B0604020202020204" pitchFamily="34" charset="0"/>
              <a:buChar char="•"/>
            </a:pPr>
            <a:r>
              <a:rPr lang="en-IN" dirty="0">
                <a:latin typeface="Roboto" panose="02000000000000000000" pitchFamily="2" charset="0"/>
                <a:ea typeface="Roboto" panose="02000000000000000000" pitchFamily="2" charset="0"/>
              </a:rPr>
              <a:t>In all the years, </a:t>
            </a:r>
            <a:r>
              <a:rPr lang="en-IN" dirty="0">
                <a:solidFill>
                  <a:schemeClr val="accent1"/>
                </a:solidFill>
                <a:latin typeface="Roboto" panose="02000000000000000000" pitchFamily="2" charset="0"/>
                <a:ea typeface="Roboto" panose="02000000000000000000" pitchFamily="2" charset="0"/>
              </a:rPr>
              <a:t>more than 90% </a:t>
            </a:r>
            <a:r>
              <a:rPr lang="en-IN" dirty="0">
                <a:latin typeface="Roboto" panose="02000000000000000000" pitchFamily="2" charset="0"/>
                <a:ea typeface="Roboto" panose="02000000000000000000" pitchFamily="2" charset="0"/>
              </a:rPr>
              <a:t>of the perpetrators were </a:t>
            </a:r>
            <a:r>
              <a:rPr lang="en-IN" dirty="0">
                <a:solidFill>
                  <a:schemeClr val="accent1"/>
                </a:solidFill>
                <a:latin typeface="Roboto" panose="02000000000000000000" pitchFamily="2" charset="0"/>
                <a:ea typeface="Roboto" panose="02000000000000000000" pitchFamily="2" charset="0"/>
              </a:rPr>
              <a:t>Males</a:t>
            </a:r>
            <a:r>
              <a:rPr lang="en-IN" dirty="0">
                <a:latin typeface="Roboto" panose="02000000000000000000" pitchFamily="2" charset="0"/>
                <a:ea typeface="Roboto" panose="02000000000000000000" pitchFamily="2" charset="0"/>
              </a:rPr>
              <a:t>.</a:t>
            </a:r>
          </a:p>
          <a:p>
            <a:pPr marL="285750" indent="-285750">
              <a:buClr>
                <a:schemeClr val="tx1"/>
              </a:buClr>
              <a:buFont typeface="Arial" panose="020B0604020202020204" pitchFamily="34" charset="0"/>
              <a:buChar char="•"/>
            </a:pPr>
            <a:r>
              <a:rPr lang="en-IN" dirty="0">
                <a:latin typeface="Roboto" panose="02000000000000000000" pitchFamily="2" charset="0"/>
                <a:ea typeface="Roboto" panose="02000000000000000000" pitchFamily="2" charset="0"/>
              </a:rPr>
              <a:t>Year </a:t>
            </a:r>
            <a:r>
              <a:rPr lang="en-IN" dirty="0">
                <a:solidFill>
                  <a:schemeClr val="accent1"/>
                </a:solidFill>
                <a:latin typeface="Roboto" panose="02000000000000000000" pitchFamily="2" charset="0"/>
                <a:ea typeface="Roboto" panose="02000000000000000000" pitchFamily="2" charset="0"/>
              </a:rPr>
              <a:t>2013</a:t>
            </a:r>
            <a:r>
              <a:rPr lang="en-IN" dirty="0">
                <a:latin typeface="Roboto" panose="02000000000000000000" pitchFamily="2" charset="0"/>
                <a:ea typeface="Roboto" panose="02000000000000000000" pitchFamily="2" charset="0"/>
              </a:rPr>
              <a:t> recorded </a:t>
            </a:r>
            <a:r>
              <a:rPr lang="en-IN" dirty="0">
                <a:solidFill>
                  <a:schemeClr val="accent1"/>
                </a:solidFill>
                <a:latin typeface="Roboto" panose="02000000000000000000" pitchFamily="2" charset="0"/>
                <a:ea typeface="Roboto" panose="02000000000000000000" pitchFamily="2" charset="0"/>
              </a:rPr>
              <a:t>highest </a:t>
            </a:r>
            <a:r>
              <a:rPr lang="en-IN" dirty="0">
                <a:latin typeface="Roboto" panose="02000000000000000000" pitchFamily="2" charset="0"/>
                <a:ea typeface="Roboto" panose="02000000000000000000" pitchFamily="2" charset="0"/>
              </a:rPr>
              <a:t>percentage</a:t>
            </a:r>
            <a:r>
              <a:rPr lang="en-IN" dirty="0">
                <a:solidFill>
                  <a:schemeClr val="accent1"/>
                </a:solidFill>
                <a:latin typeface="Roboto" panose="02000000000000000000" pitchFamily="2" charset="0"/>
                <a:ea typeface="Roboto" panose="02000000000000000000" pitchFamily="2" charset="0"/>
              </a:rPr>
              <a:t> </a:t>
            </a:r>
            <a:r>
              <a:rPr lang="en-IN" dirty="0">
                <a:latin typeface="Roboto" panose="02000000000000000000" pitchFamily="2" charset="0"/>
                <a:ea typeface="Roboto" panose="02000000000000000000" pitchFamily="2" charset="0"/>
              </a:rPr>
              <a:t>for </a:t>
            </a:r>
            <a:r>
              <a:rPr lang="en-IN" dirty="0">
                <a:solidFill>
                  <a:schemeClr val="accent1"/>
                </a:solidFill>
                <a:latin typeface="Roboto" panose="02000000000000000000" pitchFamily="2" charset="0"/>
                <a:ea typeface="Roboto" panose="02000000000000000000" pitchFamily="2" charset="0"/>
              </a:rPr>
              <a:t>female </a:t>
            </a:r>
            <a:r>
              <a:rPr lang="en-IN" dirty="0">
                <a:latin typeface="Roboto" panose="02000000000000000000" pitchFamily="2" charset="0"/>
                <a:ea typeface="Roboto" panose="02000000000000000000" pitchFamily="2" charset="0"/>
              </a:rPr>
              <a:t>perpetrators.</a:t>
            </a:r>
          </a:p>
        </p:txBody>
      </p:sp>
      <p:pic>
        <p:nvPicPr>
          <p:cNvPr id="2" name="Picture 1">
            <a:extLst>
              <a:ext uri="{FF2B5EF4-FFF2-40B4-BE49-F238E27FC236}">
                <a16:creationId xmlns:a16="http://schemas.microsoft.com/office/drawing/2014/main" id="{FBAD90FA-EAE0-4E5B-927E-3D0F1E2D98B5}"/>
              </a:ext>
            </a:extLst>
          </p:cNvPr>
          <p:cNvPicPr>
            <a:picLocks noChangeAspect="1"/>
          </p:cNvPicPr>
          <p:nvPr/>
        </p:nvPicPr>
        <p:blipFill>
          <a:blip r:embed="rId3"/>
          <a:stretch>
            <a:fillRect/>
          </a:stretch>
        </p:blipFill>
        <p:spPr>
          <a:xfrm>
            <a:off x="471488" y="1690688"/>
            <a:ext cx="7667625" cy="4738687"/>
          </a:xfrm>
          <a:prstGeom prst="rect">
            <a:avLst/>
          </a:prstGeom>
          <a:ln w="19050">
            <a:solidFill>
              <a:schemeClr val="tx1"/>
            </a:solidFill>
          </a:ln>
        </p:spPr>
      </p:pic>
    </p:spTree>
    <p:extLst>
      <p:ext uri="{BB962C8B-B14F-4D97-AF65-F5344CB8AC3E}">
        <p14:creationId xmlns:p14="http://schemas.microsoft.com/office/powerpoint/2010/main" val="210011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What is the proportion of different genders falling under the categories of Victim and Perpetrator across the Years?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667750" y="1690688"/>
            <a:ext cx="3214687" cy="2339102"/>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 Takeaways</a:t>
            </a:r>
          </a:p>
          <a:p>
            <a:pPr marL="285750" indent="-285750">
              <a:buClr>
                <a:schemeClr val="tx1"/>
              </a:buClr>
              <a:buFont typeface="Arial" panose="020B0604020202020204" pitchFamily="34" charset="0"/>
              <a:buChar char="•"/>
            </a:pPr>
            <a:r>
              <a:rPr lang="en-IN" dirty="0">
                <a:solidFill>
                  <a:srgbClr val="0070C0"/>
                </a:solidFill>
                <a:latin typeface="Roboto" panose="02000000000000000000" pitchFamily="2" charset="0"/>
                <a:ea typeface="Roboto" panose="02000000000000000000" pitchFamily="2" charset="0"/>
              </a:rPr>
              <a:t>Men</a:t>
            </a:r>
            <a:r>
              <a:rPr lang="en-IN" dirty="0">
                <a:latin typeface="Roboto" panose="02000000000000000000" pitchFamily="2" charset="0"/>
                <a:ea typeface="Roboto" panose="02000000000000000000" pitchFamily="2" charset="0"/>
              </a:rPr>
              <a:t> are the </a:t>
            </a:r>
            <a:r>
              <a:rPr lang="en-IN" dirty="0">
                <a:solidFill>
                  <a:srgbClr val="0070C0"/>
                </a:solidFill>
                <a:latin typeface="Roboto" panose="02000000000000000000" pitchFamily="2" charset="0"/>
                <a:ea typeface="Roboto" panose="02000000000000000000" pitchFamily="2" charset="0"/>
              </a:rPr>
              <a:t>major targets </a:t>
            </a:r>
            <a:r>
              <a:rPr lang="en-IN" dirty="0">
                <a:latin typeface="Roboto" panose="02000000000000000000" pitchFamily="2" charset="0"/>
                <a:ea typeface="Roboto" panose="02000000000000000000" pitchFamily="2" charset="0"/>
              </a:rPr>
              <a:t>of the incidents.</a:t>
            </a:r>
          </a:p>
          <a:p>
            <a:pPr marL="285750" indent="-285750">
              <a:buClr>
                <a:schemeClr val="tx1"/>
              </a:buClr>
              <a:buFont typeface="Arial" panose="020B0604020202020204" pitchFamily="34" charset="0"/>
              <a:buChar char="•"/>
            </a:pPr>
            <a:r>
              <a:rPr lang="en-IN" dirty="0">
                <a:solidFill>
                  <a:srgbClr val="0070C0"/>
                </a:solidFill>
                <a:latin typeface="Roboto" panose="02000000000000000000" pitchFamily="2" charset="0"/>
                <a:ea typeface="Roboto" panose="02000000000000000000" pitchFamily="2" charset="0"/>
              </a:rPr>
              <a:t>Proportion of Women as Victims</a:t>
            </a:r>
            <a:r>
              <a:rPr lang="en-IN" dirty="0">
                <a:latin typeface="Roboto" panose="02000000000000000000" pitchFamily="2" charset="0"/>
                <a:ea typeface="Roboto" panose="02000000000000000000" pitchFamily="2" charset="0"/>
              </a:rPr>
              <a:t> far </a:t>
            </a:r>
            <a:r>
              <a:rPr lang="en-IN" dirty="0">
                <a:solidFill>
                  <a:srgbClr val="0070C0"/>
                </a:solidFill>
                <a:latin typeface="Roboto" panose="02000000000000000000" pitchFamily="2" charset="0"/>
                <a:ea typeface="Roboto" panose="02000000000000000000" pitchFamily="2" charset="0"/>
              </a:rPr>
              <a:t>exceeds</a:t>
            </a:r>
            <a:r>
              <a:rPr lang="en-IN" dirty="0">
                <a:latin typeface="Roboto" panose="02000000000000000000" pitchFamily="2" charset="0"/>
                <a:ea typeface="Roboto" panose="02000000000000000000" pitchFamily="2" charset="0"/>
              </a:rPr>
              <a:t> their proportion of being the </a:t>
            </a:r>
            <a:r>
              <a:rPr lang="en-IN" dirty="0">
                <a:solidFill>
                  <a:srgbClr val="0070C0"/>
                </a:solidFill>
                <a:latin typeface="Roboto" panose="02000000000000000000" pitchFamily="2" charset="0"/>
                <a:ea typeface="Roboto" panose="02000000000000000000" pitchFamily="2" charset="0"/>
              </a:rPr>
              <a:t>perpetrators</a:t>
            </a:r>
            <a:r>
              <a:rPr lang="en-IN" dirty="0">
                <a:latin typeface="Roboto" panose="02000000000000000000" pitchFamily="2" charset="0"/>
                <a:ea typeface="Roboto" panose="02000000000000000000" pitchFamily="2" charset="0"/>
              </a:rPr>
              <a:t> of the shooting incidents.</a:t>
            </a:r>
          </a:p>
        </p:txBody>
      </p:sp>
      <p:pic>
        <p:nvPicPr>
          <p:cNvPr id="3" name="Picture 2">
            <a:extLst>
              <a:ext uri="{FF2B5EF4-FFF2-40B4-BE49-F238E27FC236}">
                <a16:creationId xmlns:a16="http://schemas.microsoft.com/office/drawing/2014/main" id="{D729B59D-6A63-4BCB-9776-F1F8C7B67361}"/>
              </a:ext>
            </a:extLst>
          </p:cNvPr>
          <p:cNvPicPr>
            <a:picLocks noChangeAspect="1"/>
          </p:cNvPicPr>
          <p:nvPr/>
        </p:nvPicPr>
        <p:blipFill>
          <a:blip r:embed="rId2"/>
          <a:stretch>
            <a:fillRect/>
          </a:stretch>
        </p:blipFill>
        <p:spPr>
          <a:xfrm>
            <a:off x="395964" y="1690688"/>
            <a:ext cx="7871736" cy="4738688"/>
          </a:xfrm>
          <a:prstGeom prst="rect">
            <a:avLst/>
          </a:prstGeom>
          <a:ln w="19050">
            <a:solidFill>
              <a:schemeClr val="tx1"/>
            </a:solidFill>
          </a:ln>
        </p:spPr>
      </p:pic>
    </p:spTree>
    <p:extLst>
      <p:ext uri="{BB962C8B-B14F-4D97-AF65-F5344CB8AC3E}">
        <p14:creationId xmlns:p14="http://schemas.microsoft.com/office/powerpoint/2010/main" val="342514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What is the proportion of different races falling under the categories of Victim and Perpetrator across the Years?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667750" y="1690688"/>
            <a:ext cx="3214687" cy="2062103"/>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 Takeaways</a:t>
            </a:r>
          </a:p>
          <a:p>
            <a:pPr marL="285750" indent="-285750">
              <a:buClr>
                <a:schemeClr val="tx1"/>
              </a:buClr>
              <a:buFont typeface="Arial" panose="020B0604020202020204" pitchFamily="34" charset="0"/>
              <a:buChar char="•"/>
            </a:pPr>
            <a:r>
              <a:rPr lang="en-IN" dirty="0">
                <a:latin typeface="Roboto" panose="02000000000000000000" pitchFamily="2" charset="0"/>
                <a:ea typeface="Roboto" panose="02000000000000000000" pitchFamily="2" charset="0"/>
              </a:rPr>
              <a:t>At least </a:t>
            </a:r>
            <a:r>
              <a:rPr lang="en-IN" dirty="0">
                <a:solidFill>
                  <a:srgbClr val="0070C0"/>
                </a:solidFill>
                <a:latin typeface="Roboto" panose="02000000000000000000" pitchFamily="2" charset="0"/>
                <a:ea typeface="Roboto" panose="02000000000000000000" pitchFamily="2" charset="0"/>
              </a:rPr>
              <a:t>65%</a:t>
            </a:r>
            <a:r>
              <a:rPr lang="en-IN" dirty="0">
                <a:latin typeface="Roboto" panose="02000000000000000000" pitchFamily="2" charset="0"/>
                <a:ea typeface="Roboto" panose="02000000000000000000" pitchFamily="2" charset="0"/>
              </a:rPr>
              <a:t> of the victims were </a:t>
            </a:r>
            <a:r>
              <a:rPr lang="en-IN" dirty="0">
                <a:solidFill>
                  <a:srgbClr val="0070C0"/>
                </a:solidFill>
                <a:latin typeface="Roboto" panose="02000000000000000000" pitchFamily="2" charset="0"/>
                <a:ea typeface="Roboto" panose="02000000000000000000" pitchFamily="2" charset="0"/>
              </a:rPr>
              <a:t>Blacks</a:t>
            </a:r>
            <a:r>
              <a:rPr lang="en-IN" dirty="0">
                <a:latin typeface="Roboto" panose="02000000000000000000" pitchFamily="2" charset="0"/>
                <a:ea typeface="Roboto" panose="02000000000000000000" pitchFamily="2" charset="0"/>
              </a:rPr>
              <a:t> </a:t>
            </a:r>
            <a:r>
              <a:rPr lang="en-IN" dirty="0">
                <a:solidFill>
                  <a:srgbClr val="0070C0"/>
                </a:solidFill>
                <a:latin typeface="Roboto" panose="02000000000000000000" pitchFamily="2" charset="0"/>
                <a:ea typeface="Roboto" panose="02000000000000000000" pitchFamily="2" charset="0"/>
              </a:rPr>
              <a:t>every single year</a:t>
            </a:r>
            <a:r>
              <a:rPr lang="en-IN" dirty="0">
                <a:latin typeface="Roboto" panose="02000000000000000000" pitchFamily="2" charset="0"/>
                <a:ea typeface="Roboto" panose="02000000000000000000" pitchFamily="2" charset="0"/>
              </a:rPr>
              <a:t>.</a:t>
            </a:r>
          </a:p>
          <a:p>
            <a:pPr marL="285750" indent="-285750">
              <a:buClr>
                <a:schemeClr val="tx1"/>
              </a:buClr>
              <a:buFont typeface="Arial" panose="020B0604020202020204" pitchFamily="34" charset="0"/>
              <a:buChar char="•"/>
            </a:pPr>
            <a:r>
              <a:rPr lang="en-IN" dirty="0">
                <a:solidFill>
                  <a:srgbClr val="0070C0"/>
                </a:solidFill>
                <a:latin typeface="Roboto" panose="02000000000000000000" pitchFamily="2" charset="0"/>
                <a:ea typeface="Roboto" panose="02000000000000000000" pitchFamily="2" charset="0"/>
              </a:rPr>
              <a:t>Asian/ Pacific islanders </a:t>
            </a:r>
            <a:r>
              <a:rPr lang="en-IN" dirty="0">
                <a:latin typeface="Roboto" panose="02000000000000000000" pitchFamily="2" charset="0"/>
                <a:ea typeface="Roboto" panose="02000000000000000000" pitchFamily="2" charset="0"/>
              </a:rPr>
              <a:t>are </a:t>
            </a:r>
            <a:r>
              <a:rPr lang="en-IN" dirty="0">
                <a:solidFill>
                  <a:srgbClr val="0070C0"/>
                </a:solidFill>
                <a:latin typeface="Roboto" panose="02000000000000000000" pitchFamily="2" charset="0"/>
                <a:ea typeface="Roboto" panose="02000000000000000000" pitchFamily="2" charset="0"/>
              </a:rPr>
              <a:t>least targeted </a:t>
            </a:r>
            <a:r>
              <a:rPr lang="en-IN" dirty="0">
                <a:latin typeface="Roboto" panose="02000000000000000000" pitchFamily="2" charset="0"/>
                <a:ea typeface="Roboto" panose="02000000000000000000" pitchFamily="2" charset="0"/>
              </a:rPr>
              <a:t>race in graph.</a:t>
            </a:r>
          </a:p>
        </p:txBody>
      </p:sp>
      <p:pic>
        <p:nvPicPr>
          <p:cNvPr id="5" name="Picture 4">
            <a:extLst>
              <a:ext uri="{FF2B5EF4-FFF2-40B4-BE49-F238E27FC236}">
                <a16:creationId xmlns:a16="http://schemas.microsoft.com/office/drawing/2014/main" id="{FEEB02FA-CEA4-4665-885E-A5BF18882040}"/>
              </a:ext>
            </a:extLst>
          </p:cNvPr>
          <p:cNvPicPr>
            <a:picLocks noChangeAspect="1"/>
          </p:cNvPicPr>
          <p:nvPr/>
        </p:nvPicPr>
        <p:blipFill>
          <a:blip r:embed="rId2"/>
          <a:stretch>
            <a:fillRect/>
          </a:stretch>
        </p:blipFill>
        <p:spPr>
          <a:xfrm>
            <a:off x="309563" y="1690688"/>
            <a:ext cx="8263906" cy="4738687"/>
          </a:xfrm>
          <a:prstGeom prst="rect">
            <a:avLst/>
          </a:prstGeom>
          <a:ln w="19050">
            <a:solidFill>
              <a:schemeClr val="tx1"/>
            </a:solidFill>
          </a:ln>
        </p:spPr>
      </p:pic>
      <p:sp>
        <p:nvSpPr>
          <p:cNvPr id="7" name="TextBox 6">
            <a:extLst>
              <a:ext uri="{FF2B5EF4-FFF2-40B4-BE49-F238E27FC236}">
                <a16:creationId xmlns:a16="http://schemas.microsoft.com/office/drawing/2014/main" id="{71A04E68-975E-471E-8AC3-268FF2279489}"/>
              </a:ext>
            </a:extLst>
          </p:cNvPr>
          <p:cNvSpPr txBox="1"/>
          <p:nvPr/>
        </p:nvSpPr>
        <p:spPr>
          <a:xfrm>
            <a:off x="8806832" y="4060031"/>
            <a:ext cx="3075605" cy="1815882"/>
          </a:xfrm>
          <a:prstGeom prst="rect">
            <a:avLst/>
          </a:prstGeom>
          <a:noFill/>
        </p:spPr>
        <p:txBody>
          <a:bodyPr wrap="square" rtlCol="0">
            <a:spAutoFit/>
          </a:bodyPr>
          <a:lstStyle/>
          <a:p>
            <a:r>
              <a:rPr lang="en-IN" sz="1600" b="1" u="sng" dirty="0"/>
              <a:t>Note:</a:t>
            </a:r>
            <a:r>
              <a:rPr lang="en-IN" sz="1600" b="1" dirty="0"/>
              <a:t>  AMERICAN INDIAN/ALASKAN NATIVE had 2 counts over whole period. They are the actual least targeted race across the period. This information was removed to create a more readable graph.</a:t>
            </a:r>
          </a:p>
        </p:txBody>
      </p:sp>
    </p:spTree>
    <p:extLst>
      <p:ext uri="{BB962C8B-B14F-4D97-AF65-F5344CB8AC3E}">
        <p14:creationId xmlns:p14="http://schemas.microsoft.com/office/powerpoint/2010/main" val="285972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What is the proportion of different races falling under the categories of Victim and Perpetrator across the Years?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667750" y="1690688"/>
            <a:ext cx="3214687" cy="2062103"/>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 Takeaways</a:t>
            </a:r>
          </a:p>
          <a:p>
            <a:pPr marL="285750" indent="-285750">
              <a:buClr>
                <a:schemeClr val="tx1"/>
              </a:buClr>
              <a:buFont typeface="Arial" panose="020B0604020202020204" pitchFamily="34" charset="0"/>
              <a:buChar char="•"/>
            </a:pPr>
            <a:r>
              <a:rPr lang="en-IN" dirty="0">
                <a:latin typeface="Roboto" panose="02000000000000000000" pitchFamily="2" charset="0"/>
                <a:ea typeface="Roboto" panose="02000000000000000000" pitchFamily="2" charset="0"/>
              </a:rPr>
              <a:t>More than </a:t>
            </a:r>
            <a:r>
              <a:rPr lang="en-IN" dirty="0">
                <a:solidFill>
                  <a:srgbClr val="0070C0"/>
                </a:solidFill>
                <a:latin typeface="Roboto" panose="02000000000000000000" pitchFamily="2" charset="0"/>
                <a:ea typeface="Roboto" panose="02000000000000000000" pitchFamily="2" charset="0"/>
              </a:rPr>
              <a:t>75%</a:t>
            </a:r>
            <a:r>
              <a:rPr lang="en-IN" dirty="0">
                <a:latin typeface="Roboto" panose="02000000000000000000" pitchFamily="2" charset="0"/>
                <a:ea typeface="Roboto" panose="02000000000000000000" pitchFamily="2" charset="0"/>
              </a:rPr>
              <a:t> of the perpetrators were </a:t>
            </a:r>
            <a:r>
              <a:rPr lang="en-IN" dirty="0">
                <a:solidFill>
                  <a:srgbClr val="0070C0"/>
                </a:solidFill>
                <a:latin typeface="Roboto" panose="02000000000000000000" pitchFamily="2" charset="0"/>
                <a:ea typeface="Roboto" panose="02000000000000000000" pitchFamily="2" charset="0"/>
              </a:rPr>
              <a:t>blacks</a:t>
            </a:r>
            <a:r>
              <a:rPr lang="en-IN" dirty="0">
                <a:latin typeface="Roboto" panose="02000000000000000000" pitchFamily="2" charset="0"/>
                <a:ea typeface="Roboto" panose="02000000000000000000" pitchFamily="2" charset="0"/>
              </a:rPr>
              <a:t> </a:t>
            </a:r>
            <a:r>
              <a:rPr lang="en-IN" dirty="0">
                <a:solidFill>
                  <a:srgbClr val="0070C0"/>
                </a:solidFill>
                <a:latin typeface="Roboto" panose="02000000000000000000" pitchFamily="2" charset="0"/>
                <a:ea typeface="Roboto" panose="02000000000000000000" pitchFamily="2" charset="0"/>
              </a:rPr>
              <a:t>every single year</a:t>
            </a:r>
            <a:r>
              <a:rPr lang="en-IN" dirty="0">
                <a:latin typeface="Roboto" panose="02000000000000000000" pitchFamily="2" charset="0"/>
                <a:ea typeface="Roboto" panose="02000000000000000000" pitchFamily="2" charset="0"/>
              </a:rPr>
              <a:t>.</a:t>
            </a:r>
          </a:p>
          <a:p>
            <a:pPr marL="285750" indent="-285750">
              <a:buClr>
                <a:schemeClr val="tx1"/>
              </a:buClr>
              <a:buFont typeface="Arial" panose="020B0604020202020204" pitchFamily="34" charset="0"/>
              <a:buChar char="•"/>
            </a:pPr>
            <a:r>
              <a:rPr lang="en-IN" dirty="0">
                <a:solidFill>
                  <a:srgbClr val="0070C0"/>
                </a:solidFill>
                <a:latin typeface="Roboto" panose="02000000000000000000" pitchFamily="2" charset="0"/>
                <a:ea typeface="Roboto" panose="02000000000000000000" pitchFamily="2" charset="0"/>
              </a:rPr>
              <a:t>Asian/ Pacific islanders </a:t>
            </a:r>
            <a:r>
              <a:rPr lang="en-IN" dirty="0">
                <a:latin typeface="Roboto" panose="02000000000000000000" pitchFamily="2" charset="0"/>
                <a:ea typeface="Roboto" panose="02000000000000000000" pitchFamily="2" charset="0"/>
              </a:rPr>
              <a:t>have </a:t>
            </a:r>
            <a:r>
              <a:rPr lang="en-IN" dirty="0">
                <a:solidFill>
                  <a:srgbClr val="0070C0"/>
                </a:solidFill>
                <a:latin typeface="Roboto" panose="02000000000000000000" pitchFamily="2" charset="0"/>
                <a:ea typeface="Roboto" panose="02000000000000000000" pitchFamily="2" charset="0"/>
              </a:rPr>
              <a:t>least </a:t>
            </a:r>
            <a:r>
              <a:rPr lang="en-IN" dirty="0">
                <a:latin typeface="Roboto" panose="02000000000000000000" pitchFamily="2" charset="0"/>
                <a:ea typeface="Roboto" panose="02000000000000000000" pitchFamily="2" charset="0"/>
              </a:rPr>
              <a:t>proportion</a:t>
            </a:r>
            <a:r>
              <a:rPr lang="en-IN" dirty="0">
                <a:solidFill>
                  <a:srgbClr val="0070C0"/>
                </a:solidFill>
                <a:latin typeface="Roboto" panose="02000000000000000000" pitchFamily="2" charset="0"/>
                <a:ea typeface="Roboto" panose="02000000000000000000" pitchFamily="2" charset="0"/>
              </a:rPr>
              <a:t> </a:t>
            </a:r>
            <a:r>
              <a:rPr lang="en-IN" dirty="0">
                <a:latin typeface="Roboto" panose="02000000000000000000" pitchFamily="2" charset="0"/>
                <a:ea typeface="Roboto" panose="02000000000000000000" pitchFamily="2" charset="0"/>
              </a:rPr>
              <a:t>in the </a:t>
            </a:r>
            <a:r>
              <a:rPr lang="en-IN" dirty="0">
                <a:solidFill>
                  <a:srgbClr val="0070C0"/>
                </a:solidFill>
                <a:latin typeface="Roboto" panose="02000000000000000000" pitchFamily="2" charset="0"/>
                <a:ea typeface="Roboto" panose="02000000000000000000" pitchFamily="2" charset="0"/>
              </a:rPr>
              <a:t>graph</a:t>
            </a:r>
            <a:r>
              <a:rPr lang="en-IN" dirty="0">
                <a:latin typeface="Roboto" panose="02000000000000000000" pitchFamily="2" charset="0"/>
                <a:ea typeface="Roboto" panose="02000000000000000000" pitchFamily="2" charset="0"/>
              </a:rPr>
              <a:t>.</a:t>
            </a:r>
          </a:p>
        </p:txBody>
      </p:sp>
      <p:pic>
        <p:nvPicPr>
          <p:cNvPr id="3" name="Picture 2">
            <a:extLst>
              <a:ext uri="{FF2B5EF4-FFF2-40B4-BE49-F238E27FC236}">
                <a16:creationId xmlns:a16="http://schemas.microsoft.com/office/drawing/2014/main" id="{79A9A725-164C-4B62-8E73-897C5F1E2AEB}"/>
              </a:ext>
            </a:extLst>
          </p:cNvPr>
          <p:cNvPicPr>
            <a:picLocks noChangeAspect="1"/>
          </p:cNvPicPr>
          <p:nvPr/>
        </p:nvPicPr>
        <p:blipFill>
          <a:blip r:embed="rId2"/>
          <a:stretch>
            <a:fillRect/>
          </a:stretch>
        </p:blipFill>
        <p:spPr>
          <a:xfrm>
            <a:off x="309563" y="1690689"/>
            <a:ext cx="8301037" cy="4738686"/>
          </a:xfrm>
          <a:prstGeom prst="rect">
            <a:avLst/>
          </a:prstGeom>
          <a:ln w="19050">
            <a:solidFill>
              <a:schemeClr val="tx1"/>
            </a:solidFill>
          </a:ln>
        </p:spPr>
      </p:pic>
      <p:sp>
        <p:nvSpPr>
          <p:cNvPr id="9" name="TextBox 8">
            <a:extLst>
              <a:ext uri="{FF2B5EF4-FFF2-40B4-BE49-F238E27FC236}">
                <a16:creationId xmlns:a16="http://schemas.microsoft.com/office/drawing/2014/main" id="{2BA10B01-918E-4A6B-A2A4-5DE9E604F56B}"/>
              </a:ext>
            </a:extLst>
          </p:cNvPr>
          <p:cNvSpPr txBox="1"/>
          <p:nvPr/>
        </p:nvSpPr>
        <p:spPr>
          <a:xfrm>
            <a:off x="8806832" y="4060031"/>
            <a:ext cx="3075605" cy="1323439"/>
          </a:xfrm>
          <a:prstGeom prst="rect">
            <a:avLst/>
          </a:prstGeom>
          <a:noFill/>
        </p:spPr>
        <p:txBody>
          <a:bodyPr wrap="square" rtlCol="0">
            <a:spAutoFit/>
          </a:bodyPr>
          <a:lstStyle/>
          <a:p>
            <a:r>
              <a:rPr lang="en-IN" sz="1600" b="1" u="sng" dirty="0"/>
              <a:t>Note:</a:t>
            </a:r>
            <a:r>
              <a:rPr lang="en-IN" sz="1600" b="1" dirty="0"/>
              <a:t>  AMERICAN INDIAN/ALASKAN NATIVE had 1 count over whole period. This information was removed to create a more readable graph.</a:t>
            </a:r>
          </a:p>
        </p:txBody>
      </p:sp>
    </p:spTree>
    <p:extLst>
      <p:ext uri="{BB962C8B-B14F-4D97-AF65-F5344CB8AC3E}">
        <p14:creationId xmlns:p14="http://schemas.microsoft.com/office/powerpoint/2010/main" val="270344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435966" y="2970501"/>
            <a:ext cx="9144000" cy="916997"/>
          </a:xfrm>
        </p:spPr>
        <p:txBody>
          <a:bodyPr>
            <a:normAutofit/>
          </a:bodyPr>
          <a:lstStyle/>
          <a:p>
            <a:pPr algn="l"/>
            <a:r>
              <a:rPr lang="en-IN" b="1" dirty="0">
                <a:solidFill>
                  <a:schemeClr val="bg1"/>
                </a:solidFill>
                <a:latin typeface="Roboto" panose="02000000000000000000" pitchFamily="2" charset="0"/>
                <a:ea typeface="Roboto" panose="02000000000000000000" pitchFamily="2" charset="0"/>
              </a:rPr>
              <a:t>Part 3: Model</a:t>
            </a: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5378" y="2970500"/>
            <a:ext cx="83821" cy="916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152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US" sz="4000" b="1" dirty="0">
                <a:latin typeface="Roboto" panose="02000000000000000000" pitchFamily="2" charset="0"/>
                <a:ea typeface="Roboto" panose="02000000000000000000" pitchFamily="2" charset="0"/>
              </a:rPr>
              <a:t>Introduction</a:t>
            </a:r>
            <a:endParaRPr lang="en-IN" sz="4000" b="1"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25387081-6A2B-4A4C-B937-53F6C9D6CCD6}"/>
              </a:ext>
            </a:extLst>
          </p:cNvPr>
          <p:cNvSpPr>
            <a:spLocks noGrp="1"/>
          </p:cNvSpPr>
          <p:nvPr>
            <p:ph idx="1"/>
          </p:nvPr>
        </p:nvSpPr>
        <p:spPr/>
        <p:txBody>
          <a:bodyPr>
            <a:normAutofit/>
          </a:bodyPr>
          <a:lstStyle/>
          <a:p>
            <a:r>
              <a:rPr lang="en-IN" sz="2200" dirty="0">
                <a:latin typeface="Roboto" panose="02000000000000000000" pitchFamily="2" charset="0"/>
                <a:ea typeface="Roboto" panose="02000000000000000000" pitchFamily="2" charset="0"/>
              </a:rPr>
              <a:t>In this Part 2 during the analysis we saw that number of shooting incidents and murders appear to be following a linear relationship.</a:t>
            </a:r>
          </a:p>
          <a:p>
            <a:r>
              <a:rPr lang="en-IN" sz="2200" dirty="0">
                <a:latin typeface="Roboto" panose="02000000000000000000" pitchFamily="2" charset="0"/>
                <a:ea typeface="Roboto" panose="02000000000000000000" pitchFamily="2" charset="0"/>
              </a:rPr>
              <a:t>To examine this further we will create a linear model to predict the Number of Shooting Incidents across the years and regions on the basis of the number of Murders recorded.</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27225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US" sz="4000" b="1" dirty="0">
                <a:latin typeface="Roboto" panose="02000000000000000000" pitchFamily="2" charset="0"/>
                <a:ea typeface="Roboto" panose="02000000000000000000" pitchFamily="2" charset="0"/>
              </a:rPr>
              <a:t>Linear Model</a:t>
            </a:r>
            <a:endParaRPr lang="en-IN" sz="4000" b="1"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7A77FE7A-FE99-4C44-A694-9B2A3664CDCB}"/>
              </a:ext>
            </a:extLst>
          </p:cNvPr>
          <p:cNvPicPr>
            <a:picLocks noChangeAspect="1"/>
          </p:cNvPicPr>
          <p:nvPr/>
        </p:nvPicPr>
        <p:blipFill>
          <a:blip r:embed="rId2"/>
          <a:stretch>
            <a:fillRect/>
          </a:stretch>
        </p:blipFill>
        <p:spPr>
          <a:xfrm>
            <a:off x="838200" y="1738313"/>
            <a:ext cx="7100888" cy="3990975"/>
          </a:xfrm>
          <a:prstGeom prst="rect">
            <a:avLst/>
          </a:prstGeom>
          <a:ln w="19050">
            <a:solidFill>
              <a:schemeClr val="tx1"/>
            </a:solidFill>
          </a:ln>
        </p:spPr>
      </p:pic>
      <p:sp>
        <p:nvSpPr>
          <p:cNvPr id="9" name="TextBox 8">
            <a:extLst>
              <a:ext uri="{FF2B5EF4-FFF2-40B4-BE49-F238E27FC236}">
                <a16:creationId xmlns:a16="http://schemas.microsoft.com/office/drawing/2014/main" id="{E6E8103B-D699-4944-B2E4-854E305B6390}"/>
              </a:ext>
            </a:extLst>
          </p:cNvPr>
          <p:cNvSpPr txBox="1"/>
          <p:nvPr/>
        </p:nvSpPr>
        <p:spPr>
          <a:xfrm>
            <a:off x="8477250" y="2943225"/>
            <a:ext cx="2876550" cy="1754326"/>
          </a:xfrm>
          <a:prstGeom prst="rect">
            <a:avLst/>
          </a:prstGeom>
          <a:noFill/>
        </p:spPr>
        <p:txBody>
          <a:bodyPr wrap="square" rtlCol="0">
            <a:spAutoFit/>
          </a:bodyPr>
          <a:lstStyle/>
          <a:p>
            <a:r>
              <a:rPr lang="en-IN" dirty="0"/>
              <a:t>In the preliminary analysis of the model we can see that </a:t>
            </a:r>
            <a:r>
              <a:rPr lang="en-IN" dirty="0">
                <a:solidFill>
                  <a:srgbClr val="0070C0"/>
                </a:solidFill>
              </a:rPr>
              <a:t>Adjusted R-Squared </a:t>
            </a:r>
            <a:r>
              <a:rPr lang="en-IN" dirty="0"/>
              <a:t>has value of </a:t>
            </a:r>
            <a:r>
              <a:rPr lang="en-IN" dirty="0">
                <a:solidFill>
                  <a:srgbClr val="0070C0"/>
                </a:solidFill>
              </a:rPr>
              <a:t>0.913</a:t>
            </a:r>
            <a:r>
              <a:rPr lang="en-IN" dirty="0"/>
              <a:t> signifying that model is a great fit for the data. </a:t>
            </a:r>
          </a:p>
        </p:txBody>
      </p:sp>
    </p:spTree>
    <p:extLst>
      <p:ext uri="{BB962C8B-B14F-4D97-AF65-F5344CB8AC3E}">
        <p14:creationId xmlns:p14="http://schemas.microsoft.com/office/powerpoint/2010/main" val="416478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US" sz="4000" b="1" dirty="0">
                <a:latin typeface="Roboto" panose="02000000000000000000" pitchFamily="2" charset="0"/>
                <a:ea typeface="Roboto" panose="02000000000000000000" pitchFamily="2" charset="0"/>
              </a:rPr>
              <a:t>Linear Model</a:t>
            </a:r>
            <a:endParaRPr lang="en-IN" sz="4000" b="1"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6E8103B-D699-4944-B2E4-854E305B6390}"/>
              </a:ext>
            </a:extLst>
          </p:cNvPr>
          <p:cNvSpPr txBox="1"/>
          <p:nvPr/>
        </p:nvSpPr>
        <p:spPr>
          <a:xfrm>
            <a:off x="8368387" y="1997839"/>
            <a:ext cx="2876550" cy="2862322"/>
          </a:xfrm>
          <a:prstGeom prst="rect">
            <a:avLst/>
          </a:prstGeom>
          <a:noFill/>
        </p:spPr>
        <p:txBody>
          <a:bodyPr wrap="square" rtlCol="0">
            <a:spAutoFit/>
          </a:bodyPr>
          <a:lstStyle/>
          <a:p>
            <a:pPr marL="285750" indent="-285750">
              <a:buFont typeface="Arial" panose="020B0604020202020204" pitchFamily="34" charset="0"/>
              <a:buChar char="•"/>
            </a:pPr>
            <a:r>
              <a:rPr lang="en-IN" dirty="0"/>
              <a:t>Predicted counts, derived on the Murder data, </a:t>
            </a:r>
            <a:r>
              <a:rPr lang="en-IN" dirty="0">
                <a:solidFill>
                  <a:srgbClr val="0070C0"/>
                </a:solidFill>
              </a:rPr>
              <a:t>follows the observed data</a:t>
            </a:r>
            <a:r>
              <a:rPr lang="en-IN" dirty="0"/>
              <a:t> quite </a:t>
            </a:r>
            <a:r>
              <a:rPr lang="en-IN" dirty="0">
                <a:solidFill>
                  <a:srgbClr val="0070C0"/>
                </a:solidFill>
              </a:rPr>
              <a:t>properly</a:t>
            </a:r>
            <a:r>
              <a:rPr lang="en-IN" dirty="0"/>
              <a:t>.</a:t>
            </a:r>
          </a:p>
          <a:p>
            <a:pPr marL="285750" indent="-285750">
              <a:buFont typeface="Arial" panose="020B0604020202020204" pitchFamily="34" charset="0"/>
              <a:buChar char="•"/>
            </a:pPr>
            <a:r>
              <a:rPr lang="en-IN" dirty="0"/>
              <a:t>There </a:t>
            </a:r>
            <a:r>
              <a:rPr lang="en-IN" dirty="0">
                <a:solidFill>
                  <a:srgbClr val="0070C0"/>
                </a:solidFill>
              </a:rPr>
              <a:t>exist a linear relationship </a:t>
            </a:r>
            <a:r>
              <a:rPr lang="en-IN" dirty="0"/>
              <a:t>between number of shooting incidents and the number of murders resulting from these incidents.</a:t>
            </a:r>
          </a:p>
        </p:txBody>
      </p:sp>
      <p:pic>
        <p:nvPicPr>
          <p:cNvPr id="2" name="Picture 1">
            <a:extLst>
              <a:ext uri="{FF2B5EF4-FFF2-40B4-BE49-F238E27FC236}">
                <a16:creationId xmlns:a16="http://schemas.microsoft.com/office/drawing/2014/main" id="{AA26EE08-C26B-47FB-924F-C18687A21B60}"/>
              </a:ext>
            </a:extLst>
          </p:cNvPr>
          <p:cNvPicPr>
            <a:picLocks noChangeAspect="1"/>
          </p:cNvPicPr>
          <p:nvPr/>
        </p:nvPicPr>
        <p:blipFill>
          <a:blip r:embed="rId2"/>
          <a:stretch>
            <a:fillRect/>
          </a:stretch>
        </p:blipFill>
        <p:spPr>
          <a:xfrm>
            <a:off x="415012" y="1690688"/>
            <a:ext cx="7614563" cy="4738687"/>
          </a:xfrm>
          <a:prstGeom prst="rect">
            <a:avLst/>
          </a:prstGeom>
          <a:ln w="19050">
            <a:solidFill>
              <a:schemeClr val="tx1"/>
            </a:solidFill>
          </a:ln>
        </p:spPr>
      </p:pic>
    </p:spTree>
    <p:extLst>
      <p:ext uri="{BB962C8B-B14F-4D97-AF65-F5344CB8AC3E}">
        <p14:creationId xmlns:p14="http://schemas.microsoft.com/office/powerpoint/2010/main" val="183054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435966" y="2970501"/>
            <a:ext cx="9144000" cy="916997"/>
          </a:xfrm>
        </p:spPr>
        <p:txBody>
          <a:bodyPr>
            <a:normAutofit/>
          </a:bodyPr>
          <a:lstStyle/>
          <a:p>
            <a:pPr algn="l"/>
            <a:r>
              <a:rPr lang="en-IN" b="1" dirty="0">
                <a:solidFill>
                  <a:schemeClr val="bg1"/>
                </a:solidFill>
                <a:latin typeface="Roboto" panose="02000000000000000000" pitchFamily="2" charset="0"/>
                <a:ea typeface="Roboto" panose="02000000000000000000" pitchFamily="2" charset="0"/>
              </a:rPr>
              <a:t>Part 4: Bias Sources</a:t>
            </a: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5378" y="2970500"/>
            <a:ext cx="83821" cy="916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54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a:xfrm>
            <a:off x="638175" y="19050"/>
            <a:ext cx="10515600" cy="1325563"/>
          </a:xfrm>
        </p:spPr>
        <p:txBody>
          <a:bodyPr>
            <a:normAutofit/>
          </a:bodyPr>
          <a:lstStyle/>
          <a:p>
            <a:r>
              <a:rPr lang="en-US" sz="3600" b="1" dirty="0">
                <a:latin typeface="Roboto" panose="02000000000000000000" pitchFamily="2" charset="0"/>
                <a:ea typeface="Roboto" panose="02000000000000000000" pitchFamily="2" charset="0"/>
              </a:rPr>
              <a:t>Bias Sources</a:t>
            </a:r>
            <a:endParaRPr lang="en-IN" sz="3600" b="1"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25387081-6A2B-4A4C-B937-53F6C9D6CCD6}"/>
              </a:ext>
            </a:extLst>
          </p:cNvPr>
          <p:cNvSpPr>
            <a:spLocks noGrp="1"/>
          </p:cNvSpPr>
          <p:nvPr>
            <p:ph idx="1"/>
          </p:nvPr>
        </p:nvSpPr>
        <p:spPr>
          <a:xfrm>
            <a:off x="742950" y="1724026"/>
            <a:ext cx="10515600" cy="5610225"/>
          </a:xfrm>
        </p:spPr>
        <p:txBody>
          <a:bodyPr>
            <a:normAutofit/>
          </a:bodyPr>
          <a:lstStyle/>
          <a:p>
            <a:pPr marL="457200" indent="-457200">
              <a:buFont typeface="+mj-lt"/>
              <a:buAutoNum type="arabicPeriod"/>
            </a:pPr>
            <a:r>
              <a:rPr lang="en-IN" sz="1700" dirty="0">
                <a:latin typeface="Roboto" panose="02000000000000000000" pitchFamily="2" charset="0"/>
                <a:ea typeface="Roboto" panose="02000000000000000000" pitchFamily="2" charset="0"/>
              </a:rPr>
              <a:t>A preconceived bias about Brooklyn known popular for Shooting Incidents on the basis of media reports. To mitigate it all the regions were considered equally in the process.</a:t>
            </a:r>
          </a:p>
          <a:p>
            <a:pPr marL="457200" indent="-457200">
              <a:buFont typeface="+mj-lt"/>
              <a:buAutoNum type="arabicPeriod"/>
            </a:pPr>
            <a:r>
              <a:rPr lang="en-IN" sz="1700" dirty="0">
                <a:latin typeface="Roboto" panose="02000000000000000000" pitchFamily="2" charset="0"/>
                <a:ea typeface="Roboto" panose="02000000000000000000" pitchFamily="2" charset="0"/>
              </a:rPr>
              <a:t>Any information which could have been used to identify individual case has been removed during the Part 1. This information could have been used to find when does most of the incidents occur in the different locations while being able to predict race of Victim and Perpetrator. Also, the GPS data could have been further used to find the real names and locations of all the parties recorded being involved in the incidents. All this Data was removed to ensure maximum anonymity in each case.</a:t>
            </a:r>
          </a:p>
          <a:p>
            <a:pPr marL="457200" indent="-457200">
              <a:buFont typeface="+mj-lt"/>
              <a:buAutoNum type="arabicPeriod"/>
            </a:pPr>
            <a:r>
              <a:rPr lang="en-IN" sz="1700" dirty="0">
                <a:latin typeface="Roboto" panose="02000000000000000000" pitchFamily="2" charset="0"/>
                <a:ea typeface="Roboto" panose="02000000000000000000" pitchFamily="2" charset="0"/>
              </a:rPr>
              <a:t>A preconceived bias that a particular race falls under the category of Perpetrators most of the time. This bias originated once again from media reports I obtained in my country. To mitigate it, all the races were considered equally in the concerned processes.</a:t>
            </a:r>
          </a:p>
          <a:p>
            <a:pPr marL="457200" indent="-457200">
              <a:buFont typeface="+mj-lt"/>
              <a:buAutoNum type="arabicPeriod"/>
            </a:pPr>
            <a:r>
              <a:rPr lang="en-IN" sz="1700" dirty="0">
                <a:latin typeface="Roboto" panose="02000000000000000000" pitchFamily="2" charset="0"/>
                <a:ea typeface="Roboto" panose="02000000000000000000" pitchFamily="2" charset="0"/>
              </a:rPr>
              <a:t>A bias in general that a huge number of shooting incidents happen in the US. This bias helped me to do more research than required in the assignment's grading scheme to fully satisfy my curiosity.</a:t>
            </a:r>
          </a:p>
          <a:p>
            <a:pPr marL="457200" indent="-457200">
              <a:buFont typeface="+mj-lt"/>
              <a:buAutoNum type="arabicPeriod"/>
            </a:pPr>
            <a:r>
              <a:rPr lang="en-IN" sz="1700" dirty="0">
                <a:latin typeface="Roboto" panose="02000000000000000000" pitchFamily="2" charset="0"/>
                <a:ea typeface="Roboto" panose="02000000000000000000" pitchFamily="2" charset="0"/>
              </a:rPr>
              <a:t>A few filters were introduced during the process to make more visually appealing and easy to understand graphs. To mitigate it, special notes have been introduced in the report. This Part 2 during the analysis we saw that number of shooting incidents and murders appear to be following a linear relationship.</a:t>
            </a:r>
          </a:p>
          <a:p>
            <a:pPr marL="457200" indent="-457200">
              <a:buFont typeface="+mj-lt"/>
              <a:buAutoNum type="arabicPeriod"/>
            </a:pPr>
            <a:r>
              <a:rPr lang="en-IN" sz="1700" dirty="0">
                <a:latin typeface="Roboto" panose="02000000000000000000" pitchFamily="2" charset="0"/>
                <a:ea typeface="Roboto" panose="02000000000000000000" pitchFamily="2" charset="0"/>
              </a:rPr>
              <a:t>To examine this further we will create a linear model to predict the Number of Shooting Incidents across the years and regions on the basis of the number of Murders recorded.</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1A8837E-395F-4C2B-B7CA-7B5CE015232F}"/>
              </a:ext>
            </a:extLst>
          </p:cNvPr>
          <p:cNvSpPr/>
          <p:nvPr/>
        </p:nvSpPr>
        <p:spPr>
          <a:xfrm>
            <a:off x="76200" y="935038"/>
            <a:ext cx="11477625" cy="684213"/>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2000" dirty="0">
                <a:latin typeface="Roboto" panose="02000000000000000000" pitchFamily="2" charset="0"/>
                <a:ea typeface="Roboto" panose="02000000000000000000" pitchFamily="2" charset="0"/>
              </a:rPr>
              <a:t>Bias identification is an important part of any Data Science Project. On this slide you can see the Bias Sources identified throughout the reporting process.</a:t>
            </a:r>
          </a:p>
        </p:txBody>
      </p:sp>
    </p:spTree>
    <p:extLst>
      <p:ext uri="{BB962C8B-B14F-4D97-AF65-F5344CB8AC3E}">
        <p14:creationId xmlns:p14="http://schemas.microsoft.com/office/powerpoint/2010/main" val="5889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388341" y="2902527"/>
            <a:ext cx="9144000" cy="1052945"/>
          </a:xfrm>
        </p:spPr>
        <p:txBody>
          <a:bodyPr/>
          <a:lstStyle/>
          <a:p>
            <a:pPr algn="l"/>
            <a:r>
              <a:rPr lang="en-US" b="1" dirty="0">
                <a:solidFill>
                  <a:schemeClr val="bg1"/>
                </a:solidFill>
                <a:latin typeface="Roboto" panose="02000000000000000000" pitchFamily="2" charset="0"/>
                <a:ea typeface="Roboto" panose="02000000000000000000" pitchFamily="2" charset="0"/>
              </a:rPr>
              <a:t>Introduction</a:t>
            </a:r>
            <a:endParaRPr lang="en-IN" b="1" dirty="0">
              <a:solidFill>
                <a:schemeClr val="bg1"/>
              </a:solidFill>
              <a:latin typeface="Roboto" panose="02000000000000000000" pitchFamily="2" charset="0"/>
              <a:ea typeface="Roboto" panose="02000000000000000000" pitchFamily="2" charset="0"/>
            </a:endParaRP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3475" y="2902526"/>
            <a:ext cx="47625" cy="10529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9507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435966" y="2970501"/>
            <a:ext cx="9144000" cy="916997"/>
          </a:xfrm>
        </p:spPr>
        <p:txBody>
          <a:bodyPr>
            <a:normAutofit/>
          </a:bodyPr>
          <a:lstStyle/>
          <a:p>
            <a:pPr algn="l"/>
            <a:r>
              <a:rPr lang="en-IN" b="1" dirty="0">
                <a:solidFill>
                  <a:schemeClr val="bg1"/>
                </a:solidFill>
                <a:latin typeface="Roboto" panose="02000000000000000000" pitchFamily="2" charset="0"/>
                <a:ea typeface="Roboto" panose="02000000000000000000" pitchFamily="2" charset="0"/>
              </a:rPr>
              <a:t>Conclusions</a:t>
            </a: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5378" y="2970500"/>
            <a:ext cx="83821" cy="916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8491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BC4F-619E-4F30-9207-4519F0C30C92}"/>
              </a:ext>
            </a:extLst>
          </p:cNvPr>
          <p:cNvSpPr>
            <a:spLocks noGrp="1"/>
          </p:cNvSpPr>
          <p:nvPr>
            <p:ph type="title"/>
          </p:nvPr>
        </p:nvSpPr>
        <p:spPr>
          <a:xfrm>
            <a:off x="838200" y="235743"/>
            <a:ext cx="10515600" cy="1325563"/>
          </a:xfrm>
        </p:spPr>
        <p:txBody>
          <a:bodyPr>
            <a:normAutofit/>
          </a:bodyPr>
          <a:lstStyle/>
          <a:p>
            <a:pPr algn="ctr"/>
            <a:r>
              <a:rPr lang="en-US" sz="4000" b="1" dirty="0">
                <a:latin typeface="Roboto" panose="02000000000000000000" pitchFamily="2" charset="0"/>
                <a:ea typeface="Roboto" panose="02000000000000000000" pitchFamily="2" charset="0"/>
                <a:cs typeface="Tahoma" panose="020B0604030504040204" pitchFamily="34" charset="0"/>
              </a:rPr>
              <a:t>Conclusions</a:t>
            </a:r>
            <a:endParaRPr lang="en-IN" sz="4000" b="1" dirty="0">
              <a:latin typeface="Roboto" panose="02000000000000000000" pitchFamily="2" charset="0"/>
              <a:ea typeface="Roboto" panose="02000000000000000000" pitchFamily="2" charset="0"/>
              <a:cs typeface="Tahoma" panose="020B0604030504040204" pitchFamily="34" charset="0"/>
            </a:endParaRPr>
          </a:p>
        </p:txBody>
      </p:sp>
      <p:sp>
        <p:nvSpPr>
          <p:cNvPr id="5" name="Rectangle 4">
            <a:extLst>
              <a:ext uri="{FF2B5EF4-FFF2-40B4-BE49-F238E27FC236}">
                <a16:creationId xmlns:a16="http://schemas.microsoft.com/office/drawing/2014/main" id="{F076C4F8-76C5-49A7-8816-0B3C5A03A085}"/>
              </a:ext>
            </a:extLst>
          </p:cNvPr>
          <p:cNvSpPr/>
          <p:nvPr/>
        </p:nvSpPr>
        <p:spPr>
          <a:xfrm>
            <a:off x="3419475" y="0"/>
            <a:ext cx="5353050" cy="857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C3B96E42-493D-4090-86DA-997599A0379F}"/>
              </a:ext>
            </a:extLst>
          </p:cNvPr>
          <p:cNvSpPr/>
          <p:nvPr/>
        </p:nvSpPr>
        <p:spPr>
          <a:xfrm>
            <a:off x="1795462" y="1871657"/>
            <a:ext cx="1114425" cy="1038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0070C0"/>
                </a:solidFill>
              </a:rPr>
              <a:t>1</a:t>
            </a:r>
          </a:p>
        </p:txBody>
      </p:sp>
      <p:sp>
        <p:nvSpPr>
          <p:cNvPr id="8" name="Oval 7">
            <a:extLst>
              <a:ext uri="{FF2B5EF4-FFF2-40B4-BE49-F238E27FC236}">
                <a16:creationId xmlns:a16="http://schemas.microsoft.com/office/drawing/2014/main" id="{8ABE7511-383F-4E17-814A-0D4D9E1AAA63}"/>
              </a:ext>
            </a:extLst>
          </p:cNvPr>
          <p:cNvSpPr/>
          <p:nvPr/>
        </p:nvSpPr>
        <p:spPr>
          <a:xfrm>
            <a:off x="5538787" y="1871658"/>
            <a:ext cx="1114425" cy="1038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0070C0"/>
                </a:solidFill>
              </a:rPr>
              <a:t>2</a:t>
            </a:r>
          </a:p>
        </p:txBody>
      </p:sp>
      <p:sp>
        <p:nvSpPr>
          <p:cNvPr id="9" name="Oval 8">
            <a:extLst>
              <a:ext uri="{FF2B5EF4-FFF2-40B4-BE49-F238E27FC236}">
                <a16:creationId xmlns:a16="http://schemas.microsoft.com/office/drawing/2014/main" id="{C04D0A81-B7C0-4BD1-B6C9-40EF011D0BE0}"/>
              </a:ext>
            </a:extLst>
          </p:cNvPr>
          <p:cNvSpPr/>
          <p:nvPr/>
        </p:nvSpPr>
        <p:spPr>
          <a:xfrm>
            <a:off x="9282113" y="1871656"/>
            <a:ext cx="1114425" cy="1038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0070C0"/>
                </a:solidFill>
              </a:rPr>
              <a:t>3</a:t>
            </a:r>
          </a:p>
        </p:txBody>
      </p:sp>
      <p:sp>
        <p:nvSpPr>
          <p:cNvPr id="12" name="TextBox 11">
            <a:extLst>
              <a:ext uri="{FF2B5EF4-FFF2-40B4-BE49-F238E27FC236}">
                <a16:creationId xmlns:a16="http://schemas.microsoft.com/office/drawing/2014/main" id="{51889C36-0922-4E5D-A2F2-CDBD72C49917}"/>
              </a:ext>
            </a:extLst>
          </p:cNvPr>
          <p:cNvSpPr txBox="1"/>
          <p:nvPr/>
        </p:nvSpPr>
        <p:spPr>
          <a:xfrm>
            <a:off x="714376" y="3220233"/>
            <a:ext cx="3409950" cy="2862322"/>
          </a:xfrm>
          <a:prstGeom prst="rect">
            <a:avLst/>
          </a:prstGeom>
          <a:noFill/>
        </p:spPr>
        <p:txBody>
          <a:bodyPr wrap="square" rtlCol="0">
            <a:spAutoFit/>
          </a:bodyPr>
          <a:lstStyle/>
          <a:p>
            <a:r>
              <a:rPr lang="en-IN" dirty="0">
                <a:solidFill>
                  <a:srgbClr val="0070C0"/>
                </a:solidFill>
              </a:rPr>
              <a:t>Shooting incidents </a:t>
            </a:r>
            <a:r>
              <a:rPr lang="en-IN" dirty="0"/>
              <a:t>and </a:t>
            </a:r>
            <a:r>
              <a:rPr lang="en-IN" dirty="0">
                <a:solidFill>
                  <a:srgbClr val="0070C0"/>
                </a:solidFill>
              </a:rPr>
              <a:t>murders</a:t>
            </a:r>
            <a:r>
              <a:rPr lang="en-IN" dirty="0"/>
              <a:t> across the months for the period follow a </a:t>
            </a:r>
            <a:r>
              <a:rPr lang="en-IN" dirty="0">
                <a:solidFill>
                  <a:srgbClr val="0070C0"/>
                </a:solidFill>
              </a:rPr>
              <a:t>seasonal cycle </a:t>
            </a:r>
            <a:r>
              <a:rPr lang="en-IN" dirty="0"/>
              <a:t>with both of them having </a:t>
            </a:r>
            <a:r>
              <a:rPr lang="en-IN" dirty="0">
                <a:solidFill>
                  <a:srgbClr val="0070C0"/>
                </a:solidFill>
              </a:rPr>
              <a:t>lowest count in February </a:t>
            </a:r>
            <a:r>
              <a:rPr lang="en-IN" dirty="0"/>
              <a:t>and continues to a rise in a linear fashion until they reach the </a:t>
            </a:r>
            <a:r>
              <a:rPr lang="en-IN" dirty="0">
                <a:solidFill>
                  <a:srgbClr val="0070C0"/>
                </a:solidFill>
              </a:rPr>
              <a:t>peaks in the month of August and September </a:t>
            </a:r>
            <a:r>
              <a:rPr lang="en-IN" dirty="0"/>
              <a:t>respectively before eventually falling down, again in a </a:t>
            </a:r>
            <a:r>
              <a:rPr lang="en-IN" dirty="0">
                <a:solidFill>
                  <a:srgbClr val="0070C0"/>
                </a:solidFill>
              </a:rPr>
              <a:t>linear fashion</a:t>
            </a:r>
            <a:r>
              <a:rPr lang="en-IN" dirty="0"/>
              <a:t>.</a:t>
            </a:r>
          </a:p>
        </p:txBody>
      </p:sp>
      <p:sp>
        <p:nvSpPr>
          <p:cNvPr id="13" name="TextBox 12">
            <a:extLst>
              <a:ext uri="{FF2B5EF4-FFF2-40B4-BE49-F238E27FC236}">
                <a16:creationId xmlns:a16="http://schemas.microsoft.com/office/drawing/2014/main" id="{CADA11EC-C407-4E04-A46F-A9A0348F6A05}"/>
              </a:ext>
            </a:extLst>
          </p:cNvPr>
          <p:cNvSpPr txBox="1"/>
          <p:nvPr/>
        </p:nvSpPr>
        <p:spPr>
          <a:xfrm>
            <a:off x="4391024" y="3205937"/>
            <a:ext cx="3409950" cy="2585323"/>
          </a:xfrm>
          <a:prstGeom prst="rect">
            <a:avLst/>
          </a:prstGeom>
          <a:noFill/>
        </p:spPr>
        <p:txBody>
          <a:bodyPr wrap="square" rtlCol="0">
            <a:spAutoFit/>
          </a:bodyPr>
          <a:lstStyle/>
          <a:p>
            <a:r>
              <a:rPr lang="en-IN" dirty="0">
                <a:solidFill>
                  <a:schemeClr val="accent4">
                    <a:lumMod val="75000"/>
                  </a:schemeClr>
                </a:solidFill>
              </a:rPr>
              <a:t>Shooting incidents </a:t>
            </a:r>
            <a:r>
              <a:rPr lang="en-IN" dirty="0"/>
              <a:t>and </a:t>
            </a:r>
            <a:r>
              <a:rPr lang="en-IN" dirty="0">
                <a:solidFill>
                  <a:schemeClr val="accent4">
                    <a:lumMod val="75000"/>
                  </a:schemeClr>
                </a:solidFill>
              </a:rPr>
              <a:t>murders</a:t>
            </a:r>
            <a:r>
              <a:rPr lang="en-IN" dirty="0"/>
              <a:t> across the days for the period </a:t>
            </a:r>
            <a:r>
              <a:rPr lang="en-IN" dirty="0">
                <a:solidFill>
                  <a:schemeClr val="accent4">
                    <a:lumMod val="75000"/>
                  </a:schemeClr>
                </a:solidFill>
              </a:rPr>
              <a:t>don't follow any specific cyclic pattern</a:t>
            </a:r>
            <a:r>
              <a:rPr lang="en-IN" dirty="0"/>
              <a:t> but whenever they goes beyond a threshold on a specific day they fall back within the threshold in the next day. More data is required to examine this erratic trend.</a:t>
            </a:r>
          </a:p>
        </p:txBody>
      </p:sp>
      <p:sp>
        <p:nvSpPr>
          <p:cNvPr id="14" name="TextBox 13">
            <a:extLst>
              <a:ext uri="{FF2B5EF4-FFF2-40B4-BE49-F238E27FC236}">
                <a16:creationId xmlns:a16="http://schemas.microsoft.com/office/drawing/2014/main" id="{605720F8-E005-439C-881D-6C0512FC2100}"/>
              </a:ext>
            </a:extLst>
          </p:cNvPr>
          <p:cNvSpPr txBox="1"/>
          <p:nvPr/>
        </p:nvSpPr>
        <p:spPr>
          <a:xfrm>
            <a:off x="8067676" y="3205937"/>
            <a:ext cx="3409950" cy="3416320"/>
          </a:xfrm>
          <a:prstGeom prst="rect">
            <a:avLst/>
          </a:prstGeom>
          <a:noFill/>
        </p:spPr>
        <p:txBody>
          <a:bodyPr wrap="square" rtlCol="0">
            <a:spAutoFit/>
          </a:bodyPr>
          <a:lstStyle/>
          <a:p>
            <a:r>
              <a:rPr lang="en-IN" dirty="0">
                <a:solidFill>
                  <a:srgbClr val="0070C0"/>
                </a:solidFill>
              </a:rPr>
              <a:t>78.4% of the total shooting incidents </a:t>
            </a:r>
            <a:r>
              <a:rPr lang="en-IN" dirty="0"/>
              <a:t>and </a:t>
            </a:r>
            <a:r>
              <a:rPr lang="en-IN" dirty="0">
                <a:solidFill>
                  <a:srgbClr val="0070C0"/>
                </a:solidFill>
              </a:rPr>
              <a:t>79.4% of the deaths resulting from such incidents </a:t>
            </a:r>
            <a:r>
              <a:rPr lang="en-IN" dirty="0"/>
              <a:t>have been recorded from</a:t>
            </a:r>
            <a:r>
              <a:rPr lang="en-IN" dirty="0">
                <a:solidFill>
                  <a:srgbClr val="0070C0"/>
                </a:solidFill>
              </a:rPr>
              <a:t> residential areas</a:t>
            </a:r>
            <a:r>
              <a:rPr lang="en-IN" dirty="0"/>
              <a:t> containing multi-dwelling units like apartments and public housing units and private homes. This means that </a:t>
            </a:r>
            <a:r>
              <a:rPr lang="en-IN" dirty="0">
                <a:solidFill>
                  <a:srgbClr val="0070C0"/>
                </a:solidFill>
              </a:rPr>
              <a:t>only 20% </a:t>
            </a:r>
            <a:r>
              <a:rPr lang="en-IN" dirty="0"/>
              <a:t>of such events happen in </a:t>
            </a:r>
            <a:r>
              <a:rPr lang="en-IN" dirty="0">
                <a:solidFill>
                  <a:srgbClr val="0070C0"/>
                </a:solidFill>
              </a:rPr>
              <a:t>public places </a:t>
            </a:r>
            <a:r>
              <a:rPr lang="en-IN" dirty="0"/>
              <a:t>like stores and bars meaning that staying outdoor is much safer than being indoor in the New York.</a:t>
            </a:r>
          </a:p>
        </p:txBody>
      </p:sp>
    </p:spTree>
    <p:extLst>
      <p:ext uri="{BB962C8B-B14F-4D97-AF65-F5344CB8AC3E}">
        <p14:creationId xmlns:p14="http://schemas.microsoft.com/office/powerpoint/2010/main" val="416086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BC4F-619E-4F30-9207-4519F0C30C92}"/>
              </a:ext>
            </a:extLst>
          </p:cNvPr>
          <p:cNvSpPr>
            <a:spLocks noGrp="1"/>
          </p:cNvSpPr>
          <p:nvPr>
            <p:ph type="title"/>
          </p:nvPr>
        </p:nvSpPr>
        <p:spPr>
          <a:xfrm>
            <a:off x="838200" y="235743"/>
            <a:ext cx="10515600" cy="1325563"/>
          </a:xfrm>
        </p:spPr>
        <p:txBody>
          <a:bodyPr>
            <a:normAutofit/>
          </a:bodyPr>
          <a:lstStyle/>
          <a:p>
            <a:pPr algn="ctr"/>
            <a:r>
              <a:rPr lang="en-US" sz="4000" b="1" dirty="0">
                <a:latin typeface="Roboto" panose="02000000000000000000" pitchFamily="2" charset="0"/>
                <a:ea typeface="Roboto" panose="02000000000000000000" pitchFamily="2" charset="0"/>
                <a:cs typeface="Tahoma" panose="020B0604030504040204" pitchFamily="34" charset="0"/>
              </a:rPr>
              <a:t>Conclusions</a:t>
            </a:r>
            <a:endParaRPr lang="en-IN" sz="4000" b="1" dirty="0">
              <a:latin typeface="Roboto" panose="02000000000000000000" pitchFamily="2" charset="0"/>
              <a:ea typeface="Roboto" panose="02000000000000000000" pitchFamily="2" charset="0"/>
              <a:cs typeface="Tahoma" panose="020B0604030504040204" pitchFamily="34" charset="0"/>
            </a:endParaRPr>
          </a:p>
        </p:txBody>
      </p:sp>
      <p:sp>
        <p:nvSpPr>
          <p:cNvPr id="5" name="Rectangle 4">
            <a:extLst>
              <a:ext uri="{FF2B5EF4-FFF2-40B4-BE49-F238E27FC236}">
                <a16:creationId xmlns:a16="http://schemas.microsoft.com/office/drawing/2014/main" id="{F076C4F8-76C5-49A7-8816-0B3C5A03A085}"/>
              </a:ext>
            </a:extLst>
          </p:cNvPr>
          <p:cNvSpPr/>
          <p:nvPr/>
        </p:nvSpPr>
        <p:spPr>
          <a:xfrm>
            <a:off x="3419475" y="0"/>
            <a:ext cx="5353050" cy="857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C3B96E42-493D-4090-86DA-997599A0379F}"/>
              </a:ext>
            </a:extLst>
          </p:cNvPr>
          <p:cNvSpPr/>
          <p:nvPr/>
        </p:nvSpPr>
        <p:spPr>
          <a:xfrm>
            <a:off x="1795462" y="1871657"/>
            <a:ext cx="1114425" cy="1038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0070C0"/>
                </a:solidFill>
              </a:rPr>
              <a:t>4</a:t>
            </a:r>
          </a:p>
        </p:txBody>
      </p:sp>
      <p:sp>
        <p:nvSpPr>
          <p:cNvPr id="8" name="Oval 7">
            <a:extLst>
              <a:ext uri="{FF2B5EF4-FFF2-40B4-BE49-F238E27FC236}">
                <a16:creationId xmlns:a16="http://schemas.microsoft.com/office/drawing/2014/main" id="{8ABE7511-383F-4E17-814A-0D4D9E1AAA63}"/>
              </a:ext>
            </a:extLst>
          </p:cNvPr>
          <p:cNvSpPr/>
          <p:nvPr/>
        </p:nvSpPr>
        <p:spPr>
          <a:xfrm>
            <a:off x="5538787" y="1871658"/>
            <a:ext cx="1114425" cy="1038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0070C0"/>
                </a:solidFill>
              </a:rPr>
              <a:t>5</a:t>
            </a:r>
          </a:p>
        </p:txBody>
      </p:sp>
      <p:sp>
        <p:nvSpPr>
          <p:cNvPr id="9" name="Oval 8">
            <a:extLst>
              <a:ext uri="{FF2B5EF4-FFF2-40B4-BE49-F238E27FC236}">
                <a16:creationId xmlns:a16="http://schemas.microsoft.com/office/drawing/2014/main" id="{C04D0A81-B7C0-4BD1-B6C9-40EF011D0BE0}"/>
              </a:ext>
            </a:extLst>
          </p:cNvPr>
          <p:cNvSpPr/>
          <p:nvPr/>
        </p:nvSpPr>
        <p:spPr>
          <a:xfrm>
            <a:off x="9282113" y="1871656"/>
            <a:ext cx="1114425" cy="1038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0070C0"/>
                </a:solidFill>
              </a:rPr>
              <a:t>6</a:t>
            </a:r>
          </a:p>
        </p:txBody>
      </p:sp>
      <p:sp>
        <p:nvSpPr>
          <p:cNvPr id="12" name="TextBox 11">
            <a:extLst>
              <a:ext uri="{FF2B5EF4-FFF2-40B4-BE49-F238E27FC236}">
                <a16:creationId xmlns:a16="http://schemas.microsoft.com/office/drawing/2014/main" id="{51889C36-0922-4E5D-A2F2-CDBD72C49917}"/>
              </a:ext>
            </a:extLst>
          </p:cNvPr>
          <p:cNvSpPr txBox="1"/>
          <p:nvPr/>
        </p:nvSpPr>
        <p:spPr>
          <a:xfrm>
            <a:off x="714376" y="3220233"/>
            <a:ext cx="3409950" cy="2308324"/>
          </a:xfrm>
          <a:prstGeom prst="rect">
            <a:avLst/>
          </a:prstGeom>
          <a:noFill/>
        </p:spPr>
        <p:txBody>
          <a:bodyPr wrap="square" rtlCol="0">
            <a:spAutoFit/>
          </a:bodyPr>
          <a:lstStyle/>
          <a:p>
            <a:r>
              <a:rPr lang="en-IN" dirty="0"/>
              <a:t>Shooting Incident </a:t>
            </a:r>
            <a:r>
              <a:rPr lang="en-IN" dirty="0">
                <a:solidFill>
                  <a:srgbClr val="0070C0"/>
                </a:solidFill>
              </a:rPr>
              <a:t>Rates</a:t>
            </a:r>
            <a:r>
              <a:rPr lang="en-IN" dirty="0"/>
              <a:t> and Murder Rates has been </a:t>
            </a:r>
            <a:r>
              <a:rPr lang="en-IN" dirty="0">
                <a:solidFill>
                  <a:srgbClr val="0070C0"/>
                </a:solidFill>
              </a:rPr>
              <a:t>falling in general but spiked in 2020</a:t>
            </a:r>
            <a:r>
              <a:rPr lang="en-IN" dirty="0"/>
              <a:t>. It can be a temporary spike due to global pandemic amid other factors, need more data besides this data set to gain a complete picture on this point.</a:t>
            </a:r>
          </a:p>
        </p:txBody>
      </p:sp>
      <p:sp>
        <p:nvSpPr>
          <p:cNvPr id="13" name="TextBox 12">
            <a:extLst>
              <a:ext uri="{FF2B5EF4-FFF2-40B4-BE49-F238E27FC236}">
                <a16:creationId xmlns:a16="http://schemas.microsoft.com/office/drawing/2014/main" id="{CADA11EC-C407-4E04-A46F-A9A0348F6A05}"/>
              </a:ext>
            </a:extLst>
          </p:cNvPr>
          <p:cNvSpPr txBox="1"/>
          <p:nvPr/>
        </p:nvSpPr>
        <p:spPr>
          <a:xfrm>
            <a:off x="4124326" y="3205937"/>
            <a:ext cx="3943350" cy="3416320"/>
          </a:xfrm>
          <a:prstGeom prst="rect">
            <a:avLst/>
          </a:prstGeom>
          <a:noFill/>
        </p:spPr>
        <p:txBody>
          <a:bodyPr wrap="square" rtlCol="0">
            <a:spAutoFit/>
          </a:bodyPr>
          <a:lstStyle/>
          <a:p>
            <a:r>
              <a:rPr lang="en-IN" dirty="0">
                <a:solidFill>
                  <a:schemeClr val="accent4">
                    <a:lumMod val="75000"/>
                  </a:schemeClr>
                </a:solidFill>
              </a:rPr>
              <a:t>Not every region </a:t>
            </a:r>
            <a:r>
              <a:rPr lang="en-IN" dirty="0"/>
              <a:t>in New York record </a:t>
            </a:r>
            <a:r>
              <a:rPr lang="en-IN" dirty="0">
                <a:solidFill>
                  <a:schemeClr val="accent4">
                    <a:lumMod val="75000"/>
                  </a:schemeClr>
                </a:solidFill>
              </a:rPr>
              <a:t>same numbers</a:t>
            </a:r>
            <a:r>
              <a:rPr lang="en-IN" dirty="0"/>
              <a:t>. The number of incidents leading to murders vary quite a bit with </a:t>
            </a:r>
            <a:r>
              <a:rPr lang="en-IN" dirty="0">
                <a:solidFill>
                  <a:schemeClr val="accent4">
                    <a:lumMod val="75000"/>
                  </a:schemeClr>
                </a:solidFill>
              </a:rPr>
              <a:t>Brooklyn</a:t>
            </a:r>
            <a:r>
              <a:rPr lang="en-IN" dirty="0"/>
              <a:t> having mean of </a:t>
            </a:r>
            <a:r>
              <a:rPr lang="en-IN" dirty="0">
                <a:solidFill>
                  <a:schemeClr val="accent4">
                    <a:lumMod val="75000"/>
                  </a:schemeClr>
                </a:solidFill>
              </a:rPr>
              <a:t>36.2 murders </a:t>
            </a:r>
            <a:r>
              <a:rPr lang="en-IN" dirty="0"/>
              <a:t>reported in each year while St</a:t>
            </a:r>
            <a:r>
              <a:rPr lang="en-IN" dirty="0">
                <a:solidFill>
                  <a:schemeClr val="accent4">
                    <a:lumMod val="75000"/>
                  </a:schemeClr>
                </a:solidFill>
              </a:rPr>
              <a:t>aten Island</a:t>
            </a:r>
            <a:r>
              <a:rPr lang="en-IN" dirty="0"/>
              <a:t> has a mean of only </a:t>
            </a:r>
            <a:r>
              <a:rPr lang="en-IN" dirty="0">
                <a:solidFill>
                  <a:schemeClr val="accent4">
                    <a:lumMod val="75000"/>
                  </a:schemeClr>
                </a:solidFill>
              </a:rPr>
              <a:t>4.2</a:t>
            </a:r>
            <a:r>
              <a:rPr lang="en-IN" dirty="0"/>
              <a:t>. </a:t>
            </a:r>
          </a:p>
          <a:p>
            <a:endParaRPr lang="en-IN" dirty="0"/>
          </a:p>
          <a:p>
            <a:r>
              <a:rPr lang="en-IN" dirty="0"/>
              <a:t>And since we have seen a </a:t>
            </a:r>
            <a:r>
              <a:rPr lang="en-IN" dirty="0">
                <a:solidFill>
                  <a:schemeClr val="accent4">
                    <a:lumMod val="75000"/>
                  </a:schemeClr>
                </a:solidFill>
              </a:rPr>
              <a:t>linear relationship</a:t>
            </a:r>
            <a:r>
              <a:rPr lang="en-IN" dirty="0"/>
              <a:t> between Murder Rates and Incident Rates in Part 3 we </a:t>
            </a:r>
            <a:r>
              <a:rPr lang="en-IN" dirty="0">
                <a:solidFill>
                  <a:schemeClr val="accent4">
                    <a:lumMod val="75000"/>
                  </a:schemeClr>
                </a:solidFill>
              </a:rPr>
              <a:t>can infer that same must be true for number of incidents.</a:t>
            </a:r>
          </a:p>
        </p:txBody>
      </p:sp>
      <p:sp>
        <p:nvSpPr>
          <p:cNvPr id="14" name="TextBox 13">
            <a:extLst>
              <a:ext uri="{FF2B5EF4-FFF2-40B4-BE49-F238E27FC236}">
                <a16:creationId xmlns:a16="http://schemas.microsoft.com/office/drawing/2014/main" id="{605720F8-E005-439C-881D-6C0512FC2100}"/>
              </a:ext>
            </a:extLst>
          </p:cNvPr>
          <p:cNvSpPr txBox="1"/>
          <p:nvPr/>
        </p:nvSpPr>
        <p:spPr>
          <a:xfrm>
            <a:off x="8134350" y="3205937"/>
            <a:ext cx="3409950" cy="3139321"/>
          </a:xfrm>
          <a:prstGeom prst="rect">
            <a:avLst/>
          </a:prstGeom>
          <a:noFill/>
        </p:spPr>
        <p:txBody>
          <a:bodyPr wrap="square" rtlCol="0">
            <a:spAutoFit/>
          </a:bodyPr>
          <a:lstStyle/>
          <a:p>
            <a:r>
              <a:rPr lang="en-IN" dirty="0"/>
              <a:t>There exists a </a:t>
            </a:r>
            <a:r>
              <a:rPr lang="en-IN" dirty="0">
                <a:solidFill>
                  <a:srgbClr val="0070C0"/>
                </a:solidFill>
              </a:rPr>
              <a:t>linear relationship </a:t>
            </a:r>
            <a:r>
              <a:rPr lang="en-IN" dirty="0"/>
              <a:t>between the Number of Incidents and Numbers of Murders in the regions across the years.</a:t>
            </a:r>
          </a:p>
          <a:p>
            <a:endParaRPr lang="en-IN" dirty="0"/>
          </a:p>
          <a:p>
            <a:r>
              <a:rPr lang="en-IN" dirty="0"/>
              <a:t>This relationship </a:t>
            </a:r>
            <a:r>
              <a:rPr lang="en-IN" dirty="0">
                <a:solidFill>
                  <a:srgbClr val="0070C0"/>
                </a:solidFill>
              </a:rPr>
              <a:t>could be reduced </a:t>
            </a:r>
            <a:r>
              <a:rPr lang="en-IN" dirty="0"/>
              <a:t>through various methods like </a:t>
            </a:r>
            <a:r>
              <a:rPr lang="en-IN" dirty="0">
                <a:solidFill>
                  <a:srgbClr val="0070C0"/>
                </a:solidFill>
              </a:rPr>
              <a:t>providing better treatment </a:t>
            </a:r>
            <a:r>
              <a:rPr lang="en-IN" dirty="0"/>
              <a:t>to the victims and others with which deaths due to these incidents could be reduced.</a:t>
            </a:r>
          </a:p>
        </p:txBody>
      </p:sp>
    </p:spTree>
    <p:extLst>
      <p:ext uri="{BB962C8B-B14F-4D97-AF65-F5344CB8AC3E}">
        <p14:creationId xmlns:p14="http://schemas.microsoft.com/office/powerpoint/2010/main" val="398594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P spid="13"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BC4F-619E-4F30-9207-4519F0C30C92}"/>
              </a:ext>
            </a:extLst>
          </p:cNvPr>
          <p:cNvSpPr>
            <a:spLocks noGrp="1"/>
          </p:cNvSpPr>
          <p:nvPr>
            <p:ph type="title"/>
          </p:nvPr>
        </p:nvSpPr>
        <p:spPr>
          <a:xfrm>
            <a:off x="838200" y="235743"/>
            <a:ext cx="10515600" cy="1325563"/>
          </a:xfrm>
        </p:spPr>
        <p:txBody>
          <a:bodyPr>
            <a:normAutofit/>
          </a:bodyPr>
          <a:lstStyle/>
          <a:p>
            <a:pPr algn="ctr"/>
            <a:r>
              <a:rPr lang="en-US" sz="4000" b="1" dirty="0">
                <a:latin typeface="Roboto" panose="02000000000000000000" pitchFamily="2" charset="0"/>
                <a:ea typeface="Roboto" panose="02000000000000000000" pitchFamily="2" charset="0"/>
                <a:cs typeface="Tahoma" panose="020B0604030504040204" pitchFamily="34" charset="0"/>
              </a:rPr>
              <a:t>Conclusions</a:t>
            </a:r>
            <a:endParaRPr lang="en-IN" sz="4000" b="1" dirty="0">
              <a:latin typeface="Roboto" panose="02000000000000000000" pitchFamily="2" charset="0"/>
              <a:ea typeface="Roboto" panose="02000000000000000000" pitchFamily="2" charset="0"/>
              <a:cs typeface="Tahoma" panose="020B0604030504040204" pitchFamily="34" charset="0"/>
            </a:endParaRPr>
          </a:p>
        </p:txBody>
      </p:sp>
      <p:sp>
        <p:nvSpPr>
          <p:cNvPr id="5" name="Rectangle 4">
            <a:extLst>
              <a:ext uri="{FF2B5EF4-FFF2-40B4-BE49-F238E27FC236}">
                <a16:creationId xmlns:a16="http://schemas.microsoft.com/office/drawing/2014/main" id="{F076C4F8-76C5-49A7-8816-0B3C5A03A085}"/>
              </a:ext>
            </a:extLst>
          </p:cNvPr>
          <p:cNvSpPr/>
          <p:nvPr/>
        </p:nvSpPr>
        <p:spPr>
          <a:xfrm>
            <a:off x="3419475" y="0"/>
            <a:ext cx="5353050" cy="857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8ABE7511-383F-4E17-814A-0D4D9E1AAA63}"/>
              </a:ext>
            </a:extLst>
          </p:cNvPr>
          <p:cNvSpPr/>
          <p:nvPr/>
        </p:nvSpPr>
        <p:spPr>
          <a:xfrm>
            <a:off x="5538787" y="1871658"/>
            <a:ext cx="1114425" cy="1038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0070C0"/>
                </a:solidFill>
              </a:rPr>
              <a:t>7</a:t>
            </a:r>
          </a:p>
        </p:txBody>
      </p:sp>
      <p:sp>
        <p:nvSpPr>
          <p:cNvPr id="13" name="TextBox 12">
            <a:extLst>
              <a:ext uri="{FF2B5EF4-FFF2-40B4-BE49-F238E27FC236}">
                <a16:creationId xmlns:a16="http://schemas.microsoft.com/office/drawing/2014/main" id="{CADA11EC-C407-4E04-A46F-A9A0348F6A05}"/>
              </a:ext>
            </a:extLst>
          </p:cNvPr>
          <p:cNvSpPr txBox="1"/>
          <p:nvPr/>
        </p:nvSpPr>
        <p:spPr>
          <a:xfrm>
            <a:off x="1181101" y="3220235"/>
            <a:ext cx="9805986" cy="2862322"/>
          </a:xfrm>
          <a:prstGeom prst="rect">
            <a:avLst/>
          </a:prstGeom>
          <a:noFill/>
        </p:spPr>
        <p:txBody>
          <a:bodyPr wrap="square" rtlCol="0">
            <a:spAutoFit/>
          </a:bodyPr>
          <a:lstStyle/>
          <a:p>
            <a:r>
              <a:rPr lang="en-IN" dirty="0"/>
              <a:t>There is a huge imbalance in the </a:t>
            </a:r>
            <a:r>
              <a:rPr lang="en-IN" dirty="0">
                <a:solidFill>
                  <a:srgbClr val="0070C0"/>
                </a:solidFill>
              </a:rPr>
              <a:t>proportion of perpetrators and victims </a:t>
            </a:r>
            <a:r>
              <a:rPr lang="en-IN" dirty="0"/>
              <a:t>in New York with </a:t>
            </a:r>
            <a:r>
              <a:rPr lang="en-IN" dirty="0">
                <a:solidFill>
                  <a:srgbClr val="0070C0"/>
                </a:solidFill>
              </a:rPr>
              <a:t>Blacks</a:t>
            </a:r>
            <a:r>
              <a:rPr lang="en-IN" dirty="0"/>
              <a:t> covering them at least </a:t>
            </a:r>
            <a:r>
              <a:rPr lang="en-IN" dirty="0">
                <a:solidFill>
                  <a:srgbClr val="0070C0"/>
                </a:solidFill>
              </a:rPr>
              <a:t>75% and 65% respectively</a:t>
            </a:r>
            <a:r>
              <a:rPr lang="en-IN" dirty="0"/>
              <a:t>. This shows that </a:t>
            </a:r>
            <a:r>
              <a:rPr lang="en-IN" dirty="0">
                <a:solidFill>
                  <a:srgbClr val="0070C0"/>
                </a:solidFill>
              </a:rPr>
              <a:t>most of the individuals involved </a:t>
            </a:r>
            <a:r>
              <a:rPr lang="en-IN" dirty="0"/>
              <a:t>in the shooting incidents in New York are </a:t>
            </a:r>
            <a:r>
              <a:rPr lang="en-IN" dirty="0">
                <a:solidFill>
                  <a:srgbClr val="0070C0"/>
                </a:solidFill>
              </a:rPr>
              <a:t>Blacks, and mostly Men</a:t>
            </a:r>
            <a:r>
              <a:rPr lang="en-IN" dirty="0"/>
              <a:t>, as we saw that more than 90% of all the perpetrators in the shooting incidents are men.</a:t>
            </a:r>
          </a:p>
          <a:p>
            <a:endParaRPr lang="en-IN" dirty="0"/>
          </a:p>
          <a:p>
            <a:endParaRPr lang="en-IN" dirty="0"/>
          </a:p>
          <a:p>
            <a:r>
              <a:rPr lang="en-IN" b="1" i="1" u="sng" dirty="0"/>
              <a:t>Note:</a:t>
            </a:r>
          </a:p>
          <a:p>
            <a:r>
              <a:rPr lang="en-IN" b="1" i="1" dirty="0"/>
              <a:t>All the above conclusions are based on the process followed in the report and are subjected to the bias sources identified in Part 4. They are not conclusive and hence, we must be cautious in accepting these conclusions as they could change if one could use data from different sources.</a:t>
            </a:r>
          </a:p>
        </p:txBody>
      </p:sp>
    </p:spTree>
    <p:extLst>
      <p:ext uri="{BB962C8B-B14F-4D97-AF65-F5344CB8AC3E}">
        <p14:creationId xmlns:p14="http://schemas.microsoft.com/office/powerpoint/2010/main" val="380789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1000"/>
                                        <p:tgtEl>
                                          <p:spTgt spid="13">
                                            <p:txEl>
                                              <p:pRg st="3" end="3"/>
                                            </p:txEl>
                                          </p:spTgt>
                                        </p:tgtEl>
                                      </p:cBhvr>
                                    </p:animEffect>
                                    <p:anim calcmode="lin" valueType="num">
                                      <p:cBhvr>
                                        <p:cTn id="18"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1000"/>
                                        <p:tgtEl>
                                          <p:spTgt spid="13">
                                            <p:txEl>
                                              <p:pRg st="4" end="4"/>
                                            </p:txEl>
                                          </p:spTgt>
                                        </p:tgtEl>
                                      </p:cBhvr>
                                    </p:animEffect>
                                    <p:anim calcmode="lin" valueType="num">
                                      <p:cBhvr>
                                        <p:cTn id="23"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435966" y="2970501"/>
            <a:ext cx="9144000" cy="916997"/>
          </a:xfrm>
        </p:spPr>
        <p:txBody>
          <a:bodyPr>
            <a:normAutofit/>
          </a:bodyPr>
          <a:lstStyle/>
          <a:p>
            <a:pPr algn="l"/>
            <a:r>
              <a:rPr lang="en-IN" b="1" dirty="0">
                <a:solidFill>
                  <a:schemeClr val="bg1"/>
                </a:solidFill>
                <a:latin typeface="Roboto" panose="02000000000000000000" pitchFamily="2" charset="0"/>
                <a:ea typeface="Roboto" panose="02000000000000000000" pitchFamily="2" charset="0"/>
              </a:rPr>
              <a:t>Appendix</a:t>
            </a: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5378" y="2970500"/>
            <a:ext cx="83821" cy="916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2052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9983B1-C9B0-471B-9D09-45B4098557AB}"/>
              </a:ext>
            </a:extLst>
          </p:cNvPr>
          <p:cNvSpPr>
            <a:spLocks noGrp="1"/>
          </p:cNvSpPr>
          <p:nvPr>
            <p:ph idx="1"/>
          </p:nvPr>
        </p:nvSpPr>
        <p:spPr>
          <a:xfrm>
            <a:off x="838200" y="885825"/>
            <a:ext cx="10515600" cy="5291138"/>
          </a:xfrm>
        </p:spPr>
        <p:txBody>
          <a:bodyPr/>
          <a:lstStyle/>
          <a:p>
            <a:r>
              <a:rPr lang="en-IN" dirty="0"/>
              <a:t>This report is based on the data available at </a:t>
            </a:r>
            <a:r>
              <a:rPr lang="en-IN" dirty="0">
                <a:hlinkClick r:id="rId2"/>
              </a:rPr>
              <a:t>https://catalog.data.gov/dataset/nypd-shooting-incident-data-historic</a:t>
            </a:r>
            <a:endParaRPr lang="en-IN" dirty="0"/>
          </a:p>
          <a:p>
            <a:r>
              <a:rPr lang="en-IN" dirty="0"/>
              <a:t>More detailed explanation, visualizations, and analysis could be found in the PDF report and RMD version of the report at </a:t>
            </a:r>
            <a:r>
              <a:rPr lang="en-IN" dirty="0">
                <a:hlinkClick r:id="rId3"/>
              </a:rPr>
              <a:t>https://github.com/anubhav-ds/NYPD-Shooting-Incident-Report</a:t>
            </a:r>
            <a:endParaRPr lang="en-IN" dirty="0"/>
          </a:p>
          <a:p>
            <a:endParaRPr lang="en-IN" dirty="0"/>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395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Roboto" panose="02000000000000000000" pitchFamily="2" charset="0"/>
                <a:ea typeface="Roboto" panose="02000000000000000000" pitchFamily="2" charset="0"/>
              </a:rPr>
              <a:t>Objective</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rmAutofit/>
          </a:bodyPr>
          <a:lstStyle/>
          <a:p>
            <a:r>
              <a:rPr lang="en-US" sz="2200" dirty="0">
                <a:latin typeface="Roboto" panose="02000000000000000000" pitchFamily="2" charset="0"/>
                <a:ea typeface="Roboto" panose="02000000000000000000" pitchFamily="2" charset="0"/>
              </a:rPr>
              <a:t>Tidy the </a:t>
            </a:r>
            <a:r>
              <a:rPr lang="en-IN" sz="2200" dirty="0">
                <a:latin typeface="Roboto" panose="02000000000000000000" pitchFamily="2" charset="0"/>
                <a:ea typeface="Roboto" panose="02000000000000000000" pitchFamily="2" charset="0"/>
              </a:rPr>
              <a:t>NYPD Shooting Incident Data (Historic)</a:t>
            </a:r>
          </a:p>
          <a:p>
            <a:r>
              <a:rPr lang="en-IN" sz="2200" dirty="0">
                <a:latin typeface="Roboto" panose="02000000000000000000" pitchFamily="2" charset="0"/>
                <a:ea typeface="Roboto" panose="02000000000000000000" pitchFamily="2" charset="0"/>
              </a:rPr>
              <a:t>Perform the Analysis and make Visualizations to understand the data</a:t>
            </a:r>
          </a:p>
          <a:p>
            <a:r>
              <a:rPr lang="en-IN" sz="2200" dirty="0">
                <a:latin typeface="Roboto" panose="02000000000000000000" pitchFamily="2" charset="0"/>
                <a:ea typeface="Roboto" panose="02000000000000000000" pitchFamily="2" charset="0"/>
              </a:rPr>
              <a:t>Make a linear model for the NYPD Data</a:t>
            </a:r>
          </a:p>
          <a:p>
            <a:r>
              <a:rPr lang="en-IN" sz="2200" dirty="0">
                <a:latin typeface="Roboto" panose="02000000000000000000" pitchFamily="2" charset="0"/>
                <a:ea typeface="Roboto" panose="02000000000000000000" pitchFamily="2" charset="0"/>
              </a:rPr>
              <a:t>Identify Bias Sources</a:t>
            </a:r>
          </a:p>
          <a:p>
            <a:r>
              <a:rPr lang="en-IN" sz="2200" dirty="0">
                <a:latin typeface="Roboto" panose="02000000000000000000" pitchFamily="2" charset="0"/>
                <a:ea typeface="Roboto" panose="02000000000000000000" pitchFamily="2" charset="0"/>
              </a:rPr>
              <a:t>Summarizing the findings</a:t>
            </a:r>
          </a:p>
        </p:txBody>
      </p:sp>
      <p:sp>
        <p:nvSpPr>
          <p:cNvPr id="5" name="Rectangle 4">
            <a:extLst>
              <a:ext uri="{FF2B5EF4-FFF2-40B4-BE49-F238E27FC236}">
                <a16:creationId xmlns:a16="http://schemas.microsoft.com/office/drawing/2014/main" id="{B803F47C-0024-44D1-BE61-B3FA9A96363D}"/>
              </a:ext>
            </a:extLst>
          </p:cNvPr>
          <p:cNvSpPr/>
          <p:nvPr/>
        </p:nvSpPr>
        <p:spPr>
          <a:xfrm>
            <a:off x="0" y="428625"/>
            <a:ext cx="66675"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18626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Roboto" panose="02000000000000000000" pitchFamily="2" charset="0"/>
                <a:ea typeface="Roboto" panose="02000000000000000000" pitchFamily="2" charset="0"/>
              </a:rPr>
              <a:t>NYPD Shooting Incident Data Set</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rmAutofit/>
          </a:bodyPr>
          <a:lstStyle/>
          <a:p>
            <a:pPr algn="l"/>
            <a:r>
              <a:rPr lang="en-US" sz="2200" dirty="0">
                <a:latin typeface="Roboto" panose="02000000000000000000" pitchFamily="2" charset="0"/>
                <a:ea typeface="Roboto" panose="02000000000000000000" pitchFamily="2" charset="0"/>
              </a:rPr>
              <a:t>A huge data set containing </a:t>
            </a:r>
            <a:r>
              <a:rPr lang="en-IN" sz="2200" dirty="0">
                <a:solidFill>
                  <a:srgbClr val="333333"/>
                </a:solidFill>
                <a:latin typeface="Roboto" panose="02000000000000000000" pitchFamily="2" charset="0"/>
                <a:ea typeface="Roboto" panose="02000000000000000000" pitchFamily="2" charset="0"/>
              </a:rPr>
              <a:t>l</a:t>
            </a:r>
            <a:r>
              <a:rPr lang="en-IN" sz="2200" b="0" i="0" dirty="0">
                <a:solidFill>
                  <a:srgbClr val="333333"/>
                </a:solidFill>
                <a:effectLst/>
                <a:latin typeface="Roboto" panose="02000000000000000000" pitchFamily="2" charset="0"/>
                <a:ea typeface="Roboto" panose="02000000000000000000" pitchFamily="2" charset="0"/>
              </a:rPr>
              <a:t>ist of every shooting incident that occurred in NYC going back to 2006 through the end of the previous calendar year. (We will remove some observations to allow us to analyse properly)</a:t>
            </a:r>
          </a:p>
          <a:p>
            <a:r>
              <a:rPr lang="en-IN" sz="2200" dirty="0">
                <a:latin typeface="Roboto" panose="02000000000000000000" pitchFamily="2" charset="0"/>
                <a:ea typeface="Roboto" panose="02000000000000000000" pitchFamily="2" charset="0"/>
              </a:rPr>
              <a:t>Each record represents a shooting incident in NYC and includes information about the event, the geo-location data related to the event, and additional information about victim and suspect.</a:t>
            </a:r>
          </a:p>
          <a:p>
            <a:r>
              <a:rPr lang="en-IN" sz="2200" dirty="0">
                <a:latin typeface="Roboto" panose="02000000000000000000" pitchFamily="2" charset="0"/>
                <a:ea typeface="Roboto" panose="02000000000000000000" pitchFamily="2" charset="0"/>
              </a:rPr>
              <a:t>Data set is intended for public access and use. It can be accessed via this link: https://catalog.data.gov/dataset/nypd-shooting-incident-data-historic</a:t>
            </a:r>
            <a:br>
              <a:rPr lang="en-IN" dirty="0">
                <a:latin typeface="Roboto" panose="02000000000000000000" pitchFamily="2" charset="0"/>
                <a:ea typeface="Roboto" panose="02000000000000000000" pitchFamily="2" charset="0"/>
              </a:rPr>
            </a:br>
            <a:endParaRPr lang="en-IN"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9111C281-844A-469D-8455-089BB9082651}"/>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54262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426441" y="2305050"/>
            <a:ext cx="9144000" cy="1650422"/>
          </a:xfrm>
        </p:spPr>
        <p:txBody>
          <a:bodyPr>
            <a:normAutofit fontScale="90000"/>
          </a:bodyPr>
          <a:lstStyle/>
          <a:p>
            <a:pPr algn="l"/>
            <a:r>
              <a:rPr lang="en-IN" b="1" dirty="0">
                <a:solidFill>
                  <a:schemeClr val="bg1"/>
                </a:solidFill>
                <a:latin typeface="Roboto" panose="02000000000000000000" pitchFamily="2" charset="0"/>
                <a:ea typeface="Roboto" panose="02000000000000000000" pitchFamily="2" charset="0"/>
              </a:rPr>
              <a:t>Part 1: Tidying the NYPD Data Set</a:t>
            </a: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3472" y="2305050"/>
            <a:ext cx="45719" cy="1650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51066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Roboto" panose="02000000000000000000" pitchFamily="2" charset="0"/>
                <a:ea typeface="Roboto" panose="02000000000000000000" pitchFamily="2" charset="0"/>
              </a:rPr>
              <a:t>Tidying Process</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rmAutofit/>
          </a:bodyPr>
          <a:lstStyle/>
          <a:p>
            <a:pPr algn="l"/>
            <a:r>
              <a:rPr lang="en-US" sz="2200" dirty="0">
                <a:latin typeface="Roboto" panose="02000000000000000000" pitchFamily="2" charset="0"/>
                <a:ea typeface="Roboto" panose="02000000000000000000" pitchFamily="2" charset="0"/>
              </a:rPr>
              <a:t>During the whole process many steps were taken to make the raw data suitable for further analysis.</a:t>
            </a:r>
          </a:p>
          <a:p>
            <a:pPr algn="l"/>
            <a:r>
              <a:rPr lang="en-US" sz="2200" dirty="0">
                <a:latin typeface="Roboto" panose="02000000000000000000" pitchFamily="2" charset="0"/>
                <a:ea typeface="Roboto" panose="02000000000000000000" pitchFamily="2" charset="0"/>
              </a:rPr>
              <a:t>For the sake of this presentation only a brief overview will be presented. Kindly look through the report or R files linked in the appendix for more </a:t>
            </a:r>
            <a:r>
              <a:rPr lang="en-US" sz="2200" dirty="0" err="1">
                <a:latin typeface="Roboto" panose="02000000000000000000" pitchFamily="2" charset="0"/>
                <a:ea typeface="Roboto" panose="02000000000000000000" pitchFamily="2" charset="0"/>
              </a:rPr>
              <a:t>detailinformation</a:t>
            </a:r>
            <a:r>
              <a:rPr lang="en-US" sz="2200" dirty="0">
                <a:latin typeface="Roboto" panose="02000000000000000000" pitchFamily="2" charset="0"/>
                <a:ea typeface="Roboto" panose="02000000000000000000" pitchFamily="2" charset="0"/>
              </a:rPr>
              <a:t>.</a:t>
            </a:r>
            <a:endParaRPr lang="en-IN" sz="2200"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15355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BC4F-619E-4F30-9207-4519F0C30C92}"/>
              </a:ext>
            </a:extLst>
          </p:cNvPr>
          <p:cNvSpPr>
            <a:spLocks noGrp="1"/>
          </p:cNvSpPr>
          <p:nvPr>
            <p:ph type="title"/>
          </p:nvPr>
        </p:nvSpPr>
        <p:spPr>
          <a:xfrm>
            <a:off x="838200" y="292893"/>
            <a:ext cx="10515600" cy="1325563"/>
          </a:xfrm>
        </p:spPr>
        <p:txBody>
          <a:bodyPr>
            <a:normAutofit/>
          </a:bodyPr>
          <a:lstStyle/>
          <a:p>
            <a:pPr algn="ctr"/>
            <a:r>
              <a:rPr lang="en-US" sz="4000" b="1" dirty="0">
                <a:latin typeface="Roboto" panose="02000000000000000000" pitchFamily="2" charset="0"/>
                <a:ea typeface="Roboto" panose="02000000000000000000" pitchFamily="2" charset="0"/>
                <a:cs typeface="Tahoma" panose="020B0604030504040204" pitchFamily="34" charset="0"/>
              </a:rPr>
              <a:t>Tidying Process</a:t>
            </a:r>
            <a:endParaRPr lang="en-IN" sz="4000" b="1" dirty="0">
              <a:latin typeface="Roboto" panose="02000000000000000000" pitchFamily="2" charset="0"/>
              <a:ea typeface="Roboto" panose="02000000000000000000" pitchFamily="2" charset="0"/>
              <a:cs typeface="Tahoma" panose="020B0604030504040204" pitchFamily="34" charset="0"/>
            </a:endParaRPr>
          </a:p>
        </p:txBody>
      </p:sp>
      <p:sp>
        <p:nvSpPr>
          <p:cNvPr id="5" name="Rectangle 4">
            <a:extLst>
              <a:ext uri="{FF2B5EF4-FFF2-40B4-BE49-F238E27FC236}">
                <a16:creationId xmlns:a16="http://schemas.microsoft.com/office/drawing/2014/main" id="{F076C4F8-76C5-49A7-8816-0B3C5A03A085}"/>
              </a:ext>
            </a:extLst>
          </p:cNvPr>
          <p:cNvSpPr/>
          <p:nvPr/>
        </p:nvSpPr>
        <p:spPr>
          <a:xfrm>
            <a:off x="3419475" y="0"/>
            <a:ext cx="5353050" cy="857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6081CB2-B2BD-4332-B572-F4FF3B08E378}"/>
              </a:ext>
            </a:extLst>
          </p:cNvPr>
          <p:cNvSpPr txBox="1"/>
          <p:nvPr/>
        </p:nvSpPr>
        <p:spPr>
          <a:xfrm>
            <a:off x="838197" y="3861584"/>
            <a:ext cx="2938470" cy="1200329"/>
          </a:xfrm>
          <a:prstGeom prst="rect">
            <a:avLst/>
          </a:prstGeom>
          <a:noFill/>
        </p:spPr>
        <p:txBody>
          <a:bodyPr wrap="square" rtlCol="0">
            <a:spAutoFit/>
          </a:bodyPr>
          <a:lstStyle/>
          <a:p>
            <a:r>
              <a:rPr lang="en-US" dirty="0"/>
              <a:t>Importing data and transform variables like </a:t>
            </a:r>
            <a:r>
              <a:rPr lang="en-US" dirty="0">
                <a:solidFill>
                  <a:schemeClr val="accent4">
                    <a:lumMod val="75000"/>
                  </a:schemeClr>
                </a:solidFill>
              </a:rPr>
              <a:t>DATE</a:t>
            </a:r>
            <a:r>
              <a:rPr lang="en-US" dirty="0"/>
              <a:t> and </a:t>
            </a:r>
            <a:r>
              <a:rPr lang="en-US" dirty="0">
                <a:solidFill>
                  <a:schemeClr val="accent4">
                    <a:lumMod val="75000"/>
                  </a:schemeClr>
                </a:solidFill>
              </a:rPr>
              <a:t>MURDER_FLAG </a:t>
            </a:r>
            <a:r>
              <a:rPr lang="en-US" dirty="0"/>
              <a:t>into proper format for further analysis.</a:t>
            </a:r>
            <a:endParaRPr lang="en-IN" dirty="0"/>
          </a:p>
        </p:txBody>
      </p:sp>
      <p:graphicFrame>
        <p:nvGraphicFramePr>
          <p:cNvPr id="17" name="Diagram 16">
            <a:extLst>
              <a:ext uri="{FF2B5EF4-FFF2-40B4-BE49-F238E27FC236}">
                <a16:creationId xmlns:a16="http://schemas.microsoft.com/office/drawing/2014/main" id="{CCE400F7-7958-4045-943E-335DBBFB2A36}"/>
              </a:ext>
            </a:extLst>
          </p:cNvPr>
          <p:cNvGraphicFramePr/>
          <p:nvPr>
            <p:extLst>
              <p:ext uri="{D42A27DB-BD31-4B8C-83A1-F6EECF244321}">
                <p14:modId xmlns:p14="http://schemas.microsoft.com/office/powerpoint/2010/main" val="619297768"/>
              </p:ext>
            </p:extLst>
          </p:nvPr>
        </p:nvGraphicFramePr>
        <p:xfrm>
          <a:off x="838197" y="998887"/>
          <a:ext cx="10515599" cy="40630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7">
            <a:extLst>
              <a:ext uri="{FF2B5EF4-FFF2-40B4-BE49-F238E27FC236}">
                <a16:creationId xmlns:a16="http://schemas.microsoft.com/office/drawing/2014/main" id="{64CCC6E6-AE30-4939-88AA-BA2A7B6E377E}"/>
              </a:ext>
            </a:extLst>
          </p:cNvPr>
          <p:cNvSpPr txBox="1"/>
          <p:nvPr/>
        </p:nvSpPr>
        <p:spPr>
          <a:xfrm>
            <a:off x="4452939" y="3861584"/>
            <a:ext cx="3009900" cy="2308324"/>
          </a:xfrm>
          <a:prstGeom prst="rect">
            <a:avLst/>
          </a:prstGeom>
          <a:noFill/>
        </p:spPr>
        <p:txBody>
          <a:bodyPr wrap="square" rtlCol="0">
            <a:spAutoFit/>
          </a:bodyPr>
          <a:lstStyle/>
          <a:p>
            <a:r>
              <a:rPr lang="en-US" dirty="0"/>
              <a:t>Removing variables related to </a:t>
            </a:r>
            <a:r>
              <a:rPr lang="en-US" dirty="0">
                <a:solidFill>
                  <a:srgbClr val="0070C0"/>
                </a:solidFill>
              </a:rPr>
              <a:t>Geo-Location information</a:t>
            </a:r>
            <a:r>
              <a:rPr lang="en-US" dirty="0"/>
              <a:t>, </a:t>
            </a:r>
            <a:r>
              <a:rPr lang="en-US" dirty="0">
                <a:solidFill>
                  <a:srgbClr val="0070C0"/>
                </a:solidFill>
              </a:rPr>
              <a:t>OCCUR_TIME</a:t>
            </a:r>
            <a:r>
              <a:rPr lang="en-US" dirty="0"/>
              <a:t>, and others which could be used to identify </a:t>
            </a:r>
            <a:r>
              <a:rPr lang="en-US" dirty="0">
                <a:solidFill>
                  <a:srgbClr val="0070C0"/>
                </a:solidFill>
              </a:rPr>
              <a:t>individual event</a:t>
            </a:r>
            <a:r>
              <a:rPr lang="en-US" dirty="0"/>
              <a:t>. Also, remove the variables not considered necessary for the analysis. </a:t>
            </a:r>
            <a:endParaRPr lang="en-IN" dirty="0"/>
          </a:p>
        </p:txBody>
      </p:sp>
      <p:sp>
        <p:nvSpPr>
          <p:cNvPr id="20" name="TextBox 19">
            <a:extLst>
              <a:ext uri="{FF2B5EF4-FFF2-40B4-BE49-F238E27FC236}">
                <a16:creationId xmlns:a16="http://schemas.microsoft.com/office/drawing/2014/main" id="{4F15317A-CBD7-488C-8CF0-CFA09EA7F204}"/>
              </a:ext>
            </a:extLst>
          </p:cNvPr>
          <p:cNvSpPr txBox="1"/>
          <p:nvPr/>
        </p:nvSpPr>
        <p:spPr>
          <a:xfrm>
            <a:off x="8139111" y="3861584"/>
            <a:ext cx="3009899" cy="1477328"/>
          </a:xfrm>
          <a:prstGeom prst="rect">
            <a:avLst/>
          </a:prstGeom>
          <a:noFill/>
        </p:spPr>
        <p:txBody>
          <a:bodyPr wrap="square" rtlCol="0">
            <a:spAutoFit/>
          </a:bodyPr>
          <a:lstStyle/>
          <a:p>
            <a:r>
              <a:rPr lang="en-US" dirty="0"/>
              <a:t>Removing </a:t>
            </a:r>
            <a:r>
              <a:rPr lang="en-IN" dirty="0">
                <a:solidFill>
                  <a:schemeClr val="accent4">
                    <a:lumMod val="75000"/>
                  </a:schemeClr>
                </a:solidFill>
              </a:rPr>
              <a:t>Unknowns</a:t>
            </a:r>
            <a:r>
              <a:rPr lang="en-IN" dirty="0"/>
              <a:t>, </a:t>
            </a:r>
            <a:r>
              <a:rPr lang="en-IN" dirty="0">
                <a:solidFill>
                  <a:schemeClr val="accent4">
                    <a:lumMod val="75000"/>
                  </a:schemeClr>
                </a:solidFill>
              </a:rPr>
              <a:t>blanks</a:t>
            </a:r>
            <a:r>
              <a:rPr lang="en-IN" dirty="0"/>
              <a:t>, </a:t>
            </a:r>
            <a:r>
              <a:rPr lang="en-IN" dirty="0">
                <a:solidFill>
                  <a:schemeClr val="accent4">
                    <a:lumMod val="75000"/>
                  </a:schemeClr>
                </a:solidFill>
              </a:rPr>
              <a:t>outliers</a:t>
            </a:r>
            <a:r>
              <a:rPr lang="en-IN" dirty="0"/>
              <a:t>, </a:t>
            </a:r>
            <a:r>
              <a:rPr lang="en-IN" dirty="0">
                <a:solidFill>
                  <a:schemeClr val="accent4">
                    <a:lumMod val="75000"/>
                  </a:schemeClr>
                </a:solidFill>
              </a:rPr>
              <a:t>“NONE”</a:t>
            </a:r>
            <a:r>
              <a:rPr lang="en-IN" dirty="0"/>
              <a:t>, and other errors in the data set.  Finally, </a:t>
            </a:r>
            <a:r>
              <a:rPr lang="en-IN" dirty="0">
                <a:solidFill>
                  <a:schemeClr val="accent4">
                    <a:lumMod val="75000"/>
                  </a:schemeClr>
                </a:solidFill>
              </a:rPr>
              <a:t>rearranging</a:t>
            </a:r>
            <a:r>
              <a:rPr lang="en-IN" dirty="0"/>
              <a:t> the order of variables</a:t>
            </a:r>
          </a:p>
        </p:txBody>
      </p:sp>
    </p:spTree>
    <p:custDataLst>
      <p:tags r:id="rId1"/>
    </p:custDataLst>
    <p:extLst>
      <p:ext uri="{BB962C8B-B14F-4D97-AF65-F5344CB8AC3E}">
        <p14:creationId xmlns:p14="http://schemas.microsoft.com/office/powerpoint/2010/main" val="33188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P spid="18"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426441" y="2305050"/>
            <a:ext cx="9144000" cy="1650422"/>
          </a:xfrm>
        </p:spPr>
        <p:txBody>
          <a:bodyPr>
            <a:normAutofit fontScale="90000"/>
          </a:bodyPr>
          <a:lstStyle/>
          <a:p>
            <a:pPr algn="l"/>
            <a:r>
              <a:rPr lang="en-IN" b="1" dirty="0">
                <a:solidFill>
                  <a:schemeClr val="bg1"/>
                </a:solidFill>
                <a:latin typeface="Roboto" panose="02000000000000000000" pitchFamily="2" charset="0"/>
                <a:ea typeface="Roboto" panose="02000000000000000000" pitchFamily="2" charset="0"/>
              </a:rPr>
              <a:t>Part 2: Visualizations and Analysis</a:t>
            </a: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3472" y="2305050"/>
            <a:ext cx="45719" cy="1650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83028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8"/>
</p:tagLst>
</file>

<file path=ppt/tags/tag10.xml><?xml version="1.0" encoding="utf-8"?>
<p:tagLst xmlns:a="http://schemas.openxmlformats.org/drawingml/2006/main" xmlns:r="http://schemas.openxmlformats.org/officeDocument/2006/relationships" xmlns:p="http://schemas.openxmlformats.org/presentationml/2006/main">
  <p:tag name="TIMING" val="|8.9|0.9|1.7"/>
</p:tagLst>
</file>

<file path=ppt/tags/tag11.xml><?xml version="1.0" encoding="utf-8"?>
<p:tagLst xmlns:a="http://schemas.openxmlformats.org/drawingml/2006/main" xmlns:r="http://schemas.openxmlformats.org/officeDocument/2006/relationships" xmlns:p="http://schemas.openxmlformats.org/presentationml/2006/main">
  <p:tag name="TIMING" val="|7.8|5.2|7.2|4.2"/>
</p:tagLst>
</file>

<file path=ppt/tags/tag12.xml><?xml version="1.0" encoding="utf-8"?>
<p:tagLst xmlns:a="http://schemas.openxmlformats.org/drawingml/2006/main" xmlns:r="http://schemas.openxmlformats.org/officeDocument/2006/relationships" xmlns:p="http://schemas.openxmlformats.org/presentationml/2006/main">
  <p:tag name="TIMING" val="|70.1|0.5|1.8"/>
</p:tagLst>
</file>

<file path=ppt/tags/tag2.xml><?xml version="1.0" encoding="utf-8"?>
<p:tagLst xmlns:a="http://schemas.openxmlformats.org/drawingml/2006/main" xmlns:r="http://schemas.openxmlformats.org/officeDocument/2006/relationships" xmlns:p="http://schemas.openxmlformats.org/presentationml/2006/main">
  <p:tag name="TIMING" val="|0.6|3.1|5.5|4.2|3.4"/>
</p:tagLst>
</file>

<file path=ppt/tags/tag3.xml><?xml version="1.0" encoding="utf-8"?>
<p:tagLst xmlns:a="http://schemas.openxmlformats.org/drawingml/2006/main" xmlns:r="http://schemas.openxmlformats.org/officeDocument/2006/relationships" xmlns:p="http://schemas.openxmlformats.org/presentationml/2006/main">
  <p:tag name="TIMING" val="|0.6"/>
</p:tagLst>
</file>

<file path=ppt/tags/tag4.xml><?xml version="1.0" encoding="utf-8"?>
<p:tagLst xmlns:a="http://schemas.openxmlformats.org/drawingml/2006/main" xmlns:r="http://schemas.openxmlformats.org/officeDocument/2006/relationships" xmlns:p="http://schemas.openxmlformats.org/presentationml/2006/main">
  <p:tag name="TIMING" val="|0.8|8.4"/>
</p:tagLst>
</file>

<file path=ppt/tags/tag5.xml><?xml version="1.0" encoding="utf-8"?>
<p:tagLst xmlns:a="http://schemas.openxmlformats.org/drawingml/2006/main" xmlns:r="http://schemas.openxmlformats.org/officeDocument/2006/relationships" xmlns:p="http://schemas.openxmlformats.org/presentationml/2006/main">
  <p:tag name="TIMING" val="|0.8|2.6|4.9|14.3"/>
</p:tagLst>
</file>

<file path=ppt/tags/tag6.xml><?xml version="1.0" encoding="utf-8"?>
<p:tagLst xmlns:a="http://schemas.openxmlformats.org/drawingml/2006/main" xmlns:r="http://schemas.openxmlformats.org/officeDocument/2006/relationships" xmlns:p="http://schemas.openxmlformats.org/presentationml/2006/main">
  <p:tag name="TIMING" val="|3.5"/>
</p:tagLst>
</file>

<file path=ppt/tags/tag7.xml><?xml version="1.0" encoding="utf-8"?>
<p:tagLst xmlns:a="http://schemas.openxmlformats.org/drawingml/2006/main" xmlns:r="http://schemas.openxmlformats.org/officeDocument/2006/relationships" xmlns:p="http://schemas.openxmlformats.org/presentationml/2006/main">
  <p:tag name="TIMING" val="|29.7|1.3|2.4"/>
</p:tagLst>
</file>

<file path=ppt/tags/tag8.xml><?xml version="1.0" encoding="utf-8"?>
<p:tagLst xmlns:a="http://schemas.openxmlformats.org/drawingml/2006/main" xmlns:r="http://schemas.openxmlformats.org/officeDocument/2006/relationships" xmlns:p="http://schemas.openxmlformats.org/presentationml/2006/main">
  <p:tag name="TIMING" val="|1"/>
</p:tagLst>
</file>

<file path=ppt/tags/tag9.xml><?xml version="1.0" encoding="utf-8"?>
<p:tagLst xmlns:a="http://schemas.openxmlformats.org/drawingml/2006/main" xmlns:r="http://schemas.openxmlformats.org/officeDocument/2006/relationships" xmlns:p="http://schemas.openxmlformats.org/presentationml/2006/main">
  <p:tag name="TIMING" val="|2.8|9.9|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841</TotalTime>
  <Words>2528</Words>
  <Application>Microsoft Office PowerPoint</Application>
  <PresentationFormat>Widescreen</PresentationFormat>
  <Paragraphs>159</Paragraphs>
  <Slides>35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Noto Sans</vt:lpstr>
      <vt:lpstr>Roboto</vt:lpstr>
      <vt:lpstr>Tahoma</vt:lpstr>
      <vt:lpstr>Wingdings</vt:lpstr>
      <vt:lpstr>Office Theme</vt:lpstr>
      <vt:lpstr>NYPD Shooting Incident Report</vt:lpstr>
      <vt:lpstr>Table of Contents</vt:lpstr>
      <vt:lpstr>Introduction</vt:lpstr>
      <vt:lpstr>Objective</vt:lpstr>
      <vt:lpstr>NYPD Shooting Incident Data Set</vt:lpstr>
      <vt:lpstr>Part 1: Tidying the NYPD Data Set</vt:lpstr>
      <vt:lpstr>Tidying Process</vt:lpstr>
      <vt:lpstr>Tidying Process</vt:lpstr>
      <vt:lpstr>Part 2: Visualizations and Analysis</vt:lpstr>
      <vt:lpstr>Questions of Interests</vt:lpstr>
      <vt:lpstr>In which day and month most of the incidents happen? Can we identify a visible trend in the findings?</vt:lpstr>
      <vt:lpstr>In which day and month most of the incidents happen? Can we identify a visible trend in the findings?</vt:lpstr>
      <vt:lpstr>In which day and month most of the murders happen? Can we identify a visible trend in the findings?</vt:lpstr>
      <vt:lpstr>In which day and month most of the murders happen? Can we identify a visible trend in the findings?</vt:lpstr>
      <vt:lpstr>As an additional analysis to first two questions we will look at Top 10 months and days with most incidents grouped by regions</vt:lpstr>
      <vt:lpstr>What is the distribution of Shooting incidents leading to murders across the different regions in New York?</vt:lpstr>
      <vt:lpstr>At which type of locations most of the incidents and murders happened in the New York?</vt:lpstr>
      <vt:lpstr>What is the trend of Shooting Incidents and Murder Incidents across the Years?</vt:lpstr>
      <vt:lpstr>What is the trend of Shooting Incidents and Murder Incidents across the Years?</vt:lpstr>
      <vt:lpstr>What is the proportion of different genders falling under the categories of Victim and Perpetrator across the Years?</vt:lpstr>
      <vt:lpstr>What is the proportion of different genders falling under the categories of Victim and Perpetrator across the Years?</vt:lpstr>
      <vt:lpstr>What is the proportion of different races falling under the categories of Victim and Perpetrator across the Years?</vt:lpstr>
      <vt:lpstr>What is the proportion of different races falling under the categories of Victim and Perpetrator across the Years?</vt:lpstr>
      <vt:lpstr>Part 3: Model</vt:lpstr>
      <vt:lpstr>Introduction</vt:lpstr>
      <vt:lpstr>Linear Model</vt:lpstr>
      <vt:lpstr>Linear Model</vt:lpstr>
      <vt:lpstr>Part 4: Bias Sources</vt:lpstr>
      <vt:lpstr>Bias Sources</vt:lpstr>
      <vt:lpstr>Conclusions</vt:lpstr>
      <vt:lpstr>Conclusions</vt:lpstr>
      <vt:lpstr>Conclusions</vt:lpstr>
      <vt:lpstr>Conclusions</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NYPD Shooting Incident Report</dc:title>
  <dc:creator>Anubhav Sharma</dc:creator>
  <cp:lastModifiedBy>Anubhav Sharma</cp:lastModifiedBy>
  <cp:revision>55</cp:revision>
  <dcterms:created xsi:type="dcterms:W3CDTF">2022-04-23T21:00:08Z</dcterms:created>
  <dcterms:modified xsi:type="dcterms:W3CDTF">2022-04-29T13:35:53Z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