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58" y="1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DC9-A3BB-41C2-8256-B51DCB4CC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2647E-851B-492E-B251-0F04C9828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68E3A-3105-4750-B2C4-5B09BFD5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3AF-7D86-4048-9456-2233191A96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CF872-1125-4B7C-8623-8987CCD3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4AADB-CC2F-46AE-866E-41A1F260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28CB-D843-49E2-A24A-61F3DAF1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4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0A78-A03C-4194-9CCA-4C8CB4A2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F01BB-AEE8-4740-A948-4692BD79F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30F2A-0915-43B2-B7A7-6533A09F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3AF-7D86-4048-9456-2233191A96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525A-0E20-472D-A976-5B5F57E3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D3163-92BC-4D9F-B7C9-30F8472D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28CB-D843-49E2-A24A-61F3DAF1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07BD1-EFC6-4AEE-89A9-74608C808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F0FD6-DF9D-4DCE-934E-BB7A14CBA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1C9E1-70BD-46F8-A3AE-9ED92CAC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3AF-7D86-4048-9456-2233191A96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EE2E-68FA-4E66-9180-2D62AE63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C39EF-71BE-47F0-B343-8D6ABA54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28CB-D843-49E2-A24A-61F3DAF1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14D7-FFF0-4D9D-9B9D-3FE0DC78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8291-2C36-43EC-90CB-BF1DC5883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3CD03-A6AC-4EAB-A60C-CB1ED4FD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3AF-7D86-4048-9456-2233191A96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AE473-DD93-41D6-8851-0DB4716E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03BA4-D6E8-490D-9A60-904B5CFC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28CB-D843-49E2-A24A-61F3DAF1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8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4B0D-BCF4-4335-B6E8-46E89819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2DA77-F816-4A8C-999B-978101282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6599E-79C9-44C5-8D10-32E57E5C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3AF-7D86-4048-9456-2233191A96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FC913-091B-4B2D-BF76-DC97F928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9381A-855A-4375-96B2-FDB93B83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28CB-D843-49E2-A24A-61F3DAF1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3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881A-578D-4AD5-B582-CDF355D3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B44B0-8BEB-4534-9910-8685F22A9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8511F-C9B2-4B27-B362-B4CC72170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DEDB4-B238-4E79-B42B-2C2A48B6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3AF-7D86-4048-9456-2233191A96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7BFB1-CCEB-4907-B454-4074D6A0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518E-3CAF-4D54-AB89-3269F644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28CB-D843-49E2-A24A-61F3DAF1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6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D8F9-7153-45ED-BBE1-56431E88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00915-B3D4-4EAC-AB55-87677698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D4EAC-4241-4506-939F-6B2CC1A66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B2A33-35E9-4B81-9C87-70EDE1231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AE828-7B87-4FA7-8A99-55FB95F3D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22EC0-5B06-4D6B-B0AA-CD0D0BB1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3AF-7D86-4048-9456-2233191A96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4FFBF-7AC4-46AA-9B11-546626E1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1DE55-E91A-4F11-8C41-6D5F618F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28CB-D843-49E2-A24A-61F3DAF1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3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7334-17D6-45A9-A24B-E23B7BF7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F2EF0-FEA7-4430-A926-785A5E89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3AF-7D86-4048-9456-2233191A96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662CB-270F-4887-A36B-026C0E6F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B71C8-47DB-4D3B-952B-837E305F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28CB-D843-49E2-A24A-61F3DAF1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0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01C1A-DDC4-4928-ACB8-055E53FE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3AF-7D86-4048-9456-2233191A96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9E3CD-5EF8-4F4A-9145-DF96666B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1400-5D9F-4E20-BB79-751ED2B6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28CB-D843-49E2-A24A-61F3DAF1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3D7E-F8A0-4494-AEDD-8D301FC1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F3648-88A4-40E2-9497-D2B7732CC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F7A6F-1A98-4D5C-B7EA-9ECCCEA30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058A7-44E0-46E1-BFA3-11C69348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3AF-7D86-4048-9456-2233191A96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3F629-6130-4B0A-870A-8A89EFFD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63900-65C6-4FAF-A32B-B2BDA14F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28CB-D843-49E2-A24A-61F3DAF1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0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9B92-0E59-44BD-97E3-30DB0972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816A0-3EE3-4F04-B32C-92CE8E2E0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BBA97-0FB0-4D13-9CCB-2B865E032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48521-433C-4A24-98E6-BA713D78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3AF-7D86-4048-9456-2233191A96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F425D-E492-4796-86D2-9C551D8E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C91E9-65ED-45E3-9682-AF165E9E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28CB-D843-49E2-A24A-61F3DAF1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42D73-D440-4063-9EF6-E635C307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CA52-B539-4335-9367-C546E4EC2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1F428-343E-4949-A136-4963778C7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1E3AF-7D86-4048-9456-2233191A96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C0A15-F1EF-4039-A51D-62D7C988A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DD3ED-180E-4623-AB7A-AAEFE2EEC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B28CB-D843-49E2-A24A-61F3DAF1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AF7B-2CDD-462C-B371-7AE2E128C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Model Creation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EA384-60FC-492B-849B-009007215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Intra-Op Complications</a:t>
            </a:r>
          </a:p>
        </p:txBody>
      </p:sp>
    </p:spTree>
    <p:extLst>
      <p:ext uri="{BB962C8B-B14F-4D97-AF65-F5344CB8AC3E}">
        <p14:creationId xmlns:p14="http://schemas.microsoft.com/office/powerpoint/2010/main" val="372090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B07-F9F0-42A2-8D27-E6A978B6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637B-BCDB-45AD-AB50-2CF9DCBA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Target Variable: Intra-Op Complication – Yes/No</a:t>
            </a:r>
          </a:p>
          <a:p>
            <a:r>
              <a:rPr lang="en-US" dirty="0"/>
              <a:t>Data Preprocessing</a:t>
            </a:r>
          </a:p>
          <a:p>
            <a:pPr lvl="1"/>
            <a:r>
              <a:rPr lang="en-US" sz="1900" dirty="0"/>
              <a:t>Data points </a:t>
            </a:r>
          </a:p>
          <a:p>
            <a:pPr lvl="2"/>
            <a:r>
              <a:rPr lang="en-US" sz="1500" dirty="0"/>
              <a:t>3312 records/rows</a:t>
            </a:r>
          </a:p>
          <a:p>
            <a:pPr lvl="3"/>
            <a:r>
              <a:rPr lang="en-US" sz="1300" dirty="0"/>
              <a:t>2286 records of Intra-op Complication – Yes</a:t>
            </a:r>
          </a:p>
          <a:p>
            <a:pPr lvl="3"/>
            <a:r>
              <a:rPr lang="en-US" sz="1300" dirty="0"/>
              <a:t>175 records of Intra-op Complication – No</a:t>
            </a:r>
          </a:p>
          <a:p>
            <a:pPr lvl="3"/>
            <a:r>
              <a:rPr lang="en-US" sz="1300" dirty="0"/>
              <a:t>Intra-op Complication Distribution Yes/No/Missing –6.29%/82.20%/11.51%</a:t>
            </a:r>
          </a:p>
          <a:p>
            <a:pPr lvl="2"/>
            <a:r>
              <a:rPr lang="en-US" sz="1500" dirty="0"/>
              <a:t>162 variables/columns</a:t>
            </a:r>
          </a:p>
          <a:p>
            <a:pPr lvl="1"/>
            <a:r>
              <a:rPr lang="en-US" sz="1900" dirty="0"/>
              <a:t>Dropped variables with more than 30% missing data</a:t>
            </a:r>
          </a:p>
          <a:p>
            <a:pPr lvl="1"/>
            <a:r>
              <a:rPr lang="en-US" sz="1900" dirty="0"/>
              <a:t>Dropped rows with erroneous data </a:t>
            </a:r>
          </a:p>
          <a:p>
            <a:pPr lvl="1"/>
            <a:r>
              <a:rPr lang="en-US" sz="1900" dirty="0"/>
              <a:t>Imputing missing data</a:t>
            </a:r>
          </a:p>
          <a:p>
            <a:pPr lvl="2"/>
            <a:r>
              <a:rPr lang="en-US" sz="1600" dirty="0"/>
              <a:t>Numerical/Continuous variables – Imputing missing with respective mean</a:t>
            </a:r>
          </a:p>
          <a:p>
            <a:pPr lvl="2"/>
            <a:r>
              <a:rPr lang="en-US" sz="1600" dirty="0"/>
              <a:t>Categorical Data – Imputing missing values with NA</a:t>
            </a:r>
          </a:p>
          <a:p>
            <a:pPr lvl="1"/>
            <a:r>
              <a:rPr lang="en-US" sz="1900" dirty="0"/>
              <a:t>Check for multicollinearity</a:t>
            </a:r>
          </a:p>
          <a:p>
            <a:pPr lvl="1"/>
            <a:r>
              <a:rPr lang="en-US" sz="1900" dirty="0"/>
              <a:t>Encoding string/text data to numerical data</a:t>
            </a:r>
          </a:p>
          <a:p>
            <a:pPr lvl="1"/>
            <a:r>
              <a:rPr lang="en-US" sz="1900" dirty="0"/>
              <a:t>Select variables that are recorded/observed prior to surgery/operation</a:t>
            </a:r>
          </a:p>
          <a:p>
            <a:pPr lvl="1"/>
            <a:r>
              <a:rPr lang="en-US" sz="1900" dirty="0"/>
              <a:t>Data remaining after cleaning -  2852 records &amp; 30 variables</a:t>
            </a:r>
          </a:p>
          <a:p>
            <a:pPr lvl="1"/>
            <a:r>
              <a:rPr lang="en-US" sz="1900" dirty="0"/>
              <a:t>Split dataset into Train/Test datasets using split ration 80:20</a:t>
            </a:r>
          </a:p>
        </p:txBody>
      </p:sp>
    </p:spTree>
    <p:extLst>
      <p:ext uri="{BB962C8B-B14F-4D97-AF65-F5344CB8AC3E}">
        <p14:creationId xmlns:p14="http://schemas.microsoft.com/office/powerpoint/2010/main" val="424614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011D-415D-4C9F-8170-6B33B1C7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Training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E906-0B85-4018-AF98-BF2BCC38B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Model Training and Evaluation</a:t>
            </a:r>
          </a:p>
          <a:p>
            <a:pPr lvl="1"/>
            <a:r>
              <a:rPr lang="en-US" dirty="0"/>
              <a:t>Algorithm: Random Forest Regression</a:t>
            </a:r>
          </a:p>
          <a:p>
            <a:pPr lvl="2"/>
            <a:r>
              <a:rPr lang="en-US" dirty="0"/>
              <a:t>Ensemble of Decision Trees</a:t>
            </a:r>
          </a:p>
          <a:p>
            <a:pPr lvl="2"/>
            <a:r>
              <a:rPr lang="en-US" dirty="0"/>
              <a:t>Averages the prediction from multiple Deep Decision Trees</a:t>
            </a:r>
          </a:p>
          <a:p>
            <a:pPr lvl="2"/>
            <a:r>
              <a:rPr lang="en-US" dirty="0"/>
              <a:t>Better generalization and less susceptible to overfitting</a:t>
            </a:r>
          </a:p>
          <a:p>
            <a:pPr lvl="2"/>
            <a:r>
              <a:rPr lang="en-US" dirty="0"/>
              <a:t>Hyperparameter tuning </a:t>
            </a:r>
          </a:p>
          <a:p>
            <a:pPr lvl="3"/>
            <a:r>
              <a:rPr lang="en-US" dirty="0"/>
              <a:t>5-fold cross-validation</a:t>
            </a:r>
          </a:p>
          <a:p>
            <a:pPr lvl="3"/>
            <a:r>
              <a:rPr lang="en-US" dirty="0"/>
              <a:t>Balanced Accuracy scoring metric – suitable for highly imbalanced datasets</a:t>
            </a:r>
          </a:p>
          <a:p>
            <a:pPr lvl="3"/>
            <a:r>
              <a:rPr lang="en-US" dirty="0"/>
              <a:t>Balanced Accuracy is defined as </a:t>
            </a:r>
          </a:p>
          <a:p>
            <a:pPr lvl="4"/>
            <a:r>
              <a:rPr lang="en-US" dirty="0"/>
              <a:t>Arithmetic mean of Sensitivity(True Positive Rate) and  Specificity(True Negative Rate) </a:t>
            </a:r>
          </a:p>
          <a:p>
            <a:pPr lvl="4"/>
            <a:r>
              <a:rPr lang="en-US" dirty="0"/>
              <a:t>Average of Recall i.e. TP/(TP+FN) for each class</a:t>
            </a:r>
          </a:p>
          <a:p>
            <a:r>
              <a:rPr lang="en-US" dirty="0"/>
              <a:t>Prediction on unseen test dataset - Results</a:t>
            </a:r>
          </a:p>
          <a:p>
            <a:pPr lvl="1"/>
            <a:r>
              <a:rPr lang="en-US" dirty="0"/>
              <a:t>Trained model is used to predict on an unseen test dataset</a:t>
            </a:r>
          </a:p>
          <a:p>
            <a:pPr lvl="1"/>
            <a:r>
              <a:rPr lang="en-US" dirty="0"/>
              <a:t>Test set distribution Intra-Op Complications Yes/No = 35/526</a:t>
            </a:r>
          </a:p>
          <a:p>
            <a:pPr lvl="1"/>
            <a:r>
              <a:rPr lang="en-US" dirty="0"/>
              <a:t>Recall for Intra-Op Complications Yes/No = 64%/87%</a:t>
            </a:r>
          </a:p>
          <a:p>
            <a:pPr lvl="1"/>
            <a:r>
              <a:rPr lang="en-US" dirty="0"/>
              <a:t>Model Balanced Accuracy Score = 76.23%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0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269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ML Model Creation Steps</vt:lpstr>
      <vt:lpstr>Data Preprocessing</vt:lpstr>
      <vt:lpstr>ML Model Training &amp;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Reddy</dc:creator>
  <cp:lastModifiedBy>Anubhav Reddy</cp:lastModifiedBy>
  <cp:revision>8</cp:revision>
  <dcterms:created xsi:type="dcterms:W3CDTF">2018-11-14T15:38:53Z</dcterms:created>
  <dcterms:modified xsi:type="dcterms:W3CDTF">2018-11-14T16:54:14Z</dcterms:modified>
</cp:coreProperties>
</file>