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5" r:id="rId4"/>
    <p:sldId id="258" r:id="rId5"/>
    <p:sldId id="259" r:id="rId6"/>
    <p:sldId id="260" r:id="rId7"/>
    <p:sldId id="266" r:id="rId8"/>
    <p:sldId id="267" r:id="rId9"/>
    <p:sldId id="268" r:id="rId10"/>
    <p:sldId id="270" r:id="rId11"/>
    <p:sldId id="271" r:id="rId12"/>
    <p:sldId id="272" r:id="rId13"/>
    <p:sldId id="273" r:id="rId14"/>
    <p:sldId id="274" r:id="rId15"/>
    <p:sldId id="275" r:id="rId16"/>
    <p:sldId id="276" r:id="rId17"/>
    <p:sldId id="277" r:id="rId18"/>
    <p:sldId id="261" r:id="rId19"/>
    <p:sldId id="279" r:id="rId20"/>
    <p:sldId id="280" r:id="rId21"/>
    <p:sldId id="282" r:id="rId22"/>
    <p:sldId id="262" r:id="rId23"/>
    <p:sldId id="283" r:id="rId24"/>
    <p:sldId id="284" r:id="rId25"/>
    <p:sldId id="263" r:id="rId26"/>
    <p:sldId id="26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F08B8-AB44-42D7-95DC-B7601BE2C30D}"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320142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F08B8-AB44-42D7-95DC-B7601BE2C30D}"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49703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F08B8-AB44-42D7-95DC-B7601BE2C30D}"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290013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F08B8-AB44-42D7-95DC-B7601BE2C30D}"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403835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F08B8-AB44-42D7-95DC-B7601BE2C30D}"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69244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2BF08B8-AB44-42D7-95DC-B7601BE2C30D}" type="datetimeFigureOut">
              <a:rPr lang="en-US" smtClean="0"/>
              <a:t>10/24/2020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76357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2BF08B8-AB44-42D7-95DC-B7601BE2C30D}" type="datetimeFigureOut">
              <a:rPr lang="en-US" smtClean="0"/>
              <a:t>10/24/2020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125525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2BF08B8-AB44-42D7-95DC-B7601BE2C30D}" type="datetimeFigureOut">
              <a:rPr lang="en-US" smtClean="0"/>
              <a:t>10/24/2020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15323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2BF08B8-AB44-42D7-95DC-B7601BE2C30D}"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184011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2BF08B8-AB44-42D7-95DC-B7601BE2C30D}" type="datetimeFigureOut">
              <a:rPr lang="en-US" smtClean="0"/>
              <a:t>10/24/2020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146598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2BF08B8-AB44-42D7-95DC-B7601BE2C30D}" type="datetimeFigureOut">
              <a:rPr lang="en-US" smtClean="0"/>
              <a:t>10/24/2020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959E5E1-6501-4DBB-BC36-CF5BC42FC105}" type="slidenum">
              <a:rPr lang="en-US" smtClean="0"/>
              <a:t>‹#›</a:t>
            </a:fld>
            <a:endParaRPr lang="en-US"/>
          </a:p>
        </p:txBody>
      </p:sp>
    </p:spTree>
    <p:extLst>
      <p:ext uri="{BB962C8B-B14F-4D97-AF65-F5344CB8AC3E}">
        <p14:creationId xmlns:p14="http://schemas.microsoft.com/office/powerpoint/2010/main" val="199416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2BF08B8-AB44-42D7-95DC-B7601BE2C30D}" type="datetimeFigureOut">
              <a:rPr lang="en-US" smtClean="0"/>
              <a:t>10/24/2020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959E5E1-6501-4DBB-BC36-CF5BC42FC105}" type="slidenum">
              <a:rPr lang="en-US" smtClean="0"/>
              <a:t>‹#›</a:t>
            </a:fld>
            <a:endParaRPr lang="en-US"/>
          </a:p>
        </p:txBody>
      </p:sp>
    </p:spTree>
    <p:extLst>
      <p:ext uri="{BB962C8B-B14F-4D97-AF65-F5344CB8AC3E}">
        <p14:creationId xmlns:p14="http://schemas.microsoft.com/office/powerpoint/2010/main" val="286082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rchive.ics.uci.edu/ml/datasets/bike+sharing+datas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icycle parked on the side of a building&#10;&#10;Description automatically generated">
            <a:extLst>
              <a:ext uri="{FF2B5EF4-FFF2-40B4-BE49-F238E27FC236}">
                <a16:creationId xmlns:a16="http://schemas.microsoft.com/office/drawing/2014/main" id="{F3C85875-F7AD-4974-B8FA-AE77B1A80E82}"/>
              </a:ext>
            </a:extLst>
          </p:cNvPr>
          <p:cNvPicPr>
            <a:picLocks noChangeAspect="1"/>
          </p:cNvPicPr>
          <p:nvPr/>
        </p:nvPicPr>
        <p:blipFill rotWithShape="1">
          <a:blip r:embed="rId2">
            <a:extLst>
              <a:ext uri="{28A0092B-C50C-407E-A947-70E740481C1C}">
                <a14:useLocalDpi xmlns:a14="http://schemas.microsoft.com/office/drawing/2010/main" val="0"/>
              </a:ext>
            </a:extLst>
          </a:blip>
          <a:srcRect t="17962" b="7038"/>
          <a:stretch/>
        </p:blipFill>
        <p:spPr>
          <a:xfrm>
            <a:off x="20" y="10"/>
            <a:ext cx="12191980" cy="6857990"/>
          </a:xfrm>
          <a:prstGeom prst="rect">
            <a:avLst/>
          </a:prstGeom>
        </p:spPr>
      </p:pic>
      <p:sp>
        <p:nvSpPr>
          <p:cNvPr id="2" name="Title 1">
            <a:extLst>
              <a:ext uri="{FF2B5EF4-FFF2-40B4-BE49-F238E27FC236}">
                <a16:creationId xmlns:a16="http://schemas.microsoft.com/office/drawing/2014/main" id="{337A4E62-B657-4564-9506-C3B0E0F7D6D9}"/>
              </a:ext>
            </a:extLst>
          </p:cNvPr>
          <p:cNvSpPr>
            <a:spLocks noGrp="1"/>
          </p:cNvSpPr>
          <p:nvPr>
            <p:ph type="ctrTitle"/>
          </p:nvPr>
        </p:nvSpPr>
        <p:spPr>
          <a:xfrm>
            <a:off x="7871105" y="4698279"/>
            <a:ext cx="4242063" cy="1834056"/>
          </a:xfrm>
          <a:solidFill>
            <a:srgbClr val="99CCFF"/>
          </a:solidFill>
        </p:spPr>
        <p:txBody>
          <a:bodyPr>
            <a:normAutofit fontScale="90000"/>
          </a:bodyPr>
          <a:lstStyle/>
          <a:p>
            <a:br>
              <a:rPr lang="en-US" sz="2000" b="1" dirty="0"/>
            </a:br>
            <a:br>
              <a:rPr lang="en-US" sz="2000" b="1" dirty="0"/>
            </a:br>
            <a:br>
              <a:rPr lang="en-US" sz="2000" b="1" dirty="0"/>
            </a:br>
            <a:br>
              <a:rPr lang="en-US" sz="2000" b="1" dirty="0"/>
            </a:br>
            <a:r>
              <a:rPr lang="en-US" sz="1800" b="1" dirty="0">
                <a:solidFill>
                  <a:schemeClr val="tx1"/>
                </a:solidFill>
                <a:latin typeface="+mn-lt"/>
                <a:ea typeface="+mn-ea"/>
                <a:cs typeface="+mn-cs"/>
              </a:rPr>
              <a:t>Instructor: Prof. Daya Rudhramoorthi</a:t>
            </a:r>
            <a:br>
              <a:rPr lang="en-US" sz="1800" b="1" dirty="0">
                <a:solidFill>
                  <a:schemeClr val="tx1"/>
                </a:solidFill>
                <a:latin typeface="+mn-lt"/>
                <a:ea typeface="+mn-ea"/>
                <a:cs typeface="+mn-cs"/>
              </a:rPr>
            </a:br>
            <a:br>
              <a:rPr lang="en-US" sz="1800" b="1" dirty="0">
                <a:solidFill>
                  <a:schemeClr val="tx1"/>
                </a:solidFill>
                <a:latin typeface="+mn-lt"/>
                <a:ea typeface="+mn-ea"/>
                <a:cs typeface="+mn-cs"/>
              </a:rPr>
            </a:br>
            <a:r>
              <a:rPr lang="en-US" sz="1800" b="1" dirty="0">
                <a:solidFill>
                  <a:schemeClr val="tx1"/>
                </a:solidFill>
                <a:latin typeface="+mn-lt"/>
                <a:ea typeface="+mn-ea"/>
                <a:cs typeface="+mn-cs"/>
              </a:rPr>
              <a:t>-By Group 2</a:t>
            </a:r>
            <a:br>
              <a:rPr lang="en-US" sz="1800" b="1" dirty="0">
                <a:solidFill>
                  <a:schemeClr val="tx1"/>
                </a:solidFill>
                <a:latin typeface="+mn-lt"/>
                <a:ea typeface="+mn-ea"/>
                <a:cs typeface="+mn-cs"/>
              </a:rPr>
            </a:br>
            <a:r>
              <a:rPr lang="en-US" sz="1800" b="1" dirty="0">
                <a:solidFill>
                  <a:schemeClr val="tx1"/>
                </a:solidFill>
                <a:latin typeface="+mn-lt"/>
                <a:ea typeface="+mn-ea"/>
                <a:cs typeface="+mn-cs"/>
              </a:rPr>
              <a:t>Priyanka Nagesh Adiga</a:t>
            </a:r>
            <a:br>
              <a:rPr lang="en-US" sz="1800" b="1" dirty="0">
                <a:solidFill>
                  <a:schemeClr val="tx1"/>
                </a:solidFill>
                <a:latin typeface="+mn-lt"/>
                <a:ea typeface="+mn-ea"/>
                <a:cs typeface="+mn-cs"/>
              </a:rPr>
            </a:br>
            <a:r>
              <a:rPr lang="en-US" sz="1800" b="1" dirty="0">
                <a:solidFill>
                  <a:schemeClr val="tx1"/>
                </a:solidFill>
                <a:latin typeface="+mn-lt"/>
                <a:ea typeface="+mn-ea"/>
                <a:cs typeface="+mn-cs"/>
              </a:rPr>
              <a:t>Sindhusha Karra</a:t>
            </a:r>
            <a:br>
              <a:rPr lang="en-US" sz="1800" b="1" dirty="0">
                <a:solidFill>
                  <a:schemeClr val="tx1"/>
                </a:solidFill>
                <a:latin typeface="+mn-lt"/>
                <a:ea typeface="+mn-ea"/>
                <a:cs typeface="+mn-cs"/>
              </a:rPr>
            </a:br>
            <a:r>
              <a:rPr lang="en-US" sz="1800" b="1" dirty="0">
                <a:solidFill>
                  <a:schemeClr val="tx1"/>
                </a:solidFill>
                <a:latin typeface="+mn-lt"/>
                <a:ea typeface="+mn-ea"/>
                <a:cs typeface="+mn-cs"/>
              </a:rPr>
              <a:t>Anubhav Saha </a:t>
            </a:r>
            <a:br>
              <a:rPr lang="en-US" sz="1800" b="1" dirty="0">
                <a:solidFill>
                  <a:schemeClr val="tx1"/>
                </a:solidFill>
                <a:latin typeface="+mn-lt"/>
                <a:ea typeface="+mn-ea"/>
                <a:cs typeface="+mn-cs"/>
              </a:rPr>
            </a:br>
            <a:r>
              <a:rPr lang="en-US" sz="1800" b="1" dirty="0">
                <a:solidFill>
                  <a:schemeClr val="tx1"/>
                </a:solidFill>
                <a:latin typeface="+mn-lt"/>
                <a:ea typeface="+mn-ea"/>
                <a:cs typeface="+mn-cs"/>
              </a:rPr>
              <a:t>Roshni Vadiraja</a:t>
            </a:r>
            <a:br>
              <a:rPr lang="en-US" sz="1800" b="1" dirty="0">
                <a:latin typeface="Times New Roman" panose="02020603050405020304" pitchFamily="18" charset="0"/>
              </a:rPr>
            </a:br>
            <a:endParaRPr lang="en-US" sz="1800" b="1" dirty="0">
              <a:latin typeface="Times New Roman" panose="02020603050405020304" pitchFamily="18" charset="0"/>
            </a:endParaRPr>
          </a:p>
        </p:txBody>
      </p:sp>
      <p:sp>
        <p:nvSpPr>
          <p:cNvPr id="3" name="Subtitle 2">
            <a:extLst>
              <a:ext uri="{FF2B5EF4-FFF2-40B4-BE49-F238E27FC236}">
                <a16:creationId xmlns:a16="http://schemas.microsoft.com/office/drawing/2014/main" id="{3206CE91-5FF8-4A89-A9FB-73E42BBC48FA}"/>
              </a:ext>
            </a:extLst>
          </p:cNvPr>
          <p:cNvSpPr>
            <a:spLocks noGrp="1"/>
          </p:cNvSpPr>
          <p:nvPr>
            <p:ph type="subTitle" idx="1"/>
          </p:nvPr>
        </p:nvSpPr>
        <p:spPr>
          <a:xfrm>
            <a:off x="4713403" y="3538951"/>
            <a:ext cx="7478578" cy="946571"/>
          </a:xfrm>
          <a:solidFill>
            <a:srgbClr val="99CCFF"/>
          </a:solidFill>
        </p:spPr>
        <p:txBody>
          <a:bodyPr>
            <a:normAutofit/>
          </a:bodyPr>
          <a:lstStyle/>
          <a:p>
            <a:r>
              <a:rPr lang="en-US" sz="3200" b="1" dirty="0">
                <a:solidFill>
                  <a:schemeClr val="tx1"/>
                </a:solidFill>
              </a:rPr>
              <a:t>Analysis on Bike Sharing Washington D.C</a:t>
            </a:r>
            <a:endParaRPr lang="en-US" sz="3200" dirty="0">
              <a:solidFill>
                <a:schemeClr val="tx1"/>
              </a:solidFill>
            </a:endParaRPr>
          </a:p>
        </p:txBody>
      </p:sp>
      <p:pic>
        <p:nvPicPr>
          <p:cNvPr id="6" name="Picture 5">
            <a:extLst>
              <a:ext uri="{FF2B5EF4-FFF2-40B4-BE49-F238E27FC236}">
                <a16:creationId xmlns:a16="http://schemas.microsoft.com/office/drawing/2014/main" id="{CB07CD94-C8B5-4676-BDFA-D366565D6332}"/>
              </a:ext>
            </a:extLst>
          </p:cNvPr>
          <p:cNvPicPr>
            <a:picLocks noChangeAspect="1"/>
          </p:cNvPicPr>
          <p:nvPr/>
        </p:nvPicPr>
        <p:blipFill>
          <a:blip r:embed="rId3"/>
          <a:stretch>
            <a:fillRect/>
          </a:stretch>
        </p:blipFill>
        <p:spPr>
          <a:xfrm>
            <a:off x="10415751" y="0"/>
            <a:ext cx="1803228" cy="1745831"/>
          </a:xfrm>
          <a:prstGeom prst="rect">
            <a:avLst/>
          </a:prstGeom>
        </p:spPr>
      </p:pic>
    </p:spTree>
    <p:extLst>
      <p:ext uri="{BB962C8B-B14F-4D97-AF65-F5344CB8AC3E}">
        <p14:creationId xmlns:p14="http://schemas.microsoft.com/office/powerpoint/2010/main" val="185264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69833" y="758953"/>
            <a:ext cx="2941012" cy="827416"/>
          </a:xfrm>
        </p:spPr>
        <p:txBody>
          <a:bodyPr anchor="b">
            <a:normAutofit/>
          </a:bodyPr>
          <a:lstStyle/>
          <a:p>
            <a:r>
              <a:rPr lang="en-US" sz="2400" dirty="0"/>
              <a:t>Impact of Season on Bike Rentals</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69719" y="1586369"/>
            <a:ext cx="3295650" cy="4512341"/>
          </a:xfrm>
        </p:spPr>
        <p:txBody>
          <a:bodyPr anchor="t">
            <a:normAutofit fontScale="85000" lnSpcReduction="20000"/>
          </a:bodyPr>
          <a:lstStyle/>
          <a:p>
            <a:pPr marL="0" marR="0" indent="457200">
              <a:lnSpc>
                <a:spcPct val="13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From the graph of the summer season above, we can see the rental trend of weekend/holiday falling till the month 8 and then rising again during after that, and the opposite trend on the weekday.</a:t>
            </a:r>
            <a:endParaRPr lang="en-US" sz="1800" dirty="0">
              <a:solidFill>
                <a:schemeClr val="tx1"/>
              </a:solidFill>
              <a:effectLst/>
              <a:latin typeface="Calibri" panose="020F0502020204030204" pitchFamily="34" charset="0"/>
              <a:ea typeface="Calibri" panose="020F0502020204030204" pitchFamily="34" charset="0"/>
            </a:endParaRPr>
          </a:p>
          <a:p>
            <a:pPr marL="0" marR="0" indent="457200">
              <a:lnSpc>
                <a:spcPct val="13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endParaRPr>
          </a:p>
          <a:p>
            <a:pPr marL="0" marR="0" indent="457200">
              <a:lnSpc>
                <a:spcPct val="13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For the graph of the Winter season,  the number of rentals is higher during weekends or holidays compared to the bike rentals weekdays.</a:t>
            </a:r>
          </a:p>
          <a:p>
            <a:pPr marL="0" indent="457200">
              <a:lnSpc>
                <a:spcPct val="135000"/>
              </a:lnSpc>
              <a:spcBef>
                <a:spcPts val="0"/>
              </a:spcBef>
            </a:pPr>
            <a:r>
              <a:rPr lang="en-US" sz="1800" dirty="0">
                <a:solidFill>
                  <a:schemeClr val="tx1"/>
                </a:solidFill>
                <a:effectLst/>
                <a:latin typeface="Times New Roman" panose="02020603050405020304" pitchFamily="18" charset="0"/>
                <a:ea typeface="Times New Roman" panose="02020603050405020304" pitchFamily="18" charset="0"/>
              </a:rPr>
              <a:t>From the two graphs above, we can see opposite trends, while the renting rises on the spring season on both weekends and weekdays, it falls at a similar pace during the Fall season. </a:t>
            </a:r>
            <a:endParaRPr lang="en-US" sz="1800" dirty="0">
              <a:solidFill>
                <a:schemeClr val="tx1"/>
              </a:solidFill>
              <a:effectLst/>
              <a:latin typeface="Calibri" panose="020F0502020204030204" pitchFamily="34" charset="0"/>
              <a:ea typeface="Calibri" panose="020F0502020204030204" pitchFamily="34" charset="0"/>
            </a:endParaRPr>
          </a:p>
          <a:p>
            <a:pPr marL="0" marR="0" indent="457200">
              <a:lnSpc>
                <a:spcPct val="13500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457200">
              <a:lnSpc>
                <a:spcPct val="135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image29.png">
            <a:extLst>
              <a:ext uri="{FF2B5EF4-FFF2-40B4-BE49-F238E27FC236}">
                <a16:creationId xmlns:a16="http://schemas.microsoft.com/office/drawing/2014/main" id="{A7614CB3-F5C4-4F60-B566-013A3C32B740}"/>
              </a:ext>
            </a:extLst>
          </p:cNvPr>
          <p:cNvPicPr/>
          <p:nvPr/>
        </p:nvPicPr>
        <p:blipFill>
          <a:blip r:embed="rId2"/>
          <a:srcRect/>
          <a:stretch>
            <a:fillRect/>
          </a:stretch>
        </p:blipFill>
        <p:spPr>
          <a:xfrm>
            <a:off x="4097776" y="-8806"/>
            <a:ext cx="3276600" cy="3038475"/>
          </a:xfrm>
          <a:prstGeom prst="rect">
            <a:avLst/>
          </a:prstGeom>
          <a:ln/>
        </p:spPr>
      </p:pic>
      <p:pic>
        <p:nvPicPr>
          <p:cNvPr id="13" name="image24.png">
            <a:extLst>
              <a:ext uri="{FF2B5EF4-FFF2-40B4-BE49-F238E27FC236}">
                <a16:creationId xmlns:a16="http://schemas.microsoft.com/office/drawing/2014/main" id="{B88BB501-D5C5-4817-8C9B-CA74ED788F15}"/>
              </a:ext>
            </a:extLst>
          </p:cNvPr>
          <p:cNvPicPr/>
          <p:nvPr/>
        </p:nvPicPr>
        <p:blipFill>
          <a:blip r:embed="rId3"/>
          <a:srcRect/>
          <a:stretch>
            <a:fillRect/>
          </a:stretch>
        </p:blipFill>
        <p:spPr>
          <a:xfrm>
            <a:off x="8019036" y="719"/>
            <a:ext cx="3595790" cy="3028950"/>
          </a:xfrm>
          <a:prstGeom prst="rect">
            <a:avLst/>
          </a:prstGeom>
          <a:ln/>
        </p:spPr>
      </p:pic>
      <p:pic>
        <p:nvPicPr>
          <p:cNvPr id="14" name="image13.png">
            <a:extLst>
              <a:ext uri="{FF2B5EF4-FFF2-40B4-BE49-F238E27FC236}">
                <a16:creationId xmlns:a16="http://schemas.microsoft.com/office/drawing/2014/main" id="{769AD3BA-2B3A-489F-AECE-DEB30988416F}"/>
              </a:ext>
            </a:extLst>
          </p:cNvPr>
          <p:cNvPicPr/>
          <p:nvPr/>
        </p:nvPicPr>
        <p:blipFill>
          <a:blip r:embed="rId4"/>
          <a:srcRect/>
          <a:stretch>
            <a:fillRect/>
          </a:stretch>
        </p:blipFill>
        <p:spPr>
          <a:xfrm>
            <a:off x="4448175" y="3570343"/>
            <a:ext cx="3295650" cy="3060700"/>
          </a:xfrm>
          <a:prstGeom prst="rect">
            <a:avLst/>
          </a:prstGeom>
          <a:ln/>
        </p:spPr>
      </p:pic>
      <p:pic>
        <p:nvPicPr>
          <p:cNvPr id="15" name="image1.png">
            <a:extLst>
              <a:ext uri="{FF2B5EF4-FFF2-40B4-BE49-F238E27FC236}">
                <a16:creationId xmlns:a16="http://schemas.microsoft.com/office/drawing/2014/main" id="{A7E05CF3-16AE-49F5-8CEF-F9520601466C}"/>
              </a:ext>
            </a:extLst>
          </p:cNvPr>
          <p:cNvPicPr/>
          <p:nvPr/>
        </p:nvPicPr>
        <p:blipFill>
          <a:blip r:embed="rId5"/>
          <a:srcRect/>
          <a:stretch>
            <a:fillRect/>
          </a:stretch>
        </p:blipFill>
        <p:spPr>
          <a:xfrm>
            <a:off x="8019036" y="3532243"/>
            <a:ext cx="3295650" cy="3098800"/>
          </a:xfrm>
          <a:prstGeom prst="rect">
            <a:avLst/>
          </a:prstGeom>
          <a:ln/>
        </p:spPr>
      </p:pic>
    </p:spTree>
    <p:extLst>
      <p:ext uri="{BB962C8B-B14F-4D97-AF65-F5344CB8AC3E}">
        <p14:creationId xmlns:p14="http://schemas.microsoft.com/office/powerpoint/2010/main" val="168365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69833" y="758953"/>
            <a:ext cx="2941012" cy="827416"/>
          </a:xfrm>
        </p:spPr>
        <p:txBody>
          <a:bodyPr anchor="b">
            <a:normAutofit/>
          </a:bodyPr>
          <a:lstStyle/>
          <a:p>
            <a:r>
              <a:rPr lang="en-US" sz="2400" dirty="0"/>
              <a:t>Impact of Weather on bike rentals</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69719" y="1586369"/>
            <a:ext cx="3295650" cy="4512341"/>
          </a:xfrm>
        </p:spPr>
        <p:txBody>
          <a:bodyPr anchor="t">
            <a:normAutofit fontScale="77500" lnSpcReduction="20000"/>
          </a:bodyPr>
          <a:lstStyle/>
          <a:p>
            <a:pPr marL="0" marR="0" indent="457200">
              <a:lnSpc>
                <a:spcPct val="20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From the graphs above, we can see that the renting trends more strongly correlate to the weather than the seasons themselves as renting goes up during clear skies and falls during thunderstorms.</a:t>
            </a:r>
            <a:endParaRPr lang="en-US" sz="1800" dirty="0">
              <a:solidFill>
                <a:schemeClr val="tx1"/>
              </a:solidFill>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endParaRPr>
          </a:p>
          <a:p>
            <a:pPr marL="0" marR="0" indent="457200">
              <a:lnSpc>
                <a:spcPct val="20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This supports our hypothesis that people prefer renting bikes more when there are clear skies and they don’t prefer raining when there’s thunderstorms or heavy rains.</a:t>
            </a:r>
            <a:endParaRPr lang="en-US" sz="1800" dirty="0">
              <a:solidFill>
                <a:schemeClr val="tx1"/>
              </a:solidFill>
              <a:effectLst/>
              <a:latin typeface="Calibri" panose="020F0502020204030204" pitchFamily="34" charset="0"/>
              <a:ea typeface="Calibri" panose="020F0502020204030204" pitchFamily="34" charset="0"/>
            </a:endParaRPr>
          </a:p>
          <a:p>
            <a:pPr marL="0" marR="0" indent="457200">
              <a:lnSpc>
                <a:spcPct val="13500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457200">
              <a:lnSpc>
                <a:spcPct val="135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11.png">
            <a:extLst>
              <a:ext uri="{FF2B5EF4-FFF2-40B4-BE49-F238E27FC236}">
                <a16:creationId xmlns:a16="http://schemas.microsoft.com/office/drawing/2014/main" id="{F9C382DD-7B17-4304-81F1-86F417CD05CC}"/>
              </a:ext>
            </a:extLst>
          </p:cNvPr>
          <p:cNvPicPr/>
          <p:nvPr/>
        </p:nvPicPr>
        <p:blipFill>
          <a:blip r:embed="rId2"/>
          <a:srcRect/>
          <a:stretch>
            <a:fillRect/>
          </a:stretch>
        </p:blipFill>
        <p:spPr>
          <a:xfrm>
            <a:off x="4334077" y="313425"/>
            <a:ext cx="3295650" cy="2857500"/>
          </a:xfrm>
          <a:prstGeom prst="rect">
            <a:avLst/>
          </a:prstGeom>
          <a:ln/>
        </p:spPr>
      </p:pic>
      <p:pic>
        <p:nvPicPr>
          <p:cNvPr id="16" name="image10.png">
            <a:extLst>
              <a:ext uri="{FF2B5EF4-FFF2-40B4-BE49-F238E27FC236}">
                <a16:creationId xmlns:a16="http://schemas.microsoft.com/office/drawing/2014/main" id="{B421304F-59C4-4D51-B0BE-D352BF28B296}"/>
              </a:ext>
            </a:extLst>
          </p:cNvPr>
          <p:cNvPicPr/>
          <p:nvPr/>
        </p:nvPicPr>
        <p:blipFill>
          <a:blip r:embed="rId3"/>
          <a:srcRect/>
          <a:stretch>
            <a:fillRect/>
          </a:stretch>
        </p:blipFill>
        <p:spPr>
          <a:xfrm>
            <a:off x="8293035" y="529325"/>
            <a:ext cx="3295650" cy="2641600"/>
          </a:xfrm>
          <a:prstGeom prst="rect">
            <a:avLst/>
          </a:prstGeom>
          <a:ln/>
        </p:spPr>
      </p:pic>
      <p:pic>
        <p:nvPicPr>
          <p:cNvPr id="17" name="image7.png">
            <a:extLst>
              <a:ext uri="{FF2B5EF4-FFF2-40B4-BE49-F238E27FC236}">
                <a16:creationId xmlns:a16="http://schemas.microsoft.com/office/drawing/2014/main" id="{FDCF62F8-38E8-4781-B4B1-C81108DCD65E}"/>
              </a:ext>
            </a:extLst>
          </p:cNvPr>
          <p:cNvPicPr/>
          <p:nvPr/>
        </p:nvPicPr>
        <p:blipFill>
          <a:blip r:embed="rId4"/>
          <a:srcRect/>
          <a:stretch>
            <a:fillRect/>
          </a:stretch>
        </p:blipFill>
        <p:spPr>
          <a:xfrm>
            <a:off x="4561256" y="3687075"/>
            <a:ext cx="3295650" cy="2768600"/>
          </a:xfrm>
          <a:prstGeom prst="rect">
            <a:avLst/>
          </a:prstGeom>
          <a:ln/>
        </p:spPr>
      </p:pic>
    </p:spTree>
    <p:extLst>
      <p:ext uri="{BB962C8B-B14F-4D97-AF65-F5344CB8AC3E}">
        <p14:creationId xmlns:p14="http://schemas.microsoft.com/office/powerpoint/2010/main" val="148600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r>
              <a:rPr lang="en-US" sz="2400" dirty="0"/>
              <a:t>Impact of Temperature on Bike Rentals</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248055" y="1586369"/>
            <a:ext cx="3117314" cy="4427931"/>
          </a:xfrm>
        </p:spPr>
        <p:txBody>
          <a:bodyPr anchor="t">
            <a:normAutofit/>
          </a:bodyPr>
          <a:lstStyle/>
          <a:p>
            <a:pPr>
              <a:lnSpc>
                <a:spcPct val="120000"/>
              </a:lnSpc>
              <a:buFont typeface="Arial" panose="020B0604020202020204" pitchFamily="34" charset="0"/>
              <a:buChar char="•"/>
            </a:pPr>
            <a:r>
              <a:rPr lang="en-US" dirty="0">
                <a:solidFill>
                  <a:schemeClr val="tx1"/>
                </a:solidFill>
                <a:effectLst/>
                <a:latin typeface="Times New Roman" panose="02020603050405020304" pitchFamily="18" charset="0"/>
                <a:ea typeface="Times New Roman" panose="02020603050405020304" pitchFamily="18" charset="0"/>
              </a:rPr>
              <a:t>The following graph </a:t>
            </a:r>
            <a:r>
              <a:rPr lang="en-US" dirty="0">
                <a:solidFill>
                  <a:schemeClr val="tx1"/>
                </a:solidFill>
                <a:latin typeface="Times New Roman" panose="02020603050405020304" pitchFamily="18" charset="0"/>
                <a:ea typeface="Times New Roman" panose="02020603050405020304" pitchFamily="18" charset="0"/>
              </a:rPr>
              <a:t>helps us </a:t>
            </a:r>
            <a:r>
              <a:rPr lang="en-US" dirty="0">
                <a:solidFill>
                  <a:schemeClr val="tx1"/>
                </a:solidFill>
                <a:effectLst/>
                <a:latin typeface="Times New Roman" panose="02020603050405020304" pitchFamily="18" charset="0"/>
                <a:ea typeface="Times New Roman" panose="02020603050405020304" pitchFamily="18" charset="0"/>
              </a:rPr>
              <a:t>to identify the ideal temperature for bike rentals, irrespective of the seasons or the weather conditions. </a:t>
            </a:r>
            <a:endParaRPr lang="en-US" dirty="0">
              <a:solidFill>
                <a:schemeClr val="tx1"/>
              </a:solidFill>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14.png">
            <a:extLst>
              <a:ext uri="{FF2B5EF4-FFF2-40B4-BE49-F238E27FC236}">
                <a16:creationId xmlns:a16="http://schemas.microsoft.com/office/drawing/2014/main" id="{C227DCF2-9A22-4B8A-8747-A8237E15BEF4}"/>
              </a:ext>
            </a:extLst>
          </p:cNvPr>
          <p:cNvPicPr/>
          <p:nvPr/>
        </p:nvPicPr>
        <p:blipFill>
          <a:blip r:embed="rId2"/>
          <a:srcRect/>
          <a:stretch>
            <a:fillRect/>
          </a:stretch>
        </p:blipFill>
        <p:spPr>
          <a:xfrm>
            <a:off x="4040045" y="843700"/>
            <a:ext cx="6932930" cy="4581525"/>
          </a:xfrm>
          <a:prstGeom prst="rect">
            <a:avLst/>
          </a:prstGeom>
          <a:ln/>
        </p:spPr>
      </p:pic>
    </p:spTree>
    <p:extLst>
      <p:ext uri="{BB962C8B-B14F-4D97-AF65-F5344CB8AC3E}">
        <p14:creationId xmlns:p14="http://schemas.microsoft.com/office/powerpoint/2010/main" val="359676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r>
              <a:rPr lang="en-US" sz="2400" dirty="0"/>
              <a:t>Impact of Holiday and Weather</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fontScale="47500" lnSpcReduction="20000"/>
          </a:bodyPr>
          <a:lstStyle/>
          <a:p>
            <a:pPr marL="0" marR="0" indent="457200">
              <a:lnSpc>
                <a:spcPct val="200000"/>
              </a:lnSpc>
              <a:spcBef>
                <a:spcPts val="0"/>
              </a:spcBef>
              <a:spcAft>
                <a:spcPts val="1000"/>
              </a:spcAft>
            </a:pPr>
            <a:r>
              <a:rPr lang="en-US" sz="2300" dirty="0">
                <a:solidFill>
                  <a:schemeClr val="tx1"/>
                </a:solidFill>
                <a:effectLst/>
                <a:latin typeface="Times New Roman" panose="02020603050405020304" pitchFamily="18" charset="0"/>
                <a:ea typeface="Times New Roman" panose="02020603050405020304" pitchFamily="18" charset="0"/>
              </a:rPr>
              <a:t>The darker blue bar indicates the working days, and the lighter blue showcases the holidays. The variable </a:t>
            </a:r>
            <a:r>
              <a:rPr lang="en-US" sz="2300" dirty="0" err="1">
                <a:solidFill>
                  <a:schemeClr val="tx1"/>
                </a:solidFill>
                <a:effectLst/>
                <a:latin typeface="Times New Roman" panose="02020603050405020304" pitchFamily="18" charset="0"/>
                <a:ea typeface="Times New Roman" panose="02020603050405020304" pitchFamily="18" charset="0"/>
              </a:rPr>
              <a:t>weathersit</a:t>
            </a:r>
            <a:r>
              <a:rPr lang="en-US" sz="2300" dirty="0">
                <a:solidFill>
                  <a:schemeClr val="tx1"/>
                </a:solidFill>
                <a:effectLst/>
                <a:latin typeface="Times New Roman" panose="02020603050405020304" pitchFamily="18" charset="0"/>
                <a:ea typeface="Times New Roman" panose="02020603050405020304" pitchFamily="18" charset="0"/>
              </a:rPr>
              <a:t> is coded as 1 being clear, 2 being misty, 3 being light showers and 4 representing heavy rainfall. The stark difference appears for the weather conditions light showers and heavy rainfall where the biking rentals drop significantly for the holidays, more compared to the working days.</a:t>
            </a:r>
            <a:endParaRPr lang="en-US" sz="2300" dirty="0">
              <a:solidFill>
                <a:schemeClr val="tx1"/>
              </a:solidFill>
              <a:effectLst/>
              <a:latin typeface="Calibri" panose="020F0502020204030204" pitchFamily="34" charset="0"/>
              <a:ea typeface="Calibri" panose="020F0502020204030204" pitchFamily="34" charset="0"/>
            </a:endParaRPr>
          </a:p>
          <a:p>
            <a:pPr marL="0" marR="0" indent="457200">
              <a:lnSpc>
                <a:spcPct val="200000"/>
              </a:lnSpc>
              <a:spcBef>
                <a:spcPts val="0"/>
              </a:spcBef>
              <a:spcAft>
                <a:spcPts val="1000"/>
              </a:spcAft>
            </a:pPr>
            <a:r>
              <a:rPr lang="en-US" sz="2300" dirty="0">
                <a:solidFill>
                  <a:schemeClr val="tx1"/>
                </a:solidFill>
                <a:effectLst/>
                <a:latin typeface="Times New Roman" panose="02020603050405020304" pitchFamily="18" charset="0"/>
                <a:ea typeface="Times New Roman" panose="02020603050405020304" pitchFamily="18" charset="0"/>
              </a:rPr>
              <a:t>This gives us a very important insight that people who rent during the working days must use those bikes to commute to schools or offices, hence little showers don’t bring that rate down drastically compared to what happens when it’s a holiday or a weekend</a:t>
            </a:r>
            <a:r>
              <a:rPr lang="en-US" dirty="0">
                <a:solidFill>
                  <a:schemeClr val="tx1"/>
                </a:solidFill>
                <a:effectLst/>
                <a:latin typeface="Times New Roman" panose="02020603050405020304" pitchFamily="18" charset="0"/>
                <a:ea typeface="Times New Roman" panose="02020603050405020304" pitchFamily="18" charset="0"/>
              </a:rPr>
              <a:t>.</a:t>
            </a:r>
            <a:endParaRPr lang="en-US" dirty="0">
              <a:solidFill>
                <a:schemeClr val="tx1"/>
              </a:solidFill>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18.png">
            <a:extLst>
              <a:ext uri="{FF2B5EF4-FFF2-40B4-BE49-F238E27FC236}">
                <a16:creationId xmlns:a16="http://schemas.microsoft.com/office/drawing/2014/main" id="{43C087D7-F2F8-4B3A-832A-7FC21E53E58F}"/>
              </a:ext>
            </a:extLst>
          </p:cNvPr>
          <p:cNvPicPr/>
          <p:nvPr/>
        </p:nvPicPr>
        <p:blipFill>
          <a:blip r:embed="rId2"/>
          <a:srcRect/>
          <a:stretch>
            <a:fillRect/>
          </a:stretch>
        </p:blipFill>
        <p:spPr>
          <a:xfrm>
            <a:off x="4066162" y="902358"/>
            <a:ext cx="7069569" cy="4905055"/>
          </a:xfrm>
          <a:prstGeom prst="rect">
            <a:avLst/>
          </a:prstGeom>
          <a:ln/>
        </p:spPr>
      </p:pic>
    </p:spTree>
    <p:extLst>
      <p:ext uri="{BB962C8B-B14F-4D97-AF65-F5344CB8AC3E}">
        <p14:creationId xmlns:p14="http://schemas.microsoft.com/office/powerpoint/2010/main" val="421961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r>
              <a:rPr lang="en-US" sz="2400" dirty="0"/>
              <a:t>Correlation Matrix Breakdown</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fontScale="77500" lnSpcReduction="20000"/>
          </a:bodyPr>
          <a:lstStyle/>
          <a:p>
            <a:pPr marL="0" marR="0" indent="457200">
              <a:lnSpc>
                <a:spcPct val="20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We can use the correlation matrix above to see the correlation among different variables in our dataset. The lighter the color, the stronger is the correlation.</a:t>
            </a:r>
            <a:endParaRPr lang="en-US" sz="1800" dirty="0">
              <a:solidFill>
                <a:schemeClr val="tx1"/>
              </a:solidFill>
              <a:effectLst/>
              <a:latin typeface="Calibri" panose="020F0502020204030204" pitchFamily="34" charset="0"/>
              <a:ea typeface="Calibri" panose="020F0502020204030204" pitchFamily="34" charset="0"/>
            </a:endParaRPr>
          </a:p>
          <a:p>
            <a:pPr marL="0" marR="0" indent="457200">
              <a:lnSpc>
                <a:spcPct val="20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Some of the highest correlations can be found between the registered users and their high rentals during the weekdays compared to the casual users who are highly correlated with the weekends, supporting the results of our previous analyses.</a:t>
            </a:r>
            <a:endParaRPr lang="en-US" sz="1800" dirty="0">
              <a:solidFill>
                <a:schemeClr val="tx1"/>
              </a:solidFill>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15.png">
            <a:extLst>
              <a:ext uri="{FF2B5EF4-FFF2-40B4-BE49-F238E27FC236}">
                <a16:creationId xmlns:a16="http://schemas.microsoft.com/office/drawing/2014/main" id="{8E52BB42-E7AB-4BB1-84D1-AE1485927826}"/>
              </a:ext>
            </a:extLst>
          </p:cNvPr>
          <p:cNvPicPr/>
          <p:nvPr/>
        </p:nvPicPr>
        <p:blipFill>
          <a:blip r:embed="rId2"/>
          <a:srcRect/>
          <a:stretch>
            <a:fillRect/>
          </a:stretch>
        </p:blipFill>
        <p:spPr>
          <a:xfrm>
            <a:off x="3793008" y="542143"/>
            <a:ext cx="8214880" cy="5330952"/>
          </a:xfrm>
          <a:prstGeom prst="rect">
            <a:avLst/>
          </a:prstGeom>
          <a:ln/>
        </p:spPr>
      </p:pic>
    </p:spTree>
    <p:extLst>
      <p:ext uri="{BB962C8B-B14F-4D97-AF65-F5344CB8AC3E}">
        <p14:creationId xmlns:p14="http://schemas.microsoft.com/office/powerpoint/2010/main" val="326108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7CB6238-E711-4EBD-80AB-C0D23CCDB1EB}"/>
              </a:ext>
            </a:extLst>
          </p:cNvPr>
          <p:cNvSpPr>
            <a:spLocks noGrp="1"/>
          </p:cNvSpPr>
          <p:nvPr>
            <p:ph type="title"/>
          </p:nvPr>
        </p:nvSpPr>
        <p:spPr/>
        <p:txBody>
          <a:bodyPr/>
          <a:lstStyle/>
          <a:p>
            <a:r>
              <a:rPr lang="en-US" dirty="0">
                <a:solidFill>
                  <a:schemeClr val="tx1"/>
                </a:solidFill>
              </a:rPr>
              <a:t>Dashboard </a:t>
            </a:r>
          </a:p>
        </p:txBody>
      </p:sp>
      <p:pic>
        <p:nvPicPr>
          <p:cNvPr id="10" name="Picture 9">
            <a:extLst>
              <a:ext uri="{FF2B5EF4-FFF2-40B4-BE49-F238E27FC236}">
                <a16:creationId xmlns:a16="http://schemas.microsoft.com/office/drawing/2014/main" id="{E3EB6649-A970-48F3-8683-108827954783}"/>
              </a:ext>
            </a:extLst>
          </p:cNvPr>
          <p:cNvPicPr/>
          <p:nvPr/>
        </p:nvPicPr>
        <p:blipFill>
          <a:blip r:embed="rId2"/>
          <a:stretch>
            <a:fillRect/>
          </a:stretch>
        </p:blipFill>
        <p:spPr>
          <a:xfrm>
            <a:off x="3247459" y="737527"/>
            <a:ext cx="8764537" cy="5352377"/>
          </a:xfrm>
          <a:prstGeom prst="rect">
            <a:avLst/>
          </a:prstGeom>
        </p:spPr>
      </p:pic>
    </p:spTree>
    <p:extLst>
      <p:ext uri="{BB962C8B-B14F-4D97-AF65-F5344CB8AC3E}">
        <p14:creationId xmlns:p14="http://schemas.microsoft.com/office/powerpoint/2010/main" val="319769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7CB6238-E711-4EBD-80AB-C0D23CCDB1EB}"/>
              </a:ext>
            </a:extLst>
          </p:cNvPr>
          <p:cNvSpPr>
            <a:spLocks noGrp="1"/>
          </p:cNvSpPr>
          <p:nvPr>
            <p:ph type="title"/>
          </p:nvPr>
        </p:nvSpPr>
        <p:spPr/>
        <p:txBody>
          <a:bodyPr/>
          <a:lstStyle/>
          <a:p>
            <a:r>
              <a:rPr lang="en-US" dirty="0">
                <a:solidFill>
                  <a:schemeClr val="tx1"/>
                </a:solidFill>
              </a:rPr>
              <a:t>Dashboard </a:t>
            </a:r>
          </a:p>
        </p:txBody>
      </p:sp>
      <p:pic>
        <p:nvPicPr>
          <p:cNvPr id="8" name="Picture 7">
            <a:extLst>
              <a:ext uri="{FF2B5EF4-FFF2-40B4-BE49-F238E27FC236}">
                <a16:creationId xmlns:a16="http://schemas.microsoft.com/office/drawing/2014/main" id="{2CFDBC3B-17B8-4FD0-B539-E03FEECF6458}"/>
              </a:ext>
            </a:extLst>
          </p:cNvPr>
          <p:cNvPicPr/>
          <p:nvPr/>
        </p:nvPicPr>
        <p:blipFill>
          <a:blip r:embed="rId2"/>
          <a:stretch>
            <a:fillRect/>
          </a:stretch>
        </p:blipFill>
        <p:spPr>
          <a:xfrm>
            <a:off x="3453319" y="758952"/>
            <a:ext cx="8738680" cy="5142227"/>
          </a:xfrm>
          <a:prstGeom prst="rect">
            <a:avLst/>
          </a:prstGeom>
        </p:spPr>
      </p:pic>
    </p:spTree>
    <p:extLst>
      <p:ext uri="{BB962C8B-B14F-4D97-AF65-F5344CB8AC3E}">
        <p14:creationId xmlns:p14="http://schemas.microsoft.com/office/powerpoint/2010/main" val="221375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47CB6238-E711-4EBD-80AB-C0D23CCDB1EB}"/>
              </a:ext>
            </a:extLst>
          </p:cNvPr>
          <p:cNvSpPr>
            <a:spLocks noGrp="1"/>
          </p:cNvSpPr>
          <p:nvPr>
            <p:ph type="title"/>
          </p:nvPr>
        </p:nvSpPr>
        <p:spPr/>
        <p:txBody>
          <a:bodyPr/>
          <a:lstStyle/>
          <a:p>
            <a:r>
              <a:rPr lang="en-US" dirty="0">
                <a:solidFill>
                  <a:schemeClr val="tx1"/>
                </a:solidFill>
              </a:rPr>
              <a:t>Dashboard </a:t>
            </a:r>
          </a:p>
        </p:txBody>
      </p:sp>
      <p:pic>
        <p:nvPicPr>
          <p:cNvPr id="9" name="Picture 8">
            <a:extLst>
              <a:ext uri="{FF2B5EF4-FFF2-40B4-BE49-F238E27FC236}">
                <a16:creationId xmlns:a16="http://schemas.microsoft.com/office/drawing/2014/main" id="{370B405C-94B7-49DF-846F-07E6C8BE761E}"/>
              </a:ext>
            </a:extLst>
          </p:cNvPr>
          <p:cNvPicPr/>
          <p:nvPr/>
        </p:nvPicPr>
        <p:blipFill>
          <a:blip r:embed="rId2"/>
          <a:stretch>
            <a:fillRect/>
          </a:stretch>
        </p:blipFill>
        <p:spPr>
          <a:xfrm>
            <a:off x="3453319" y="768096"/>
            <a:ext cx="8697738" cy="5321807"/>
          </a:xfrm>
          <a:prstGeom prst="rect">
            <a:avLst/>
          </a:prstGeom>
        </p:spPr>
      </p:pic>
    </p:spTree>
    <p:extLst>
      <p:ext uri="{BB962C8B-B14F-4D97-AF65-F5344CB8AC3E}">
        <p14:creationId xmlns:p14="http://schemas.microsoft.com/office/powerpoint/2010/main" val="2247215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992093" y="864108"/>
            <a:ext cx="3959031" cy="5120639"/>
          </a:xfrm>
        </p:spPr>
        <p:txBody>
          <a:bodyPr>
            <a:normAutofit/>
          </a:bodyPr>
          <a:lstStyle/>
          <a:p>
            <a:pPr algn="r"/>
            <a:r>
              <a:rPr lang="en-US" dirty="0">
                <a:solidFill>
                  <a:schemeClr val="tx1">
                    <a:lumMod val="85000"/>
                    <a:lumOff val="15000"/>
                  </a:schemeClr>
                </a:solidFill>
              </a:rPr>
              <a:t>Model Formulation</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5289229" y="864108"/>
            <a:ext cx="5910677" cy="5120640"/>
          </a:xfrm>
        </p:spPr>
        <p:txBody>
          <a:bodyPr>
            <a:normAutofit/>
          </a:bodyPr>
          <a:lstStyle/>
          <a:p>
            <a:pPr>
              <a:lnSpc>
                <a:spcPct val="100000"/>
              </a:lnSpc>
              <a:spcBef>
                <a:spcPts val="0"/>
              </a:spcBef>
            </a:pPr>
            <a:r>
              <a:rPr lang="en-US" sz="1400" dirty="0">
                <a:effectLst/>
                <a:latin typeface="Times New Roman" panose="02020603050405020304" pitchFamily="18" charset="0"/>
                <a:ea typeface="Times New Roman" panose="02020603050405020304" pitchFamily="18" charset="0"/>
              </a:rPr>
              <a:t>We have created a </a:t>
            </a:r>
            <a:r>
              <a:rPr lang="en-US" sz="1400" b="1" dirty="0">
                <a:effectLst/>
                <a:latin typeface="Times New Roman" panose="02020603050405020304" pitchFamily="18" charset="0"/>
                <a:ea typeface="Times New Roman" panose="02020603050405020304" pitchFamily="18" charset="0"/>
              </a:rPr>
              <a:t>regression model </a:t>
            </a:r>
            <a:r>
              <a:rPr lang="en-US" sz="1400" dirty="0">
                <a:effectLst/>
                <a:latin typeface="Times New Roman" panose="02020603050405020304" pitchFamily="18" charset="0"/>
                <a:ea typeface="Times New Roman" panose="02020603050405020304" pitchFamily="18" charset="0"/>
              </a:rPr>
              <a:t>in order to predict the bike rentals on an hourly basis. Prior to constructing the model, the data is pre-processed in order to remove some of the attributes such as date and count of registered rentals and count of hourly rentals in order to determine all the other attributes that contribute in predicting the count of the bike rentals. </a:t>
            </a:r>
            <a:endParaRPr lang="en-US" sz="1400" dirty="0">
              <a:effectLst/>
              <a:latin typeface="Calibri" panose="020F0502020204030204" pitchFamily="34" charset="0"/>
              <a:ea typeface="Calibri" panose="020F0502020204030204" pitchFamily="34" charset="0"/>
            </a:endParaRPr>
          </a:p>
          <a:p>
            <a:pPr>
              <a:lnSpc>
                <a:spcPct val="100000"/>
              </a:lnSpc>
            </a:pPr>
            <a:r>
              <a:rPr lang="en-US" sz="1400" dirty="0">
                <a:effectLst/>
                <a:latin typeface="Times New Roman" panose="02020603050405020304" pitchFamily="18" charset="0"/>
                <a:ea typeface="Times New Roman" panose="02020603050405020304" pitchFamily="18" charset="0"/>
              </a:rPr>
              <a:t>As a part of data preprocessing step attributes such as date, instant, number of casual bike renters, number of registered bike renters are removed from the dataset under analysis. This step is followed by splitting the data set into training and test sets and further grouped into dependent and independent variables. </a:t>
            </a:r>
          </a:p>
          <a:p>
            <a:pPr>
              <a:lnSpc>
                <a:spcPct val="100000"/>
              </a:lnSpc>
            </a:pPr>
            <a:r>
              <a:rPr lang="en-US" sz="1400" dirty="0">
                <a:effectLst/>
                <a:latin typeface="Times New Roman" panose="02020603050405020304" pitchFamily="18" charset="0"/>
                <a:ea typeface="Times New Roman" panose="02020603050405020304" pitchFamily="18" charset="0"/>
              </a:rPr>
              <a:t>This is followed by model construction. We are implementing a linear regression model. And the model is trained using the train datasets. This is followed by predicting the number of bike rentals using the variables available in the test dataset.</a:t>
            </a:r>
            <a:endParaRPr lang="en-US" sz="1400" dirty="0"/>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28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r>
              <a:rPr lang="en-US" sz="2400" dirty="0"/>
              <a:t>Bike Sharing Prediction Scatter Plot</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pPr algn="just"/>
            <a:r>
              <a:rPr lang="en-US" sz="1500" dirty="0">
                <a:solidFill>
                  <a:schemeClr val="tx1"/>
                </a:solidFill>
                <a:latin typeface="Times New Roman" panose="02020603050405020304" pitchFamily="18" charset="0"/>
              </a:rPr>
              <a:t>From the plot we can see that the model has predicted a numerically higher number of bike rentals compared to the test set. </a:t>
            </a:r>
          </a:p>
          <a:p>
            <a:pPr algn="just"/>
            <a:r>
              <a:rPr lang="en-US" sz="1500" dirty="0">
                <a:solidFill>
                  <a:schemeClr val="tx1"/>
                </a:solidFill>
                <a:latin typeface="Times New Roman" panose="02020603050405020304" pitchFamily="18" charset="0"/>
              </a:rPr>
              <a:t>The next in this process is to determine the Mean Absolute Error, Mean Squared Error and Root Mean Squared error as shown below. This will help us validate our results. </a:t>
            </a:r>
          </a:p>
          <a:p>
            <a:pPr algn="just"/>
            <a:r>
              <a:rPr lang="en-US" sz="2200" spc="-60" dirty="0">
                <a:solidFill>
                  <a:srgbClr val="FFFFFF"/>
                </a:solidFill>
                <a:latin typeface="+mj-lt"/>
                <a:ea typeface="+mj-ea"/>
                <a:cs typeface="+mj-cs"/>
              </a:rPr>
              <a:t>Error Calculation</a:t>
            </a:r>
          </a:p>
          <a:p>
            <a:pPr algn="just"/>
            <a:r>
              <a:rPr lang="en-US" sz="1500" dirty="0">
                <a:solidFill>
                  <a:schemeClr val="tx1"/>
                </a:solidFill>
                <a:effectLst/>
                <a:latin typeface="Times New Roman" panose="02020603050405020304" pitchFamily="18" charset="0"/>
                <a:ea typeface="Times New Roman" panose="02020603050405020304" pitchFamily="18" charset="0"/>
              </a:rPr>
              <a:t>The smaller the root mean squared error, the closer we are to finding the line of best fit. However, the value of these metrics mainly depends upon the dataset under consideration. If the data are widely scattered as shown in the previous plot, the chances of root mean squared error being higher are more. </a:t>
            </a:r>
            <a:endParaRPr lang="en-US" sz="1500" dirty="0">
              <a:solidFill>
                <a:schemeClr val="tx1"/>
              </a:solidFill>
              <a:effectLst/>
              <a:latin typeface="Calibri" panose="020F0502020204030204" pitchFamily="34" charset="0"/>
              <a:ea typeface="Calibri" panose="020F0502020204030204" pitchFamily="34" charset="0"/>
            </a:endParaRPr>
          </a:p>
          <a:p>
            <a:endParaRPr lang="en-US" sz="1800" dirty="0">
              <a:solidFill>
                <a:schemeClr val="tx1"/>
              </a:solidFill>
              <a:latin typeface="Times New Roman" panose="02020603050405020304" pitchFamily="18"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31.png">
            <a:extLst>
              <a:ext uri="{FF2B5EF4-FFF2-40B4-BE49-F238E27FC236}">
                <a16:creationId xmlns:a16="http://schemas.microsoft.com/office/drawing/2014/main" id="{7DF22C73-E8C5-40B9-80BF-61CFB3E9E150}"/>
              </a:ext>
            </a:extLst>
          </p:cNvPr>
          <p:cNvPicPr/>
          <p:nvPr/>
        </p:nvPicPr>
        <p:blipFill>
          <a:blip r:embed="rId2"/>
          <a:srcRect/>
          <a:stretch>
            <a:fillRect/>
          </a:stretch>
        </p:blipFill>
        <p:spPr>
          <a:xfrm>
            <a:off x="5195308" y="89344"/>
            <a:ext cx="5667375" cy="3571875"/>
          </a:xfrm>
          <a:prstGeom prst="rect">
            <a:avLst/>
          </a:prstGeom>
          <a:ln/>
        </p:spPr>
      </p:pic>
      <p:pic>
        <p:nvPicPr>
          <p:cNvPr id="10" name="image3.png">
            <a:extLst>
              <a:ext uri="{FF2B5EF4-FFF2-40B4-BE49-F238E27FC236}">
                <a16:creationId xmlns:a16="http://schemas.microsoft.com/office/drawing/2014/main" id="{CCCDACEF-4D6A-4F97-96C8-B92345C0DC2C}"/>
              </a:ext>
            </a:extLst>
          </p:cNvPr>
          <p:cNvPicPr/>
          <p:nvPr/>
        </p:nvPicPr>
        <p:blipFill>
          <a:blip r:embed="rId3"/>
          <a:srcRect/>
          <a:stretch>
            <a:fillRect/>
          </a:stretch>
        </p:blipFill>
        <p:spPr>
          <a:xfrm>
            <a:off x="4138367" y="4318405"/>
            <a:ext cx="7519855" cy="1382003"/>
          </a:xfrm>
          <a:prstGeom prst="rect">
            <a:avLst/>
          </a:prstGeom>
          <a:ln/>
        </p:spPr>
      </p:pic>
    </p:spTree>
    <p:extLst>
      <p:ext uri="{BB962C8B-B14F-4D97-AF65-F5344CB8AC3E}">
        <p14:creationId xmlns:p14="http://schemas.microsoft.com/office/powerpoint/2010/main" val="418904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CF5F8D-5AAF-4CC6-B501-B048397FF133}"/>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Index</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5AA437-8540-43AB-B9A4-230ED0624F77}"/>
              </a:ext>
            </a:extLst>
          </p:cNvPr>
          <p:cNvSpPr>
            <a:spLocks noGrp="1"/>
          </p:cNvSpPr>
          <p:nvPr>
            <p:ph idx="1"/>
          </p:nvPr>
        </p:nvSpPr>
        <p:spPr>
          <a:xfrm>
            <a:off x="5289229" y="864108"/>
            <a:ext cx="5910677" cy="5120640"/>
          </a:xfrm>
        </p:spPr>
        <p:txBody>
          <a:bodyPr>
            <a:normAutofit/>
          </a:bodyPr>
          <a:lstStyle/>
          <a:p>
            <a:pPr marL="0" indent="0">
              <a:buNone/>
            </a:pPr>
            <a:r>
              <a:rPr lang="en-US" dirty="0"/>
              <a:t> </a:t>
            </a:r>
          </a:p>
          <a:p>
            <a:r>
              <a:rPr lang="en-US" dirty="0"/>
              <a:t>Introduction</a:t>
            </a:r>
          </a:p>
          <a:p>
            <a:r>
              <a:rPr lang="en-US" dirty="0"/>
              <a:t>Goals and Objectives </a:t>
            </a:r>
          </a:p>
          <a:p>
            <a:r>
              <a:rPr lang="en-US" dirty="0"/>
              <a:t>Initial Data analysis </a:t>
            </a:r>
          </a:p>
          <a:p>
            <a:r>
              <a:rPr lang="en-US" dirty="0"/>
              <a:t>Data Visualization</a:t>
            </a:r>
          </a:p>
          <a:p>
            <a:r>
              <a:rPr lang="en-US" dirty="0"/>
              <a:t>Model Formulation</a:t>
            </a:r>
          </a:p>
          <a:p>
            <a:r>
              <a:rPr lang="en-US" dirty="0"/>
              <a:t>Results</a:t>
            </a:r>
          </a:p>
          <a:p>
            <a:r>
              <a:rPr lang="en-US" dirty="0"/>
              <a:t>Conclusion</a:t>
            </a:r>
          </a:p>
          <a:p>
            <a:endParaRPr lang="en-US"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5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r>
              <a:rPr lang="en-US" sz="2400" dirty="0"/>
              <a:t>Density Plot of Bike Rental Distribution</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400" dirty="0">
              <a:solidFill>
                <a:schemeClr val="tx1"/>
              </a:solidFill>
              <a:effectLst/>
              <a:latin typeface="Times New Roman" panose="02020603050405020304" pitchFamily="18" charset="0"/>
              <a:ea typeface="Times New Roman" panose="02020603050405020304" pitchFamily="18" charset="0"/>
            </a:endParaRPr>
          </a:p>
          <a:p>
            <a:endParaRPr lang="en-US" sz="1400" dirty="0">
              <a:solidFill>
                <a:schemeClr val="tx1"/>
              </a:solidFill>
              <a:latin typeface="Times New Roman" panose="02020603050405020304" pitchFamily="18" charset="0"/>
              <a:ea typeface="Times New Roman" panose="02020603050405020304" pitchFamily="18" charset="0"/>
            </a:endParaRPr>
          </a:p>
          <a:p>
            <a:endParaRPr lang="en-US" sz="1400" dirty="0">
              <a:solidFill>
                <a:schemeClr val="tx1"/>
              </a:solidFill>
              <a:effectLst/>
              <a:latin typeface="Times New Roman" panose="02020603050405020304" pitchFamily="18" charset="0"/>
              <a:ea typeface="Times New Roman" panose="02020603050405020304" pitchFamily="18" charset="0"/>
            </a:endParaRPr>
          </a:p>
          <a:p>
            <a:r>
              <a:rPr lang="en-US" sz="1400" dirty="0">
                <a:solidFill>
                  <a:schemeClr val="tx1"/>
                </a:solidFill>
                <a:effectLst/>
                <a:latin typeface="Times New Roman" panose="02020603050405020304" pitchFamily="18" charset="0"/>
                <a:ea typeface="Times New Roman" panose="02020603050405020304" pitchFamily="18" charset="0"/>
              </a:rPr>
              <a:t>Following is the density plot of the results of our analysis. Density plot provides a representation of the distribution of the count of bike rentals. The following density plot uses a kernel density estimate to show the probability density function of the bike rentals count variable</a:t>
            </a: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5.png">
            <a:extLst>
              <a:ext uri="{FF2B5EF4-FFF2-40B4-BE49-F238E27FC236}">
                <a16:creationId xmlns:a16="http://schemas.microsoft.com/office/drawing/2014/main" id="{949684AE-4E35-449F-9205-3AEE5D976A7C}"/>
              </a:ext>
            </a:extLst>
          </p:cNvPr>
          <p:cNvPicPr/>
          <p:nvPr/>
        </p:nvPicPr>
        <p:blipFill>
          <a:blip r:embed="rId2"/>
          <a:srcRect/>
          <a:stretch>
            <a:fillRect/>
          </a:stretch>
        </p:blipFill>
        <p:spPr>
          <a:xfrm>
            <a:off x="4786515" y="1342288"/>
            <a:ext cx="5686425" cy="3400425"/>
          </a:xfrm>
          <a:prstGeom prst="rect">
            <a:avLst/>
          </a:prstGeom>
          <a:ln/>
        </p:spPr>
      </p:pic>
    </p:spTree>
    <p:extLst>
      <p:ext uri="{BB962C8B-B14F-4D97-AF65-F5344CB8AC3E}">
        <p14:creationId xmlns:p14="http://schemas.microsoft.com/office/powerpoint/2010/main" val="275102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76693"/>
            <a:ext cx="2947482" cy="954773"/>
          </a:xfrm>
        </p:spPr>
        <p:txBody>
          <a:bodyPr anchor="b">
            <a:normAutofit fontScale="90000"/>
          </a:bodyPr>
          <a:lstStyle/>
          <a:p>
            <a:r>
              <a:rPr lang="en-US" sz="2400" dirty="0"/>
              <a:t>Non-Linear modeling using Gradient Boosting:</a:t>
            </a:r>
            <a:br>
              <a:rPr lang="en-US" sz="1800" dirty="0">
                <a:effectLst/>
                <a:latin typeface="Calibri" panose="020F050202020403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400" dirty="0">
              <a:solidFill>
                <a:schemeClr val="tx1"/>
              </a:solidFill>
              <a:effectLst/>
              <a:latin typeface="Times New Roman" panose="02020603050405020304" pitchFamily="18" charset="0"/>
              <a:ea typeface="Times New Roman" panose="02020603050405020304" pitchFamily="18" charset="0"/>
            </a:endParaRPr>
          </a:p>
          <a:p>
            <a:endParaRPr lang="en-US" sz="1400" dirty="0">
              <a:solidFill>
                <a:schemeClr val="tx1"/>
              </a:solidFill>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We can further improve the RMSE score by opting for a gradient boosting regressor after using dummy variables for our categorical ones.</a:t>
            </a:r>
            <a:endParaRPr lang="en-US" sz="1400" dirty="0">
              <a:effectLst/>
              <a:latin typeface="Calibri" panose="020F0502020204030204" pitchFamily="34" charset="0"/>
              <a:ea typeface="Calibri" panose="020F0502020204030204" pitchFamily="34" charset="0"/>
            </a:endParaRPr>
          </a:p>
          <a:p>
            <a:pPr marL="0" marR="0" indent="0" algn="just">
              <a:lnSpc>
                <a:spcPct val="100000"/>
              </a:lnSpc>
              <a:spcBef>
                <a:spcPts val="0"/>
              </a:spcBef>
              <a:spcAft>
                <a:spcPts val="0"/>
              </a:spcAft>
              <a:buNone/>
            </a:pPr>
            <a:endParaRPr lang="en-US" sz="1400" dirty="0">
              <a:solidFill>
                <a:srgbClr val="000000"/>
              </a:solidFill>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The RMSE that we obtain using GBR is significantly lesser than the linear model, as it varies from 68 to 72 based on different proportions of the testing set used.</a:t>
            </a:r>
            <a:endParaRPr lang="en-US" sz="1400" dirty="0">
              <a:effectLst/>
              <a:latin typeface="Calibri" panose="020F0502020204030204" pitchFamily="34" charset="0"/>
              <a:ea typeface="Calibri" panose="020F0502020204030204" pitchFamily="34" charset="0"/>
            </a:endParaRPr>
          </a:p>
          <a:p>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BDE5FC01-4ED1-45D6-8D9A-DEFC7FC1B816}"/>
              </a:ext>
            </a:extLst>
          </p:cNvPr>
          <p:cNvPicPr/>
          <p:nvPr/>
        </p:nvPicPr>
        <p:blipFill>
          <a:blip r:embed="rId2"/>
          <a:stretch>
            <a:fillRect/>
          </a:stretch>
        </p:blipFill>
        <p:spPr>
          <a:xfrm>
            <a:off x="4068430" y="1222783"/>
            <a:ext cx="7122595" cy="3650874"/>
          </a:xfrm>
          <a:prstGeom prst="rect">
            <a:avLst/>
          </a:prstGeom>
        </p:spPr>
      </p:pic>
    </p:spTree>
    <p:extLst>
      <p:ext uri="{BB962C8B-B14F-4D97-AF65-F5344CB8AC3E}">
        <p14:creationId xmlns:p14="http://schemas.microsoft.com/office/powerpoint/2010/main" val="427572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Time Series Analysis</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5289229" y="864108"/>
            <a:ext cx="5910677" cy="5120640"/>
          </a:xfrm>
        </p:spPr>
        <p:txBody>
          <a:bodyPr>
            <a:normAutofit fontScale="92500" lnSpcReduction="10000"/>
          </a:bodyPr>
          <a:lstStyle/>
          <a:p>
            <a:pPr marL="0" marR="0" indent="0">
              <a:lnSpc>
                <a:spcPct val="20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We performed time series analysis using three different techniques. </a:t>
            </a:r>
            <a:endParaRPr lang="en-US" sz="1800" dirty="0">
              <a:solidFill>
                <a:schemeClr val="tx1"/>
              </a:solidFill>
              <a:effectLst/>
              <a:latin typeface="Calibri" panose="020F0502020204030204" pitchFamily="34" charset="0"/>
              <a:ea typeface="Calibri" panose="020F0502020204030204" pitchFamily="34" charset="0"/>
            </a:endParaRPr>
          </a:p>
          <a:p>
            <a:pPr marR="0" lvl="0">
              <a:lnSpc>
                <a:spcPct val="200000"/>
              </a:lnSpc>
              <a:spcBef>
                <a:spcPts val="0"/>
              </a:spcBef>
              <a:spcAft>
                <a:spcPts val="0"/>
              </a:spcAft>
              <a:buFont typeface="Arial" panose="020B0604020202020204" pitchFamily="34" charset="0"/>
              <a:buChar char="•"/>
            </a:pPr>
            <a:r>
              <a:rPr lang="en-US" sz="1800" u="none" strike="noStrike" dirty="0">
                <a:solidFill>
                  <a:schemeClr val="tx1"/>
                </a:solidFill>
                <a:effectLst/>
                <a:latin typeface="Times New Roman" panose="02020603050405020304" pitchFamily="18" charset="0"/>
                <a:ea typeface="Times New Roman" panose="02020603050405020304" pitchFamily="18" charset="0"/>
              </a:rPr>
              <a:t>Simple moving average</a:t>
            </a:r>
            <a:endParaRPr lang="en-US" sz="1800" u="none" strike="noStrike" dirty="0">
              <a:solidFill>
                <a:schemeClr val="tx1"/>
              </a:solidFill>
              <a:effectLst/>
              <a:latin typeface="Calibri" panose="020F0502020204030204" pitchFamily="34" charset="0"/>
              <a:ea typeface="Calibri" panose="020F0502020204030204" pitchFamily="34" charset="0"/>
            </a:endParaRPr>
          </a:p>
          <a:p>
            <a:pPr marR="0" lvl="0">
              <a:lnSpc>
                <a:spcPct val="200000"/>
              </a:lnSpc>
              <a:spcBef>
                <a:spcPts val="0"/>
              </a:spcBef>
              <a:spcAft>
                <a:spcPts val="0"/>
              </a:spcAft>
              <a:buFont typeface="Arial" panose="020B0604020202020204" pitchFamily="34" charset="0"/>
              <a:buChar char="•"/>
            </a:pPr>
            <a:r>
              <a:rPr lang="en-US" sz="1800" u="none" strike="noStrike" dirty="0">
                <a:solidFill>
                  <a:schemeClr val="tx1"/>
                </a:solidFill>
                <a:effectLst/>
                <a:latin typeface="Times New Roman" panose="02020603050405020304" pitchFamily="18" charset="0"/>
                <a:ea typeface="Times New Roman" panose="02020603050405020304" pitchFamily="18" charset="0"/>
              </a:rPr>
              <a:t>Weighted moving average </a:t>
            </a:r>
            <a:endParaRPr lang="en-US" sz="1800" u="none" strike="noStrike" dirty="0">
              <a:solidFill>
                <a:schemeClr val="tx1"/>
              </a:solidFill>
              <a:effectLst/>
              <a:latin typeface="Calibri" panose="020F0502020204030204" pitchFamily="34" charset="0"/>
              <a:ea typeface="Calibri" panose="020F0502020204030204" pitchFamily="34" charset="0"/>
            </a:endParaRPr>
          </a:p>
          <a:p>
            <a:pPr>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Exponential smoothing</a:t>
            </a:r>
          </a:p>
          <a:p>
            <a:pPr marL="0" marR="0" indent="0">
              <a:lnSpc>
                <a:spcPct val="20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The predictions were made of the following columns using the above methods</a:t>
            </a:r>
            <a:endParaRPr lang="en-US" sz="1800" dirty="0">
              <a:solidFill>
                <a:schemeClr val="tx1"/>
              </a:solidFill>
              <a:effectLst/>
              <a:latin typeface="Calibri" panose="020F0502020204030204" pitchFamily="34" charset="0"/>
              <a:ea typeface="Calibri" panose="020F0502020204030204" pitchFamily="34" charset="0"/>
            </a:endParaRPr>
          </a:p>
          <a:p>
            <a:pPr>
              <a:lnSpc>
                <a:spcPct val="200000"/>
              </a:lnSpc>
              <a:spcBef>
                <a:spcPts val="0"/>
              </a:spcBef>
            </a:pPr>
            <a:r>
              <a:rPr lang="en-US" sz="1800" u="none" strike="noStrike" dirty="0">
                <a:solidFill>
                  <a:schemeClr val="tx1"/>
                </a:solidFill>
                <a:effectLst/>
                <a:latin typeface="Times New Roman" panose="02020603050405020304" pitchFamily="18" charset="0"/>
                <a:ea typeface="Times New Roman" panose="02020603050405020304" pitchFamily="18" charset="0"/>
              </a:rPr>
              <a:t>Number of casual users renting bikes per day</a:t>
            </a:r>
            <a:endParaRPr lang="en-US" sz="1800" u="none" strike="noStrike" dirty="0">
              <a:solidFill>
                <a:schemeClr val="tx1"/>
              </a:solidFill>
              <a:effectLst/>
              <a:latin typeface="Calibri" panose="020F0502020204030204" pitchFamily="34" charset="0"/>
              <a:ea typeface="Calibri" panose="020F0502020204030204" pitchFamily="34" charset="0"/>
            </a:endParaRPr>
          </a:p>
          <a:p>
            <a:pPr>
              <a:lnSpc>
                <a:spcPct val="200000"/>
              </a:lnSpc>
              <a:spcBef>
                <a:spcPts val="0"/>
              </a:spcBef>
            </a:pPr>
            <a:r>
              <a:rPr lang="en-US" sz="1800" u="none" strike="noStrike" dirty="0">
                <a:solidFill>
                  <a:schemeClr val="tx1"/>
                </a:solidFill>
                <a:effectLst/>
                <a:latin typeface="Times New Roman" panose="02020603050405020304" pitchFamily="18" charset="0"/>
                <a:ea typeface="Times New Roman" panose="02020603050405020304" pitchFamily="18" charset="0"/>
              </a:rPr>
              <a:t>Number of registered users renting bikes per day and</a:t>
            </a:r>
            <a:endParaRPr lang="en-US" sz="1800" u="none" strike="noStrike" dirty="0">
              <a:solidFill>
                <a:schemeClr val="tx1"/>
              </a:solidFill>
              <a:effectLst/>
              <a:latin typeface="Calibri" panose="020F0502020204030204" pitchFamily="34" charset="0"/>
              <a:ea typeface="Calibri" panose="020F0502020204030204" pitchFamily="34" charset="0"/>
            </a:endParaRPr>
          </a:p>
          <a:p>
            <a:pPr>
              <a:lnSpc>
                <a:spcPct val="200000"/>
              </a:lnSpc>
              <a:spcBef>
                <a:spcPts val="0"/>
              </a:spcBef>
            </a:pPr>
            <a:r>
              <a:rPr lang="en-US" sz="1800" u="none" strike="noStrike" dirty="0">
                <a:solidFill>
                  <a:schemeClr val="tx1"/>
                </a:solidFill>
                <a:effectLst/>
                <a:latin typeface="Times New Roman" panose="02020603050405020304" pitchFamily="18" charset="0"/>
                <a:ea typeface="Times New Roman" panose="02020603050405020304" pitchFamily="18" charset="0"/>
              </a:rPr>
              <a:t>Number of bike rentals per day</a:t>
            </a:r>
            <a:endParaRPr lang="en-US" sz="1800" u="none" strike="noStrike" dirty="0">
              <a:solidFill>
                <a:schemeClr val="tx1"/>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37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pPr marL="0" marR="0">
              <a:lnSpc>
                <a:spcPct val="120000"/>
              </a:lnSpc>
              <a:spcBef>
                <a:spcPts val="0"/>
              </a:spcBef>
              <a:spcAft>
                <a:spcPts val="0"/>
              </a:spcAft>
            </a:pPr>
            <a:r>
              <a:rPr lang="en-US" sz="2400" dirty="0">
                <a:solidFill>
                  <a:schemeClr val="bg1"/>
                </a:solidFill>
                <a:effectLst/>
                <a:ea typeface="Times New Roman" panose="02020603050405020304" pitchFamily="18" charset="0"/>
              </a:rPr>
              <a:t>Prediction of total rentals per day</a:t>
            </a:r>
            <a:endParaRPr lang="en-US" sz="2400" dirty="0">
              <a:solidFill>
                <a:schemeClr val="bg1"/>
              </a:solidFill>
              <a:effectLst/>
              <a:ea typeface="Calibri" panose="020F0502020204030204" pitchFamily="34" charset="0"/>
            </a:endParaRP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400" dirty="0">
              <a:solidFill>
                <a:schemeClr val="tx1"/>
              </a:solidFill>
              <a:effectLst/>
              <a:latin typeface="Times New Roman" panose="02020603050405020304" pitchFamily="18" charset="0"/>
              <a:ea typeface="Times New Roman" panose="02020603050405020304" pitchFamily="18" charset="0"/>
            </a:endParaRPr>
          </a:p>
          <a:p>
            <a:endParaRPr lang="en-US" sz="1400" dirty="0">
              <a:solidFill>
                <a:schemeClr val="tx1"/>
              </a:solidFill>
              <a:latin typeface="Times New Roman" panose="02020603050405020304" pitchFamily="18" charset="0"/>
              <a:ea typeface="Times New Roman" panose="02020603050405020304" pitchFamily="18" charset="0"/>
            </a:endParaRPr>
          </a:p>
          <a:p>
            <a:pPr marL="0" marR="0" indent="228600">
              <a:lnSpc>
                <a:spcPct val="120000"/>
              </a:lnSpc>
              <a:spcBef>
                <a:spcPts val="0"/>
              </a:spcBef>
              <a:spcAft>
                <a:spcPts val="0"/>
              </a:spcAft>
            </a:pPr>
            <a:r>
              <a:rPr lang="en-US" sz="1500" dirty="0">
                <a:solidFill>
                  <a:schemeClr val="tx1"/>
                </a:solidFill>
                <a:effectLst/>
                <a:latin typeface="Times New Roman" panose="02020603050405020304" pitchFamily="18" charset="0"/>
                <a:ea typeface="Times New Roman" panose="02020603050405020304" pitchFamily="18" charset="0"/>
              </a:rPr>
              <a:t>We have 2 years’ worth of data of which 18 months was used as training data and  6 months as testing data. When we ran the 3 months on the available data to predict the aforementioned columns, the most accurate method to predict turned out to be the Weighted moving average method. The prediction results when using the weighted moving average method is as follows</a:t>
            </a:r>
            <a:endParaRPr lang="en-US" sz="1500" dirty="0">
              <a:solidFill>
                <a:schemeClr val="tx1"/>
              </a:solidFill>
              <a:effectLst/>
              <a:latin typeface="Calibri" panose="020F0502020204030204" pitchFamily="34" charset="0"/>
              <a:ea typeface="Calibri" panose="020F0502020204030204" pitchFamily="34" charset="0"/>
            </a:endParaRPr>
          </a:p>
          <a:p>
            <a:pPr marL="0" marR="0" indent="0">
              <a:lnSpc>
                <a:spcPct val="120000"/>
              </a:lnSpc>
              <a:spcBef>
                <a:spcPts val="0"/>
              </a:spcBef>
              <a:spcAft>
                <a:spcPts val="0"/>
              </a:spcAft>
              <a:buNone/>
            </a:pPr>
            <a:r>
              <a:rPr lang="en-US" sz="1500" dirty="0">
                <a:solidFill>
                  <a:schemeClr val="tx1"/>
                </a:solidFill>
                <a:effectLst/>
                <a:latin typeface="Times New Roman" panose="02020603050405020304" pitchFamily="18" charset="0"/>
                <a:ea typeface="Times New Roman" panose="02020603050405020304" pitchFamily="18" charset="0"/>
              </a:rPr>
              <a:t>As we can see from the graph, the predicted rental totals is very close to the actual rentals.</a:t>
            </a:r>
            <a:endParaRPr lang="en-US" sz="1500" dirty="0">
              <a:solidFill>
                <a:schemeClr val="tx1"/>
              </a:solidFill>
              <a:effectLst/>
              <a:latin typeface="Calibri" panose="020F0502020204030204" pitchFamily="34" charset="0"/>
              <a:ea typeface="Calibri" panose="020F0502020204030204" pitchFamily="34" charset="0"/>
            </a:endParaRPr>
          </a:p>
          <a:p>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3.png">
            <a:extLst>
              <a:ext uri="{FF2B5EF4-FFF2-40B4-BE49-F238E27FC236}">
                <a16:creationId xmlns:a16="http://schemas.microsoft.com/office/drawing/2014/main" id="{8C965B2F-03C9-4EAB-972C-632493F0B270}"/>
              </a:ext>
            </a:extLst>
          </p:cNvPr>
          <p:cNvPicPr/>
          <p:nvPr/>
        </p:nvPicPr>
        <p:blipFill>
          <a:blip r:embed="rId2"/>
          <a:srcRect/>
          <a:stretch>
            <a:fillRect/>
          </a:stretch>
        </p:blipFill>
        <p:spPr>
          <a:xfrm>
            <a:off x="3648174" y="1381309"/>
            <a:ext cx="7371760" cy="4218213"/>
          </a:xfrm>
          <a:prstGeom prst="rect">
            <a:avLst/>
          </a:prstGeom>
          <a:ln/>
        </p:spPr>
      </p:pic>
    </p:spTree>
    <p:extLst>
      <p:ext uri="{BB962C8B-B14F-4D97-AF65-F5344CB8AC3E}">
        <p14:creationId xmlns:p14="http://schemas.microsoft.com/office/powerpoint/2010/main" val="1995803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0" y="843700"/>
            <a:ext cx="3077853" cy="1374206"/>
          </a:xfrm>
        </p:spPr>
        <p:txBody>
          <a:bodyPr anchor="b">
            <a:normAutofit/>
          </a:bodyPr>
          <a:lstStyle/>
          <a:p>
            <a:pPr marL="0" marR="0">
              <a:lnSpc>
                <a:spcPct val="120000"/>
              </a:lnSpc>
              <a:spcBef>
                <a:spcPts val="0"/>
              </a:spcBef>
              <a:spcAft>
                <a:spcPts val="0"/>
              </a:spcAft>
            </a:pPr>
            <a:r>
              <a:rPr lang="en-US" sz="2400" dirty="0">
                <a:solidFill>
                  <a:schemeClr val="bg1"/>
                </a:solidFill>
                <a:effectLst/>
                <a:ea typeface="Times New Roman" panose="02020603050405020304" pitchFamily="18" charset="0"/>
              </a:rPr>
              <a:t>Prediction of </a:t>
            </a:r>
            <a:r>
              <a:rPr lang="en-US" sz="2400" dirty="0">
                <a:solidFill>
                  <a:schemeClr val="bg1"/>
                </a:solidFill>
                <a:ea typeface="Times New Roman" panose="02020603050405020304" pitchFamily="18" charset="0"/>
              </a:rPr>
              <a:t>Registered Rental Users per day</a:t>
            </a:r>
            <a:endParaRPr lang="en-US" sz="2400" dirty="0">
              <a:solidFill>
                <a:schemeClr val="bg1"/>
              </a:solidFill>
              <a:effectLst/>
              <a:ea typeface="Calibri" panose="020F0502020204030204" pitchFamily="34" charset="0"/>
            </a:endParaRP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0" y="1586369"/>
            <a:ext cx="3443591" cy="4889845"/>
          </a:xfrm>
        </p:spPr>
        <p:txBody>
          <a:bodyPr anchor="t">
            <a:normAutofit/>
          </a:bodyPr>
          <a:lstStyle/>
          <a:p>
            <a:endParaRPr lang="en-US" sz="1400" dirty="0">
              <a:solidFill>
                <a:schemeClr val="tx1"/>
              </a:solidFill>
              <a:effectLst/>
              <a:latin typeface="Times New Roman" panose="02020603050405020304" pitchFamily="18" charset="0"/>
              <a:ea typeface="Times New Roman" panose="02020603050405020304" pitchFamily="18" charset="0"/>
            </a:endParaRPr>
          </a:p>
          <a:p>
            <a:endParaRPr lang="en-US" sz="1400" dirty="0">
              <a:solidFill>
                <a:schemeClr val="tx1"/>
              </a:solidFill>
              <a:latin typeface="Times New Roman" panose="02020603050405020304" pitchFamily="18" charset="0"/>
              <a:ea typeface="Times New Roman" panose="02020603050405020304" pitchFamily="18" charset="0"/>
            </a:endParaRPr>
          </a:p>
          <a:p>
            <a:endParaRPr lang="en-US" sz="1400" dirty="0">
              <a:solidFill>
                <a:schemeClr val="tx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1.png">
            <a:extLst>
              <a:ext uri="{FF2B5EF4-FFF2-40B4-BE49-F238E27FC236}">
                <a16:creationId xmlns:a16="http://schemas.microsoft.com/office/drawing/2014/main" id="{4B786C74-B97B-460A-90A2-B0A6EDC8E76D}"/>
              </a:ext>
            </a:extLst>
          </p:cNvPr>
          <p:cNvPicPr/>
          <p:nvPr/>
        </p:nvPicPr>
        <p:blipFill>
          <a:blip r:embed="rId2"/>
          <a:srcRect/>
          <a:stretch>
            <a:fillRect/>
          </a:stretch>
        </p:blipFill>
        <p:spPr>
          <a:xfrm>
            <a:off x="3803515" y="129268"/>
            <a:ext cx="7373566" cy="3152273"/>
          </a:xfrm>
          <a:prstGeom prst="rect">
            <a:avLst/>
          </a:prstGeom>
          <a:ln/>
        </p:spPr>
      </p:pic>
      <p:pic>
        <p:nvPicPr>
          <p:cNvPr id="10" name="image4.png">
            <a:extLst>
              <a:ext uri="{FF2B5EF4-FFF2-40B4-BE49-F238E27FC236}">
                <a16:creationId xmlns:a16="http://schemas.microsoft.com/office/drawing/2014/main" id="{E5233B35-E58C-4A24-895E-5793801D397B}"/>
              </a:ext>
            </a:extLst>
          </p:cNvPr>
          <p:cNvPicPr/>
          <p:nvPr/>
        </p:nvPicPr>
        <p:blipFill>
          <a:blip r:embed="rId3"/>
          <a:srcRect/>
          <a:stretch>
            <a:fillRect/>
          </a:stretch>
        </p:blipFill>
        <p:spPr>
          <a:xfrm>
            <a:off x="3988340" y="3387001"/>
            <a:ext cx="7373566" cy="3341731"/>
          </a:xfrm>
          <a:prstGeom prst="rect">
            <a:avLst/>
          </a:prstGeom>
          <a:ln/>
        </p:spPr>
      </p:pic>
      <p:sp>
        <p:nvSpPr>
          <p:cNvPr id="11" name="Title 1">
            <a:extLst>
              <a:ext uri="{FF2B5EF4-FFF2-40B4-BE49-F238E27FC236}">
                <a16:creationId xmlns:a16="http://schemas.microsoft.com/office/drawing/2014/main" id="{DBE2A03D-C09A-4F4C-8853-FEEADCCD74E4}"/>
              </a:ext>
            </a:extLst>
          </p:cNvPr>
          <p:cNvSpPr txBox="1">
            <a:spLocks/>
          </p:cNvSpPr>
          <p:nvPr/>
        </p:nvSpPr>
        <p:spPr>
          <a:xfrm>
            <a:off x="0" y="3550597"/>
            <a:ext cx="3158246" cy="122336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120000"/>
              </a:lnSpc>
              <a:spcBef>
                <a:spcPts val="0"/>
              </a:spcBef>
            </a:pPr>
            <a:r>
              <a:rPr lang="en-US" sz="2400" dirty="0">
                <a:solidFill>
                  <a:schemeClr val="bg1"/>
                </a:solidFill>
                <a:ea typeface="Times New Roman" panose="02020603050405020304" pitchFamily="18" charset="0"/>
              </a:rPr>
              <a:t>Prediction of Casual  Rental Users per day</a:t>
            </a:r>
            <a:endParaRPr lang="en-US" sz="2400" dirty="0">
              <a:solidFill>
                <a:schemeClr val="bg1"/>
              </a:solidFill>
              <a:ea typeface="Calibri" panose="020F0502020204030204" pitchFamily="34" charset="0"/>
            </a:endParaRPr>
          </a:p>
        </p:txBody>
      </p:sp>
    </p:spTree>
    <p:extLst>
      <p:ext uri="{BB962C8B-B14F-4D97-AF65-F5344CB8AC3E}">
        <p14:creationId xmlns:p14="http://schemas.microsoft.com/office/powerpoint/2010/main" val="85333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7E43177-D5E0-4985-8ECE-03110285F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icycle parked on the side of a building&#10;&#10;Description automatically generated">
            <a:extLst>
              <a:ext uri="{FF2B5EF4-FFF2-40B4-BE49-F238E27FC236}">
                <a16:creationId xmlns:a16="http://schemas.microsoft.com/office/drawing/2014/main" id="{6D8F7959-E5FF-482A-A7DB-E17821E7E40C}"/>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21408" r="9092" b="10394"/>
          <a:stretch/>
        </p:blipFill>
        <p:spPr>
          <a:xfrm>
            <a:off x="20" y="1"/>
            <a:ext cx="12188932" cy="6858000"/>
          </a:xfrm>
          <a:prstGeom prst="rect">
            <a:avLst/>
          </a:prstGeom>
        </p:spPr>
      </p:pic>
      <p:sp>
        <p:nvSpPr>
          <p:cNvPr id="30" name="Rectangle 29">
            <a:extLst>
              <a:ext uri="{FF2B5EF4-FFF2-40B4-BE49-F238E27FC236}">
                <a16:creationId xmlns:a16="http://schemas.microsoft.com/office/drawing/2014/main" id="{6E6F4F86-AF4F-4C10-8DDF-201A591E5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rgbClr val="3B495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252919" y="1123837"/>
            <a:ext cx="2947482" cy="4601183"/>
          </a:xfrm>
        </p:spPr>
        <p:txBody>
          <a:bodyPr>
            <a:normAutofit/>
          </a:bodyPr>
          <a:lstStyle/>
          <a:p>
            <a:r>
              <a:rPr lang="en-US"/>
              <a:t>Conclusion</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3869268" y="864108"/>
            <a:ext cx="7315200" cy="5120640"/>
          </a:xfrm>
        </p:spPr>
        <p:txBody>
          <a:bodyPr>
            <a:normAutofit/>
          </a:bodyPr>
          <a:lstStyle/>
          <a:p>
            <a:pPr marL="0" marR="0" indent="0">
              <a:spcBef>
                <a:spcPts val="0"/>
              </a:spcBef>
              <a:spcAft>
                <a:spcPts val="0"/>
              </a:spcAft>
              <a:buClr>
                <a:srgbClr val="3B495B"/>
              </a:buClr>
              <a:buNone/>
            </a:pPr>
            <a:r>
              <a:rPr lang="en-US" sz="1700">
                <a:effectLst/>
                <a:latin typeface="Times New Roman" panose="02020603050405020304" pitchFamily="18" charset="0"/>
                <a:ea typeface="Times New Roman" panose="02020603050405020304" pitchFamily="18" charset="0"/>
              </a:rPr>
              <a:t>For the business questions raised earlier in the introduction section, we can answer them using our analysis results in the above sections as follows: </a:t>
            </a:r>
            <a:endParaRPr lang="en-US" sz="1700">
              <a:effectLst/>
              <a:latin typeface="Calibri" panose="020F0502020204030204" pitchFamily="34" charset="0"/>
              <a:ea typeface="Calibri" panose="020F0502020204030204" pitchFamily="34" charset="0"/>
            </a:endParaRPr>
          </a:p>
          <a:p>
            <a:pPr marR="0" lvl="0">
              <a:spcBef>
                <a:spcPts val="0"/>
              </a:spcBef>
              <a:spcAft>
                <a:spcPts val="0"/>
              </a:spcAft>
              <a:buClr>
                <a:srgbClr val="3B495B"/>
              </a:buClr>
              <a:buSzPts val="1200"/>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Should more money be invested in the bike sharing system with a good ROI chance?</a:t>
            </a:r>
            <a:endParaRPr lang="en-US" sz="1700">
              <a:effectLst/>
              <a:latin typeface="Calibri" panose="020F0502020204030204" pitchFamily="34" charset="0"/>
              <a:ea typeface="Calibri" panose="020F0502020204030204" pitchFamily="34" charset="0"/>
            </a:endParaRPr>
          </a:p>
          <a:p>
            <a:pPr marL="560070" marR="0" indent="-285750">
              <a:spcBef>
                <a:spcPts val="0"/>
              </a:spcBef>
              <a:spcAft>
                <a:spcPts val="0"/>
              </a:spcAft>
              <a:buClr>
                <a:srgbClr val="3B495B"/>
              </a:buClr>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Ans</a:t>
            </a:r>
            <a:r>
              <a:rPr lang="en-US" sz="1700">
                <a:effectLst/>
                <a:latin typeface="Times New Roman" panose="02020603050405020304" pitchFamily="18" charset="0"/>
                <a:ea typeface="Times New Roman" panose="02020603050405020304" pitchFamily="18" charset="0"/>
              </a:rPr>
              <a:t>: Yes. The results above indicate that the trend in the bike sharing system is likely to go up and hence market for such system will go up too. </a:t>
            </a:r>
            <a:endParaRPr lang="en-US" sz="1700">
              <a:effectLst/>
              <a:latin typeface="Calibri" panose="020F0502020204030204" pitchFamily="34" charset="0"/>
              <a:ea typeface="Calibri" panose="020F0502020204030204" pitchFamily="34" charset="0"/>
            </a:endParaRPr>
          </a:p>
          <a:p>
            <a:pPr marR="0" lvl="0">
              <a:spcBef>
                <a:spcPts val="0"/>
              </a:spcBef>
              <a:spcAft>
                <a:spcPts val="0"/>
              </a:spcAft>
              <a:buClr>
                <a:srgbClr val="3B495B"/>
              </a:buClr>
              <a:buSzPts val="1200"/>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How should the maintenance be scheduled looking at the availability?</a:t>
            </a:r>
            <a:endParaRPr lang="en-US" sz="1700">
              <a:effectLst/>
              <a:latin typeface="Calibri" panose="020F0502020204030204" pitchFamily="34" charset="0"/>
              <a:ea typeface="Calibri" panose="020F0502020204030204" pitchFamily="34" charset="0"/>
            </a:endParaRPr>
          </a:p>
          <a:p>
            <a:pPr marL="560070" marR="0" indent="-285750">
              <a:spcBef>
                <a:spcPts val="0"/>
              </a:spcBef>
              <a:spcAft>
                <a:spcPts val="0"/>
              </a:spcAft>
              <a:buClr>
                <a:srgbClr val="3B495B"/>
              </a:buClr>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Ans</a:t>
            </a:r>
            <a:r>
              <a:rPr lang="en-US" sz="1700">
                <a:effectLst/>
                <a:latin typeface="Times New Roman" panose="02020603050405020304" pitchFamily="18" charset="0"/>
                <a:ea typeface="Times New Roman" panose="02020603050405020304" pitchFamily="18" charset="0"/>
              </a:rPr>
              <a:t>: As per the results above, it would be advisable to consider winter season for all the maintenance work as other seasons are heavily preferred for bike renting.</a:t>
            </a:r>
            <a:endParaRPr lang="en-US" sz="1700">
              <a:effectLst/>
              <a:latin typeface="Calibri" panose="020F0502020204030204" pitchFamily="34" charset="0"/>
              <a:ea typeface="Calibri" panose="020F0502020204030204" pitchFamily="34" charset="0"/>
            </a:endParaRPr>
          </a:p>
          <a:p>
            <a:pPr marR="0" lvl="0">
              <a:spcBef>
                <a:spcPts val="0"/>
              </a:spcBef>
              <a:spcAft>
                <a:spcPts val="0"/>
              </a:spcAft>
              <a:buClr>
                <a:srgbClr val="3B495B"/>
              </a:buClr>
              <a:buSzPts val="1200"/>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Can the casual users be turned registered?</a:t>
            </a:r>
            <a:endParaRPr lang="en-US" sz="1700">
              <a:effectLst/>
              <a:latin typeface="Calibri" panose="020F0502020204030204" pitchFamily="34" charset="0"/>
              <a:ea typeface="Calibri" panose="020F0502020204030204" pitchFamily="34" charset="0"/>
            </a:endParaRPr>
          </a:p>
          <a:p>
            <a:pPr marL="560070" marR="0" indent="-285750">
              <a:spcBef>
                <a:spcPts val="0"/>
              </a:spcBef>
              <a:spcAft>
                <a:spcPts val="0"/>
              </a:spcAft>
              <a:buClr>
                <a:srgbClr val="3B495B"/>
              </a:buClr>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Ans. </a:t>
            </a:r>
            <a:r>
              <a:rPr lang="en-US" sz="1700">
                <a:effectLst/>
                <a:latin typeface="Times New Roman" panose="02020603050405020304" pitchFamily="18" charset="0"/>
                <a:ea typeface="Times New Roman" panose="02020603050405020304" pitchFamily="18" charset="0"/>
              </a:rPr>
              <a:t>Marketing can be done based on the results above to attract specific users, be it casual or registered. However, the casual users can be given incentive to become registered based on their rental activity.</a:t>
            </a:r>
            <a:endParaRPr lang="en-US" sz="1700">
              <a:effectLst/>
              <a:latin typeface="Calibri" panose="020F0502020204030204" pitchFamily="34" charset="0"/>
              <a:ea typeface="Calibri" panose="020F0502020204030204" pitchFamily="34" charset="0"/>
            </a:endParaRPr>
          </a:p>
          <a:p>
            <a:pPr marR="0" lvl="0">
              <a:spcBef>
                <a:spcPts val="0"/>
              </a:spcBef>
              <a:spcAft>
                <a:spcPts val="0"/>
              </a:spcAft>
              <a:buClr>
                <a:srgbClr val="3B495B"/>
              </a:buClr>
              <a:buSzPts val="1200"/>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Can more people be encouraged and attracted to this bike sharing system?</a:t>
            </a:r>
            <a:endParaRPr lang="en-US" sz="1700">
              <a:effectLst/>
              <a:latin typeface="Calibri" panose="020F0502020204030204" pitchFamily="34" charset="0"/>
              <a:ea typeface="Calibri" panose="020F0502020204030204" pitchFamily="34" charset="0"/>
            </a:endParaRPr>
          </a:p>
          <a:p>
            <a:pPr marL="560070" marR="0" indent="-285750">
              <a:spcBef>
                <a:spcPts val="0"/>
              </a:spcBef>
              <a:spcAft>
                <a:spcPts val="0"/>
              </a:spcAft>
              <a:buClr>
                <a:srgbClr val="3B495B"/>
              </a:buClr>
              <a:buFont typeface="Arial" panose="020B0604020202020204" pitchFamily="34" charset="0"/>
              <a:buChar char="•"/>
            </a:pPr>
            <a:r>
              <a:rPr lang="en-US" sz="1700" b="1">
                <a:effectLst/>
                <a:latin typeface="Times New Roman" panose="02020603050405020304" pitchFamily="18" charset="0"/>
                <a:ea typeface="Times New Roman" panose="02020603050405020304" pitchFamily="18" charset="0"/>
              </a:rPr>
              <a:t>Ans. </a:t>
            </a:r>
            <a:r>
              <a:rPr lang="en-US" sz="1700">
                <a:effectLst/>
                <a:latin typeface="Times New Roman" panose="02020603050405020304" pitchFamily="18" charset="0"/>
                <a:ea typeface="Times New Roman" panose="02020603050405020304" pitchFamily="18" charset="0"/>
              </a:rPr>
              <a:t>The results indicate that if the weather conditions are favorable, more people can be attracted to try out the bike sharing systems, and they are likely to do so increasingly in the future. By specific marketing based on the data available, this can be sped up significantly.</a:t>
            </a:r>
            <a:endParaRPr lang="en-US" sz="1700">
              <a:effectLst/>
              <a:latin typeface="Calibri" panose="020F0502020204030204" pitchFamily="34" charset="0"/>
              <a:ea typeface="Calibri" panose="020F0502020204030204" pitchFamily="34" charset="0"/>
            </a:endParaRPr>
          </a:p>
          <a:p>
            <a:pPr>
              <a:buClr>
                <a:srgbClr val="3B495B"/>
              </a:buClr>
            </a:pPr>
            <a:endParaRPr lang="en-US" sz="1700"/>
          </a:p>
        </p:txBody>
      </p:sp>
      <p:sp>
        <p:nvSpPr>
          <p:cNvPr id="32" name="Rectangle 31">
            <a:extLst>
              <a:ext uri="{FF2B5EF4-FFF2-40B4-BE49-F238E27FC236}">
                <a16:creationId xmlns:a16="http://schemas.microsoft.com/office/drawing/2014/main" id="{EB8196BA-FE23-429B-93C2-0C922E583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3337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References</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5289229" y="864108"/>
            <a:ext cx="5910677" cy="5120640"/>
          </a:xfrm>
        </p:spPr>
        <p:txBody>
          <a:bodyPr>
            <a:normAutofit/>
          </a:bodyPr>
          <a:lstStyle/>
          <a:p>
            <a:r>
              <a:rPr lang="en-US" sz="1800" dirty="0" err="1">
                <a:effectLst/>
                <a:latin typeface="Times New Roman" panose="02020603050405020304" pitchFamily="18" charset="0"/>
                <a:ea typeface="Calibri" panose="020F0502020204030204" pitchFamily="34" charset="0"/>
              </a:rPr>
              <a:t>Hadi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Fanaee</a:t>
            </a:r>
            <a:r>
              <a:rPr lang="en-US" sz="1800" dirty="0">
                <a:effectLst/>
                <a:latin typeface="Times New Roman" panose="02020603050405020304" pitchFamily="18" charset="0"/>
                <a:ea typeface="Calibri" panose="020F0502020204030204" pitchFamily="34" charset="0"/>
              </a:rPr>
              <a:t>-T, UCI. (n.d.). Bike Sharing Dataset Data Set. Getting Started with Hadoop Tutorial. Retrieved from </a:t>
            </a:r>
            <a:r>
              <a:rPr lang="en-US" sz="1800" u="sng" dirty="0">
                <a:solidFill>
                  <a:srgbClr val="0000FF"/>
                </a:solidFill>
                <a:effectLst/>
                <a:latin typeface="Times New Roman" panose="02020603050405020304" pitchFamily="18" charset="0"/>
                <a:ea typeface="Calibri" panose="020F0502020204030204" pitchFamily="34" charset="0"/>
                <a:hlinkClick r:id="rId2"/>
              </a:rPr>
              <a:t>https://archive.ics.uci.edu/ml/datasets/bike+sharing+dataset#</a:t>
            </a:r>
            <a:endParaRPr lang="en-US" sz="1800" dirty="0">
              <a:effectLst/>
              <a:latin typeface="Calibri" panose="020F0502020204030204" pitchFamily="34" charset="0"/>
              <a:ea typeface="Calibri" panose="020F0502020204030204" pitchFamily="34" charset="0"/>
            </a:endParaRPr>
          </a:p>
          <a:p>
            <a:endParaRPr lang="en-US" dirty="0"/>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0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2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31">
            <a:extLst>
              <a:ext uri="{FF2B5EF4-FFF2-40B4-BE49-F238E27FC236}">
                <a16:creationId xmlns:a16="http://schemas.microsoft.com/office/drawing/2014/main" id="{86411F21-6927-42A3-821A-9852DABE4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3">
            <a:extLst>
              <a:ext uri="{FF2B5EF4-FFF2-40B4-BE49-F238E27FC236}">
                <a16:creationId xmlns:a16="http://schemas.microsoft.com/office/drawing/2014/main" id="{0A86581D-BAED-4A1F-A12D-371222BA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8"/>
            <a:ext cx="972265"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5">
            <a:extLst>
              <a:ext uri="{FF2B5EF4-FFF2-40B4-BE49-F238E27FC236}">
                <a16:creationId xmlns:a16="http://schemas.microsoft.com/office/drawing/2014/main" id="{B158AD60-D71E-4D39-856C-D6D05B4AB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43234" y="761999"/>
            <a:ext cx="6233250" cy="5334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3860666" y="1083731"/>
            <a:ext cx="5641921" cy="4690536"/>
          </a:xfrm>
        </p:spPr>
        <p:txBody>
          <a:bodyPr vert="horz" lIns="91440" tIns="45720" rIns="91440" bIns="45720" rtlCol="0" anchor="b">
            <a:normAutofit/>
          </a:bodyPr>
          <a:lstStyle/>
          <a:p>
            <a:r>
              <a:rPr lang="en-US" sz="6000" spc="-100"/>
              <a:t>Thank You</a:t>
            </a:r>
          </a:p>
        </p:txBody>
      </p:sp>
      <p:sp>
        <p:nvSpPr>
          <p:cNvPr id="44" name="Rectangle 37">
            <a:extLst>
              <a:ext uri="{FF2B5EF4-FFF2-40B4-BE49-F238E27FC236}">
                <a16:creationId xmlns:a16="http://schemas.microsoft.com/office/drawing/2014/main" id="{1C7DC5B1-719A-4BD4-98EF-B39222EB3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3729" y="761999"/>
            <a:ext cx="2281851"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861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Introduction</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5289229" y="864108"/>
            <a:ext cx="5910677" cy="5120640"/>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rPr>
              <a:t>Today more people are opting for environmentally friendly and healthy ways of transportation and riding a bike to the workplace or school is the best option for a lot of people to live healthy and eco-friendly. </a:t>
            </a:r>
          </a:p>
          <a:p>
            <a:r>
              <a:rPr lang="en-US" sz="1800" dirty="0">
                <a:solidFill>
                  <a:srgbClr val="000000"/>
                </a:solidFill>
                <a:effectLst/>
                <a:latin typeface="Times New Roman" panose="02020603050405020304" pitchFamily="18" charset="0"/>
                <a:ea typeface="Times New Roman" panose="02020603050405020304" pitchFamily="18" charset="0"/>
              </a:rPr>
              <a:t>As more people are preferring bike sharing option, there is an increase in the market space for such companies.</a:t>
            </a:r>
          </a:p>
          <a:p>
            <a:r>
              <a:rPr lang="en-US" sz="1800" dirty="0">
                <a:solidFill>
                  <a:srgbClr val="000000"/>
                </a:solidFill>
                <a:effectLst/>
                <a:latin typeface="Times New Roman" panose="02020603050405020304" pitchFamily="18" charset="0"/>
                <a:ea typeface="Times New Roman" panose="02020603050405020304" pitchFamily="18" charset="0"/>
              </a:rPr>
              <a:t> It important to look closely at the data and identify the renting habits of people in order to make the rental process more attractive to potential customers and increase the overall revenue.</a:t>
            </a:r>
          </a:p>
          <a:p>
            <a:endParaRPr lang="en-US" dirty="0"/>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83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Goals and Objectives</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5289229" y="864108"/>
            <a:ext cx="5910677" cy="5120640"/>
          </a:xfrm>
        </p:spPr>
        <p:txBody>
          <a:bodyPr>
            <a:normAutofit/>
          </a:bodyPr>
          <a:lstStyle/>
          <a:p>
            <a:r>
              <a:rPr lang="en-US" sz="1800" dirty="0">
                <a:solidFill>
                  <a:srgbClr val="000000"/>
                </a:solidFill>
                <a:latin typeface="Times New Roman" panose="02020603050405020304" pitchFamily="18" charset="0"/>
              </a:rPr>
              <a:t>In this Project we aim to determine the correlation of environmental factors like the weather conditions, season, time of the day, day of the week, etc. with the bike rental behavior of the public. </a:t>
            </a:r>
          </a:p>
          <a:p>
            <a:r>
              <a:rPr lang="en-US" sz="1800" dirty="0">
                <a:solidFill>
                  <a:srgbClr val="000000"/>
                </a:solidFill>
                <a:latin typeface="Times New Roman" panose="02020603050405020304" pitchFamily="18" charset="0"/>
              </a:rPr>
              <a:t> The results from this analysis to determine a strategy to promote the usage of bike sharing for both the casual and registered users, whilst also aim at converting the casual users into registered ones. </a:t>
            </a:r>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61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Initial Data Analysis</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5289229" y="864108"/>
            <a:ext cx="5910677" cy="5120640"/>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rPr>
              <a:t>Our dataset consists of two different csv files, namely hour and day csv. The day</a:t>
            </a:r>
            <a:r>
              <a:rPr lang="en-US" sz="1800" dirty="0">
                <a:solidFill>
                  <a:srgbClr val="000000"/>
                </a:solidFill>
                <a:latin typeface="Times New Roman" panose="02020603050405020304" pitchFamily="18" charset="0"/>
                <a:ea typeface="Times New Roman" panose="02020603050405020304" pitchFamily="18" charset="0"/>
              </a:rPr>
              <a:t> dataset</a:t>
            </a:r>
            <a:r>
              <a:rPr lang="en-US" sz="1800" dirty="0">
                <a:solidFill>
                  <a:srgbClr val="000000"/>
                </a:solidFill>
                <a:effectLst/>
                <a:latin typeface="Times New Roman" panose="02020603050405020304" pitchFamily="18" charset="0"/>
                <a:ea typeface="Times New Roman" panose="02020603050405020304" pitchFamily="18" charset="0"/>
              </a:rPr>
              <a:t> consists of 731 records with a total of 16 columns, whereas the hour dataset consists of 17379 records with a total of 17 columns, the additional column being the hour of the day. </a:t>
            </a:r>
          </a:p>
          <a:p>
            <a:r>
              <a:rPr lang="en-US" sz="1800" dirty="0">
                <a:solidFill>
                  <a:srgbClr val="000000"/>
                </a:solidFill>
                <a:latin typeface="Times New Roman" panose="02020603050405020304" pitchFamily="18" charset="0"/>
                <a:ea typeface="Times New Roman" panose="02020603050405020304" pitchFamily="18" charset="0"/>
              </a:rPr>
              <a:t>Below is a summary of registered and casual users</a:t>
            </a:r>
          </a:p>
          <a:p>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E79767-3310-4C34-9B77-9B650EFC28E4}"/>
              </a:ext>
            </a:extLst>
          </p:cNvPr>
          <p:cNvPicPr>
            <a:picLocks noChangeAspect="1"/>
          </p:cNvPicPr>
          <p:nvPr/>
        </p:nvPicPr>
        <p:blipFill>
          <a:blip r:embed="rId2"/>
          <a:stretch>
            <a:fillRect/>
          </a:stretch>
        </p:blipFill>
        <p:spPr>
          <a:xfrm>
            <a:off x="5435212" y="4199447"/>
            <a:ext cx="3397703" cy="985862"/>
          </a:xfrm>
          <a:prstGeom prst="rect">
            <a:avLst/>
          </a:prstGeom>
        </p:spPr>
      </p:pic>
    </p:spTree>
    <p:extLst>
      <p:ext uri="{BB962C8B-B14F-4D97-AF65-F5344CB8AC3E}">
        <p14:creationId xmlns:p14="http://schemas.microsoft.com/office/powerpoint/2010/main" val="345091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2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31">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3">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5">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3722622" y="1298448"/>
            <a:ext cx="7187529" cy="2951819"/>
          </a:xfrm>
        </p:spPr>
        <p:txBody>
          <a:bodyPr vert="horz" lIns="91440" tIns="45720" rIns="91440" bIns="45720" rtlCol="0" anchor="b">
            <a:normAutofit/>
          </a:bodyPr>
          <a:lstStyle/>
          <a:p>
            <a:r>
              <a:rPr lang="en-US" sz="5800" spc="-100"/>
              <a:t>Data Visualization</a:t>
            </a:r>
          </a:p>
        </p:txBody>
      </p:sp>
      <p:sp>
        <p:nvSpPr>
          <p:cNvPr id="38" name="Rectangle 37">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53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252919" y="1123838"/>
            <a:ext cx="2947482" cy="1022678"/>
          </a:xfrm>
        </p:spPr>
        <p:txBody>
          <a:bodyPr anchor="b">
            <a:normAutofit/>
          </a:bodyPr>
          <a:lstStyle/>
          <a:p>
            <a:r>
              <a:rPr lang="en-US" sz="2400" dirty="0"/>
              <a:t>Bike Rented Over the years 2011 and 2012</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252920" y="2146516"/>
            <a:ext cx="2947482" cy="3759762"/>
          </a:xfrm>
        </p:spPr>
        <p:txBody>
          <a:bodyPr anchor="t">
            <a:normAutofit/>
          </a:bodyPr>
          <a:lstStyle/>
          <a:p>
            <a:r>
              <a:rPr lang="en-US" dirty="0">
                <a:solidFill>
                  <a:srgbClr val="000000"/>
                </a:solidFill>
                <a:effectLst/>
                <a:latin typeface="Times New Roman" panose="02020603050405020304" pitchFamily="18" charset="0"/>
                <a:ea typeface="Times New Roman" panose="02020603050405020304" pitchFamily="18" charset="0"/>
              </a:rPr>
              <a:t>The graph clearly shows us that the number of bike rentals have gone up significantly from the year 2011 to 2012.</a:t>
            </a:r>
            <a:endParaRPr lang="en-US" dirty="0">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pic>
        <p:nvPicPr>
          <p:cNvPr id="9" name="image17.png">
            <a:extLst>
              <a:ext uri="{FF2B5EF4-FFF2-40B4-BE49-F238E27FC236}">
                <a16:creationId xmlns:a16="http://schemas.microsoft.com/office/drawing/2014/main" id="{E7A2035C-8EEB-4D1F-B4E3-91F8C0F387BF}"/>
              </a:ext>
            </a:extLst>
          </p:cNvPr>
          <p:cNvPicPr/>
          <p:nvPr/>
        </p:nvPicPr>
        <p:blipFill>
          <a:blip r:embed="rId2"/>
          <a:stretch>
            <a:fillRect/>
          </a:stretch>
        </p:blipFill>
        <p:spPr>
          <a:xfrm>
            <a:off x="3778897" y="1481620"/>
            <a:ext cx="7772401" cy="3866770"/>
          </a:xfrm>
          <a:prstGeom prst="rect">
            <a:avLst/>
          </a:prstGeom>
        </p:spPr>
      </p:pic>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259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CB7987D-7806-44BF-94FC-E039F570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83E798-38DE-4ECB-912E-B2689E29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130371" y="843700"/>
            <a:ext cx="2947482" cy="742669"/>
          </a:xfrm>
        </p:spPr>
        <p:txBody>
          <a:bodyPr anchor="b">
            <a:normAutofit fontScale="90000"/>
          </a:bodyPr>
          <a:lstStyle/>
          <a:p>
            <a:r>
              <a:rPr lang="en-US" sz="2400" dirty="0"/>
              <a:t>Bikes Rented Over the years 2011 and 2012</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248055" y="1586369"/>
            <a:ext cx="3117314" cy="4427931"/>
          </a:xfrm>
        </p:spPr>
        <p:txBody>
          <a:bodyPr anchor="t">
            <a:normAutofit fontScale="40000" lnSpcReduction="20000"/>
          </a:bodyPr>
          <a:lstStyle/>
          <a:p>
            <a:pPr>
              <a:lnSpc>
                <a:spcPct val="120000"/>
              </a:lnSpc>
              <a:buFont typeface="Arial" panose="020B0604020202020204" pitchFamily="34" charset="0"/>
              <a:buChar char="•"/>
            </a:pPr>
            <a:r>
              <a:rPr lang="en-US" sz="3500" dirty="0">
                <a:solidFill>
                  <a:schemeClr val="tx1"/>
                </a:solidFill>
                <a:effectLst/>
                <a:latin typeface="Times New Roman" panose="02020603050405020304" pitchFamily="18" charset="0"/>
                <a:ea typeface="Times New Roman" panose="02020603050405020304" pitchFamily="18" charset="0"/>
              </a:rPr>
              <a:t>The graph </a:t>
            </a:r>
            <a:r>
              <a:rPr lang="en-US" sz="3500" dirty="0">
                <a:solidFill>
                  <a:schemeClr val="tx1"/>
                </a:solidFill>
                <a:latin typeface="Times New Roman" panose="02020603050405020304" pitchFamily="18" charset="0"/>
                <a:ea typeface="Times New Roman" panose="02020603050405020304" pitchFamily="18" charset="0"/>
              </a:rPr>
              <a:t>helps us </a:t>
            </a:r>
            <a:r>
              <a:rPr lang="en-US" sz="3500" dirty="0">
                <a:solidFill>
                  <a:schemeClr val="tx1"/>
                </a:solidFill>
                <a:effectLst/>
                <a:latin typeface="Times New Roman" panose="02020603050405020304" pitchFamily="18" charset="0"/>
                <a:ea typeface="Times New Roman" panose="02020603050405020304" pitchFamily="18" charset="0"/>
              </a:rPr>
              <a:t>view the number of bikes rented across the two years segregated by different seasons to get a sense of the popularity of seasons. </a:t>
            </a:r>
          </a:p>
          <a:p>
            <a:pPr marR="0" algn="just">
              <a:lnSpc>
                <a:spcPct val="120000"/>
              </a:lnSpc>
              <a:spcBef>
                <a:spcPts val="0"/>
              </a:spcBef>
              <a:spcAft>
                <a:spcPts val="0"/>
              </a:spcAft>
              <a:buFont typeface="Arial" panose="020B0604020202020204" pitchFamily="34" charset="0"/>
              <a:buChar char="•"/>
            </a:pPr>
            <a:r>
              <a:rPr lang="en-US" sz="3500" dirty="0">
                <a:solidFill>
                  <a:schemeClr val="tx1"/>
                </a:solidFill>
                <a:latin typeface="Times New Roman" panose="02020603050405020304" pitchFamily="18" charset="0"/>
                <a:ea typeface="Times New Roman" panose="02020603050405020304" pitchFamily="18" charset="0"/>
              </a:rPr>
              <a:t>W</a:t>
            </a:r>
            <a:r>
              <a:rPr lang="en-US" sz="3500" dirty="0">
                <a:solidFill>
                  <a:schemeClr val="tx1"/>
                </a:solidFill>
                <a:effectLst/>
                <a:latin typeface="Times New Roman" panose="02020603050405020304" pitchFamily="18" charset="0"/>
                <a:ea typeface="Times New Roman" panose="02020603050405020304" pitchFamily="18" charset="0"/>
              </a:rPr>
              <a:t>e can notice that the number of bike rentals is the least during winter, which makes sense because of extreme cold winters across the Northeast.</a:t>
            </a:r>
          </a:p>
          <a:p>
            <a:pPr marR="0" algn="just">
              <a:lnSpc>
                <a:spcPct val="120000"/>
              </a:lnSpc>
              <a:spcBef>
                <a:spcPts val="0"/>
              </a:spcBef>
              <a:spcAft>
                <a:spcPts val="0"/>
              </a:spcAft>
              <a:buFont typeface="Arial" panose="020B0604020202020204" pitchFamily="34" charset="0"/>
              <a:buChar char="•"/>
            </a:pPr>
            <a:r>
              <a:rPr lang="en-US" sz="3500" dirty="0">
                <a:solidFill>
                  <a:schemeClr val="tx1"/>
                </a:solidFill>
                <a:effectLst/>
                <a:latin typeface="Times New Roman" panose="02020603050405020304" pitchFamily="18" charset="0"/>
                <a:ea typeface="Times New Roman" panose="02020603050405020304" pitchFamily="18" charset="0"/>
              </a:rPr>
              <a:t>Summer seems to be the most popular season in both 2011 and 2012 as the weather is usually nice and warm which is suitable for outdoor activities.</a:t>
            </a:r>
            <a:endParaRPr lang="en-US" sz="3500" dirty="0">
              <a:solidFill>
                <a:schemeClr val="tx1"/>
              </a:solidFill>
              <a:effectLst/>
              <a:latin typeface="Calibri" panose="020F0502020204030204" pitchFamily="34" charset="0"/>
              <a:ea typeface="Calibri" panose="020F0502020204030204" pitchFamily="34" charset="0"/>
            </a:endParaRPr>
          </a:p>
          <a:p>
            <a:pPr marR="0" algn="just">
              <a:lnSpc>
                <a:spcPct val="120000"/>
              </a:lnSpc>
              <a:spcBef>
                <a:spcPts val="0"/>
              </a:spcBef>
              <a:spcAft>
                <a:spcPts val="0"/>
              </a:spcAft>
              <a:buFont typeface="Arial" panose="020B0604020202020204" pitchFamily="34" charset="0"/>
              <a:buChar char="•"/>
            </a:pPr>
            <a:r>
              <a:rPr lang="en-US" sz="3500" dirty="0">
                <a:solidFill>
                  <a:schemeClr val="tx1"/>
                </a:solidFill>
                <a:effectLst/>
                <a:latin typeface="Times New Roman" panose="02020603050405020304" pitchFamily="18" charset="0"/>
                <a:ea typeface="Times New Roman" panose="02020603050405020304" pitchFamily="18" charset="0"/>
              </a:rPr>
              <a:t>Fall and Spring are neck to neck in both these years, with Spring slightly having the edge.</a:t>
            </a:r>
            <a:endParaRPr lang="en-US" sz="3500" dirty="0">
              <a:solidFill>
                <a:schemeClr val="tx1"/>
              </a:solidFill>
              <a:effectLst/>
              <a:latin typeface="Calibri" panose="020F0502020204030204" pitchFamily="34" charset="0"/>
              <a:ea typeface="Calibri" panose="020F0502020204030204" pitchFamily="34" charset="0"/>
            </a:endParaRPr>
          </a:p>
          <a:p>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DEADE9E9-F720-493E-8302-358E74E6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8.png">
            <a:extLst>
              <a:ext uri="{FF2B5EF4-FFF2-40B4-BE49-F238E27FC236}">
                <a16:creationId xmlns:a16="http://schemas.microsoft.com/office/drawing/2014/main" id="{EF576B93-1E85-4C5D-B425-5F6E488D5C1E}"/>
              </a:ext>
            </a:extLst>
          </p:cNvPr>
          <p:cNvPicPr/>
          <p:nvPr/>
        </p:nvPicPr>
        <p:blipFill>
          <a:blip r:embed="rId2"/>
          <a:srcRect/>
          <a:stretch>
            <a:fillRect/>
          </a:stretch>
        </p:blipFill>
        <p:spPr>
          <a:xfrm>
            <a:off x="4079542" y="1503201"/>
            <a:ext cx="7316285" cy="3427017"/>
          </a:xfrm>
          <a:prstGeom prst="rect">
            <a:avLst/>
          </a:prstGeom>
          <a:ln/>
        </p:spPr>
      </p:pic>
    </p:spTree>
    <p:extLst>
      <p:ext uri="{BB962C8B-B14F-4D97-AF65-F5344CB8AC3E}">
        <p14:creationId xmlns:p14="http://schemas.microsoft.com/office/powerpoint/2010/main" val="333971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D5A5F952-F79E-4C77-8F5D-21402FCC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8">
            <a:extLst>
              <a:ext uri="{FF2B5EF4-FFF2-40B4-BE49-F238E27FC236}">
                <a16:creationId xmlns:a16="http://schemas.microsoft.com/office/drawing/2014/main" id="{77E2D911-5C35-48E1-A18F-E3BF18768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63A0D6-EAB0-4668-8A98-B703D2ACB345}"/>
              </a:ext>
            </a:extLst>
          </p:cNvPr>
          <p:cNvSpPr>
            <a:spLocks noGrp="1"/>
          </p:cNvSpPr>
          <p:nvPr>
            <p:ph type="title"/>
          </p:nvPr>
        </p:nvSpPr>
        <p:spPr>
          <a:xfrm>
            <a:off x="289249" y="758952"/>
            <a:ext cx="5031782" cy="1255469"/>
          </a:xfrm>
        </p:spPr>
        <p:txBody>
          <a:bodyPr>
            <a:normAutofit/>
          </a:bodyPr>
          <a:lstStyle/>
          <a:p>
            <a:r>
              <a:rPr lang="en-US" dirty="0"/>
              <a:t>Bikes Rented by Casual Users and Registered </a:t>
            </a:r>
          </a:p>
        </p:txBody>
      </p:sp>
      <p:sp>
        <p:nvSpPr>
          <p:cNvPr id="3" name="Content Placeholder 2">
            <a:extLst>
              <a:ext uri="{FF2B5EF4-FFF2-40B4-BE49-F238E27FC236}">
                <a16:creationId xmlns:a16="http://schemas.microsoft.com/office/drawing/2014/main" id="{1A92E3B8-F2C1-4424-AF89-882BF08FE247}"/>
              </a:ext>
            </a:extLst>
          </p:cNvPr>
          <p:cNvSpPr>
            <a:spLocks noGrp="1"/>
          </p:cNvSpPr>
          <p:nvPr>
            <p:ph idx="1"/>
          </p:nvPr>
        </p:nvSpPr>
        <p:spPr>
          <a:xfrm>
            <a:off x="289249" y="2083324"/>
            <a:ext cx="5031782" cy="4402317"/>
          </a:xfrm>
        </p:spPr>
        <p:txBody>
          <a:bodyPr anchor="t">
            <a:normAutofit fontScale="47500" lnSpcReduction="20000"/>
          </a:bodyPr>
          <a:lstStyle/>
          <a:p>
            <a:pPr marR="0">
              <a:lnSpc>
                <a:spcPct val="200000"/>
              </a:lnSpc>
              <a:spcBef>
                <a:spcPts val="0"/>
              </a:spcBef>
              <a:spcAft>
                <a:spcPts val="0"/>
              </a:spcAft>
              <a:buFont typeface="Arial" panose="020B0604020202020204" pitchFamily="34" charset="0"/>
              <a:buChar char="•"/>
            </a:pPr>
            <a:r>
              <a:rPr lang="en-US" sz="2900" dirty="0">
                <a:solidFill>
                  <a:schemeClr val="tx1"/>
                </a:solidFill>
                <a:effectLst/>
                <a:latin typeface="Times New Roman" panose="02020603050405020304" pitchFamily="18" charset="0"/>
                <a:ea typeface="Times New Roman" panose="02020603050405020304" pitchFamily="18" charset="0"/>
              </a:rPr>
              <a:t>From the first graph we can notice a rising trend of rentals on the year 2012 compared to 2011, more significant rises occurring in the seasons of spring and summer.</a:t>
            </a:r>
          </a:p>
          <a:p>
            <a:pPr>
              <a:lnSpc>
                <a:spcPct val="200000"/>
              </a:lnSpc>
              <a:spcBef>
                <a:spcPts val="0"/>
              </a:spcBef>
              <a:buFont typeface="Arial" panose="020B0604020202020204" pitchFamily="34" charset="0"/>
              <a:buChar char="•"/>
            </a:pPr>
            <a:endParaRPr lang="en-US" sz="2900" dirty="0">
              <a:solidFill>
                <a:schemeClr val="tx1"/>
              </a:solidFill>
              <a:effectLst/>
              <a:latin typeface="Times New Roman" panose="02020603050405020304" pitchFamily="18" charset="0"/>
              <a:ea typeface="Times New Roman" panose="02020603050405020304" pitchFamily="18" charset="0"/>
            </a:endParaRPr>
          </a:p>
          <a:p>
            <a:pPr>
              <a:lnSpc>
                <a:spcPct val="200000"/>
              </a:lnSpc>
              <a:spcBef>
                <a:spcPts val="0"/>
              </a:spcBef>
              <a:buFont typeface="Arial" panose="020B0604020202020204" pitchFamily="34" charset="0"/>
              <a:buChar char="•"/>
            </a:pPr>
            <a:r>
              <a:rPr lang="en-US" sz="2900" dirty="0">
                <a:solidFill>
                  <a:schemeClr val="tx1"/>
                </a:solidFill>
                <a:effectLst/>
                <a:latin typeface="Times New Roman" panose="02020603050405020304" pitchFamily="18" charset="0"/>
                <a:ea typeface="Times New Roman" panose="02020603050405020304" pitchFamily="18" charset="0"/>
              </a:rPr>
              <a:t>In this second graph we can see an overall rising trend with the seasons of Spring and Summer seeing a steep rise. The major difference compared to the casual users being the significant updraft of the Fall bar as well, indicating the number of registered users increased in the Fall more proportionally than the casual users.</a:t>
            </a:r>
            <a:endParaRPr lang="en-US" sz="2900" dirty="0">
              <a:solidFill>
                <a:schemeClr val="tx1"/>
              </a:solidFill>
              <a:effectLst/>
              <a:latin typeface="Calibri" panose="020F0502020204030204" pitchFamily="34"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Calibri" panose="020F0502020204030204" pitchFamily="34" charset="0"/>
              <a:ea typeface="Calibri" panose="020F0502020204030204" pitchFamily="34" charset="0"/>
            </a:endParaRPr>
          </a:p>
          <a:p>
            <a:pPr>
              <a:buClr>
                <a:srgbClr val="ED9B66"/>
              </a:buClr>
            </a:pPr>
            <a:endParaRPr lang="en-US" dirty="0">
              <a:solidFill>
                <a:srgbClr val="FFFFFF"/>
              </a:solidFill>
              <a:effectLst/>
              <a:latin typeface="Times New Roman" panose="02020603050405020304" pitchFamily="18" charset="0"/>
              <a:ea typeface="Times New Roman" panose="02020603050405020304" pitchFamily="18" charset="0"/>
            </a:endParaRPr>
          </a:p>
        </p:txBody>
      </p:sp>
      <p:pic>
        <p:nvPicPr>
          <p:cNvPr id="9" name="image16.png">
            <a:extLst>
              <a:ext uri="{FF2B5EF4-FFF2-40B4-BE49-F238E27FC236}">
                <a16:creationId xmlns:a16="http://schemas.microsoft.com/office/drawing/2014/main" id="{8ED23432-F875-457A-AF1C-03E887688176}"/>
              </a:ext>
            </a:extLst>
          </p:cNvPr>
          <p:cNvPicPr/>
          <p:nvPr/>
        </p:nvPicPr>
        <p:blipFill>
          <a:blip r:embed="rId2"/>
          <a:stretch>
            <a:fillRect/>
          </a:stretch>
        </p:blipFill>
        <p:spPr>
          <a:xfrm>
            <a:off x="5740889" y="539493"/>
            <a:ext cx="6451110" cy="3141744"/>
          </a:xfrm>
          <a:prstGeom prst="rect">
            <a:avLst/>
          </a:prstGeom>
        </p:spPr>
      </p:pic>
      <p:pic>
        <p:nvPicPr>
          <p:cNvPr id="10" name="image3.png">
            <a:extLst>
              <a:ext uri="{FF2B5EF4-FFF2-40B4-BE49-F238E27FC236}">
                <a16:creationId xmlns:a16="http://schemas.microsoft.com/office/drawing/2014/main" id="{60D9588C-C9BC-481B-AEAD-C083F0D5877F}"/>
              </a:ext>
            </a:extLst>
          </p:cNvPr>
          <p:cNvPicPr/>
          <p:nvPr/>
        </p:nvPicPr>
        <p:blipFill>
          <a:blip r:embed="rId3"/>
          <a:stretch>
            <a:fillRect/>
          </a:stretch>
        </p:blipFill>
        <p:spPr>
          <a:xfrm>
            <a:off x="5740889" y="3682760"/>
            <a:ext cx="6380097" cy="2990414"/>
          </a:xfrm>
          <a:prstGeom prst="rect">
            <a:avLst/>
          </a:prstGeom>
        </p:spPr>
      </p:pic>
      <p:sp>
        <p:nvSpPr>
          <p:cNvPr id="45" name="Rectangle 40">
            <a:extLst>
              <a:ext uri="{FF2B5EF4-FFF2-40B4-BE49-F238E27FC236}">
                <a16:creationId xmlns:a16="http://schemas.microsoft.com/office/drawing/2014/main" id="{418BEF3A-C61D-4CD4-A58D-C4999D765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282655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otalTime>0</TotalTime>
  <Words>1790</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Times New Roman</vt:lpstr>
      <vt:lpstr>Wingdings 2</vt:lpstr>
      <vt:lpstr>Frame</vt:lpstr>
      <vt:lpstr>    Instructor: Prof. Daya Rudhramoorthi  -By Group 2 Priyanka Nagesh Adiga Sindhusha Karra Anubhav Saha  Roshni Vadiraja </vt:lpstr>
      <vt:lpstr>Index</vt:lpstr>
      <vt:lpstr>Introduction</vt:lpstr>
      <vt:lpstr>Goals and Objectives</vt:lpstr>
      <vt:lpstr>Initial Data Analysis</vt:lpstr>
      <vt:lpstr>Data Visualization</vt:lpstr>
      <vt:lpstr>Bike Rented Over the years 2011 and 2012</vt:lpstr>
      <vt:lpstr>Bikes Rented Over the years 2011 and 2012</vt:lpstr>
      <vt:lpstr>Bikes Rented by Casual Users and Registered </vt:lpstr>
      <vt:lpstr>Impact of Season on Bike Rentals</vt:lpstr>
      <vt:lpstr>Impact of Weather on bike rentals</vt:lpstr>
      <vt:lpstr>Impact of Temperature on Bike Rentals</vt:lpstr>
      <vt:lpstr>Impact of Holiday and Weather</vt:lpstr>
      <vt:lpstr>Correlation Matrix Breakdown</vt:lpstr>
      <vt:lpstr>Dashboard </vt:lpstr>
      <vt:lpstr>Dashboard </vt:lpstr>
      <vt:lpstr>Dashboard </vt:lpstr>
      <vt:lpstr>Model Formulation</vt:lpstr>
      <vt:lpstr>Bike Sharing Prediction Scatter Plot</vt:lpstr>
      <vt:lpstr>Density Plot of Bike Rental Distribution</vt:lpstr>
      <vt:lpstr>Non-Linear modeling using Gradient Boosting: </vt:lpstr>
      <vt:lpstr>Time Series Analysis</vt:lpstr>
      <vt:lpstr>Prediction of total rentals per day</vt:lpstr>
      <vt:lpstr>Prediction of Registered Rental Users per day</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Instructor: Prof. Daya Rudhramoorthi  -By Group 2 Priyanka Nagesh Adiga Sindhusha Karra Anubhav Saha  Roshni Vadiraja </dc:title>
  <dc:creator>Priyanka Adiga</dc:creator>
  <cp:lastModifiedBy>Priyanka Adiga</cp:lastModifiedBy>
  <cp:revision>1</cp:revision>
  <dcterms:created xsi:type="dcterms:W3CDTF">2020-10-24T19:20:05Z</dcterms:created>
  <dcterms:modified xsi:type="dcterms:W3CDTF">2020-10-24T19:20:13Z</dcterms:modified>
</cp:coreProperties>
</file>