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8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0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8670-3F94-425F-ACB4-535DC5EB5CFB}" type="datetimeFigureOut">
              <a:rPr lang="en-IN" smtClean="0"/>
              <a:t>25-09-24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425BF8-EC99-4A5E-B666-006D3D8737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F6FF-EB89-4BB4-AA0B-2D06073CE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5CD50-5DF6-76E3-2794-A4D4C6F75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Model Flow Diagram</a:t>
            </a:r>
          </a:p>
        </p:txBody>
      </p:sp>
    </p:spTree>
    <p:extLst>
      <p:ext uri="{BB962C8B-B14F-4D97-AF65-F5344CB8AC3E}">
        <p14:creationId xmlns:p14="http://schemas.microsoft.com/office/powerpoint/2010/main" val="23333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C7701FEA-801E-A547-132A-F2E00E5F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Flow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16D089-92BE-639F-C488-AFBBDDBCC403}"/>
              </a:ext>
            </a:extLst>
          </p:cNvPr>
          <p:cNvGrpSpPr/>
          <p:nvPr/>
        </p:nvGrpSpPr>
        <p:grpSpPr>
          <a:xfrm>
            <a:off x="1501509" y="1945518"/>
            <a:ext cx="8319540" cy="3987384"/>
            <a:chOff x="824459" y="464695"/>
            <a:chExt cx="10513104" cy="556884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7773A9-0A8D-5D43-F2DB-71ABF0E3DEE3}"/>
                </a:ext>
              </a:extLst>
            </p:cNvPr>
            <p:cNvSpPr/>
            <p:nvPr/>
          </p:nvSpPr>
          <p:spPr>
            <a:xfrm>
              <a:off x="824459" y="46469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Import data from parquet files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E08F554-195A-8469-3504-A16D91CFA83E}"/>
                </a:ext>
              </a:extLst>
            </p:cNvPr>
            <p:cNvSpPr/>
            <p:nvPr/>
          </p:nvSpPr>
          <p:spPr>
            <a:xfrm>
              <a:off x="3705069" y="46469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Data Imputation and Augmentation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87895D6-341F-7FB8-C0E0-E33DFD196AF0}"/>
                </a:ext>
              </a:extLst>
            </p:cNvPr>
            <p:cNvSpPr/>
            <p:nvPr/>
          </p:nvSpPr>
          <p:spPr>
            <a:xfrm>
              <a:off x="6298369" y="46469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Filter out securities for analysis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409629F-295E-5739-09A3-1034C734FD5E}"/>
                </a:ext>
              </a:extLst>
            </p:cNvPr>
            <p:cNvSpPr/>
            <p:nvPr/>
          </p:nvSpPr>
          <p:spPr>
            <a:xfrm>
              <a:off x="6298369" y="5089161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Portfolio Allocation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4E34AF2-C1C8-B5F6-F49A-D242BFD421EE}"/>
                </a:ext>
              </a:extLst>
            </p:cNvPr>
            <p:cNvSpPr/>
            <p:nvPr/>
          </p:nvSpPr>
          <p:spPr>
            <a:xfrm>
              <a:off x="6298369" y="3473971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Sector Ranking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59837CF-C446-2975-1A99-E0D4B697AD83}"/>
                </a:ext>
              </a:extLst>
            </p:cNvPr>
            <p:cNvSpPr/>
            <p:nvPr/>
          </p:nvSpPr>
          <p:spPr>
            <a:xfrm>
              <a:off x="6298369" y="204990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Compute Momentum (calculate RSI, SMA, ROI)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EB29D8-A825-BFC6-448B-19B4495E69E8}"/>
                </a:ext>
              </a:extLst>
            </p:cNvPr>
            <p:cNvCxnSpPr/>
            <p:nvPr/>
          </p:nvCxnSpPr>
          <p:spPr>
            <a:xfrm>
              <a:off x="3013023" y="936885"/>
              <a:ext cx="692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53D86-3946-CCD9-DC60-A9E33723E230}"/>
                </a:ext>
              </a:extLst>
            </p:cNvPr>
            <p:cNvCxnSpPr/>
            <p:nvPr/>
          </p:nvCxnSpPr>
          <p:spPr>
            <a:xfrm>
              <a:off x="5893633" y="936885"/>
              <a:ext cx="404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D928B9-BCA9-2502-FB08-59D6FF773705}"/>
                </a:ext>
              </a:extLst>
            </p:cNvPr>
            <p:cNvCxnSpPr/>
            <p:nvPr/>
          </p:nvCxnSpPr>
          <p:spPr>
            <a:xfrm>
              <a:off x="7392651" y="1409075"/>
              <a:ext cx="0" cy="640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606148-C0EE-A024-1763-311B3BD4B187}"/>
                </a:ext>
              </a:extLst>
            </p:cNvPr>
            <p:cNvCxnSpPr>
              <a:cxnSpLocks/>
            </p:cNvCxnSpPr>
            <p:nvPr/>
          </p:nvCxnSpPr>
          <p:spPr>
            <a:xfrm>
              <a:off x="7392651" y="2994285"/>
              <a:ext cx="0" cy="479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E28C1D-F115-0070-FC71-AFDFB7DAD921}"/>
                </a:ext>
              </a:extLst>
            </p:cNvPr>
            <p:cNvCxnSpPr/>
            <p:nvPr/>
          </p:nvCxnSpPr>
          <p:spPr>
            <a:xfrm>
              <a:off x="7392651" y="4418351"/>
              <a:ext cx="0" cy="67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DEE7507-A5CF-EA1D-00B9-5F89C01922AE}"/>
                </a:ext>
              </a:extLst>
            </p:cNvPr>
            <p:cNvSpPr/>
            <p:nvPr/>
          </p:nvSpPr>
          <p:spPr>
            <a:xfrm>
              <a:off x="9148999" y="5089161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Performance Monitoring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BBE932D-D1F8-ADC9-7251-6C20549D19DB}"/>
                </a:ext>
              </a:extLst>
            </p:cNvPr>
            <p:cNvCxnSpPr/>
            <p:nvPr/>
          </p:nvCxnSpPr>
          <p:spPr>
            <a:xfrm>
              <a:off x="8486933" y="5561351"/>
              <a:ext cx="662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5A51DDF-3277-80A5-C2CA-2F9692E8128A}"/>
                </a:ext>
              </a:extLst>
            </p:cNvPr>
            <p:cNvSpPr/>
            <p:nvPr/>
          </p:nvSpPr>
          <p:spPr>
            <a:xfrm>
              <a:off x="9148999" y="2049905"/>
              <a:ext cx="2188564" cy="94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Aptos" panose="020B0004020202020204" pitchFamily="34" charset="0"/>
                </a:rPr>
                <a:t>Model calibration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5DCCE5-FE4D-EBEE-26D5-C3149E6AEB6C}"/>
                </a:ext>
              </a:extLst>
            </p:cNvPr>
            <p:cNvCxnSpPr/>
            <p:nvPr/>
          </p:nvCxnSpPr>
          <p:spPr>
            <a:xfrm flipV="1">
              <a:off x="10243281" y="2994285"/>
              <a:ext cx="0" cy="2094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42013A3-0451-6380-65AF-7844A9DEEB7C}"/>
                </a:ext>
              </a:extLst>
            </p:cNvPr>
            <p:cNvCxnSpPr/>
            <p:nvPr/>
          </p:nvCxnSpPr>
          <p:spPr>
            <a:xfrm flipH="1">
              <a:off x="8486933" y="2522095"/>
              <a:ext cx="662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CA2B-3FF3-56CC-3BB1-2D610197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10F6-7E5C-8034-51CD-BF6663F7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for the project is obtained from </a:t>
            </a:r>
            <a:r>
              <a:rPr lang="en-IN" dirty="0" err="1"/>
              <a:t>Zerodha</a:t>
            </a:r>
            <a:r>
              <a:rPr lang="en-IN" dirty="0"/>
              <a:t>, a leading brokerage firm of the National Stock Exchange, India</a:t>
            </a:r>
          </a:p>
          <a:p>
            <a:r>
              <a:rPr lang="en-IN" dirty="0"/>
              <a:t>The entire dataset consists of approximately 2000 stocks with 1M interval data</a:t>
            </a:r>
          </a:p>
          <a:p>
            <a:r>
              <a:rPr lang="en-IN" dirty="0"/>
              <a:t>Activities</a:t>
            </a:r>
          </a:p>
          <a:p>
            <a:pPr lvl="1"/>
            <a:r>
              <a:rPr lang="en-IN" dirty="0"/>
              <a:t>Data sourcing (using APIs to pull data) of currently traded securities – OLHC and Volume</a:t>
            </a:r>
          </a:p>
          <a:p>
            <a:pPr lvl="1"/>
            <a:r>
              <a:rPr lang="en-IN" dirty="0"/>
              <a:t>Data sourcing of delisted securities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4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86FE-D9A8-E0BD-BD97-B2B745D9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AUGMENTATION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3412-04B2-A63B-1453-7A5A1B9C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of the securities traded/delisted from the stock exchange is augmented with the additional information like:</a:t>
            </a:r>
          </a:p>
          <a:p>
            <a:pPr lvl="1"/>
            <a:r>
              <a:rPr lang="en-IN" dirty="0"/>
              <a:t>Sector information</a:t>
            </a:r>
          </a:p>
          <a:p>
            <a:pPr lvl="1"/>
            <a:r>
              <a:rPr lang="en-IN" dirty="0"/>
              <a:t>Delivery percentage, VWAP</a:t>
            </a:r>
          </a:p>
          <a:p>
            <a:r>
              <a:rPr lang="en-IN" dirty="0"/>
              <a:t>The exchange data is sometime fraught with error and the following activities will be performed to get rid of the challenges:</a:t>
            </a:r>
          </a:p>
          <a:p>
            <a:pPr lvl="1"/>
            <a:r>
              <a:rPr lang="en-IN" dirty="0"/>
              <a:t>Forward/Backward Fill</a:t>
            </a:r>
          </a:p>
          <a:p>
            <a:pPr lvl="1"/>
            <a:r>
              <a:rPr lang="en-IN" dirty="0"/>
              <a:t>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75630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86FE-D9A8-E0BD-BD97-B2B745D9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Securities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3412-04B2-A63B-1453-7A5A1B9C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universe of securities under our ambit will be pruned periodically.  The filtering out of securities will be done based on volumetric analysis.</a:t>
            </a:r>
          </a:p>
          <a:p>
            <a:r>
              <a:rPr lang="en-IN" dirty="0"/>
              <a:t>The system will remove securities which do not meet a volume threshold so that we do not run into slippage costs </a:t>
            </a:r>
          </a:p>
        </p:txBody>
      </p:sp>
    </p:spTree>
    <p:extLst>
      <p:ext uri="{BB962C8B-B14F-4D97-AF65-F5344CB8AC3E}">
        <p14:creationId xmlns:p14="http://schemas.microsoft.com/office/powerpoint/2010/main" val="7082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86FE-D9A8-E0BD-BD97-B2B745D9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Determination of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3412-04B2-A63B-1453-7A5A1B9C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Momentum will be done on the basis of technical indicators:</a:t>
            </a:r>
          </a:p>
          <a:p>
            <a:pPr lvl="1"/>
            <a:r>
              <a:rPr lang="en-IN" dirty="0" err="1"/>
              <a:t>Heiken</a:t>
            </a:r>
            <a:r>
              <a:rPr lang="en-IN" dirty="0"/>
              <a:t> </a:t>
            </a:r>
            <a:r>
              <a:rPr lang="en-IN" dirty="0" err="1"/>
              <a:t>Ashi</a:t>
            </a:r>
            <a:r>
              <a:rPr lang="en-IN" dirty="0"/>
              <a:t> Candles (HA)</a:t>
            </a:r>
          </a:p>
          <a:p>
            <a:pPr lvl="1"/>
            <a:r>
              <a:rPr lang="en-IN" dirty="0"/>
              <a:t>Simple Moving Average (SMA)</a:t>
            </a:r>
          </a:p>
          <a:p>
            <a:pPr lvl="1"/>
            <a:r>
              <a:rPr lang="en-IN" dirty="0"/>
              <a:t>Standard Deviation (STDDEV)</a:t>
            </a:r>
          </a:p>
          <a:p>
            <a:pPr lvl="1"/>
            <a:r>
              <a:rPr lang="en-IN" dirty="0"/>
              <a:t>Exponential Moving Average (EMA)</a:t>
            </a:r>
          </a:p>
          <a:p>
            <a:pPr lvl="1"/>
            <a:r>
              <a:rPr lang="en-IN" dirty="0"/>
              <a:t>Average True Range (ATR)</a:t>
            </a:r>
          </a:p>
          <a:p>
            <a:pPr lvl="1"/>
            <a:r>
              <a:rPr lang="en-IN" dirty="0" err="1"/>
              <a:t>SuperTrend</a:t>
            </a:r>
            <a:r>
              <a:rPr lang="en-IN" dirty="0"/>
              <a:t> (</a:t>
            </a:r>
            <a:r>
              <a:rPr lang="en-IN" dirty="0" err="1"/>
              <a:t>SuperTrend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Using the above indicators, we intend to build a </a:t>
            </a:r>
            <a:r>
              <a:rPr lang="en-IN"/>
              <a:t>regression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560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1307</TotalTime>
  <Words>263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Gallery</vt:lpstr>
      <vt:lpstr>Model Methodology</vt:lpstr>
      <vt:lpstr>Model Flow Diagram</vt:lpstr>
      <vt:lpstr>Import data</vt:lpstr>
      <vt:lpstr>DATA AUGMENTATION and imputation</vt:lpstr>
      <vt:lpstr>Securities FILTERING</vt:lpstr>
      <vt:lpstr>Determination of momentum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Anubhav Mishra</dc:creator>
  <cp:lastModifiedBy>Anubhav Mishra</cp:lastModifiedBy>
  <cp:revision>3</cp:revision>
  <dcterms:created xsi:type="dcterms:W3CDTF">2024-09-21T10:00:30Z</dcterms:created>
  <dcterms:modified xsi:type="dcterms:W3CDTF">2024-09-25T17:33:22Z</dcterms:modified>
</cp:coreProperties>
</file>