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2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8670-3F94-425F-ACB4-535DC5EB5CFB}" type="datetimeFigureOut">
              <a:rPr lang="en-IN" smtClean="0"/>
              <a:t>21-09-24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F425BF8-EC99-4A5E-B666-006D3D87371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97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8670-3F94-425F-ACB4-535DC5EB5CFB}" type="datetimeFigureOut">
              <a:rPr lang="en-IN" smtClean="0"/>
              <a:t>21-09-24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5BF8-EC99-4A5E-B666-006D3D87371B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93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8670-3F94-425F-ACB4-535DC5EB5CFB}" type="datetimeFigureOut">
              <a:rPr lang="en-IN" smtClean="0"/>
              <a:t>21-09-24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5BF8-EC99-4A5E-B666-006D3D87371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011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8670-3F94-425F-ACB4-535DC5EB5CFB}" type="datetimeFigureOut">
              <a:rPr lang="en-IN" smtClean="0"/>
              <a:t>21-09-24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5BF8-EC99-4A5E-B666-006D3D87371B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602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8670-3F94-425F-ACB4-535DC5EB5CFB}" type="datetimeFigureOut">
              <a:rPr lang="en-IN" smtClean="0"/>
              <a:t>21-09-24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5BF8-EC99-4A5E-B666-006D3D87371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919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8670-3F94-425F-ACB4-535DC5EB5CFB}" type="datetimeFigureOut">
              <a:rPr lang="en-IN" smtClean="0"/>
              <a:t>21-09-24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5BF8-EC99-4A5E-B666-006D3D87371B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981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8670-3F94-425F-ACB4-535DC5EB5CFB}" type="datetimeFigureOut">
              <a:rPr lang="en-IN" smtClean="0"/>
              <a:t>21-09-24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5BF8-EC99-4A5E-B666-006D3D87371B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74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8670-3F94-425F-ACB4-535DC5EB5CFB}" type="datetimeFigureOut">
              <a:rPr lang="en-IN" smtClean="0"/>
              <a:t>21-09-24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5BF8-EC99-4A5E-B666-006D3D87371B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1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8670-3F94-425F-ACB4-535DC5EB5CFB}" type="datetimeFigureOut">
              <a:rPr lang="en-IN" smtClean="0"/>
              <a:t>21-09-24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5BF8-EC99-4A5E-B666-006D3D8737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23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8670-3F94-425F-ACB4-535DC5EB5CFB}" type="datetimeFigureOut">
              <a:rPr lang="en-IN" smtClean="0"/>
              <a:t>21-09-24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5BF8-EC99-4A5E-B666-006D3D87371B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600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B918670-3F94-425F-ACB4-535DC5EB5CFB}" type="datetimeFigureOut">
              <a:rPr lang="en-IN" smtClean="0"/>
              <a:t>21-09-24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5BF8-EC99-4A5E-B666-006D3D87371B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901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18670-3F94-425F-ACB4-535DC5EB5CFB}" type="datetimeFigureOut">
              <a:rPr lang="en-IN" smtClean="0"/>
              <a:t>21-09-24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F425BF8-EC99-4A5E-B666-006D3D87371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902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9F6FF-EB89-4BB4-AA0B-2D06073CEF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Model 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5CD50-5DF6-76E3-2794-A4D4C6F75C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Model Flow Diagram</a:t>
            </a:r>
          </a:p>
        </p:txBody>
      </p:sp>
    </p:spTree>
    <p:extLst>
      <p:ext uri="{BB962C8B-B14F-4D97-AF65-F5344CB8AC3E}">
        <p14:creationId xmlns:p14="http://schemas.microsoft.com/office/powerpoint/2010/main" val="2333388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36">
            <a:extLst>
              <a:ext uri="{FF2B5EF4-FFF2-40B4-BE49-F238E27FC236}">
                <a16:creationId xmlns:a16="http://schemas.microsoft.com/office/drawing/2014/main" id="{C7701FEA-801E-A547-132A-F2E00E5FF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Flow Diagram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F16D089-92BE-639F-C488-AFBBDDBCC403}"/>
              </a:ext>
            </a:extLst>
          </p:cNvPr>
          <p:cNvGrpSpPr/>
          <p:nvPr/>
        </p:nvGrpSpPr>
        <p:grpSpPr>
          <a:xfrm>
            <a:off x="1501509" y="1945518"/>
            <a:ext cx="8319540" cy="3987384"/>
            <a:chOff x="824459" y="464695"/>
            <a:chExt cx="10513104" cy="5568846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CC7773A9-0A8D-5D43-F2DB-71ABF0E3DEE3}"/>
                </a:ext>
              </a:extLst>
            </p:cNvPr>
            <p:cNvSpPr/>
            <p:nvPr/>
          </p:nvSpPr>
          <p:spPr>
            <a:xfrm>
              <a:off x="824459" y="464695"/>
              <a:ext cx="2188564" cy="9443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latin typeface="Aptos" panose="020B0004020202020204" pitchFamily="34" charset="0"/>
                </a:rPr>
                <a:t>Import data from parquet files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AE08F554-195A-8469-3504-A16D91CFA83E}"/>
                </a:ext>
              </a:extLst>
            </p:cNvPr>
            <p:cNvSpPr/>
            <p:nvPr/>
          </p:nvSpPr>
          <p:spPr>
            <a:xfrm>
              <a:off x="3705069" y="464695"/>
              <a:ext cx="2188564" cy="9443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latin typeface="Aptos" panose="020B0004020202020204" pitchFamily="34" charset="0"/>
                </a:rPr>
                <a:t>Filter out securities for analysis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387895D6-341F-7FB8-C0E0-E33DFD196AF0}"/>
                </a:ext>
              </a:extLst>
            </p:cNvPr>
            <p:cNvSpPr/>
            <p:nvPr/>
          </p:nvSpPr>
          <p:spPr>
            <a:xfrm>
              <a:off x="6298369" y="464695"/>
              <a:ext cx="2188564" cy="9443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latin typeface="Aptos" panose="020B0004020202020204" pitchFamily="34" charset="0"/>
                </a:rPr>
                <a:t>Data Imputation and Augmentation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1409629F-295E-5739-09A3-1034C734FD5E}"/>
                </a:ext>
              </a:extLst>
            </p:cNvPr>
            <p:cNvSpPr/>
            <p:nvPr/>
          </p:nvSpPr>
          <p:spPr>
            <a:xfrm>
              <a:off x="6298369" y="5089161"/>
              <a:ext cx="2188564" cy="9443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latin typeface="Aptos" panose="020B0004020202020204" pitchFamily="34" charset="0"/>
                </a:rPr>
                <a:t>Portfolio Allocation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84E34AF2-C1C8-B5F6-F49A-D242BFD421EE}"/>
                </a:ext>
              </a:extLst>
            </p:cNvPr>
            <p:cNvSpPr/>
            <p:nvPr/>
          </p:nvSpPr>
          <p:spPr>
            <a:xfrm>
              <a:off x="6298369" y="3473971"/>
              <a:ext cx="2188564" cy="9443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latin typeface="Aptos" panose="020B0004020202020204" pitchFamily="34" charset="0"/>
                </a:rPr>
                <a:t>Sector Ranking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259837CF-C446-2975-1A99-E0D4B697AD83}"/>
                </a:ext>
              </a:extLst>
            </p:cNvPr>
            <p:cNvSpPr/>
            <p:nvPr/>
          </p:nvSpPr>
          <p:spPr>
            <a:xfrm>
              <a:off x="6298369" y="2049905"/>
              <a:ext cx="2188564" cy="9443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latin typeface="Aptos" panose="020B0004020202020204" pitchFamily="34" charset="0"/>
                </a:rPr>
                <a:t>Compute Momentum (calculate RSI, SMA, ROI)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3EB29D8-A825-BFC6-448B-19B4495E69E8}"/>
                </a:ext>
              </a:extLst>
            </p:cNvPr>
            <p:cNvCxnSpPr/>
            <p:nvPr/>
          </p:nvCxnSpPr>
          <p:spPr>
            <a:xfrm>
              <a:off x="3013023" y="936885"/>
              <a:ext cx="6920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5853D86-3946-CCD9-DC60-A9E33723E230}"/>
                </a:ext>
              </a:extLst>
            </p:cNvPr>
            <p:cNvCxnSpPr/>
            <p:nvPr/>
          </p:nvCxnSpPr>
          <p:spPr>
            <a:xfrm>
              <a:off x="5893633" y="936885"/>
              <a:ext cx="4047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2D928B9-BCA9-2502-FB08-59D6FF773705}"/>
                </a:ext>
              </a:extLst>
            </p:cNvPr>
            <p:cNvCxnSpPr/>
            <p:nvPr/>
          </p:nvCxnSpPr>
          <p:spPr>
            <a:xfrm>
              <a:off x="7392651" y="1409075"/>
              <a:ext cx="0" cy="6408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E606148-C0EE-A024-1763-311B3BD4B187}"/>
                </a:ext>
              </a:extLst>
            </p:cNvPr>
            <p:cNvCxnSpPr>
              <a:cxnSpLocks/>
            </p:cNvCxnSpPr>
            <p:nvPr/>
          </p:nvCxnSpPr>
          <p:spPr>
            <a:xfrm>
              <a:off x="7392651" y="2994285"/>
              <a:ext cx="0" cy="4796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31E28C1D-F115-0070-FC71-AFDFB7DAD921}"/>
                </a:ext>
              </a:extLst>
            </p:cNvPr>
            <p:cNvCxnSpPr/>
            <p:nvPr/>
          </p:nvCxnSpPr>
          <p:spPr>
            <a:xfrm>
              <a:off x="7392651" y="4418351"/>
              <a:ext cx="0" cy="67081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4DEE7507-A5CF-EA1D-00B9-5F89C01922AE}"/>
                </a:ext>
              </a:extLst>
            </p:cNvPr>
            <p:cNvSpPr/>
            <p:nvPr/>
          </p:nvSpPr>
          <p:spPr>
            <a:xfrm>
              <a:off x="9148999" y="5089161"/>
              <a:ext cx="2188564" cy="9443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latin typeface="Aptos" panose="020B0004020202020204" pitchFamily="34" charset="0"/>
                </a:rPr>
                <a:t>Performance Monitoring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BBE932D-D1F8-ADC9-7251-6C20549D19DB}"/>
                </a:ext>
              </a:extLst>
            </p:cNvPr>
            <p:cNvCxnSpPr/>
            <p:nvPr/>
          </p:nvCxnSpPr>
          <p:spPr>
            <a:xfrm>
              <a:off x="8486933" y="5561351"/>
              <a:ext cx="6620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F5A51DDF-3277-80A5-C2CA-2F9692E8128A}"/>
                </a:ext>
              </a:extLst>
            </p:cNvPr>
            <p:cNvSpPr/>
            <p:nvPr/>
          </p:nvSpPr>
          <p:spPr>
            <a:xfrm>
              <a:off x="9148999" y="2049905"/>
              <a:ext cx="2188564" cy="9443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latin typeface="Aptos" panose="020B0004020202020204" pitchFamily="34" charset="0"/>
                </a:rPr>
                <a:t>Model calibration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8D5DCCE5-FE4D-EBEE-26D5-C3149E6AEB6C}"/>
                </a:ext>
              </a:extLst>
            </p:cNvPr>
            <p:cNvCxnSpPr/>
            <p:nvPr/>
          </p:nvCxnSpPr>
          <p:spPr>
            <a:xfrm flipV="1">
              <a:off x="10243281" y="2994285"/>
              <a:ext cx="0" cy="20948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42013A3-0451-6380-65AF-7844A9DEEB7C}"/>
                </a:ext>
              </a:extLst>
            </p:cNvPr>
            <p:cNvCxnSpPr/>
            <p:nvPr/>
          </p:nvCxnSpPr>
          <p:spPr>
            <a:xfrm flipH="1">
              <a:off x="8486933" y="2522095"/>
              <a:ext cx="6620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99663509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</TotalTime>
  <Words>40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Arial</vt:lpstr>
      <vt:lpstr>Gill Sans MT</vt:lpstr>
      <vt:lpstr>Gallery</vt:lpstr>
      <vt:lpstr>Model Methodology</vt:lpstr>
      <vt:lpstr>Model Flow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Anubhav Mishra</dc:creator>
  <cp:lastModifiedBy>Anubhav Mishra</cp:lastModifiedBy>
  <cp:revision>1</cp:revision>
  <dcterms:created xsi:type="dcterms:W3CDTF">2024-09-21T10:00:30Z</dcterms:created>
  <dcterms:modified xsi:type="dcterms:W3CDTF">2024-09-21T10:05:26Z</dcterms:modified>
</cp:coreProperties>
</file>