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3" r:id="rId3"/>
    <p:sldId id="257" r:id="rId4"/>
    <p:sldId id="258" r:id="rId5"/>
    <p:sldId id="259" r:id="rId6"/>
    <p:sldId id="261" r:id="rId7"/>
    <p:sldId id="262" r:id="rId8"/>
    <p:sldId id="260" r:id="rId9"/>
    <p:sldId id="263" r:id="rId10"/>
    <p:sldId id="264" r:id="rId11"/>
    <p:sldId id="265" r:id="rId12"/>
    <p:sldId id="266" r:id="rId13"/>
    <p:sldId id="267" r:id="rId14"/>
    <p:sldId id="268" r:id="rId15"/>
    <p:sldId id="269" r:id="rId16"/>
    <p:sldId id="270" r:id="rId17"/>
    <p:sldId id="271" r:id="rId18"/>
    <p:sldId id="274" r:id="rId19"/>
    <p:sldId id="275" r:id="rId20"/>
    <p:sldId id="27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NUBHAV%20CHAUHAN\Desktop\capstone%20project\Master2103.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NUBHAV%20CHAUHAN\Desktop\cap2\Master268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NUBHAV%20CHAUHAN\Desktop\cap2\Master268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[Master2103.xlsx]Pivot_table3!PivotTable6</c:name>
    <c:fmtId val="5"/>
  </c:pivotSource>
  <c:chart>
    <c:title>
      <c:tx>
        <c:rich>
          <a:bodyPr rot="0" spcFirstLastPara="1" vertOverflow="ellipsis" vert="horz" wrap="square" anchor="ctr" anchorCtr="1"/>
          <a:lstStyle/>
          <a:p>
            <a:pPr>
              <a:defRPr sz="1800" b="1" i="0" u="none" strike="noStrike" kern="1200" cap="none" baseline="0">
                <a:solidFill>
                  <a:schemeClr val="bg1"/>
                </a:solidFill>
                <a:latin typeface="Arial" panose="020B0604020202020204" pitchFamily="34" charset="0"/>
                <a:ea typeface="+mn-ea"/>
                <a:cs typeface="+mn-cs"/>
              </a:defRPr>
            </a:pPr>
            <a:r>
              <a:rPr lang="en-US" sz="1800" baseline="0">
                <a:latin typeface="Arial" panose="020B0604020202020204" pitchFamily="34" charset="0"/>
              </a:rPr>
              <a:t>Worldwide Suicides By Age</a:t>
            </a:r>
          </a:p>
          <a:p>
            <a:pPr>
              <a:defRPr sz="1800">
                <a:latin typeface="Arial" panose="020B0604020202020204" pitchFamily="34" charset="0"/>
              </a:defRPr>
            </a:pPr>
            <a:endParaRPr lang="en-IN" sz="1800" baseline="0">
              <a:latin typeface="Arial" panose="020B0604020202020204" pitchFamily="34" charset="0"/>
            </a:endParaRPr>
          </a:p>
        </c:rich>
      </c:tx>
      <c:layout>
        <c:manualLayout>
          <c:xMode val="edge"/>
          <c:yMode val="edge"/>
          <c:x val="0.30273928422285801"/>
          <c:y val="4.1720467988454794E-2"/>
        </c:manualLayout>
      </c:layout>
      <c:overlay val="0"/>
      <c:spPr>
        <a:noFill/>
        <a:ln>
          <a:noFill/>
        </a:ln>
        <a:effectLst/>
      </c:spPr>
      <c:txPr>
        <a:bodyPr rot="0" spcFirstLastPara="1" vertOverflow="ellipsis" vert="horz" wrap="square" anchor="ctr" anchorCtr="1"/>
        <a:lstStyle/>
        <a:p>
          <a:pPr>
            <a:defRPr sz="1800" b="1" i="0" u="none" strike="noStrike" kern="1200" cap="none" baseline="0">
              <a:solidFill>
                <a:schemeClr val="bg1"/>
              </a:solidFill>
              <a:latin typeface="Arial" panose="020B0604020202020204" pitchFamily="34" charset="0"/>
              <a:ea typeface="+mn-ea"/>
              <a:cs typeface="+mn-cs"/>
            </a:defRPr>
          </a:pPr>
          <a:endParaRPr lang="en-US"/>
        </a:p>
      </c:txPr>
    </c:title>
    <c:autoTitleDeleted val="0"/>
    <c:pivotFmts>
      <c:pivotFmt>
        <c:idx val="0"/>
        <c:spPr>
          <a:noFill/>
          <a:ln w="22225" cap="rnd" cmpd="sng" algn="ctr">
            <a:solidFill>
              <a:schemeClr val="accent1"/>
            </a:solidFill>
            <a:round/>
            <a:headEnd type="none"/>
            <a:tailEnd type="triangle"/>
          </a:ln>
          <a:effectLst>
            <a:glow rad="139700">
              <a:schemeClr val="accent1">
                <a:satMod val="175000"/>
                <a:alpha val="14000"/>
              </a:schemeClr>
            </a:glow>
          </a:effectLst>
        </c:spPr>
        <c:marker>
          <c:symbol val="square"/>
          <c:size val="5"/>
          <c:spPr>
            <a:solidFill>
              <a:schemeClr val="accent1">
                <a:lumMod val="60000"/>
                <a:lumOff val="40000"/>
              </a:schemeClr>
            </a:solidFill>
            <a:ln>
              <a:solidFill>
                <a:schemeClr val="accent1">
                  <a:alpha val="94000"/>
                </a:schemeClr>
              </a:solidFill>
            </a:ln>
            <a:effectLst>
              <a:glow rad="63500">
                <a:schemeClr val="accent1">
                  <a:satMod val="175000"/>
                  <a:alpha val="25000"/>
                </a:schemeClr>
              </a:glow>
            </a:effectLst>
          </c:spPr>
        </c:marker>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diamond"/>
          <c:size val="5"/>
          <c:spPr>
            <a:solidFill>
              <a:schemeClr val="accent3">
                <a:lumMod val="60000"/>
                <a:lumOff val="40000"/>
              </a:schemeClr>
            </a:solidFill>
            <a:ln>
              <a:noFill/>
            </a:ln>
            <a:effectLst>
              <a:glow rad="63500">
                <a:schemeClr val="accent3">
                  <a:satMod val="175000"/>
                  <a:alpha val="25000"/>
                </a:schemeClr>
              </a:glow>
            </a:effectLst>
          </c:spPr>
        </c:marker>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triangle"/>
          <c:size val="5"/>
          <c:spPr>
            <a:solidFill>
              <a:schemeClr val="accent4">
                <a:lumMod val="60000"/>
                <a:lumOff val="40000"/>
              </a:schemeClr>
            </a:solidFill>
            <a:ln>
              <a:noFill/>
            </a:ln>
            <a:effectLst>
              <a:glow rad="63500">
                <a:schemeClr val="accent4">
                  <a:satMod val="175000"/>
                  <a:alpha val="25000"/>
                </a:schemeClr>
              </a:glow>
            </a:effectLst>
          </c:spPr>
        </c:marker>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5">
                <a:lumMod val="60000"/>
                <a:lumOff val="40000"/>
              </a:schemeClr>
            </a:solidFill>
            <a:ln>
              <a:noFill/>
            </a:ln>
            <a:effectLst>
              <a:glow rad="63500">
                <a:schemeClr val="accent5">
                  <a:satMod val="175000"/>
                  <a:alpha val="25000"/>
                </a:schemeClr>
              </a:glow>
            </a:effectLst>
          </c:spPr>
        </c:marker>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square"/>
          <c:size val="5"/>
          <c:spPr>
            <a:solidFill>
              <a:schemeClr val="accent6">
                <a:lumMod val="60000"/>
                <a:lumOff val="40000"/>
              </a:schemeClr>
            </a:solidFill>
            <a:ln>
              <a:noFill/>
            </a:ln>
            <a:effectLst>
              <a:glow rad="63500">
                <a:schemeClr val="accent6">
                  <a:satMod val="175000"/>
                  <a:alpha val="25000"/>
                </a:schemeClr>
              </a:glow>
            </a:effectLst>
          </c:spPr>
        </c:marker>
      </c:pivotFmt>
      <c:pivotFmt>
        <c:idx val="6"/>
        <c:spPr>
          <a:noFill/>
          <a:ln w="22225" cap="rnd" cmpd="sng" algn="ctr">
            <a:solidFill>
              <a:schemeClr val="accent1"/>
            </a:solidFill>
            <a:round/>
            <a:headEnd type="none"/>
            <a:tailEnd type="triangle"/>
          </a:ln>
          <a:effectLst>
            <a:glow rad="139700">
              <a:schemeClr val="accent1">
                <a:satMod val="175000"/>
                <a:alpha val="14000"/>
              </a:schemeClr>
            </a:glow>
          </a:effectLst>
        </c:spPr>
        <c:marker>
          <c:symbol val="square"/>
          <c:size val="5"/>
          <c:spPr>
            <a:solidFill>
              <a:schemeClr val="accent1">
                <a:lumMod val="60000"/>
                <a:lumOff val="40000"/>
              </a:schemeClr>
            </a:solidFill>
            <a:ln>
              <a:solidFill>
                <a:schemeClr val="accent1">
                  <a:alpha val="94000"/>
                </a:schemeClr>
              </a:solidFill>
            </a:ln>
            <a:effectLst>
              <a:glow rad="63500">
                <a:schemeClr val="accent1">
                  <a:satMod val="175000"/>
                  <a:alpha val="25000"/>
                </a:schemeClr>
              </a:glow>
            </a:effectLst>
          </c:spPr>
        </c:marker>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diamond"/>
          <c:size val="5"/>
          <c:spPr>
            <a:solidFill>
              <a:schemeClr val="accent3">
                <a:lumMod val="60000"/>
                <a:lumOff val="40000"/>
              </a:schemeClr>
            </a:solidFill>
            <a:ln>
              <a:noFill/>
            </a:ln>
            <a:effectLst>
              <a:glow rad="63500">
                <a:schemeClr val="accent3">
                  <a:satMod val="175000"/>
                  <a:alpha val="25000"/>
                </a:schemeClr>
              </a:glow>
            </a:effectLst>
          </c:spPr>
        </c:marker>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triangle"/>
          <c:size val="5"/>
          <c:spPr>
            <a:solidFill>
              <a:schemeClr val="accent4">
                <a:lumMod val="60000"/>
                <a:lumOff val="40000"/>
              </a:schemeClr>
            </a:solidFill>
            <a:ln>
              <a:noFill/>
            </a:ln>
            <a:effectLst>
              <a:glow rad="63500">
                <a:schemeClr val="accent4">
                  <a:satMod val="175000"/>
                  <a:alpha val="25000"/>
                </a:schemeClr>
              </a:glow>
            </a:effectLst>
          </c:spPr>
        </c:marker>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5">
                <a:lumMod val="60000"/>
                <a:lumOff val="40000"/>
              </a:schemeClr>
            </a:solidFill>
            <a:ln>
              <a:noFill/>
            </a:ln>
            <a:effectLst>
              <a:glow rad="63500">
                <a:schemeClr val="accent5">
                  <a:satMod val="175000"/>
                  <a:alpha val="25000"/>
                </a:schemeClr>
              </a:glow>
            </a:effectLst>
          </c:spPr>
        </c:marker>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square"/>
          <c:size val="5"/>
          <c:spPr>
            <a:solidFill>
              <a:schemeClr val="accent6">
                <a:lumMod val="60000"/>
                <a:lumOff val="40000"/>
              </a:schemeClr>
            </a:solidFill>
            <a:ln>
              <a:noFill/>
            </a:ln>
            <a:effectLst>
              <a:glow rad="63500">
                <a:schemeClr val="accent6">
                  <a:satMod val="175000"/>
                  <a:alpha val="25000"/>
                </a:schemeClr>
              </a:glow>
            </a:effectLst>
          </c:spPr>
        </c:marker>
      </c:pivotFmt>
      <c:pivotFmt>
        <c:idx val="12"/>
        <c:spPr>
          <a:noFill/>
          <a:ln w="22225" cap="rnd" cmpd="sng" algn="ctr">
            <a:solidFill>
              <a:schemeClr val="accent1"/>
            </a:solidFill>
            <a:round/>
            <a:headEnd type="none"/>
            <a:tailEnd type="triangle"/>
          </a:ln>
          <a:effectLst>
            <a:glow rad="139700">
              <a:schemeClr val="accent1">
                <a:satMod val="175000"/>
                <a:alpha val="14000"/>
              </a:schemeClr>
            </a:glow>
          </a:effectLst>
        </c:spPr>
        <c:marker>
          <c:symbol val="square"/>
          <c:size val="5"/>
          <c:spPr>
            <a:solidFill>
              <a:schemeClr val="accent1">
                <a:lumMod val="60000"/>
                <a:lumOff val="40000"/>
              </a:schemeClr>
            </a:solidFill>
            <a:ln>
              <a:solidFill>
                <a:schemeClr val="accent1">
                  <a:alpha val="94000"/>
                </a:schemeClr>
              </a:solidFill>
            </a:ln>
            <a:effectLst>
              <a:glow rad="63500">
                <a:schemeClr val="accent1">
                  <a:satMod val="175000"/>
                  <a:alpha val="25000"/>
                </a:schemeClr>
              </a:glow>
            </a:effectLst>
          </c:spPr>
        </c:marker>
      </c:pivotFmt>
      <c:pivotFmt>
        <c:idx val="13"/>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diamond"/>
          <c:size val="5"/>
          <c:spPr>
            <a:solidFill>
              <a:schemeClr val="accent3">
                <a:lumMod val="60000"/>
                <a:lumOff val="40000"/>
              </a:schemeClr>
            </a:solidFill>
            <a:ln>
              <a:noFill/>
            </a:ln>
            <a:effectLst>
              <a:glow rad="63500">
                <a:schemeClr val="accent3">
                  <a:satMod val="175000"/>
                  <a:alpha val="25000"/>
                </a:schemeClr>
              </a:glow>
            </a:effectLst>
          </c:spPr>
        </c:marker>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triangle"/>
          <c:size val="5"/>
          <c:spPr>
            <a:solidFill>
              <a:schemeClr val="accent4">
                <a:lumMod val="60000"/>
                <a:lumOff val="40000"/>
              </a:schemeClr>
            </a:solidFill>
            <a:ln>
              <a:noFill/>
            </a:ln>
            <a:effectLst>
              <a:glow rad="63500">
                <a:schemeClr val="accent4">
                  <a:satMod val="175000"/>
                  <a:alpha val="25000"/>
                </a:schemeClr>
              </a:glow>
            </a:effectLst>
          </c:spPr>
        </c:marker>
      </c:pivotFmt>
      <c:pivotFmt>
        <c:idx val="16"/>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5">
                <a:lumMod val="60000"/>
                <a:lumOff val="40000"/>
              </a:schemeClr>
            </a:solidFill>
            <a:ln>
              <a:noFill/>
            </a:ln>
            <a:effectLst>
              <a:glow rad="63500">
                <a:schemeClr val="accent5">
                  <a:satMod val="175000"/>
                  <a:alpha val="25000"/>
                </a:schemeClr>
              </a:glow>
            </a:effectLst>
          </c:spPr>
        </c:marker>
      </c:pivotFmt>
      <c:pivotFmt>
        <c:idx val="17"/>
        <c:spPr>
          <a:noFill/>
          <a:ln w="22225" cap="rnd" cmpd="sng" algn="ctr">
            <a:solidFill>
              <a:schemeClr val="accent1"/>
            </a:solidFill>
            <a:miter lim="800000"/>
          </a:ln>
          <a:effectLst>
            <a:glow rad="139700">
              <a:schemeClr val="accent1">
                <a:satMod val="175000"/>
                <a:alpha val="14000"/>
              </a:schemeClr>
            </a:glow>
          </a:effectLst>
        </c:spPr>
        <c:marker>
          <c:symbol val="square"/>
          <c:size val="5"/>
          <c:spPr>
            <a:solidFill>
              <a:schemeClr val="accent6">
                <a:lumMod val="60000"/>
                <a:lumOff val="40000"/>
              </a:schemeClr>
            </a:solidFill>
            <a:ln>
              <a:noFill/>
            </a:ln>
            <a:effectLst>
              <a:glow rad="63500">
                <a:schemeClr val="accent6">
                  <a:satMod val="175000"/>
                  <a:alpha val="25000"/>
                </a:schemeClr>
              </a:glow>
            </a:effectLst>
          </c:spPr>
        </c:marker>
      </c:pivotFmt>
      <c:pivotFmt>
        <c:idx val="18"/>
        <c:spPr>
          <a:noFill/>
          <a:ln w="22225" cap="rnd" cmpd="sng" algn="ctr">
            <a:solidFill>
              <a:schemeClr val="accent1"/>
            </a:solidFill>
            <a:round/>
            <a:headEnd type="none"/>
            <a:tailEnd type="triangle"/>
          </a:ln>
          <a:effectLst>
            <a:glow rad="139700">
              <a:schemeClr val="accent1">
                <a:satMod val="175000"/>
                <a:alpha val="14000"/>
              </a:schemeClr>
            </a:glow>
          </a:effectLst>
        </c:spPr>
        <c:marker>
          <c:symbol val="square"/>
          <c:size val="5"/>
          <c:spPr>
            <a:solidFill>
              <a:schemeClr val="accent1">
                <a:lumMod val="60000"/>
                <a:lumOff val="40000"/>
              </a:schemeClr>
            </a:solidFill>
            <a:ln>
              <a:solidFill>
                <a:schemeClr val="accent1">
                  <a:alpha val="94000"/>
                </a:schemeClr>
              </a:solidFill>
            </a:ln>
            <a:effectLst>
              <a:glow rad="63500">
                <a:schemeClr val="accent1">
                  <a:satMod val="175000"/>
                  <a:alpha val="25000"/>
                </a:schemeClr>
              </a:glow>
            </a:effectLst>
          </c:spPr>
        </c:marker>
      </c:pivotFmt>
      <c:pivotFmt>
        <c:idx val="19"/>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pivotFmt>
      <c:pivotFmt>
        <c:idx val="20"/>
        <c:spPr>
          <a:noFill/>
          <a:ln w="22225" cap="rnd" cmpd="sng" algn="ctr">
            <a:solidFill>
              <a:schemeClr val="accent1"/>
            </a:solidFill>
            <a:miter lim="800000"/>
          </a:ln>
          <a:effectLst>
            <a:glow rad="139700">
              <a:schemeClr val="accent1">
                <a:satMod val="175000"/>
                <a:alpha val="14000"/>
              </a:schemeClr>
            </a:glow>
          </a:effectLst>
        </c:spPr>
        <c:marker>
          <c:symbol val="diamond"/>
          <c:size val="5"/>
          <c:spPr>
            <a:solidFill>
              <a:schemeClr val="accent3">
                <a:lumMod val="60000"/>
                <a:lumOff val="40000"/>
              </a:schemeClr>
            </a:solidFill>
            <a:ln>
              <a:noFill/>
            </a:ln>
            <a:effectLst>
              <a:glow rad="63500">
                <a:schemeClr val="accent3">
                  <a:satMod val="175000"/>
                  <a:alpha val="25000"/>
                </a:schemeClr>
              </a:glow>
            </a:effectLst>
          </c:spPr>
        </c:marker>
      </c:pivotFmt>
      <c:pivotFmt>
        <c:idx val="21"/>
        <c:spPr>
          <a:noFill/>
          <a:ln w="22225" cap="rnd" cmpd="sng" algn="ctr">
            <a:solidFill>
              <a:schemeClr val="accent1"/>
            </a:solidFill>
            <a:miter lim="800000"/>
          </a:ln>
          <a:effectLst>
            <a:glow rad="139700">
              <a:schemeClr val="accent1">
                <a:satMod val="175000"/>
                <a:alpha val="14000"/>
              </a:schemeClr>
            </a:glow>
          </a:effectLst>
        </c:spPr>
        <c:marker>
          <c:symbol val="triangle"/>
          <c:size val="5"/>
          <c:spPr>
            <a:solidFill>
              <a:schemeClr val="accent4">
                <a:lumMod val="60000"/>
                <a:lumOff val="40000"/>
              </a:schemeClr>
            </a:solidFill>
            <a:ln>
              <a:noFill/>
            </a:ln>
            <a:effectLst>
              <a:glow rad="63500">
                <a:schemeClr val="accent4">
                  <a:satMod val="175000"/>
                  <a:alpha val="25000"/>
                </a:schemeClr>
              </a:glow>
            </a:effectLst>
          </c:spPr>
        </c:marker>
      </c:pivotFmt>
      <c:pivotFmt>
        <c:idx val="22"/>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5">
                <a:lumMod val="60000"/>
                <a:lumOff val="40000"/>
              </a:schemeClr>
            </a:solidFill>
            <a:ln>
              <a:noFill/>
            </a:ln>
            <a:effectLst>
              <a:glow rad="63500">
                <a:schemeClr val="accent5">
                  <a:satMod val="175000"/>
                  <a:alpha val="25000"/>
                </a:schemeClr>
              </a:glow>
            </a:effectLst>
          </c:spPr>
        </c:marker>
      </c:pivotFmt>
      <c:pivotFmt>
        <c:idx val="23"/>
        <c:spPr>
          <a:noFill/>
          <a:ln w="22225" cap="rnd" cmpd="sng" algn="ctr">
            <a:solidFill>
              <a:schemeClr val="accent1"/>
            </a:solidFill>
            <a:miter lim="800000"/>
          </a:ln>
          <a:effectLst>
            <a:glow rad="139700">
              <a:schemeClr val="accent1">
                <a:satMod val="175000"/>
                <a:alpha val="14000"/>
              </a:schemeClr>
            </a:glow>
          </a:effectLst>
        </c:spPr>
        <c:marker>
          <c:symbol val="square"/>
          <c:size val="5"/>
          <c:spPr>
            <a:solidFill>
              <a:schemeClr val="accent6">
                <a:lumMod val="60000"/>
                <a:lumOff val="40000"/>
              </a:schemeClr>
            </a:solidFill>
            <a:ln>
              <a:noFill/>
            </a:ln>
            <a:effectLst>
              <a:glow rad="63500">
                <a:schemeClr val="accent6">
                  <a:satMod val="175000"/>
                  <a:alpha val="25000"/>
                </a:schemeClr>
              </a:glow>
            </a:effectLst>
          </c:spPr>
        </c:marker>
      </c:pivotFmt>
      <c:pivotFmt>
        <c:idx val="24"/>
        <c:spPr>
          <a:noFill/>
          <a:ln w="22225" cap="rnd" cmpd="sng" algn="ctr">
            <a:solidFill>
              <a:schemeClr val="accent1"/>
            </a:solidFill>
            <a:round/>
            <a:headEnd type="none"/>
            <a:tailEnd type="triangle"/>
          </a:ln>
          <a:effectLst>
            <a:glow rad="139700">
              <a:schemeClr val="accent1">
                <a:satMod val="175000"/>
                <a:alpha val="14000"/>
              </a:schemeClr>
            </a:glow>
          </a:effectLst>
        </c:spPr>
        <c:marker>
          <c:symbol val="square"/>
          <c:size val="5"/>
          <c:spPr>
            <a:solidFill>
              <a:schemeClr val="accent1">
                <a:lumMod val="60000"/>
                <a:lumOff val="40000"/>
              </a:schemeClr>
            </a:solidFill>
            <a:ln>
              <a:solidFill>
                <a:schemeClr val="accent1">
                  <a:alpha val="94000"/>
                </a:schemeClr>
              </a:solidFill>
            </a:ln>
            <a:effectLst>
              <a:glow rad="63500">
                <a:schemeClr val="accent1">
                  <a:satMod val="175000"/>
                  <a:alpha val="25000"/>
                </a:schemeClr>
              </a:glow>
            </a:effectLst>
          </c:spPr>
        </c:marker>
      </c:pivotFmt>
      <c:pivotFmt>
        <c:idx val="25"/>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pivotFmt>
      <c:pivotFmt>
        <c:idx val="26"/>
        <c:spPr>
          <a:noFill/>
          <a:ln w="22225" cap="rnd" cmpd="sng" algn="ctr">
            <a:solidFill>
              <a:schemeClr val="accent1"/>
            </a:solidFill>
            <a:miter lim="800000"/>
          </a:ln>
          <a:effectLst>
            <a:glow rad="139700">
              <a:schemeClr val="accent1">
                <a:satMod val="175000"/>
                <a:alpha val="14000"/>
              </a:schemeClr>
            </a:glow>
          </a:effectLst>
        </c:spPr>
        <c:marker>
          <c:symbol val="diamond"/>
          <c:size val="5"/>
          <c:spPr>
            <a:solidFill>
              <a:schemeClr val="accent3">
                <a:lumMod val="60000"/>
                <a:lumOff val="40000"/>
              </a:schemeClr>
            </a:solidFill>
            <a:ln>
              <a:noFill/>
            </a:ln>
            <a:effectLst>
              <a:glow rad="63500">
                <a:schemeClr val="accent3">
                  <a:satMod val="175000"/>
                  <a:alpha val="25000"/>
                </a:schemeClr>
              </a:glow>
            </a:effectLst>
          </c:spPr>
        </c:marker>
      </c:pivotFmt>
      <c:pivotFmt>
        <c:idx val="27"/>
        <c:spPr>
          <a:noFill/>
          <a:ln w="22225" cap="rnd" cmpd="sng" algn="ctr">
            <a:solidFill>
              <a:schemeClr val="accent1"/>
            </a:solidFill>
            <a:miter lim="800000"/>
          </a:ln>
          <a:effectLst>
            <a:glow rad="139700">
              <a:schemeClr val="accent1">
                <a:satMod val="175000"/>
                <a:alpha val="14000"/>
              </a:schemeClr>
            </a:glow>
          </a:effectLst>
        </c:spPr>
        <c:marker>
          <c:symbol val="triangle"/>
          <c:size val="5"/>
          <c:spPr>
            <a:solidFill>
              <a:schemeClr val="accent4">
                <a:lumMod val="60000"/>
                <a:lumOff val="40000"/>
              </a:schemeClr>
            </a:solidFill>
            <a:ln>
              <a:noFill/>
            </a:ln>
            <a:effectLst>
              <a:glow rad="63500">
                <a:schemeClr val="accent4">
                  <a:satMod val="175000"/>
                  <a:alpha val="25000"/>
                </a:schemeClr>
              </a:glow>
            </a:effectLst>
          </c:spPr>
        </c:marker>
      </c:pivotFmt>
      <c:pivotFmt>
        <c:idx val="28"/>
        <c:spPr>
          <a:noFill/>
          <a:ln w="22225" cap="rnd" cmpd="sng" algn="ctr">
            <a:solidFill>
              <a:schemeClr val="accent1"/>
            </a:solidFill>
            <a:miter lim="800000"/>
          </a:ln>
          <a:effectLst>
            <a:glow rad="139700">
              <a:schemeClr val="accent1">
                <a:satMod val="175000"/>
                <a:alpha val="14000"/>
              </a:schemeClr>
            </a:glow>
          </a:effectLst>
        </c:spPr>
        <c:marker>
          <c:symbol val="circle"/>
          <c:size val="5"/>
          <c:spPr>
            <a:solidFill>
              <a:schemeClr val="accent5">
                <a:lumMod val="60000"/>
                <a:lumOff val="40000"/>
              </a:schemeClr>
            </a:solidFill>
            <a:ln>
              <a:noFill/>
            </a:ln>
            <a:effectLst>
              <a:glow rad="63500">
                <a:schemeClr val="accent5">
                  <a:satMod val="175000"/>
                  <a:alpha val="25000"/>
                </a:schemeClr>
              </a:glow>
            </a:effectLst>
          </c:spPr>
        </c:marker>
      </c:pivotFmt>
      <c:pivotFmt>
        <c:idx val="29"/>
        <c:spPr>
          <a:noFill/>
          <a:ln w="22225" cap="rnd" cmpd="sng" algn="ctr">
            <a:solidFill>
              <a:schemeClr val="accent1"/>
            </a:solidFill>
            <a:miter lim="800000"/>
          </a:ln>
          <a:effectLst>
            <a:glow rad="139700">
              <a:schemeClr val="accent1">
                <a:satMod val="175000"/>
                <a:alpha val="14000"/>
              </a:schemeClr>
            </a:glow>
          </a:effectLst>
        </c:spPr>
        <c:marker>
          <c:symbol val="square"/>
          <c:size val="5"/>
          <c:spPr>
            <a:solidFill>
              <a:schemeClr val="accent6">
                <a:lumMod val="60000"/>
                <a:lumOff val="40000"/>
              </a:schemeClr>
            </a:solidFill>
            <a:ln>
              <a:noFill/>
            </a:ln>
            <a:effectLst>
              <a:glow rad="63500">
                <a:schemeClr val="accent6">
                  <a:satMod val="175000"/>
                  <a:alpha val="25000"/>
                </a:schemeClr>
              </a:glow>
            </a:effectLst>
          </c:spPr>
        </c:marker>
      </c:pivotFmt>
    </c:pivotFmts>
    <c:plotArea>
      <c:layout>
        <c:manualLayout>
          <c:layoutTarget val="inner"/>
          <c:xMode val="edge"/>
          <c:yMode val="edge"/>
          <c:x val="4.0939449795440681E-2"/>
          <c:y val="0.1694417837953314"/>
          <c:w val="0.93317376698755039"/>
          <c:h val="0.65878295086523497"/>
        </c:manualLayout>
      </c:layout>
      <c:lineChart>
        <c:grouping val="standard"/>
        <c:varyColors val="0"/>
        <c:ser>
          <c:idx val="0"/>
          <c:order val="0"/>
          <c:tx>
            <c:strRef>
              <c:f>Pivot_table3!$B$3:$B$4</c:f>
              <c:strCache>
                <c:ptCount val="1"/>
                <c:pt idx="0">
                  <c:v>5-14 years</c:v>
                </c:pt>
              </c:strCache>
            </c:strRef>
          </c:tx>
          <c:spPr>
            <a:ln w="22225" cap="rnd">
              <a:solidFill>
                <a:schemeClr val="accent1"/>
              </a:solidFill>
              <a:round/>
              <a:headEnd type="none"/>
              <a:tailEnd type="triangle"/>
            </a:ln>
            <a:effectLst>
              <a:glow rad="139700">
                <a:schemeClr val="accent1">
                  <a:satMod val="175000"/>
                  <a:alpha val="14000"/>
                </a:schemeClr>
              </a:glow>
            </a:effectLst>
          </c:spPr>
          <c:marker>
            <c:symbol val="square"/>
            <c:size val="5"/>
            <c:spPr>
              <a:solidFill>
                <a:schemeClr val="accent1">
                  <a:lumMod val="60000"/>
                  <a:lumOff val="40000"/>
                </a:schemeClr>
              </a:solidFill>
              <a:ln>
                <a:solidFill>
                  <a:schemeClr val="accent1">
                    <a:alpha val="94000"/>
                  </a:schemeClr>
                </a:solidFill>
              </a:ln>
              <a:effectLst>
                <a:glow rad="63500">
                  <a:schemeClr val="accent1">
                    <a:satMod val="175000"/>
                    <a:alpha val="25000"/>
                  </a:schemeClr>
                </a:glow>
              </a:effectLst>
            </c:spPr>
          </c:marker>
          <c:cat>
            <c:strRef>
              <c:f>Pivot_table3!$A$5:$A$37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Pivot_table3!$B$5:$B$37</c:f>
              <c:numCache>
                <c:formatCode>General</c:formatCode>
                <c:ptCount val="32"/>
                <c:pt idx="0">
                  <c:v>0.53708333333333325</c:v>
                </c:pt>
                <c:pt idx="1">
                  <c:v>0.42145833333333332</c:v>
                </c:pt>
                <c:pt idx="2">
                  <c:v>0.48481481481481475</c:v>
                </c:pt>
                <c:pt idx="3">
                  <c:v>0.4774489795918368</c:v>
                </c:pt>
                <c:pt idx="4">
                  <c:v>0.55346153846153867</c:v>
                </c:pt>
                <c:pt idx="5">
                  <c:v>0.52406249999999988</c:v>
                </c:pt>
                <c:pt idx="6">
                  <c:v>0.56828124999999985</c:v>
                </c:pt>
                <c:pt idx="7">
                  <c:v>0.58284615384615368</c:v>
                </c:pt>
                <c:pt idx="8">
                  <c:v>0.77638461538461523</c:v>
                </c:pt>
                <c:pt idx="9">
                  <c:v>0.62499999999999967</c:v>
                </c:pt>
                <c:pt idx="10">
                  <c:v>0.60326923076923067</c:v>
                </c:pt>
                <c:pt idx="11">
                  <c:v>0.7353896103896107</c:v>
                </c:pt>
                <c:pt idx="12">
                  <c:v>0.64064935064935091</c:v>
                </c:pt>
                <c:pt idx="13">
                  <c:v>0.72968354430379756</c:v>
                </c:pt>
                <c:pt idx="14">
                  <c:v>0.65674698795180708</c:v>
                </c:pt>
                <c:pt idx="15">
                  <c:v>0.53244186046511621</c:v>
                </c:pt>
                <c:pt idx="16">
                  <c:v>0.59767045454545453</c:v>
                </c:pt>
                <c:pt idx="17">
                  <c:v>0.64116279069767423</c:v>
                </c:pt>
                <c:pt idx="18">
                  <c:v>0.61465116279069754</c:v>
                </c:pt>
                <c:pt idx="19">
                  <c:v>0.61095238095238069</c:v>
                </c:pt>
                <c:pt idx="20">
                  <c:v>0.70767857142857149</c:v>
                </c:pt>
                <c:pt idx="21">
                  <c:v>0.58429411764705885</c:v>
                </c:pt>
                <c:pt idx="22">
                  <c:v>0.64622093023255822</c:v>
                </c:pt>
                <c:pt idx="23">
                  <c:v>0.61882352941176444</c:v>
                </c:pt>
                <c:pt idx="24">
                  <c:v>0.59797752808988769</c:v>
                </c:pt>
                <c:pt idx="25">
                  <c:v>0.64886363636363631</c:v>
                </c:pt>
                <c:pt idx="26">
                  <c:v>0.63767441860465124</c:v>
                </c:pt>
                <c:pt idx="27">
                  <c:v>0.64271604938271587</c:v>
                </c:pt>
                <c:pt idx="28">
                  <c:v>0.65981250000000025</c:v>
                </c:pt>
                <c:pt idx="29">
                  <c:v>0.64384615384615407</c:v>
                </c:pt>
                <c:pt idx="30">
                  <c:v>0.70467741935483841</c:v>
                </c:pt>
              </c:numCache>
            </c:numRef>
          </c:val>
          <c:smooth val="0"/>
          <c:extLst>
            <c:ext xmlns:c16="http://schemas.microsoft.com/office/drawing/2014/chart" uri="{C3380CC4-5D6E-409C-BE32-E72D297353CC}">
              <c16:uniqueId val="{00000000-24F5-4327-A656-4EDDEE702D9F}"/>
            </c:ext>
          </c:extLst>
        </c:ser>
        <c:ser>
          <c:idx val="1"/>
          <c:order val="1"/>
          <c:tx>
            <c:strRef>
              <c:f>Pivot_table3!$C$3:$C$4</c:f>
              <c:strCache>
                <c:ptCount val="1"/>
                <c:pt idx="0">
                  <c:v>15-24 years</c:v>
                </c:pt>
              </c:strCache>
            </c:strRef>
          </c:tx>
          <c:spPr>
            <a:ln w="22225" cap="rnd">
              <a:solidFill>
                <a:schemeClr val="accent2"/>
              </a:solidFill>
            </a:ln>
            <a:effectLst>
              <a:glow rad="139700">
                <a:schemeClr val="accent2">
                  <a:satMod val="175000"/>
                  <a:alpha val="14000"/>
                </a:schemeClr>
              </a:glow>
            </a:effectLst>
          </c:spPr>
          <c:marker>
            <c:symbol val="circle"/>
            <c:size val="5"/>
            <c:spPr>
              <a:solidFill>
                <a:schemeClr val="accent2">
                  <a:lumMod val="60000"/>
                  <a:lumOff val="40000"/>
                </a:schemeClr>
              </a:solidFill>
              <a:ln>
                <a:noFill/>
              </a:ln>
              <a:effectLst>
                <a:glow rad="63500">
                  <a:schemeClr val="accent2">
                    <a:satMod val="175000"/>
                    <a:alpha val="25000"/>
                  </a:schemeClr>
                </a:glow>
              </a:effectLst>
            </c:spPr>
          </c:marker>
          <c:cat>
            <c:strRef>
              <c:f>Pivot_table3!$A$5:$A$37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Pivot_table3!$C$5:$C$37</c:f>
              <c:numCache>
                <c:formatCode>General</c:formatCode>
                <c:ptCount val="32"/>
                <c:pt idx="0">
                  <c:v>8.4296875000000036</c:v>
                </c:pt>
                <c:pt idx="1">
                  <c:v>8.1520833333333336</c:v>
                </c:pt>
                <c:pt idx="2">
                  <c:v>7.48787037037037</c:v>
                </c:pt>
                <c:pt idx="3">
                  <c:v>8.7509183673469391</c:v>
                </c:pt>
                <c:pt idx="4">
                  <c:v>9.160480769230773</c:v>
                </c:pt>
                <c:pt idx="5">
                  <c:v>9.1151562500000001</c:v>
                </c:pt>
                <c:pt idx="6">
                  <c:v>9.9056250000000006</c:v>
                </c:pt>
                <c:pt idx="7">
                  <c:v>9.1865384615384613</c:v>
                </c:pt>
                <c:pt idx="8">
                  <c:v>9.3310000000000031</c:v>
                </c:pt>
                <c:pt idx="9">
                  <c:v>9.4877205882352929</c:v>
                </c:pt>
                <c:pt idx="10">
                  <c:v>10.376474358974361</c:v>
                </c:pt>
                <c:pt idx="11">
                  <c:v>10.521948051948049</c:v>
                </c:pt>
                <c:pt idx="12">
                  <c:v>10.759675324675326</c:v>
                </c:pt>
                <c:pt idx="13">
                  <c:v>10.219113924050632</c:v>
                </c:pt>
                <c:pt idx="14">
                  <c:v>10.532289156626504</c:v>
                </c:pt>
                <c:pt idx="15">
                  <c:v>9.4427325581395358</c:v>
                </c:pt>
                <c:pt idx="16">
                  <c:v>9.1972727272727326</c:v>
                </c:pt>
                <c:pt idx="17">
                  <c:v>9.5370930232558138</c:v>
                </c:pt>
                <c:pt idx="18">
                  <c:v>9.0224999999999955</c:v>
                </c:pt>
                <c:pt idx="19">
                  <c:v>8.6967261904761912</c:v>
                </c:pt>
                <c:pt idx="20">
                  <c:v>8.2630357142857136</c:v>
                </c:pt>
                <c:pt idx="21">
                  <c:v>8.5299411764705884</c:v>
                </c:pt>
                <c:pt idx="22">
                  <c:v>8.2544186046511641</c:v>
                </c:pt>
                <c:pt idx="23">
                  <c:v>8.3895882352941182</c:v>
                </c:pt>
                <c:pt idx="24">
                  <c:v>8.0291011235955043</c:v>
                </c:pt>
                <c:pt idx="25">
                  <c:v>7.9737500000000017</c:v>
                </c:pt>
                <c:pt idx="26">
                  <c:v>8.4172093023255812</c:v>
                </c:pt>
                <c:pt idx="27">
                  <c:v>8.4172839506172856</c:v>
                </c:pt>
                <c:pt idx="28">
                  <c:v>8.1840625000000014</c:v>
                </c:pt>
                <c:pt idx="29">
                  <c:v>7.6458333333333286</c:v>
                </c:pt>
                <c:pt idx="30">
                  <c:v>7.773225806451614</c:v>
                </c:pt>
                <c:pt idx="31">
                  <c:v>7.5025000000000013</c:v>
                </c:pt>
              </c:numCache>
            </c:numRef>
          </c:val>
          <c:smooth val="0"/>
          <c:extLst>
            <c:ext xmlns:c16="http://schemas.microsoft.com/office/drawing/2014/chart" uri="{C3380CC4-5D6E-409C-BE32-E72D297353CC}">
              <c16:uniqueId val="{00000001-24F5-4327-A656-4EDDEE702D9F}"/>
            </c:ext>
          </c:extLst>
        </c:ser>
        <c:ser>
          <c:idx val="2"/>
          <c:order val="2"/>
          <c:tx>
            <c:strRef>
              <c:f>Pivot_table3!$D$3:$D$4</c:f>
              <c:strCache>
                <c:ptCount val="1"/>
                <c:pt idx="0">
                  <c:v>25-34 years</c:v>
                </c:pt>
              </c:strCache>
            </c:strRef>
          </c:tx>
          <c:spPr>
            <a:ln w="22225" cap="rnd">
              <a:solidFill>
                <a:schemeClr val="accent3"/>
              </a:solidFill>
            </a:ln>
            <a:effectLst>
              <a:glow rad="139700">
                <a:schemeClr val="accent3">
                  <a:satMod val="175000"/>
                  <a:alpha val="14000"/>
                </a:schemeClr>
              </a:glow>
            </a:effectLst>
          </c:spPr>
          <c:marker>
            <c:symbol val="diamond"/>
            <c:size val="5"/>
            <c:spPr>
              <a:solidFill>
                <a:schemeClr val="accent3">
                  <a:lumMod val="60000"/>
                  <a:lumOff val="40000"/>
                </a:schemeClr>
              </a:solidFill>
              <a:ln>
                <a:noFill/>
              </a:ln>
              <a:effectLst>
                <a:glow rad="63500">
                  <a:schemeClr val="accent3">
                    <a:satMod val="175000"/>
                    <a:alpha val="25000"/>
                  </a:schemeClr>
                </a:glow>
              </a:effectLst>
            </c:spPr>
          </c:marker>
          <c:cat>
            <c:strRef>
              <c:f>Pivot_table3!$A$5:$A$37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Pivot_table3!$D$5:$D$37</c:f>
              <c:numCache>
                <c:formatCode>General</c:formatCode>
                <c:ptCount val="32"/>
                <c:pt idx="0">
                  <c:v>10.008750000000001</c:v>
                </c:pt>
                <c:pt idx="1">
                  <c:v>10.593854166666668</c:v>
                </c:pt>
                <c:pt idx="2">
                  <c:v>10.960370370370368</c:v>
                </c:pt>
                <c:pt idx="3">
                  <c:v>12.410102040816327</c:v>
                </c:pt>
                <c:pt idx="4">
                  <c:v>12.178173076923079</c:v>
                </c:pt>
                <c:pt idx="5">
                  <c:v>12.358828125</c:v>
                </c:pt>
                <c:pt idx="6">
                  <c:v>12.491484374999997</c:v>
                </c:pt>
                <c:pt idx="7">
                  <c:v>12.649230769230767</c:v>
                </c:pt>
                <c:pt idx="8">
                  <c:v>13.198615384615385</c:v>
                </c:pt>
                <c:pt idx="9">
                  <c:v>12.500147058823524</c:v>
                </c:pt>
                <c:pt idx="10">
                  <c:v>14.706089743589747</c:v>
                </c:pt>
                <c:pt idx="11">
                  <c:v>14.453831168831179</c:v>
                </c:pt>
                <c:pt idx="12">
                  <c:v>14.218571428571428</c:v>
                </c:pt>
                <c:pt idx="13">
                  <c:v>14.188291139240507</c:v>
                </c:pt>
                <c:pt idx="14">
                  <c:v>14.377349397590356</c:v>
                </c:pt>
                <c:pt idx="15">
                  <c:v>13.756918604651158</c:v>
                </c:pt>
                <c:pt idx="16">
                  <c:v>13.213465909090907</c:v>
                </c:pt>
                <c:pt idx="17">
                  <c:v>13.27348837209302</c:v>
                </c:pt>
                <c:pt idx="18">
                  <c:v>12.466337209302326</c:v>
                </c:pt>
                <c:pt idx="19">
                  <c:v>11.909047619047621</c:v>
                </c:pt>
                <c:pt idx="20">
                  <c:v>11.727023809523812</c:v>
                </c:pt>
                <c:pt idx="21">
                  <c:v>10.965000000000005</c:v>
                </c:pt>
                <c:pt idx="22">
                  <c:v>11.969941860465116</c:v>
                </c:pt>
                <c:pt idx="23">
                  <c:v>11.264352941176467</c:v>
                </c:pt>
                <c:pt idx="24">
                  <c:v>10.99533707865168</c:v>
                </c:pt>
                <c:pt idx="25">
                  <c:v>10.830852272727272</c:v>
                </c:pt>
                <c:pt idx="26">
                  <c:v>10.623313953488367</c:v>
                </c:pt>
                <c:pt idx="27">
                  <c:v>10.726296296296297</c:v>
                </c:pt>
                <c:pt idx="28">
                  <c:v>10.805125</c:v>
                </c:pt>
                <c:pt idx="29">
                  <c:v>10.753205128205126</c:v>
                </c:pt>
                <c:pt idx="30">
                  <c:v>10.111774193548385</c:v>
                </c:pt>
                <c:pt idx="31">
                  <c:v>10.372500000000004</c:v>
                </c:pt>
              </c:numCache>
            </c:numRef>
          </c:val>
          <c:smooth val="0"/>
          <c:extLst>
            <c:ext xmlns:c16="http://schemas.microsoft.com/office/drawing/2014/chart" uri="{C3380CC4-5D6E-409C-BE32-E72D297353CC}">
              <c16:uniqueId val="{00000002-24F5-4327-A656-4EDDEE702D9F}"/>
            </c:ext>
          </c:extLst>
        </c:ser>
        <c:ser>
          <c:idx val="3"/>
          <c:order val="3"/>
          <c:tx>
            <c:strRef>
              <c:f>Pivot_table3!$E$3:$E$4</c:f>
              <c:strCache>
                <c:ptCount val="1"/>
                <c:pt idx="0">
                  <c:v>35-54 years</c:v>
                </c:pt>
              </c:strCache>
            </c:strRef>
          </c:tx>
          <c:spPr>
            <a:ln w="22225" cap="rnd">
              <a:solidFill>
                <a:schemeClr val="accent4"/>
              </a:solidFill>
            </a:ln>
            <a:effectLst>
              <a:glow rad="139700">
                <a:schemeClr val="accent4">
                  <a:satMod val="175000"/>
                  <a:alpha val="14000"/>
                </a:schemeClr>
              </a:glow>
            </a:effectLst>
          </c:spPr>
          <c:marker>
            <c:symbol val="triangle"/>
            <c:size val="5"/>
            <c:spPr>
              <a:solidFill>
                <a:schemeClr val="accent4">
                  <a:lumMod val="60000"/>
                  <a:lumOff val="40000"/>
                </a:schemeClr>
              </a:solidFill>
              <a:ln>
                <a:noFill/>
              </a:ln>
              <a:effectLst>
                <a:glow rad="63500">
                  <a:schemeClr val="accent4">
                    <a:satMod val="175000"/>
                    <a:alpha val="25000"/>
                  </a:schemeClr>
                </a:glow>
              </a:effectLst>
            </c:spPr>
          </c:marker>
          <c:cat>
            <c:strRef>
              <c:f>Pivot_table3!$A$5:$A$37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Pivot_table3!$E$5:$E$37</c:f>
              <c:numCache>
                <c:formatCode>General</c:formatCode>
                <c:ptCount val="32"/>
                <c:pt idx="0">
                  <c:v>12.403020833333336</c:v>
                </c:pt>
                <c:pt idx="1">
                  <c:v>11.695416666666665</c:v>
                </c:pt>
                <c:pt idx="2">
                  <c:v>12.383611111111113</c:v>
                </c:pt>
                <c:pt idx="3">
                  <c:v>13.176020408163263</c:v>
                </c:pt>
                <c:pt idx="4">
                  <c:v>13.584519230769233</c:v>
                </c:pt>
                <c:pt idx="5">
                  <c:v>13.975234374999994</c:v>
                </c:pt>
                <c:pt idx="6">
                  <c:v>14.548906250000007</c:v>
                </c:pt>
                <c:pt idx="7">
                  <c:v>15.569076923076919</c:v>
                </c:pt>
                <c:pt idx="8">
                  <c:v>16.188846153846153</c:v>
                </c:pt>
                <c:pt idx="9">
                  <c:v>16.10669117647058</c:v>
                </c:pt>
                <c:pt idx="10">
                  <c:v>18.566730769230766</c:v>
                </c:pt>
                <c:pt idx="11">
                  <c:v>18.384090909090922</c:v>
                </c:pt>
                <c:pt idx="12">
                  <c:v>17.652727272727265</c:v>
                </c:pt>
                <c:pt idx="13">
                  <c:v>17.877531645569622</c:v>
                </c:pt>
                <c:pt idx="14">
                  <c:v>17.409698795180724</c:v>
                </c:pt>
                <c:pt idx="15">
                  <c:v>16.443372093023264</c:v>
                </c:pt>
                <c:pt idx="16">
                  <c:v>16.43375</c:v>
                </c:pt>
                <c:pt idx="17">
                  <c:v>16.228720930232555</c:v>
                </c:pt>
                <c:pt idx="18">
                  <c:v>16.077151162790695</c:v>
                </c:pt>
                <c:pt idx="19">
                  <c:v>15.013095238095238</c:v>
                </c:pt>
                <c:pt idx="20">
                  <c:v>14.346130952380953</c:v>
                </c:pt>
                <c:pt idx="21">
                  <c:v>14.063176470588234</c:v>
                </c:pt>
                <c:pt idx="22">
                  <c:v>13.747325581395348</c:v>
                </c:pt>
                <c:pt idx="23">
                  <c:v>14.423941176470594</c:v>
                </c:pt>
                <c:pt idx="24">
                  <c:v>14.079662921348319</c:v>
                </c:pt>
                <c:pt idx="25">
                  <c:v>13.626647727272729</c:v>
                </c:pt>
                <c:pt idx="26">
                  <c:v>13.296104651162784</c:v>
                </c:pt>
                <c:pt idx="27">
                  <c:v>13.66808641975309</c:v>
                </c:pt>
                <c:pt idx="28">
                  <c:v>13.249437499999999</c:v>
                </c:pt>
                <c:pt idx="29">
                  <c:v>12.662371794871799</c:v>
                </c:pt>
                <c:pt idx="30">
                  <c:v>12.555645161290322</c:v>
                </c:pt>
                <c:pt idx="31">
                  <c:v>13.298437499999997</c:v>
                </c:pt>
              </c:numCache>
            </c:numRef>
          </c:val>
          <c:smooth val="0"/>
          <c:extLst>
            <c:ext xmlns:c16="http://schemas.microsoft.com/office/drawing/2014/chart" uri="{C3380CC4-5D6E-409C-BE32-E72D297353CC}">
              <c16:uniqueId val="{00000003-24F5-4327-A656-4EDDEE702D9F}"/>
            </c:ext>
          </c:extLst>
        </c:ser>
        <c:ser>
          <c:idx val="4"/>
          <c:order val="4"/>
          <c:tx>
            <c:strRef>
              <c:f>Pivot_table3!$F$3:$F$4</c:f>
              <c:strCache>
                <c:ptCount val="1"/>
                <c:pt idx="0">
                  <c:v>55-74 years</c:v>
                </c:pt>
              </c:strCache>
            </c:strRef>
          </c:tx>
          <c:spPr>
            <a:ln w="22225" cap="rnd">
              <a:solidFill>
                <a:schemeClr val="accent5"/>
              </a:solidFill>
            </a:ln>
            <a:effectLst>
              <a:glow rad="139700">
                <a:schemeClr val="accent5">
                  <a:satMod val="175000"/>
                  <a:alpha val="14000"/>
                </a:schemeClr>
              </a:glow>
            </a:effectLst>
          </c:spPr>
          <c:marker>
            <c:symbol val="circle"/>
            <c:size val="5"/>
            <c:spPr>
              <a:solidFill>
                <a:schemeClr val="accent5">
                  <a:lumMod val="60000"/>
                  <a:lumOff val="40000"/>
                </a:schemeClr>
              </a:solidFill>
              <a:ln>
                <a:noFill/>
              </a:ln>
              <a:effectLst>
                <a:glow rad="63500">
                  <a:schemeClr val="accent5">
                    <a:satMod val="175000"/>
                    <a:alpha val="25000"/>
                  </a:schemeClr>
                </a:glow>
              </a:effectLst>
            </c:spPr>
          </c:marker>
          <c:cat>
            <c:strRef>
              <c:f>Pivot_table3!$A$5:$A$37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Pivot_table3!$F$5:$F$37</c:f>
              <c:numCache>
                <c:formatCode>General</c:formatCode>
                <c:ptCount val="32"/>
                <c:pt idx="0">
                  <c:v>15.094374999999998</c:v>
                </c:pt>
                <c:pt idx="1">
                  <c:v>13.965000000000002</c:v>
                </c:pt>
                <c:pt idx="2">
                  <c:v>14.945833333333336</c:v>
                </c:pt>
                <c:pt idx="3">
                  <c:v>15.843061224489801</c:v>
                </c:pt>
                <c:pt idx="4">
                  <c:v>16.000384615384615</c:v>
                </c:pt>
                <c:pt idx="5">
                  <c:v>15.660546874999994</c:v>
                </c:pt>
                <c:pt idx="6">
                  <c:v>16.436093750000001</c:v>
                </c:pt>
                <c:pt idx="7">
                  <c:v>17.097769230769238</c:v>
                </c:pt>
                <c:pt idx="8">
                  <c:v>17.262923076923084</c:v>
                </c:pt>
                <c:pt idx="9">
                  <c:v>17.249117647058821</c:v>
                </c:pt>
                <c:pt idx="10">
                  <c:v>19.534935897435904</c:v>
                </c:pt>
                <c:pt idx="11">
                  <c:v>19.642987012987017</c:v>
                </c:pt>
                <c:pt idx="12">
                  <c:v>18.807597402597391</c:v>
                </c:pt>
                <c:pt idx="13">
                  <c:v>19.098164556962022</c:v>
                </c:pt>
                <c:pt idx="14">
                  <c:v>18.389397590361455</c:v>
                </c:pt>
                <c:pt idx="15">
                  <c:v>17.531279069767439</c:v>
                </c:pt>
                <c:pt idx="16">
                  <c:v>17.387329545454556</c:v>
                </c:pt>
                <c:pt idx="17">
                  <c:v>17.520988372093026</c:v>
                </c:pt>
                <c:pt idx="18">
                  <c:v>17.388197674418617</c:v>
                </c:pt>
                <c:pt idx="19">
                  <c:v>16.086666666666673</c:v>
                </c:pt>
                <c:pt idx="20">
                  <c:v>15.819940476190473</c:v>
                </c:pt>
                <c:pt idx="21">
                  <c:v>14.636764705882358</c:v>
                </c:pt>
                <c:pt idx="22">
                  <c:v>14.457267441860461</c:v>
                </c:pt>
                <c:pt idx="23">
                  <c:v>15.010882352941184</c:v>
                </c:pt>
                <c:pt idx="24">
                  <c:v>14.590561797752823</c:v>
                </c:pt>
                <c:pt idx="25">
                  <c:v>13.846022727272732</c:v>
                </c:pt>
                <c:pt idx="26">
                  <c:v>13.766162790697681</c:v>
                </c:pt>
                <c:pt idx="27">
                  <c:v>14.354691358024681</c:v>
                </c:pt>
                <c:pt idx="28">
                  <c:v>14.360250000000004</c:v>
                </c:pt>
                <c:pt idx="29">
                  <c:v>13.773269230769223</c:v>
                </c:pt>
                <c:pt idx="30">
                  <c:v>14.451774193548383</c:v>
                </c:pt>
                <c:pt idx="31">
                  <c:v>15.031875000000001</c:v>
                </c:pt>
              </c:numCache>
            </c:numRef>
          </c:val>
          <c:smooth val="0"/>
          <c:extLst>
            <c:ext xmlns:c16="http://schemas.microsoft.com/office/drawing/2014/chart" uri="{C3380CC4-5D6E-409C-BE32-E72D297353CC}">
              <c16:uniqueId val="{00000004-24F5-4327-A656-4EDDEE702D9F}"/>
            </c:ext>
          </c:extLst>
        </c:ser>
        <c:ser>
          <c:idx val="5"/>
          <c:order val="5"/>
          <c:tx>
            <c:strRef>
              <c:f>Pivot_table3!$G$3:$G$4</c:f>
              <c:strCache>
                <c:ptCount val="1"/>
                <c:pt idx="0">
                  <c:v>75+ years</c:v>
                </c:pt>
              </c:strCache>
            </c:strRef>
          </c:tx>
          <c:spPr>
            <a:ln w="22225" cap="rnd">
              <a:solidFill>
                <a:schemeClr val="accent6"/>
              </a:solidFill>
            </a:ln>
            <a:effectLst>
              <a:glow rad="139700">
                <a:schemeClr val="accent6">
                  <a:satMod val="175000"/>
                  <a:alpha val="14000"/>
                </a:schemeClr>
              </a:glow>
            </a:effectLst>
          </c:spPr>
          <c:marker>
            <c:symbol val="square"/>
            <c:size val="5"/>
            <c:spPr>
              <a:solidFill>
                <a:schemeClr val="accent6">
                  <a:lumMod val="60000"/>
                  <a:lumOff val="40000"/>
                </a:schemeClr>
              </a:solidFill>
              <a:ln>
                <a:noFill/>
              </a:ln>
              <a:effectLst>
                <a:glow rad="63500">
                  <a:schemeClr val="accent6">
                    <a:satMod val="175000"/>
                    <a:alpha val="25000"/>
                  </a:schemeClr>
                </a:glow>
              </a:effectLst>
            </c:spPr>
          </c:marker>
          <c:cat>
            <c:strRef>
              <c:f>Pivot_table3!$A$5:$A$37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Pivot_table3!$G$5:$G$37</c:f>
              <c:numCache>
                <c:formatCode>General</c:formatCode>
                <c:ptCount val="32"/>
                <c:pt idx="0">
                  <c:v>24.484270833333341</c:v>
                </c:pt>
                <c:pt idx="1">
                  <c:v>23.712187499999999</c:v>
                </c:pt>
                <c:pt idx="2">
                  <c:v>23.602777777777781</c:v>
                </c:pt>
                <c:pt idx="3">
                  <c:v>25.598877551020419</c:v>
                </c:pt>
                <c:pt idx="4">
                  <c:v>25.797403846153841</c:v>
                </c:pt>
                <c:pt idx="5">
                  <c:v>25.54390625000001</c:v>
                </c:pt>
                <c:pt idx="6">
                  <c:v>26.682890625000006</c:v>
                </c:pt>
                <c:pt idx="7">
                  <c:v>25.905923076923077</c:v>
                </c:pt>
                <c:pt idx="8">
                  <c:v>26.244461538461547</c:v>
                </c:pt>
                <c:pt idx="9">
                  <c:v>28.470955882352939</c:v>
                </c:pt>
                <c:pt idx="10">
                  <c:v>30.188525641025645</c:v>
                </c:pt>
                <c:pt idx="11">
                  <c:v>28.094285714285729</c:v>
                </c:pt>
                <c:pt idx="12">
                  <c:v>27.646948051948051</c:v>
                </c:pt>
                <c:pt idx="13">
                  <c:v>27.448734177215194</c:v>
                </c:pt>
                <c:pt idx="14">
                  <c:v>25.826746987951807</c:v>
                </c:pt>
                <c:pt idx="15">
                  <c:v>25.941220930232543</c:v>
                </c:pt>
                <c:pt idx="16">
                  <c:v>24.285340909090909</c:v>
                </c:pt>
                <c:pt idx="17">
                  <c:v>25.5178488372093</c:v>
                </c:pt>
                <c:pt idx="18">
                  <c:v>23.661279069767442</c:v>
                </c:pt>
                <c:pt idx="19">
                  <c:v>22.57517857142857</c:v>
                </c:pt>
                <c:pt idx="20">
                  <c:v>21.546845238095234</c:v>
                </c:pt>
                <c:pt idx="21">
                  <c:v>22.785588235294107</c:v>
                </c:pt>
                <c:pt idx="22">
                  <c:v>23.076860465116269</c:v>
                </c:pt>
                <c:pt idx="23">
                  <c:v>21.738529411764702</c:v>
                </c:pt>
                <c:pt idx="24">
                  <c:v>20.112078651685383</c:v>
                </c:pt>
                <c:pt idx="25">
                  <c:v>20.369261363636362</c:v>
                </c:pt>
                <c:pt idx="26">
                  <c:v>19.351627906976749</c:v>
                </c:pt>
                <c:pt idx="27">
                  <c:v>20.721234567901231</c:v>
                </c:pt>
                <c:pt idx="28">
                  <c:v>19.389062500000001</c:v>
                </c:pt>
                <c:pt idx="29">
                  <c:v>20.590256410256409</c:v>
                </c:pt>
                <c:pt idx="30">
                  <c:v>20.967338709677428</c:v>
                </c:pt>
                <c:pt idx="31">
                  <c:v>20.900624999999998</c:v>
                </c:pt>
              </c:numCache>
            </c:numRef>
          </c:val>
          <c:smooth val="0"/>
          <c:extLst>
            <c:ext xmlns:c16="http://schemas.microsoft.com/office/drawing/2014/chart" uri="{C3380CC4-5D6E-409C-BE32-E72D297353CC}">
              <c16:uniqueId val="{00000005-24F5-4327-A656-4EDDEE702D9F}"/>
            </c:ext>
          </c:extLst>
        </c:ser>
        <c:dLbls>
          <c:showLegendKey val="0"/>
          <c:showVal val="0"/>
          <c:showCatName val="0"/>
          <c:showSerName val="0"/>
          <c:showPercent val="0"/>
          <c:showBubbleSize val="0"/>
        </c:dLbls>
        <c:marker val="1"/>
        <c:smooth val="0"/>
        <c:axId val="720676320"/>
        <c:axId val="596339408"/>
      </c:lineChart>
      <c:catAx>
        <c:axId val="72067632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96339408"/>
        <c:crosses val="autoZero"/>
        <c:auto val="1"/>
        <c:lblAlgn val="ctr"/>
        <c:lblOffset val="100"/>
        <c:tickLblSkip val="5"/>
        <c:tickMarkSkip val="5"/>
        <c:noMultiLvlLbl val="0"/>
      </c:catAx>
      <c:valAx>
        <c:axId val="59633940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20676320"/>
        <c:crosses val="autoZero"/>
        <c:crossBetween val="between"/>
      </c:valAx>
      <c:spPr>
        <a:noFill/>
        <a:ln>
          <a:noFill/>
        </a:ln>
        <a:effectLst/>
      </c:spPr>
    </c:plotArea>
    <c:legend>
      <c:legendPos val="b"/>
      <c:layout>
        <c:manualLayout>
          <c:xMode val="edge"/>
          <c:yMode val="edge"/>
          <c:x val="7.2466030768562575E-2"/>
          <c:y val="0.84834381322639407"/>
          <c:w val="0.89999997087069528"/>
          <c:h val="0.1222747986126496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1341"/>
    </a:solidFill>
    <a:ln w="9525" cap="flat" cmpd="sng" algn="ctr">
      <a:solidFill>
        <a:schemeClr val="dk1">
          <a:lumMod val="15000"/>
          <a:lumOff val="85000"/>
        </a:schemeClr>
      </a:solidFill>
      <a:round/>
    </a:ln>
    <a:effectLst/>
  </c:spPr>
  <c:txPr>
    <a:bodyPr/>
    <a:lstStyle/>
    <a:p>
      <a:pPr>
        <a:defRPr baseline="0">
          <a:solidFill>
            <a:schemeClr val="bg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[Master2103.xlsx]Pivot _Table1!PivotTable4</c:name>
    <c:fmtId val="6"/>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sz="1800" baseline="0">
                <a:solidFill>
                  <a:schemeClr val="bg1"/>
                </a:solidFill>
                <a:latin typeface="Arial" panose="020B0604020202020204" pitchFamily="34" charset="0"/>
                <a:cs typeface="Arial" panose="020B0604020202020204" pitchFamily="34" charset="0"/>
              </a:rPr>
              <a:t>Worldwide Suicides By Year</a:t>
            </a:r>
          </a:p>
        </c:rich>
      </c:tx>
      <c:layout>
        <c:manualLayout>
          <c:xMode val="edge"/>
          <c:yMode val="edge"/>
          <c:x val="0.28647574074074073"/>
          <c:y val="1.6814767006583197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s>
    <c:plotArea>
      <c:layout>
        <c:manualLayout>
          <c:layoutTarget val="inner"/>
          <c:xMode val="edge"/>
          <c:yMode val="edge"/>
          <c:x val="7.2016348406153702E-2"/>
          <c:y val="0.13477046628801148"/>
          <c:w val="0.8555887157461961"/>
          <c:h val="0.72337679101587715"/>
        </c:manualLayout>
      </c:layout>
      <c:lineChart>
        <c:grouping val="standard"/>
        <c:varyColors val="0"/>
        <c:ser>
          <c:idx val="0"/>
          <c:order val="0"/>
          <c:tx>
            <c:strRef>
              <c:f>'Pivot _Table1'!$B$1</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'Pivot _Table1'!$A$2:$A$34</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 _Table1'!$B$2:$B$34</c:f>
              <c:numCache>
                <c:formatCode>General</c:formatCode>
                <c:ptCount val="32"/>
                <c:pt idx="0">
                  <c:v>11.82619791666666</c:v>
                </c:pt>
                <c:pt idx="1">
                  <c:v>11.423333333333336</c:v>
                </c:pt>
                <c:pt idx="2">
                  <c:v>11.64421296296296</c:v>
                </c:pt>
                <c:pt idx="3">
                  <c:v>12.709404761904761</c:v>
                </c:pt>
                <c:pt idx="4">
                  <c:v>12.879070512820507</c:v>
                </c:pt>
                <c:pt idx="5">
                  <c:v>12.862955729166666</c:v>
                </c:pt>
                <c:pt idx="6">
                  <c:v>13.438880208333332</c:v>
                </c:pt>
                <c:pt idx="7">
                  <c:v>13.498564102564115</c:v>
                </c:pt>
                <c:pt idx="8">
                  <c:v>13.83370512820512</c:v>
                </c:pt>
                <c:pt idx="9">
                  <c:v>14.07327205882353</c:v>
                </c:pt>
                <c:pt idx="10">
                  <c:v>15.662670940170946</c:v>
                </c:pt>
                <c:pt idx="11">
                  <c:v>15.305422077922088</c:v>
                </c:pt>
                <c:pt idx="12">
                  <c:v>14.954361471861489</c:v>
                </c:pt>
                <c:pt idx="13">
                  <c:v>14.926919831223637</c:v>
                </c:pt>
                <c:pt idx="14">
                  <c:v>14.532038152610449</c:v>
                </c:pt>
                <c:pt idx="15">
                  <c:v>13.941327519379859</c:v>
                </c:pt>
                <c:pt idx="16">
                  <c:v>13.519138257575765</c:v>
                </c:pt>
                <c:pt idx="17">
                  <c:v>13.786550387596915</c:v>
                </c:pt>
                <c:pt idx="18">
                  <c:v>13.205019379844952</c:v>
                </c:pt>
                <c:pt idx="19">
                  <c:v>12.481944444444453</c:v>
                </c:pt>
                <c:pt idx="20">
                  <c:v>12.068442460317467</c:v>
                </c:pt>
                <c:pt idx="21">
                  <c:v>11.927460784313718</c:v>
                </c:pt>
                <c:pt idx="22">
                  <c:v>12.025339147286831</c:v>
                </c:pt>
                <c:pt idx="23">
                  <c:v>11.907686274509807</c:v>
                </c:pt>
                <c:pt idx="24">
                  <c:v>11.400786516853932</c:v>
                </c:pt>
                <c:pt idx="25">
                  <c:v>11.215899621212127</c:v>
                </c:pt>
                <c:pt idx="26">
                  <c:v>11.015348837209324</c:v>
                </c:pt>
                <c:pt idx="27">
                  <c:v>11.421718106995879</c:v>
                </c:pt>
                <c:pt idx="28">
                  <c:v>11.107958333333327</c:v>
                </c:pt>
                <c:pt idx="29">
                  <c:v>11.011463675213678</c:v>
                </c:pt>
                <c:pt idx="30">
                  <c:v>11.094072580645154</c:v>
                </c:pt>
                <c:pt idx="31">
                  <c:v>13.421187500000006</c:v>
                </c:pt>
              </c:numCache>
            </c:numRef>
          </c:val>
          <c:smooth val="0"/>
          <c:extLst>
            <c:ext xmlns:c16="http://schemas.microsoft.com/office/drawing/2014/chart" uri="{C3380CC4-5D6E-409C-BE32-E72D297353CC}">
              <c16:uniqueId val="{00000000-D6E5-45A4-8704-08272F141097}"/>
            </c:ext>
          </c:extLst>
        </c:ser>
        <c:dLbls>
          <c:showLegendKey val="0"/>
          <c:showVal val="0"/>
          <c:showCatName val="0"/>
          <c:showSerName val="0"/>
          <c:showPercent val="0"/>
          <c:showBubbleSize val="0"/>
        </c:dLbls>
        <c:marker val="1"/>
        <c:smooth val="0"/>
        <c:axId val="723346400"/>
        <c:axId val="595403312"/>
      </c:lineChart>
      <c:catAx>
        <c:axId val="72334640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95403312"/>
        <c:crosses val="autoZero"/>
        <c:auto val="1"/>
        <c:lblAlgn val="ctr"/>
        <c:lblOffset val="100"/>
        <c:tickLblSkip val="5"/>
        <c:noMultiLvlLbl val="0"/>
      </c:catAx>
      <c:valAx>
        <c:axId val="595403312"/>
        <c:scaling>
          <c:orientation val="minMax"/>
          <c:max val="35"/>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23346400"/>
        <c:crosses val="autoZero"/>
        <c:crossBetween val="between"/>
      </c:valAx>
      <c:spPr>
        <a:noFill/>
        <a:ln>
          <a:noFill/>
        </a:ln>
        <a:effectLst/>
      </c:spPr>
    </c:plotArea>
    <c:legend>
      <c:legendPos val="tr"/>
      <c:layout>
        <c:manualLayout>
          <c:xMode val="edge"/>
          <c:yMode val="edge"/>
          <c:x val="0.86415833333333336"/>
          <c:y val="3.0303343229637278E-2"/>
          <c:w val="0.12547967120869422"/>
          <c:h val="7.787203648724237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mn-cs"/>
            </a:defRPr>
          </a:pPr>
          <a:endParaRPr lang="en-US"/>
        </a:p>
      </c:txPr>
    </c:legend>
    <c:plotVisOnly val="1"/>
    <c:dispBlanksAs val="gap"/>
    <c:showDLblsOverMax val="0"/>
    <c:extLst/>
  </c:chart>
  <c:spPr>
    <a:solidFill>
      <a:srgbClr val="2D134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[Master2103.xlsx]Pivot_table2!PivotTable5</c:name>
    <c:fmtId val="12"/>
  </c:pivotSource>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US" sz="2000" b="1" i="0" baseline="0" dirty="0">
                <a:solidFill>
                  <a:schemeClr val="bg1"/>
                </a:solidFill>
                <a:effectLst/>
                <a:latin typeface="Arial" panose="020B0604020202020204" pitchFamily="34" charset="0"/>
                <a:cs typeface="Arial" panose="020B0604020202020204" pitchFamily="34" charset="0"/>
              </a:rPr>
              <a:t>Worldwide Suicides By Gender</a:t>
            </a:r>
            <a:endParaRPr lang="en-IN" sz="1600" baseline="0" dirty="0">
              <a:solidFill>
                <a:schemeClr val="bg1"/>
              </a:solidFill>
              <a:effectLst/>
              <a:latin typeface="Arial" panose="020B0604020202020204" pitchFamily="34" charset="0"/>
              <a:cs typeface="Arial" panose="020B0604020202020204" pitchFamily="34" charset="0"/>
            </a:endParaRPr>
          </a:p>
        </c:rich>
      </c:tx>
      <c:layout>
        <c:manualLayout>
          <c:xMode val="edge"/>
          <c:yMode val="edge"/>
          <c:x val="0.2470061768264023"/>
          <c:y val="5.852396942034988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ivotFmts>
      <c:pivotFmt>
        <c:idx val="0"/>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5"/>
        <c:spPr>
          <a:noFill/>
          <a:ln w="22225" cap="rnd" cmpd="sng" algn="ctr">
            <a:solidFill>
              <a:schemeClr val="accent4">
                <a:lumMod val="60000"/>
                <a:lumOff val="40000"/>
              </a:schemeClr>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solidFill>
                <a:schemeClr val="accent4">
                  <a:lumMod val="60000"/>
                  <a:lumOff val="40000"/>
                </a:schemeClr>
              </a:solidFill>
            </a:ln>
            <a:effectLst>
              <a:glow rad="63500">
                <a:schemeClr val="accent1">
                  <a:satMod val="175000"/>
                  <a:alpha val="25000"/>
                </a:schemeClr>
              </a:glow>
            </a:effectLst>
          </c:spPr>
        </c:marker>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7"/>
        <c:spPr>
          <a:noFill/>
          <a:ln w="22225" cap="rnd" cmpd="sng" algn="ctr">
            <a:solidFill>
              <a:schemeClr val="accent4">
                <a:lumMod val="60000"/>
                <a:lumOff val="40000"/>
              </a:schemeClr>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solidFill>
                <a:schemeClr val="accent4">
                  <a:lumMod val="60000"/>
                  <a:lumOff val="40000"/>
                </a:schemeClr>
              </a:solidFill>
            </a:ln>
            <a:effectLst>
              <a:glow rad="63500">
                <a:schemeClr val="accent1">
                  <a:satMod val="175000"/>
                  <a:alpha val="25000"/>
                </a:schemeClr>
              </a:glow>
            </a:effectLst>
          </c:spPr>
        </c:marker>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9"/>
        <c:spPr>
          <a:noFill/>
          <a:ln w="22225" cap="rnd" cmpd="sng" algn="ctr">
            <a:solidFill>
              <a:schemeClr val="accent4">
                <a:lumMod val="60000"/>
                <a:lumOff val="40000"/>
              </a:schemeClr>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solidFill>
                <a:schemeClr val="accent4">
                  <a:lumMod val="60000"/>
                  <a:lumOff val="40000"/>
                </a:schemeClr>
              </a:solidFill>
            </a:ln>
            <a:effectLst>
              <a:glow rad="63500">
                <a:schemeClr val="accent1">
                  <a:satMod val="175000"/>
                  <a:alpha val="25000"/>
                </a:schemeClr>
              </a:glow>
            </a:effectLst>
          </c:spPr>
        </c:marker>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s>
    <c:plotArea>
      <c:layout>
        <c:manualLayout>
          <c:layoutTarget val="inner"/>
          <c:xMode val="edge"/>
          <c:yMode val="edge"/>
          <c:x val="7.0097719234855221E-2"/>
          <c:y val="0.22274259172874583"/>
          <c:w val="0.89157484694683153"/>
          <c:h val="0.66557377144929764"/>
        </c:manualLayout>
      </c:layout>
      <c:lineChart>
        <c:grouping val="standard"/>
        <c:varyColors val="0"/>
        <c:ser>
          <c:idx val="0"/>
          <c:order val="0"/>
          <c:tx>
            <c:strRef>
              <c:f>Pivot_table2!$B$3:$B$4</c:f>
              <c:strCache>
                <c:ptCount val="1"/>
                <c:pt idx="0">
                  <c:v>male</c:v>
                </c:pt>
              </c:strCache>
            </c:strRef>
          </c:tx>
          <c:spPr>
            <a:ln w="22225" cap="rnd">
              <a:solidFill>
                <a:schemeClr val="accent4">
                  <a:lumMod val="60000"/>
                  <a:lumOff val="40000"/>
                </a:schemeClr>
              </a:solidFill>
            </a:ln>
            <a:effectLst>
              <a:glow rad="139700">
                <a:schemeClr val="accent1">
                  <a:satMod val="175000"/>
                  <a:alpha val="14000"/>
                </a:schemeClr>
              </a:glow>
            </a:effectLst>
          </c:spPr>
          <c:marker>
            <c:symbol val="circle"/>
            <c:size val="4"/>
            <c:spPr>
              <a:solidFill>
                <a:schemeClr val="accent1">
                  <a:lumMod val="60000"/>
                  <a:lumOff val="40000"/>
                </a:schemeClr>
              </a:solidFill>
              <a:ln>
                <a:solidFill>
                  <a:schemeClr val="accent4">
                    <a:lumMod val="60000"/>
                    <a:lumOff val="40000"/>
                  </a:schemeClr>
                </a:solidFill>
              </a:ln>
              <a:effectLst>
                <a:glow rad="63500">
                  <a:schemeClr val="accent1">
                    <a:satMod val="175000"/>
                    <a:alpha val="25000"/>
                  </a:schemeClr>
                </a:glow>
              </a:effectLst>
            </c:spPr>
          </c:marker>
          <c:cat>
            <c:strRef>
              <c:f>Pivot_table2!$A$5:$A$37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Pivot_table2!$B$5:$B$37</c:f>
              <c:numCache>
                <c:formatCode>General</c:formatCode>
                <c:ptCount val="32"/>
                <c:pt idx="0">
                  <c:v>17.875486111111108</c:v>
                </c:pt>
                <c:pt idx="1">
                  <c:v>17.033993055555552</c:v>
                </c:pt>
                <c:pt idx="2">
                  <c:v>17.556296296296303</c:v>
                </c:pt>
                <c:pt idx="3">
                  <c:v>19.095408163265304</c:v>
                </c:pt>
                <c:pt idx="4">
                  <c:v>19.581314102564104</c:v>
                </c:pt>
                <c:pt idx="5">
                  <c:v>19.818906250000001</c:v>
                </c:pt>
                <c:pt idx="6">
                  <c:v>20.849791666666665</c:v>
                </c:pt>
                <c:pt idx="7">
                  <c:v>20.74746153846154</c:v>
                </c:pt>
                <c:pt idx="8">
                  <c:v>21.636153846153846</c:v>
                </c:pt>
                <c:pt idx="9">
                  <c:v>21.906519607843162</c:v>
                </c:pt>
                <c:pt idx="10">
                  <c:v>24.90525641025641</c:v>
                </c:pt>
                <c:pt idx="11">
                  <c:v>24.296471861471858</c:v>
                </c:pt>
                <c:pt idx="12">
                  <c:v>23.903982683982694</c:v>
                </c:pt>
                <c:pt idx="13">
                  <c:v>23.774198312236301</c:v>
                </c:pt>
                <c:pt idx="14">
                  <c:v>23.196305220883527</c:v>
                </c:pt>
                <c:pt idx="15">
                  <c:v>22.099651162790689</c:v>
                </c:pt>
                <c:pt idx="16">
                  <c:v>21.546344696969701</c:v>
                </c:pt>
                <c:pt idx="17">
                  <c:v>21.966996124031013</c:v>
                </c:pt>
                <c:pt idx="18">
                  <c:v>21.107655038759685</c:v>
                </c:pt>
                <c:pt idx="19">
                  <c:v>19.909761904761901</c:v>
                </c:pt>
                <c:pt idx="20">
                  <c:v>19.12928571428575</c:v>
                </c:pt>
                <c:pt idx="21">
                  <c:v>19.085862745098041</c:v>
                </c:pt>
                <c:pt idx="22">
                  <c:v>19.056666666666679</c:v>
                </c:pt>
                <c:pt idx="23">
                  <c:v>18.835960784313713</c:v>
                </c:pt>
                <c:pt idx="24">
                  <c:v>18.273333333333348</c:v>
                </c:pt>
                <c:pt idx="25">
                  <c:v>18.025681818181834</c:v>
                </c:pt>
                <c:pt idx="26">
                  <c:v>17.686375968992262</c:v>
                </c:pt>
                <c:pt idx="27">
                  <c:v>18.32181069958845</c:v>
                </c:pt>
                <c:pt idx="28">
                  <c:v>17.849708333333329</c:v>
                </c:pt>
                <c:pt idx="29">
                  <c:v>17.564123931623939</c:v>
                </c:pt>
                <c:pt idx="30">
                  <c:v>17.534677419354843</c:v>
                </c:pt>
                <c:pt idx="31">
                  <c:v>22.023749999999996</c:v>
                </c:pt>
              </c:numCache>
            </c:numRef>
          </c:val>
          <c:smooth val="0"/>
          <c:extLst>
            <c:ext xmlns:c16="http://schemas.microsoft.com/office/drawing/2014/chart" uri="{C3380CC4-5D6E-409C-BE32-E72D297353CC}">
              <c16:uniqueId val="{00000000-A370-4B90-BC17-59C75BF193AF}"/>
            </c:ext>
          </c:extLst>
        </c:ser>
        <c:ser>
          <c:idx val="1"/>
          <c:order val="1"/>
          <c:tx>
            <c:strRef>
              <c:f>Pivot_table2!$C$3:$C$4</c:f>
              <c:strCache>
                <c:ptCount val="1"/>
                <c:pt idx="0">
                  <c:v>female</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Pivot_table2!$A$5:$A$37</c:f>
              <c:strCache>
                <c:ptCount val="32"/>
                <c:pt idx="0">
                  <c:v>1985</c:v>
                </c:pt>
                <c:pt idx="1">
                  <c:v>1986</c:v>
                </c:pt>
                <c:pt idx="2">
                  <c:v>1987</c:v>
                </c:pt>
                <c:pt idx="3">
                  <c:v>1988</c:v>
                </c:pt>
                <c:pt idx="4">
                  <c:v>1989</c:v>
                </c:pt>
                <c:pt idx="5">
                  <c:v>1990</c:v>
                </c:pt>
                <c:pt idx="6">
                  <c:v>1991</c:v>
                </c:pt>
                <c:pt idx="7">
                  <c:v>1992</c:v>
                </c:pt>
                <c:pt idx="8">
                  <c:v>1993</c:v>
                </c:pt>
                <c:pt idx="9">
                  <c:v>1994</c:v>
                </c:pt>
                <c:pt idx="10">
                  <c:v>1995</c:v>
                </c:pt>
                <c:pt idx="11">
                  <c:v>1996</c:v>
                </c:pt>
                <c:pt idx="12">
                  <c:v>1997</c:v>
                </c:pt>
                <c:pt idx="13">
                  <c:v>1998</c:v>
                </c:pt>
                <c:pt idx="14">
                  <c:v>1999</c:v>
                </c:pt>
                <c:pt idx="15">
                  <c:v>2000</c:v>
                </c:pt>
                <c:pt idx="16">
                  <c:v>2001</c:v>
                </c:pt>
                <c:pt idx="17">
                  <c:v>2002</c:v>
                </c:pt>
                <c:pt idx="18">
                  <c:v>2003</c:v>
                </c:pt>
                <c:pt idx="19">
                  <c:v>2004</c:v>
                </c:pt>
                <c:pt idx="20">
                  <c:v>2005</c:v>
                </c:pt>
                <c:pt idx="21">
                  <c:v>2006</c:v>
                </c:pt>
                <c:pt idx="22">
                  <c:v>2007</c:v>
                </c:pt>
                <c:pt idx="23">
                  <c:v>2008</c:v>
                </c:pt>
                <c:pt idx="24">
                  <c:v>2009</c:v>
                </c:pt>
                <c:pt idx="25">
                  <c:v>2010</c:v>
                </c:pt>
                <c:pt idx="26">
                  <c:v>2011</c:v>
                </c:pt>
                <c:pt idx="27">
                  <c:v>2012</c:v>
                </c:pt>
                <c:pt idx="28">
                  <c:v>2013</c:v>
                </c:pt>
                <c:pt idx="29">
                  <c:v>2014</c:v>
                </c:pt>
                <c:pt idx="30">
                  <c:v>2015</c:v>
                </c:pt>
                <c:pt idx="31">
                  <c:v>2016</c:v>
                </c:pt>
              </c:strCache>
            </c:strRef>
          </c:cat>
          <c:val>
            <c:numRef>
              <c:f>Pivot_table2!$C$5:$C$37</c:f>
              <c:numCache>
                <c:formatCode>General</c:formatCode>
                <c:ptCount val="32"/>
                <c:pt idx="0">
                  <c:v>5.7769097222222205</c:v>
                </c:pt>
                <c:pt idx="1">
                  <c:v>5.8126736111111077</c:v>
                </c:pt>
                <c:pt idx="2">
                  <c:v>5.7321296296296262</c:v>
                </c:pt>
                <c:pt idx="3">
                  <c:v>6.3234013605442216</c:v>
                </c:pt>
                <c:pt idx="4">
                  <c:v>6.1768269230769253</c:v>
                </c:pt>
                <c:pt idx="5">
                  <c:v>5.9070052083333318</c:v>
                </c:pt>
                <c:pt idx="6">
                  <c:v>6.0279687500000021</c:v>
                </c:pt>
                <c:pt idx="7">
                  <c:v>6.2496666666666654</c:v>
                </c:pt>
                <c:pt idx="8">
                  <c:v>6.0312564102564066</c:v>
                </c:pt>
                <c:pt idx="9">
                  <c:v>6.2400245098039209</c:v>
                </c:pt>
                <c:pt idx="10">
                  <c:v>6.4200854700854659</c:v>
                </c:pt>
                <c:pt idx="11">
                  <c:v>6.3143722943722986</c:v>
                </c:pt>
                <c:pt idx="12">
                  <c:v>6.0047402597402577</c:v>
                </c:pt>
                <c:pt idx="13">
                  <c:v>6.0796413502109639</c:v>
                </c:pt>
                <c:pt idx="14">
                  <c:v>5.8677710843373498</c:v>
                </c:pt>
                <c:pt idx="15">
                  <c:v>5.7830038759689959</c:v>
                </c:pt>
                <c:pt idx="16">
                  <c:v>5.4919318181818237</c:v>
                </c:pt>
                <c:pt idx="17">
                  <c:v>5.6061046511627861</c:v>
                </c:pt>
                <c:pt idx="18">
                  <c:v>5.3023837209302327</c:v>
                </c:pt>
                <c:pt idx="19">
                  <c:v>5.0541269841269871</c:v>
                </c:pt>
                <c:pt idx="20">
                  <c:v>5.007599206349207</c:v>
                </c:pt>
                <c:pt idx="21">
                  <c:v>4.769058823529412</c:v>
                </c:pt>
                <c:pt idx="22">
                  <c:v>4.9940116279069739</c:v>
                </c:pt>
                <c:pt idx="23">
                  <c:v>4.9794117647058824</c:v>
                </c:pt>
                <c:pt idx="24">
                  <c:v>4.5282397003745301</c:v>
                </c:pt>
                <c:pt idx="25">
                  <c:v>4.4061174242424261</c:v>
                </c:pt>
                <c:pt idx="26">
                  <c:v>4.3443217054263528</c:v>
                </c:pt>
                <c:pt idx="27">
                  <c:v>4.5216255144032917</c:v>
                </c:pt>
                <c:pt idx="28">
                  <c:v>4.3662083333333372</c:v>
                </c:pt>
                <c:pt idx="29">
                  <c:v>4.4588034188034182</c:v>
                </c:pt>
                <c:pt idx="30">
                  <c:v>4.6534677419354846</c:v>
                </c:pt>
                <c:pt idx="31">
                  <c:v>4.818624999999999</c:v>
                </c:pt>
              </c:numCache>
            </c:numRef>
          </c:val>
          <c:smooth val="0"/>
          <c:extLst>
            <c:ext xmlns:c16="http://schemas.microsoft.com/office/drawing/2014/chart" uri="{C3380CC4-5D6E-409C-BE32-E72D297353CC}">
              <c16:uniqueId val="{00000001-A370-4B90-BC17-59C75BF193AF}"/>
            </c:ext>
          </c:extLst>
        </c:ser>
        <c:dLbls>
          <c:showLegendKey val="0"/>
          <c:showVal val="0"/>
          <c:showCatName val="0"/>
          <c:showSerName val="0"/>
          <c:showPercent val="0"/>
          <c:showBubbleSize val="0"/>
        </c:dLbls>
        <c:marker val="1"/>
        <c:smooth val="0"/>
        <c:axId val="721662160"/>
        <c:axId val="595271424"/>
      </c:lineChart>
      <c:catAx>
        <c:axId val="7216621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95271424"/>
        <c:crosses val="autoZero"/>
        <c:auto val="1"/>
        <c:lblAlgn val="ctr"/>
        <c:lblOffset val="100"/>
        <c:tickLblSkip val="2"/>
        <c:tickMarkSkip val="1"/>
        <c:noMultiLvlLbl val="0"/>
      </c:catAx>
      <c:valAx>
        <c:axId val="5952714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721662160"/>
        <c:crossesAt val="1"/>
        <c:crossBetween val="between"/>
      </c:valAx>
      <c:spPr>
        <a:noFill/>
        <a:ln>
          <a:noFill/>
        </a:ln>
        <a:effectLst/>
      </c:spPr>
    </c:plotArea>
    <c:legend>
      <c:legendPos val="r"/>
      <c:layout>
        <c:manualLayout>
          <c:xMode val="edge"/>
          <c:yMode val="edge"/>
          <c:x val="0.85821595654409377"/>
          <c:y val="1.3059301509218814E-2"/>
          <c:w val="0.11671725011321697"/>
          <c:h val="0.2127036830760524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134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[Master341.xlsx]Pivot_Table7!PivotTable15</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a:latin typeface="Arial" panose="020B0604020202020204" pitchFamily="34" charset="0"/>
                <a:cs typeface="Arial" panose="020B0604020202020204" pitchFamily="34" charset="0"/>
              </a:rPr>
              <a:t>Worldwide</a:t>
            </a:r>
            <a:r>
              <a:rPr lang="en-IN" sz="1800" baseline="0">
                <a:latin typeface="Arial" panose="020B0604020202020204" pitchFamily="34" charset="0"/>
                <a:cs typeface="Arial" panose="020B0604020202020204" pitchFamily="34" charset="0"/>
              </a:rPr>
              <a:t> Suicides By Generation Of Diff. Age/Gender</a:t>
            </a:r>
            <a:endParaRPr lang="en-IN" sz="1800">
              <a:latin typeface="Arial" panose="020B0604020202020204" pitchFamily="34" charset="0"/>
              <a:cs typeface="Arial" panose="020B0604020202020204" pitchFamily="34" charset="0"/>
            </a:endParaRPr>
          </a:p>
        </c:rich>
      </c:tx>
      <c:layout>
        <c:manualLayout>
          <c:xMode val="edge"/>
          <c:yMode val="edge"/>
          <c:x val="0.1362564550937658"/>
          <c:y val="3.348450048690137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x"/>
          <c:size val="5"/>
          <c:spPr>
            <a:no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star"/>
          <c:size val="5"/>
          <c:spPr>
            <a:noFill/>
            <a:ln w="9525">
              <a:solidFill>
                <a:schemeClr val="accent5"/>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bar"/>
        <c:grouping val="clustered"/>
        <c:varyColors val="0"/>
        <c:ser>
          <c:idx val="0"/>
          <c:order val="0"/>
          <c:tx>
            <c:strRef>
              <c:f>Pivot_Table7!$B$3:$B$4</c:f>
              <c:strCache>
                <c:ptCount val="1"/>
                <c:pt idx="0">
                  <c:v>G.I. Generation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Pivot_Table7!$B$5:$B$25</c:f>
              <c:numCache>
                <c:formatCode>General</c:formatCode>
                <c:ptCount val="13"/>
                <c:pt idx="8">
                  <c:v>7050.159999999998</c:v>
                </c:pt>
                <c:pt idx="9">
                  <c:v>2574.9</c:v>
                </c:pt>
                <c:pt idx="10">
                  <c:v>43596.579999999907</c:v>
                </c:pt>
                <c:pt idx="11">
                  <c:v>12487.220000000008</c:v>
                </c:pt>
              </c:numCache>
            </c:numRef>
          </c:val>
          <c:extLst>
            <c:ext xmlns:c16="http://schemas.microsoft.com/office/drawing/2014/chart" uri="{C3380CC4-5D6E-409C-BE32-E72D297353CC}">
              <c16:uniqueId val="{00000000-FBFB-4530-950C-A9B41EC8FDF2}"/>
            </c:ext>
          </c:extLst>
        </c:ser>
        <c:ser>
          <c:idx val="1"/>
          <c:order val="1"/>
          <c:tx>
            <c:strRef>
              <c:f>Pivot_Table7!$C$3:$C$4</c:f>
              <c:strCache>
                <c:ptCount val="1"/>
                <c:pt idx="0">
                  <c:v>Silent</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Pivot_Table7!$C$5:$C$25</c:f>
              <c:numCache>
                <c:formatCode>General</c:formatCode>
                <c:ptCount val="13"/>
                <c:pt idx="6">
                  <c:v>6268.6100000000006</c:v>
                </c:pt>
                <c:pt idx="7">
                  <c:v>1875.139999999999</c:v>
                </c:pt>
                <c:pt idx="8">
                  <c:v>42339.270000000091</c:v>
                </c:pt>
                <c:pt idx="9">
                  <c:v>11617.320000000009</c:v>
                </c:pt>
                <c:pt idx="10">
                  <c:v>44580.569999999978</c:v>
                </c:pt>
                <c:pt idx="11">
                  <c:v>10536.640000000003</c:v>
                </c:pt>
              </c:numCache>
            </c:numRef>
          </c:val>
          <c:extLst>
            <c:ext xmlns:c16="http://schemas.microsoft.com/office/drawing/2014/chart" uri="{C3380CC4-5D6E-409C-BE32-E72D297353CC}">
              <c16:uniqueId val="{00000001-FBFB-4530-950C-A9B41EC8FDF2}"/>
            </c:ext>
          </c:extLst>
        </c:ser>
        <c:ser>
          <c:idx val="2"/>
          <c:order val="2"/>
          <c:tx>
            <c:strRef>
              <c:f>Pivot_Table7!$D$3:$D$4</c:f>
              <c:strCache>
                <c:ptCount val="1"/>
                <c:pt idx="0">
                  <c:v>Boomers</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Pivot_Table7!$D$5:$D$25</c:f>
              <c:numCache>
                <c:formatCode>General</c:formatCode>
                <c:ptCount val="13"/>
                <c:pt idx="4">
                  <c:v>11029.960000000006</c:v>
                </c:pt>
                <c:pt idx="5">
                  <c:v>2855.4099999999976</c:v>
                </c:pt>
                <c:pt idx="6">
                  <c:v>38943.58999999996</c:v>
                </c:pt>
                <c:pt idx="7">
                  <c:v>9321.5399999999972</c:v>
                </c:pt>
                <c:pt idx="8">
                  <c:v>9071.25</c:v>
                </c:pt>
                <c:pt idx="9">
                  <c:v>2341.2999999999993</c:v>
                </c:pt>
              </c:numCache>
            </c:numRef>
          </c:val>
          <c:extLst>
            <c:ext xmlns:c16="http://schemas.microsoft.com/office/drawing/2014/chart" uri="{C3380CC4-5D6E-409C-BE32-E72D297353CC}">
              <c16:uniqueId val="{00000002-FBFB-4530-950C-A9B41EC8FDF2}"/>
            </c:ext>
          </c:extLst>
        </c:ser>
        <c:ser>
          <c:idx val="3"/>
          <c:order val="3"/>
          <c:tx>
            <c:strRef>
              <c:f>Pivot_Table7!$E$3:$E$4</c:f>
              <c:strCache>
                <c:ptCount val="1"/>
                <c:pt idx="0">
                  <c:v>Generation X</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Pivot_Table7!$E$5:$E$25</c:f>
              <c:numCache>
                <c:formatCode>General</c:formatCode>
                <c:ptCount val="13"/>
                <c:pt idx="0">
                  <c:v>203.93000000000004</c:v>
                </c:pt>
                <c:pt idx="1">
                  <c:v>111.87999999999998</c:v>
                </c:pt>
                <c:pt idx="2">
                  <c:v>15340.200000000003</c:v>
                </c:pt>
                <c:pt idx="3">
                  <c:v>4886.1199999999908</c:v>
                </c:pt>
                <c:pt idx="4">
                  <c:v>28020.750000000011</c:v>
                </c:pt>
                <c:pt idx="5">
                  <c:v>6108.4299999999948</c:v>
                </c:pt>
                <c:pt idx="6">
                  <c:v>10441.670000000004</c:v>
                </c:pt>
                <c:pt idx="7">
                  <c:v>2535.4700000000003</c:v>
                </c:pt>
              </c:numCache>
            </c:numRef>
          </c:val>
          <c:extLst>
            <c:ext xmlns:c16="http://schemas.microsoft.com/office/drawing/2014/chart" uri="{C3380CC4-5D6E-409C-BE32-E72D297353CC}">
              <c16:uniqueId val="{00000003-FBFB-4530-950C-A9B41EC8FDF2}"/>
            </c:ext>
          </c:extLst>
        </c:ser>
        <c:ser>
          <c:idx val="4"/>
          <c:order val="4"/>
          <c:tx>
            <c:strRef>
              <c:f>Pivot_Table7!$F$3:$F$4</c:f>
              <c:strCache>
                <c:ptCount val="1"/>
                <c:pt idx="0">
                  <c:v>Generation Z</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Pivot_Table7!$F$5:$F$25</c:f>
              <c:numCache>
                <c:formatCode>General</c:formatCode>
                <c:ptCount val="13"/>
                <c:pt idx="0">
                  <c:v>552.82000000000016</c:v>
                </c:pt>
                <c:pt idx="1">
                  <c:v>391.36000000000035</c:v>
                </c:pt>
              </c:numCache>
            </c:numRef>
          </c:val>
          <c:extLst>
            <c:ext xmlns:c16="http://schemas.microsoft.com/office/drawing/2014/chart" uri="{C3380CC4-5D6E-409C-BE32-E72D297353CC}">
              <c16:uniqueId val="{00000004-FBFB-4530-950C-A9B41EC8FDF2}"/>
            </c:ext>
          </c:extLst>
        </c:ser>
        <c:ser>
          <c:idx val="5"/>
          <c:order val="5"/>
          <c:tx>
            <c:strRef>
              <c:f>Pivot_Table7!$G$3:$G$4</c:f>
              <c:strCache>
                <c:ptCount val="1"/>
                <c:pt idx="0">
                  <c:v>Millenials</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Pivot_Table7!$G$5:$G$25</c:f>
              <c:numCache>
                <c:formatCode>General</c:formatCode>
                <c:ptCount val="13"/>
                <c:pt idx="0">
                  <c:v>1036.150000000001</c:v>
                </c:pt>
                <c:pt idx="1">
                  <c:v>562.24999999999955</c:v>
                </c:pt>
                <c:pt idx="2">
                  <c:v>16147.160000000014</c:v>
                </c:pt>
                <c:pt idx="3">
                  <c:v>5159.2100000000037</c:v>
                </c:pt>
                <c:pt idx="4">
                  <c:v>6906.3900000000067</c:v>
                </c:pt>
                <c:pt idx="5">
                  <c:v>1650.5799999999992</c:v>
                </c:pt>
              </c:numCache>
            </c:numRef>
          </c:val>
          <c:extLst>
            <c:ext xmlns:c16="http://schemas.microsoft.com/office/drawing/2014/chart" uri="{C3380CC4-5D6E-409C-BE32-E72D297353CC}">
              <c16:uniqueId val="{00000005-FBFB-4530-950C-A9B41EC8FDF2}"/>
            </c:ext>
          </c:extLst>
        </c:ser>
        <c:ser>
          <c:idx val="6"/>
          <c:order val="6"/>
          <c:tx>
            <c:strRef>
              <c:f>Pivot_Table7!$H$3:$H$4</c:f>
              <c:strCache>
                <c:ptCount val="1"/>
                <c:pt idx="0">
                  <c:v>(blank)</c:v>
                </c:pt>
              </c:strCache>
            </c:strRef>
          </c:tx>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multiLvlStrRef>
              <c:f>Pivot_Table7!$A$5:$A$25</c:f>
              <c:multiLvlStrCache>
                <c:ptCount val="13"/>
                <c:lvl>
                  <c:pt idx="0">
                    <c:v>male</c:v>
                  </c:pt>
                  <c:pt idx="1">
                    <c:v>female</c:v>
                  </c:pt>
                  <c:pt idx="2">
                    <c:v>male</c:v>
                  </c:pt>
                  <c:pt idx="3">
                    <c:v>female</c:v>
                  </c:pt>
                  <c:pt idx="4">
                    <c:v>male</c:v>
                  </c:pt>
                  <c:pt idx="5">
                    <c:v>female</c:v>
                  </c:pt>
                  <c:pt idx="6">
                    <c:v>male</c:v>
                  </c:pt>
                  <c:pt idx="7">
                    <c:v>female</c:v>
                  </c:pt>
                  <c:pt idx="8">
                    <c:v>male</c:v>
                  </c:pt>
                  <c:pt idx="9">
                    <c:v>female</c:v>
                  </c:pt>
                  <c:pt idx="10">
                    <c:v>male</c:v>
                  </c:pt>
                  <c:pt idx="11">
                    <c:v>female</c:v>
                  </c:pt>
                  <c:pt idx="12">
                    <c:v>(blank)</c:v>
                  </c:pt>
                </c:lvl>
                <c:lvl>
                  <c:pt idx="0">
                    <c:v>5-14 years</c:v>
                  </c:pt>
                  <c:pt idx="2">
                    <c:v>15-24 years</c:v>
                  </c:pt>
                  <c:pt idx="4">
                    <c:v>25-34 years</c:v>
                  </c:pt>
                  <c:pt idx="6">
                    <c:v>35-54 years</c:v>
                  </c:pt>
                  <c:pt idx="8">
                    <c:v>55-74 years</c:v>
                  </c:pt>
                  <c:pt idx="10">
                    <c:v>75+ years</c:v>
                  </c:pt>
                  <c:pt idx="12">
                    <c:v>(blank)</c:v>
                  </c:pt>
                </c:lvl>
              </c:multiLvlStrCache>
            </c:multiLvlStrRef>
          </c:cat>
          <c:val>
            <c:numRef>
              <c:f>Pivot_Table7!$H$5:$H$25</c:f>
              <c:numCache>
                <c:formatCode>General</c:formatCode>
                <c:ptCount val="13"/>
              </c:numCache>
            </c:numRef>
          </c:val>
          <c:extLst>
            <c:ext xmlns:c16="http://schemas.microsoft.com/office/drawing/2014/chart" uri="{C3380CC4-5D6E-409C-BE32-E72D297353CC}">
              <c16:uniqueId val="{00000006-FBFB-4530-950C-A9B41EC8FDF2}"/>
            </c:ext>
          </c:extLst>
        </c:ser>
        <c:dLbls>
          <c:showLegendKey val="0"/>
          <c:showVal val="0"/>
          <c:showCatName val="0"/>
          <c:showSerName val="0"/>
          <c:showPercent val="0"/>
          <c:showBubbleSize val="0"/>
        </c:dLbls>
        <c:gapWidth val="115"/>
        <c:overlap val="-20"/>
        <c:axId val="1040689040"/>
        <c:axId val="2019611584"/>
      </c:barChart>
      <c:catAx>
        <c:axId val="10406890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19611584"/>
        <c:crosses val="autoZero"/>
        <c:auto val="1"/>
        <c:lblAlgn val="ctr"/>
        <c:lblOffset val="100"/>
        <c:noMultiLvlLbl val="0"/>
      </c:catAx>
      <c:valAx>
        <c:axId val="201961158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0689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1341"/>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[Master341.xlsx]Pivot_table9!PivotTable17</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Highest</a:t>
            </a:r>
            <a:r>
              <a:rPr lang="en-IN" baseline="0"/>
              <a:t> Rated Suicidal Countries By Population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manualLayout>
          <c:layoutTarget val="inner"/>
          <c:xMode val="edge"/>
          <c:yMode val="edge"/>
          <c:x val="0.13443207691029155"/>
          <c:y val="0.2888292441705656"/>
          <c:w val="0.81458946018111533"/>
          <c:h val="0.51898649716978151"/>
        </c:manualLayout>
      </c:layout>
      <c:lineChart>
        <c:grouping val="standard"/>
        <c:varyColors val="0"/>
        <c:ser>
          <c:idx val="0"/>
          <c:order val="0"/>
          <c:tx>
            <c:strRef>
              <c:f>Pivot_table9!$B$3</c:f>
              <c:strCache>
                <c:ptCount val="1"/>
                <c:pt idx="0">
                  <c:v>Sum of suicides/100k pop</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Pivot_table9!$A$4:$A$14</c:f>
              <c:strCache>
                <c:ptCount val="10"/>
                <c:pt idx="0">
                  <c:v>Austria</c:v>
                </c:pt>
                <c:pt idx="1">
                  <c:v>Belgium</c:v>
                </c:pt>
                <c:pt idx="2">
                  <c:v>Finland</c:v>
                </c:pt>
                <c:pt idx="3">
                  <c:v>Hungary</c:v>
                </c:pt>
                <c:pt idx="4">
                  <c:v>Japan</c:v>
                </c:pt>
                <c:pt idx="5">
                  <c:v>Kazakhstan</c:v>
                </c:pt>
                <c:pt idx="6">
                  <c:v>Lithuania</c:v>
                </c:pt>
                <c:pt idx="7">
                  <c:v>Republic of Korea</c:v>
                </c:pt>
                <c:pt idx="8">
                  <c:v>Russian Federation</c:v>
                </c:pt>
                <c:pt idx="9">
                  <c:v>Ukraine</c:v>
                </c:pt>
              </c:strCache>
            </c:strRef>
          </c:cat>
          <c:val>
            <c:numRef>
              <c:f>Pivot_table9!$B$4:$B$14</c:f>
              <c:numCache>
                <c:formatCode>General</c:formatCode>
                <c:ptCount val="10"/>
                <c:pt idx="0">
                  <c:v>9076.2299999999977</c:v>
                </c:pt>
                <c:pt idx="1">
                  <c:v>7900.5000000000027</c:v>
                </c:pt>
                <c:pt idx="2">
                  <c:v>7924.11</c:v>
                </c:pt>
                <c:pt idx="3">
                  <c:v>10156.069999999994</c:v>
                </c:pt>
                <c:pt idx="4">
                  <c:v>8025.2299999999977</c:v>
                </c:pt>
                <c:pt idx="5">
                  <c:v>9519.519999999995</c:v>
                </c:pt>
                <c:pt idx="6">
                  <c:v>10588.88</c:v>
                </c:pt>
                <c:pt idx="7">
                  <c:v>9350.4499999999953</c:v>
                </c:pt>
                <c:pt idx="8">
                  <c:v>11305.130000000005</c:v>
                </c:pt>
                <c:pt idx="9">
                  <c:v>8931.6599999999926</c:v>
                </c:pt>
              </c:numCache>
            </c:numRef>
          </c:val>
          <c:smooth val="0"/>
          <c:extLst>
            <c:ext xmlns:c16="http://schemas.microsoft.com/office/drawing/2014/chart" uri="{C3380CC4-5D6E-409C-BE32-E72D297353CC}">
              <c16:uniqueId val="{00000000-C7AD-4D78-AB5D-5E7B6AFAEE82}"/>
            </c:ext>
          </c:extLst>
        </c:ser>
        <c:ser>
          <c:idx val="1"/>
          <c:order val="1"/>
          <c:tx>
            <c:strRef>
              <c:f>Pivot_table9!$C$3</c:f>
              <c:strCache>
                <c:ptCount val="1"/>
                <c:pt idx="0">
                  <c:v>Sum of population</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Pivot_table9!$A$4:$A$14</c:f>
              <c:strCache>
                <c:ptCount val="10"/>
                <c:pt idx="0">
                  <c:v>Austria</c:v>
                </c:pt>
                <c:pt idx="1">
                  <c:v>Belgium</c:v>
                </c:pt>
                <c:pt idx="2">
                  <c:v>Finland</c:v>
                </c:pt>
                <c:pt idx="3">
                  <c:v>Hungary</c:v>
                </c:pt>
                <c:pt idx="4">
                  <c:v>Japan</c:v>
                </c:pt>
                <c:pt idx="5">
                  <c:v>Kazakhstan</c:v>
                </c:pt>
                <c:pt idx="6">
                  <c:v>Lithuania</c:v>
                </c:pt>
                <c:pt idx="7">
                  <c:v>Republic of Korea</c:v>
                </c:pt>
                <c:pt idx="8">
                  <c:v>Russian Federation</c:v>
                </c:pt>
                <c:pt idx="9">
                  <c:v>Ukraine</c:v>
                </c:pt>
              </c:strCache>
            </c:strRef>
          </c:cat>
          <c:val>
            <c:numRef>
              <c:f>Pivot_table9!$C$4:$C$14</c:f>
              <c:numCache>
                <c:formatCode>General</c:formatCode>
                <c:ptCount val="10"/>
                <c:pt idx="0">
                  <c:v>243853094</c:v>
                </c:pt>
                <c:pt idx="1">
                  <c:v>303302621</c:v>
                </c:pt>
                <c:pt idx="2">
                  <c:v>141925658</c:v>
                </c:pt>
                <c:pt idx="3">
                  <c:v>248644256</c:v>
                </c:pt>
                <c:pt idx="4">
                  <c:v>3681024844</c:v>
                </c:pt>
                <c:pt idx="5">
                  <c:v>377513869</c:v>
                </c:pt>
                <c:pt idx="6">
                  <c:v>68085210</c:v>
                </c:pt>
                <c:pt idx="7">
                  <c:v>1354944936</c:v>
                </c:pt>
                <c:pt idx="8">
                  <c:v>3690802620</c:v>
                </c:pt>
                <c:pt idx="9">
                  <c:v>1286469184</c:v>
                </c:pt>
              </c:numCache>
            </c:numRef>
          </c:val>
          <c:smooth val="0"/>
          <c:extLst>
            <c:ext xmlns:c16="http://schemas.microsoft.com/office/drawing/2014/chart" uri="{C3380CC4-5D6E-409C-BE32-E72D297353CC}">
              <c16:uniqueId val="{00000001-C7AD-4D78-AB5D-5E7B6AFAEE82}"/>
            </c:ext>
          </c:extLst>
        </c:ser>
        <c:dLbls>
          <c:showLegendKey val="0"/>
          <c:showVal val="0"/>
          <c:showCatName val="0"/>
          <c:showSerName val="0"/>
          <c:showPercent val="0"/>
          <c:showBubbleSize val="0"/>
        </c:dLbls>
        <c:marker val="1"/>
        <c:smooth val="0"/>
        <c:axId val="562258992"/>
        <c:axId val="559176352"/>
      </c:lineChart>
      <c:catAx>
        <c:axId val="56225899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9176352"/>
        <c:crosses val="autoZero"/>
        <c:auto val="1"/>
        <c:lblAlgn val="ctr"/>
        <c:lblOffset val="100"/>
        <c:noMultiLvlLbl val="0"/>
      </c:catAx>
      <c:valAx>
        <c:axId val="5591763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2258992"/>
        <c:crosses val="autoZero"/>
        <c:crossBetween val="between"/>
      </c:valAx>
      <c:spPr>
        <a:noFill/>
        <a:ln>
          <a:noFill/>
        </a:ln>
        <a:effectLst/>
      </c:spPr>
    </c:plotArea>
    <c:legend>
      <c:legendPos val="b"/>
      <c:layout>
        <c:manualLayout>
          <c:xMode val="edge"/>
          <c:yMode val="edge"/>
          <c:x val="0.19658235980669508"/>
          <c:y val="0.87741640990528358"/>
          <c:w val="0.48159961408266422"/>
          <c:h val="0.121370611282285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1341"/>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[Master341.xlsx]Pivot_Table10!PivotTable18</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a:latin typeface="Arial" panose="020B0604020202020204" pitchFamily="34" charset="0"/>
                <a:cs typeface="Arial" panose="020B0604020202020204" pitchFamily="34" charset="0"/>
              </a:rPr>
              <a:t>Count Of People By Age, Year, &amp; Country, Gender</a:t>
            </a:r>
          </a:p>
        </c:rich>
      </c:tx>
      <c:layout>
        <c:manualLayout>
          <c:xMode val="edge"/>
          <c:yMode val="edge"/>
          <c:x val="0.20207758862172523"/>
          <c:y val="4.254304292010584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4">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4">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4">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Pivot_Table10!$B$5</c:f>
              <c:strCache>
                <c:ptCount val="1"/>
                <c:pt idx="0">
                  <c:v>Total</c:v>
                </c:pt>
              </c:strCache>
            </c:strRef>
          </c:tx>
          <c:spPr>
            <a:solidFill>
              <a:schemeClr val="accent4">
                <a:lumMod val="60000"/>
                <a:lumOff val="40000"/>
              </a:schemeClr>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Pivot_Table10!$A$6:$A$12</c:f>
              <c:strCache>
                <c:ptCount val="6"/>
                <c:pt idx="0">
                  <c:v>5-14 years</c:v>
                </c:pt>
                <c:pt idx="1">
                  <c:v>15-24 years</c:v>
                </c:pt>
                <c:pt idx="2">
                  <c:v>25-34 years</c:v>
                </c:pt>
                <c:pt idx="3">
                  <c:v>35-54 years</c:v>
                </c:pt>
                <c:pt idx="4">
                  <c:v>55-74 years</c:v>
                </c:pt>
                <c:pt idx="5">
                  <c:v>75+ years</c:v>
                </c:pt>
              </c:strCache>
            </c:strRef>
          </c:cat>
          <c:val>
            <c:numRef>
              <c:f>Pivot_Table10!$B$6:$B$12</c:f>
              <c:numCache>
                <c:formatCode>General</c:formatCode>
                <c:ptCount val="6"/>
                <c:pt idx="0">
                  <c:v>4610</c:v>
                </c:pt>
                <c:pt idx="1">
                  <c:v>4642</c:v>
                </c:pt>
                <c:pt idx="2">
                  <c:v>4642</c:v>
                </c:pt>
                <c:pt idx="3">
                  <c:v>4642</c:v>
                </c:pt>
                <c:pt idx="4">
                  <c:v>4642</c:v>
                </c:pt>
                <c:pt idx="5">
                  <c:v>4642</c:v>
                </c:pt>
              </c:numCache>
            </c:numRef>
          </c:val>
          <c:extLst>
            <c:ext xmlns:c16="http://schemas.microsoft.com/office/drawing/2014/chart" uri="{C3380CC4-5D6E-409C-BE32-E72D297353CC}">
              <c16:uniqueId val="{00000000-CE1E-434C-B04C-4C2235643F90}"/>
            </c:ext>
          </c:extLst>
        </c:ser>
        <c:dLbls>
          <c:showLegendKey val="0"/>
          <c:showVal val="0"/>
          <c:showCatName val="0"/>
          <c:showSerName val="0"/>
          <c:showPercent val="0"/>
          <c:showBubbleSize val="0"/>
        </c:dLbls>
        <c:gapWidth val="100"/>
        <c:axId val="722635584"/>
        <c:axId val="641228192"/>
      </c:barChart>
      <c:valAx>
        <c:axId val="64122819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2635584"/>
        <c:crosses val="autoZero"/>
        <c:crossBetween val="between"/>
      </c:valAx>
      <c:catAx>
        <c:axId val="72263558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122819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D1341"/>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[Master341.xlsx]Pivot_table6!PivotTable8</c:name>
    <c:fmtId val="14"/>
  </c:pivotSource>
  <c:chart>
    <c:title>
      <c:tx>
        <c:rich>
          <a:bodyPr rot="0" spcFirstLastPara="1" vertOverflow="ellipsis" vert="horz" wrap="square" anchor="ctr" anchorCtr="1"/>
          <a:lstStyle/>
          <a:p>
            <a:pPr>
              <a:defRPr sz="1800" b="1" i="0" u="none" strike="noStrike" kern="1200" baseline="0">
                <a:solidFill>
                  <a:schemeClr val="bg1"/>
                </a:solidFill>
                <a:latin typeface="Arial" panose="020B0604020202020204" pitchFamily="34" charset="0"/>
                <a:ea typeface="+mn-ea"/>
                <a:cs typeface="+mn-cs"/>
              </a:defRPr>
            </a:pPr>
            <a:r>
              <a:rPr lang="en-US" baseline="0">
                <a:solidFill>
                  <a:schemeClr val="bg1"/>
                </a:solidFill>
                <a:latin typeface="Arial" panose="020B0604020202020204" pitchFamily="34" charset="0"/>
              </a:rPr>
              <a:t>Suicides By Age</a:t>
            </a:r>
          </a:p>
          <a:p>
            <a:pPr>
              <a:defRPr>
                <a:solidFill>
                  <a:schemeClr val="bg1"/>
                </a:solidFill>
                <a:latin typeface="Arial" panose="020B0604020202020204" pitchFamily="34" charset="0"/>
              </a:defRPr>
            </a:pPr>
            <a:r>
              <a:rPr lang="en-US" sz="1300" baseline="0">
                <a:solidFill>
                  <a:schemeClr val="bg1">
                    <a:lumMod val="65000"/>
                  </a:schemeClr>
                </a:solidFill>
                <a:latin typeface="Arial" panose="020B0604020202020204" pitchFamily="34" charset="0"/>
              </a:rPr>
              <a:t>1985-2016</a:t>
            </a:r>
          </a:p>
        </c:rich>
      </c:tx>
      <c:layout>
        <c:manualLayout>
          <c:xMode val="edge"/>
          <c:yMode val="edge"/>
          <c:x val="0.40008658251537188"/>
          <c:y val="2.172437202987101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Arial" panose="020B0604020202020204" pitchFamily="34" charset="0"/>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
      </c:pivotFmt>
      <c:pivotFmt>
        <c:idx val="6"/>
      </c:pivotFmt>
      <c:pivotFmt>
        <c:idx val="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
      </c:pivotFmt>
      <c:pivotFmt>
        <c:idx val="9"/>
      </c:pivotFmt>
      <c:pivotFmt>
        <c:idx val="1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2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3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4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5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7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8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9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1"/>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2"/>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3"/>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4"/>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6"/>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7"/>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8"/>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09"/>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1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2"/>
        <c:spPr>
          <a:solidFill>
            <a:schemeClr val="accent1"/>
          </a:solidFill>
          <a:ln>
            <a:noFill/>
          </a:ln>
          <a:effectLst>
            <a:outerShdw blurRad="254000" sx="102000" sy="102000" algn="ctr" rotWithShape="0">
              <a:prstClr val="black">
                <a:alpha val="20000"/>
              </a:prstClr>
            </a:outerShdw>
          </a:effectLst>
        </c:spPr>
      </c:pivotFmt>
      <c:pivotFmt>
        <c:idx val="113"/>
        <c:spPr>
          <a:solidFill>
            <a:schemeClr val="accent1"/>
          </a:solidFill>
          <a:ln>
            <a:noFill/>
          </a:ln>
          <a:effectLst>
            <a:outerShdw blurRad="254000" sx="102000" sy="102000" algn="ctr" rotWithShape="0">
              <a:prstClr val="black">
                <a:alpha val="20000"/>
              </a:prstClr>
            </a:outerShdw>
          </a:effectLst>
        </c:spPr>
      </c:pivotFmt>
      <c:pivotFmt>
        <c:idx val="114"/>
        <c:spPr>
          <a:solidFill>
            <a:schemeClr val="accent1"/>
          </a:solidFill>
          <a:ln>
            <a:noFill/>
          </a:ln>
          <a:effectLst>
            <a:outerShdw blurRad="254000" sx="102000" sy="102000" algn="ctr" rotWithShape="0">
              <a:prstClr val="black">
                <a:alpha val="20000"/>
              </a:prstClr>
            </a:outerShdw>
          </a:effectLst>
        </c:spPr>
      </c:pivotFmt>
      <c:pivotFmt>
        <c:idx val="115"/>
        <c:spPr>
          <a:solidFill>
            <a:schemeClr val="accent1"/>
          </a:solidFill>
          <a:ln>
            <a:noFill/>
          </a:ln>
          <a:effectLst>
            <a:outerShdw blurRad="254000" sx="102000" sy="102000" algn="ctr" rotWithShape="0">
              <a:prstClr val="black">
                <a:alpha val="20000"/>
              </a:prstClr>
            </a:outerShdw>
          </a:effectLst>
        </c:spPr>
      </c:pivotFmt>
      <c:pivotFmt>
        <c:idx val="116"/>
        <c:spPr>
          <a:solidFill>
            <a:schemeClr val="accent1"/>
          </a:solidFill>
          <a:ln>
            <a:noFill/>
          </a:ln>
          <a:effectLst>
            <a:outerShdw blurRad="254000" sx="102000" sy="102000" algn="ctr" rotWithShape="0">
              <a:prstClr val="black">
                <a:alpha val="20000"/>
              </a:prstClr>
            </a:outerShdw>
          </a:effectLst>
        </c:spPr>
      </c:pivotFmt>
      <c:pivotFmt>
        <c:idx val="117"/>
        <c:spPr>
          <a:solidFill>
            <a:schemeClr val="accent1"/>
          </a:solidFill>
          <a:ln>
            <a:noFill/>
          </a:ln>
          <a:effectLst>
            <a:outerShdw blurRad="254000" sx="102000" sy="102000" algn="ctr" rotWithShape="0">
              <a:prstClr val="black">
                <a:alpha val="20000"/>
              </a:prstClr>
            </a:outerShdw>
          </a:effectLst>
        </c:spPr>
      </c:pivotFmt>
      <c:pivotFmt>
        <c:idx val="1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9"/>
        <c:spPr>
          <a:solidFill>
            <a:schemeClr val="accent1"/>
          </a:solidFill>
          <a:ln>
            <a:noFill/>
          </a:ln>
          <a:effectLst>
            <a:outerShdw blurRad="254000" sx="102000" sy="102000" algn="ctr" rotWithShape="0">
              <a:prstClr val="black">
                <a:alpha val="20000"/>
              </a:prstClr>
            </a:outerShdw>
          </a:effectLst>
        </c:spPr>
      </c:pivotFmt>
      <c:pivotFmt>
        <c:idx val="120"/>
        <c:spPr>
          <a:solidFill>
            <a:schemeClr val="accent1"/>
          </a:solidFill>
          <a:ln>
            <a:noFill/>
          </a:ln>
          <a:effectLst>
            <a:outerShdw blurRad="254000" sx="102000" sy="102000" algn="ctr" rotWithShape="0">
              <a:prstClr val="black">
                <a:alpha val="20000"/>
              </a:prstClr>
            </a:outerShdw>
          </a:effectLst>
        </c:spPr>
      </c:pivotFmt>
      <c:pivotFmt>
        <c:idx val="121"/>
        <c:spPr>
          <a:solidFill>
            <a:schemeClr val="accent1"/>
          </a:solidFill>
          <a:ln>
            <a:noFill/>
          </a:ln>
          <a:effectLst>
            <a:outerShdw blurRad="254000" sx="102000" sy="102000" algn="ctr" rotWithShape="0">
              <a:prstClr val="black">
                <a:alpha val="20000"/>
              </a:prstClr>
            </a:outerShdw>
          </a:effectLst>
        </c:spPr>
      </c:pivotFmt>
      <c:pivotFmt>
        <c:idx val="122"/>
        <c:spPr>
          <a:solidFill>
            <a:schemeClr val="accent1"/>
          </a:solidFill>
          <a:ln>
            <a:noFill/>
          </a:ln>
          <a:effectLst>
            <a:outerShdw blurRad="254000" sx="102000" sy="102000" algn="ctr" rotWithShape="0">
              <a:prstClr val="black">
                <a:alpha val="20000"/>
              </a:prstClr>
            </a:outerShdw>
          </a:effectLst>
        </c:spPr>
      </c:pivotFmt>
      <c:pivotFmt>
        <c:idx val="123"/>
        <c:spPr>
          <a:solidFill>
            <a:schemeClr val="accent1"/>
          </a:solidFill>
          <a:ln>
            <a:noFill/>
          </a:ln>
          <a:effectLst>
            <a:outerShdw blurRad="254000" sx="102000" sy="102000" algn="ctr" rotWithShape="0">
              <a:prstClr val="black">
                <a:alpha val="20000"/>
              </a:prstClr>
            </a:outerShdw>
          </a:effectLst>
        </c:spPr>
      </c:pivotFmt>
      <c:pivotFmt>
        <c:idx val="124"/>
        <c:spPr>
          <a:solidFill>
            <a:schemeClr val="accent1"/>
          </a:solidFill>
          <a:ln>
            <a:noFill/>
          </a:ln>
          <a:effectLst>
            <a:outerShdw blurRad="254000" sx="102000" sy="102000" algn="ctr" rotWithShape="0">
              <a:prstClr val="black">
                <a:alpha val="20000"/>
              </a:prstClr>
            </a:outerShdw>
          </a:effectLst>
        </c:spPr>
      </c:pivotFmt>
      <c:pivotFmt>
        <c:idx val="12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26"/>
        <c:spPr>
          <a:solidFill>
            <a:schemeClr val="accent1"/>
          </a:solidFill>
          <a:ln>
            <a:noFill/>
          </a:ln>
          <a:effectLst>
            <a:outerShdw blurRad="254000" sx="102000" sy="102000" algn="ctr" rotWithShape="0">
              <a:prstClr val="black">
                <a:alpha val="20000"/>
              </a:prstClr>
            </a:outerShdw>
          </a:effectLst>
        </c:spPr>
      </c:pivotFmt>
      <c:pivotFmt>
        <c:idx val="127"/>
        <c:spPr>
          <a:solidFill>
            <a:schemeClr val="accent1"/>
          </a:solidFill>
          <a:ln>
            <a:noFill/>
          </a:ln>
          <a:effectLst>
            <a:outerShdw blurRad="254000" sx="102000" sy="102000" algn="ctr" rotWithShape="0">
              <a:prstClr val="black">
                <a:alpha val="20000"/>
              </a:prstClr>
            </a:outerShdw>
          </a:effectLst>
        </c:spPr>
      </c:pivotFmt>
      <c:pivotFmt>
        <c:idx val="128"/>
        <c:spPr>
          <a:solidFill>
            <a:schemeClr val="accent1"/>
          </a:solidFill>
          <a:ln>
            <a:noFill/>
          </a:ln>
          <a:effectLst>
            <a:outerShdw blurRad="254000" sx="102000" sy="102000" algn="ctr" rotWithShape="0">
              <a:prstClr val="black">
                <a:alpha val="20000"/>
              </a:prstClr>
            </a:outerShdw>
          </a:effectLst>
        </c:spPr>
      </c:pivotFmt>
      <c:pivotFmt>
        <c:idx val="129"/>
        <c:spPr>
          <a:solidFill>
            <a:schemeClr val="accent1"/>
          </a:solidFill>
          <a:ln>
            <a:noFill/>
          </a:ln>
          <a:effectLst>
            <a:outerShdw blurRad="254000" sx="102000" sy="102000" algn="ctr" rotWithShape="0">
              <a:prstClr val="black">
                <a:alpha val="20000"/>
              </a:prstClr>
            </a:outerShdw>
          </a:effectLst>
        </c:spPr>
      </c:pivotFmt>
      <c:pivotFmt>
        <c:idx val="130"/>
        <c:spPr>
          <a:solidFill>
            <a:schemeClr val="accent1"/>
          </a:solidFill>
          <a:ln>
            <a:noFill/>
          </a:ln>
          <a:effectLst>
            <a:outerShdw blurRad="254000" sx="102000" sy="102000" algn="ctr" rotWithShape="0">
              <a:prstClr val="black">
                <a:alpha val="20000"/>
              </a:prstClr>
            </a:outerShdw>
          </a:effectLst>
        </c:spPr>
      </c:pivotFmt>
      <c:pivotFmt>
        <c:idx val="131"/>
        <c:spPr>
          <a:solidFill>
            <a:schemeClr val="accent1"/>
          </a:solidFill>
          <a:ln>
            <a:noFill/>
          </a:ln>
          <a:effectLst>
            <a:outerShdw blurRad="254000" sx="102000" sy="102000" algn="ctr" rotWithShape="0">
              <a:prstClr val="black">
                <a:alpha val="20000"/>
              </a:prstClr>
            </a:outerShdw>
          </a:effectLst>
        </c:spPr>
      </c:pivotFmt>
      <c:pivotFmt>
        <c:idx val="13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33"/>
        <c:spPr>
          <a:solidFill>
            <a:schemeClr val="accent1"/>
          </a:solidFill>
          <a:ln>
            <a:noFill/>
          </a:ln>
          <a:effectLst>
            <a:outerShdw blurRad="254000" sx="102000" sy="102000" algn="ctr" rotWithShape="0">
              <a:prstClr val="black">
                <a:alpha val="20000"/>
              </a:prstClr>
            </a:outerShdw>
          </a:effectLst>
        </c:spPr>
      </c:pivotFmt>
      <c:pivotFmt>
        <c:idx val="134"/>
        <c:spPr>
          <a:solidFill>
            <a:schemeClr val="accent1"/>
          </a:solidFill>
          <a:ln>
            <a:noFill/>
          </a:ln>
          <a:effectLst>
            <a:outerShdw blurRad="254000" sx="102000" sy="102000" algn="ctr" rotWithShape="0">
              <a:prstClr val="black">
                <a:alpha val="20000"/>
              </a:prstClr>
            </a:outerShdw>
          </a:effectLst>
        </c:spPr>
      </c:pivotFmt>
      <c:pivotFmt>
        <c:idx val="135"/>
        <c:spPr>
          <a:solidFill>
            <a:schemeClr val="accent1"/>
          </a:solidFill>
          <a:ln>
            <a:noFill/>
          </a:ln>
          <a:effectLst>
            <a:outerShdw blurRad="254000" sx="102000" sy="102000" algn="ctr" rotWithShape="0">
              <a:prstClr val="black">
                <a:alpha val="20000"/>
              </a:prstClr>
            </a:outerShdw>
          </a:effectLst>
        </c:spPr>
      </c:pivotFmt>
      <c:pivotFmt>
        <c:idx val="136"/>
        <c:spPr>
          <a:solidFill>
            <a:schemeClr val="accent1"/>
          </a:solidFill>
          <a:ln>
            <a:noFill/>
          </a:ln>
          <a:effectLst>
            <a:outerShdw blurRad="254000" sx="102000" sy="102000" algn="ctr" rotWithShape="0">
              <a:prstClr val="black">
                <a:alpha val="20000"/>
              </a:prstClr>
            </a:outerShdw>
          </a:effectLst>
        </c:spPr>
      </c:pivotFmt>
      <c:pivotFmt>
        <c:idx val="137"/>
        <c:spPr>
          <a:solidFill>
            <a:schemeClr val="accent1"/>
          </a:solidFill>
          <a:ln>
            <a:noFill/>
          </a:ln>
          <a:effectLst>
            <a:outerShdw blurRad="254000" sx="102000" sy="102000" algn="ctr" rotWithShape="0">
              <a:prstClr val="black">
                <a:alpha val="20000"/>
              </a:prstClr>
            </a:outerShdw>
          </a:effectLst>
        </c:spPr>
      </c:pivotFmt>
      <c:pivotFmt>
        <c:idx val="138"/>
        <c:spPr>
          <a:solidFill>
            <a:schemeClr val="accent1"/>
          </a:solidFill>
          <a:ln>
            <a:noFill/>
          </a:ln>
          <a:effectLst>
            <a:outerShdw blurRad="254000" sx="102000" sy="102000" algn="ctr" rotWithShape="0">
              <a:prstClr val="black">
                <a:alpha val="20000"/>
              </a:prstClr>
            </a:outerShdw>
          </a:effectLst>
        </c:spPr>
      </c:pivotFmt>
      <c:pivotFmt>
        <c:idx val="13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0"/>
        <c:spPr>
          <a:solidFill>
            <a:schemeClr val="accent1"/>
          </a:solidFill>
          <a:ln>
            <a:noFill/>
          </a:ln>
          <a:effectLst>
            <a:outerShdw blurRad="254000" sx="102000" sy="102000" algn="ctr" rotWithShape="0">
              <a:prstClr val="black">
                <a:alpha val="20000"/>
              </a:prstClr>
            </a:outerShdw>
          </a:effectLst>
        </c:spPr>
      </c:pivotFmt>
      <c:pivotFmt>
        <c:idx val="141"/>
        <c:spPr>
          <a:solidFill>
            <a:schemeClr val="accent1"/>
          </a:solidFill>
          <a:ln>
            <a:noFill/>
          </a:ln>
          <a:effectLst>
            <a:outerShdw blurRad="254000" sx="102000" sy="102000" algn="ctr" rotWithShape="0">
              <a:prstClr val="black">
                <a:alpha val="20000"/>
              </a:prstClr>
            </a:outerShdw>
          </a:effectLst>
        </c:spPr>
      </c:pivotFmt>
      <c:pivotFmt>
        <c:idx val="142"/>
        <c:spPr>
          <a:solidFill>
            <a:schemeClr val="accent1"/>
          </a:solidFill>
          <a:ln>
            <a:noFill/>
          </a:ln>
          <a:effectLst>
            <a:outerShdw blurRad="254000" sx="102000" sy="102000" algn="ctr" rotWithShape="0">
              <a:prstClr val="black">
                <a:alpha val="20000"/>
              </a:prstClr>
            </a:outerShdw>
          </a:effectLst>
        </c:spPr>
      </c:pivotFmt>
      <c:pivotFmt>
        <c:idx val="143"/>
        <c:spPr>
          <a:solidFill>
            <a:schemeClr val="accent1"/>
          </a:solidFill>
          <a:ln>
            <a:noFill/>
          </a:ln>
          <a:effectLst>
            <a:outerShdw blurRad="254000" sx="102000" sy="102000" algn="ctr" rotWithShape="0">
              <a:prstClr val="black">
                <a:alpha val="20000"/>
              </a:prstClr>
            </a:outerShdw>
          </a:effectLst>
        </c:spPr>
      </c:pivotFmt>
      <c:pivotFmt>
        <c:idx val="144"/>
        <c:spPr>
          <a:solidFill>
            <a:schemeClr val="accent1"/>
          </a:solidFill>
          <a:ln>
            <a:noFill/>
          </a:ln>
          <a:effectLst>
            <a:outerShdw blurRad="254000" sx="102000" sy="102000" algn="ctr" rotWithShape="0">
              <a:prstClr val="black">
                <a:alpha val="20000"/>
              </a:prstClr>
            </a:outerShdw>
          </a:effectLst>
        </c:spPr>
      </c:pivotFmt>
      <c:pivotFmt>
        <c:idx val="145"/>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Pivot_table6!$B$3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60D-45B5-AC3C-EC25039A17C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60D-45B5-AC3C-EC25039A17C6}"/>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60D-45B5-AC3C-EC25039A17C6}"/>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760D-45B5-AC3C-EC25039A17C6}"/>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760D-45B5-AC3C-EC25039A17C6}"/>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760D-45B5-AC3C-EC25039A17C6}"/>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Pivot_table6!$A$4:$A$10</c:f>
              <c:strCache>
                <c:ptCount val="6"/>
                <c:pt idx="0">
                  <c:v>5-14 years</c:v>
                </c:pt>
                <c:pt idx="1">
                  <c:v>15-24 years</c:v>
                </c:pt>
                <c:pt idx="2">
                  <c:v>25-34 years</c:v>
                </c:pt>
                <c:pt idx="3">
                  <c:v>35-54 years</c:v>
                </c:pt>
                <c:pt idx="4">
                  <c:v>55-74 years</c:v>
                </c:pt>
                <c:pt idx="5">
                  <c:v>75+ years</c:v>
                </c:pt>
              </c:strCache>
            </c:strRef>
          </c:cat>
          <c:val>
            <c:numRef>
              <c:f>Pivot_table6!$B$4:$B$10</c:f>
              <c:numCache>
                <c:formatCode>0.00%</c:formatCode>
                <c:ptCount val="6"/>
                <c:pt idx="0">
                  <c:v>8.0169386187386726E-3</c:v>
                </c:pt>
                <c:pt idx="1">
                  <c:v>0.11648691270299083</c:v>
                </c:pt>
                <c:pt idx="2">
                  <c:v>0.15866638331674401</c:v>
                </c:pt>
                <c:pt idx="3">
                  <c:v>0.1946072660968497</c:v>
                </c:pt>
                <c:pt idx="4">
                  <c:v>0.21033655245134944</c:v>
                </c:pt>
                <c:pt idx="5">
                  <c:v>0.31188594681332726</c:v>
                </c:pt>
              </c:numCache>
            </c:numRef>
          </c:val>
          <c:extLst>
            <c:ext xmlns:c16="http://schemas.microsoft.com/office/drawing/2014/chart" uri="{C3380CC4-5D6E-409C-BE32-E72D297353CC}">
              <c16:uniqueId val="{0000000C-760D-45B5-AC3C-EC25039A17C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2591957050605329"/>
          <c:y val="0.40468394575678041"/>
          <c:w val="0.29908073094135162"/>
          <c:h val="0.5321540625832710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Arial" panose="020B0604020202020204" pitchFamily="34" charset="0"/>
              <a:ea typeface="+mn-ea"/>
              <a:cs typeface="+mn-cs"/>
            </a:defRPr>
          </a:pPr>
          <a:endParaRPr lang="en-US"/>
        </a:p>
      </c:txPr>
    </c:legend>
    <c:plotVisOnly val="1"/>
    <c:dispBlanksAs val="gap"/>
    <c:showDLblsOverMax val="0"/>
    <c:extLst/>
  </c:chart>
  <c:spPr>
    <a:solidFill>
      <a:srgbClr val="2D134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[Master26820.xlsx]Pivot_Table11!PivotTable20</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baseline="0" dirty="0">
                <a:solidFill>
                  <a:schemeClr val="accent1">
                    <a:lumMod val="40000"/>
                    <a:lumOff val="60000"/>
                  </a:schemeClr>
                </a:solidFill>
                <a:latin typeface="Arial" panose="020B0604020202020204" pitchFamily="34" charset="0"/>
                <a:cs typeface="Arial" panose="020B0604020202020204" pitchFamily="34" charset="0"/>
              </a:rPr>
              <a:t>Gross Development Product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6.1909805041976143E-2"/>
          <c:y val="0.10907724344374307"/>
          <c:w val="0.91445215110852185"/>
          <c:h val="0.80667143879742309"/>
        </c:manualLayout>
      </c:layout>
      <c:barChart>
        <c:barDir val="col"/>
        <c:grouping val="clustered"/>
        <c:varyColors val="0"/>
        <c:ser>
          <c:idx val="0"/>
          <c:order val="0"/>
          <c:tx>
            <c:strRef>
              <c:f>Pivot_Table11!$B$4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Pivot_Table11!$A$5:$A$10</c:f>
              <c:strCache>
                <c:ptCount val="5"/>
                <c:pt idx="0">
                  <c:v>1985-1989</c:v>
                </c:pt>
                <c:pt idx="1">
                  <c:v>1990-1994</c:v>
                </c:pt>
                <c:pt idx="2">
                  <c:v>2000-2004</c:v>
                </c:pt>
                <c:pt idx="3">
                  <c:v>2005-2009</c:v>
                </c:pt>
                <c:pt idx="4">
                  <c:v>2010-2014</c:v>
                </c:pt>
              </c:strCache>
            </c:strRef>
          </c:cat>
          <c:val>
            <c:numRef>
              <c:f>Pivot_Table11!$B$5:$B$10</c:f>
              <c:numCache>
                <c:formatCode>General</c:formatCode>
                <c:ptCount val="5"/>
                <c:pt idx="0">
                  <c:v>94548</c:v>
                </c:pt>
                <c:pt idx="1">
                  <c:v>48528</c:v>
                </c:pt>
                <c:pt idx="2">
                  <c:v>235404</c:v>
                </c:pt>
                <c:pt idx="3">
                  <c:v>167148</c:v>
                </c:pt>
                <c:pt idx="4">
                  <c:v>127824</c:v>
                </c:pt>
              </c:numCache>
            </c:numRef>
          </c:val>
          <c:extLst>
            <c:ext xmlns:c16="http://schemas.microsoft.com/office/drawing/2014/chart" uri="{C3380CC4-5D6E-409C-BE32-E72D297353CC}">
              <c16:uniqueId val="{00000000-5A69-41A1-A56A-323E92ECF7BC}"/>
            </c:ext>
          </c:extLst>
        </c:ser>
        <c:dLbls>
          <c:showLegendKey val="0"/>
          <c:showVal val="0"/>
          <c:showCatName val="0"/>
          <c:showSerName val="0"/>
          <c:showPercent val="0"/>
          <c:showBubbleSize val="0"/>
        </c:dLbls>
        <c:gapWidth val="100"/>
        <c:overlap val="-24"/>
        <c:axId val="1383975008"/>
        <c:axId val="1385947744"/>
      </c:barChart>
      <c:catAx>
        <c:axId val="13839750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accent1">
                    <a:lumMod val="75000"/>
                  </a:schemeClr>
                </a:solidFill>
                <a:latin typeface="+mn-lt"/>
                <a:ea typeface="+mn-ea"/>
                <a:cs typeface="+mn-cs"/>
              </a:defRPr>
            </a:pPr>
            <a:endParaRPr lang="en-US"/>
          </a:p>
        </c:txPr>
        <c:crossAx val="1385947744"/>
        <c:crosses val="autoZero"/>
        <c:auto val="1"/>
        <c:lblAlgn val="ctr"/>
        <c:lblOffset val="100"/>
        <c:noMultiLvlLbl val="0"/>
      </c:catAx>
      <c:valAx>
        <c:axId val="1385947744"/>
        <c:scaling>
          <c:orientation val="minMax"/>
        </c:scaling>
        <c:delete val="0"/>
        <c:axPos val="l"/>
        <c:majorGridlines>
          <c:spPr>
            <a:ln w="38100"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accent1">
                    <a:lumMod val="75000"/>
                  </a:schemeClr>
                </a:solidFill>
                <a:latin typeface="+mn-lt"/>
                <a:ea typeface="+mn-ea"/>
                <a:cs typeface="+mn-cs"/>
              </a:defRPr>
            </a:pPr>
            <a:endParaRPr lang="en-US"/>
          </a:p>
        </c:txPr>
        <c:crossAx val="1383975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[Master26820.xlsx]Pivot_table12!PivotTable4</c:name>
    <c:fmtId val="11"/>
  </c:pivotSource>
  <c:chart>
    <c:title>
      <c:tx>
        <c:rich>
          <a:bodyPr rot="0" spcFirstLastPara="1" vertOverflow="ellipsis" vert="horz" wrap="square" anchor="ctr" anchorCtr="1"/>
          <a:lstStyle/>
          <a:p>
            <a:pPr>
              <a:defRPr sz="2400" b="1" i="0" u="none" strike="noStrike" kern="1200" spc="100" baseline="0">
                <a:solidFill>
                  <a:schemeClr val="accent1">
                    <a:lumMod val="40000"/>
                    <a:lumOff val="60000"/>
                  </a:schemeClr>
                </a:solidFill>
                <a:effectLst>
                  <a:outerShdw blurRad="50800" dist="38100" dir="5400000" algn="t" rotWithShape="0">
                    <a:prstClr val="black">
                      <a:alpha val="40000"/>
                    </a:prstClr>
                  </a:outerShdw>
                </a:effectLst>
                <a:latin typeface="+mn-lt"/>
                <a:ea typeface="+mn-ea"/>
                <a:cs typeface="+mn-cs"/>
              </a:defRPr>
            </a:pPr>
            <a:r>
              <a:rPr lang="en-US" sz="2400">
                <a:solidFill>
                  <a:schemeClr val="accent1">
                    <a:lumMod val="40000"/>
                    <a:lumOff val="60000"/>
                  </a:schemeClr>
                </a:solidFill>
                <a:latin typeface="Arial" panose="020B0604020202020204" pitchFamily="34" charset="0"/>
                <a:cs typeface="Arial" panose="020B0604020202020204" pitchFamily="34" charset="0"/>
              </a:rPr>
              <a:t>Human Development Index</a:t>
            </a:r>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accent1">
                  <a:lumMod val="40000"/>
                  <a:lumOff val="60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Pivot_table12!$B$17</c:f>
              <c:strCache>
                <c:ptCount val="1"/>
                <c:pt idx="0">
                  <c:v>Total</c:v>
                </c:pt>
              </c:strCache>
            </c:strRef>
          </c:tx>
          <c:spPr>
            <a:solidFill>
              <a:srgbClr val="92D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Pivot_table12!$A$18:$A$23</c:f>
              <c:strCache>
                <c:ptCount val="5"/>
                <c:pt idx="0">
                  <c:v>1985-1989</c:v>
                </c:pt>
                <c:pt idx="1">
                  <c:v>1990-1994</c:v>
                </c:pt>
                <c:pt idx="2">
                  <c:v>2000-2004</c:v>
                </c:pt>
                <c:pt idx="3">
                  <c:v>2005-2009</c:v>
                </c:pt>
                <c:pt idx="4">
                  <c:v>2010-2014</c:v>
                </c:pt>
              </c:strCache>
            </c:strRef>
          </c:cat>
          <c:val>
            <c:numRef>
              <c:f>Pivot_table12!$B$18:$B$23</c:f>
              <c:numCache>
                <c:formatCode>General</c:formatCode>
                <c:ptCount val="5"/>
                <c:pt idx="0">
                  <c:v>44.567999999999934</c:v>
                </c:pt>
                <c:pt idx="1">
                  <c:v>17.243999999999993</c:v>
                </c:pt>
                <c:pt idx="2">
                  <c:v>45.167999999999985</c:v>
                </c:pt>
                <c:pt idx="3">
                  <c:v>27.131999999999984</c:v>
                </c:pt>
                <c:pt idx="4">
                  <c:v>17.448000000000004</c:v>
                </c:pt>
              </c:numCache>
            </c:numRef>
          </c:val>
          <c:extLst>
            <c:ext xmlns:c16="http://schemas.microsoft.com/office/drawing/2014/chart" uri="{C3380CC4-5D6E-409C-BE32-E72D297353CC}">
              <c16:uniqueId val="{00000000-E951-4C13-B176-376FFF55A8E0}"/>
            </c:ext>
          </c:extLst>
        </c:ser>
        <c:dLbls>
          <c:showLegendKey val="0"/>
          <c:showVal val="0"/>
          <c:showCatName val="0"/>
          <c:showSerName val="0"/>
          <c:showPercent val="0"/>
          <c:showBubbleSize val="0"/>
        </c:dLbls>
        <c:gapWidth val="100"/>
        <c:overlap val="-24"/>
        <c:axId val="1402890656"/>
        <c:axId val="1382704768"/>
      </c:barChart>
      <c:catAx>
        <c:axId val="14028906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0" i="0" u="none" strike="noStrike" kern="1200" baseline="0">
                <a:solidFill>
                  <a:schemeClr val="accent1">
                    <a:lumMod val="75000"/>
                  </a:schemeClr>
                </a:solidFill>
                <a:latin typeface="+mn-lt"/>
                <a:ea typeface="+mn-ea"/>
                <a:cs typeface="+mn-cs"/>
              </a:defRPr>
            </a:pPr>
            <a:endParaRPr lang="en-US"/>
          </a:p>
        </c:txPr>
        <c:crossAx val="1382704768"/>
        <c:crosses val="autoZero"/>
        <c:auto val="1"/>
        <c:lblAlgn val="ctr"/>
        <c:lblOffset val="100"/>
        <c:noMultiLvlLbl val="0"/>
      </c:catAx>
      <c:valAx>
        <c:axId val="1382704768"/>
        <c:scaling>
          <c:orientation val="minMax"/>
        </c:scaling>
        <c:delete val="0"/>
        <c:axPos val="l"/>
        <c:majorGridlines>
          <c:spPr>
            <a:ln w="349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accent1">
                    <a:lumMod val="75000"/>
                  </a:schemeClr>
                </a:solidFill>
                <a:latin typeface="+mn-lt"/>
                <a:ea typeface="+mn-ea"/>
                <a:cs typeface="+mn-cs"/>
              </a:defRPr>
            </a:pPr>
            <a:endParaRPr lang="en-US"/>
          </a:p>
        </c:txPr>
        <c:crossAx val="1402890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rawings/_rels/drawing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rawings/_rels/drawing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rawings/_rels/drawing4.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rawings/_rels/drawing5.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rawings/_rels/drawing6.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rawings/_rels/drawing7.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0.23091</cdr:x>
      <cdr:y>0</cdr:y>
    </cdr:from>
    <cdr:to>
      <cdr:x>0.30952</cdr:x>
      <cdr:y>0.16449</cdr:y>
    </cdr:to>
    <cdr:pic>
      <cdr:nvPicPr>
        <cdr:cNvPr id="4" name="Graphic 16" descr="Baseball hat">
          <a:extLst xmlns:a="http://schemas.openxmlformats.org/drawingml/2006/main">
            <a:ext uri="{FF2B5EF4-FFF2-40B4-BE49-F238E27FC236}">
              <a16:creationId xmlns:a16="http://schemas.microsoft.com/office/drawing/2014/main" id="{53A1A9D9-0667-40C2-9F5A-3BD9684F2EA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rot="20435121">
          <a:off x="1585383" y="0"/>
          <a:ext cx="539750" cy="539750"/>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0.23523</cdr:x>
      <cdr:y>0</cdr:y>
    </cdr:from>
    <cdr:to>
      <cdr:x>0.29492</cdr:x>
      <cdr:y>0.11157</cdr:y>
    </cdr:to>
    <cdr:pic>
      <cdr:nvPicPr>
        <cdr:cNvPr id="3" name="Graphic 2" descr="Earth globe Africa and Europe">
          <a:extLst xmlns:a="http://schemas.openxmlformats.org/drawingml/2006/main">
            <a:ext uri="{FF2B5EF4-FFF2-40B4-BE49-F238E27FC236}">
              <a16:creationId xmlns:a16="http://schemas.microsoft.com/office/drawing/2014/main" id="{B6AC80B1-43A2-4F12-8F8B-C5CC44C1B97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2022104" y="0"/>
          <a:ext cx="513126" cy="384450"/>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0.69685</cdr:x>
      <cdr:y>0.03644</cdr:y>
    </cdr:from>
    <cdr:to>
      <cdr:x>0.75868</cdr:x>
      <cdr:y>0.14244</cdr:y>
    </cdr:to>
    <cdr:pic>
      <cdr:nvPicPr>
        <cdr:cNvPr id="3" name="Graphic 2" descr="Gender">
          <a:extLst xmlns:a="http://schemas.openxmlformats.org/drawingml/2006/main">
            <a:ext uri="{FF2B5EF4-FFF2-40B4-BE49-F238E27FC236}">
              <a16:creationId xmlns:a16="http://schemas.microsoft.com/office/drawing/2014/main" id="{87E62A9F-AA9C-4013-89EF-F4CD21B2A9A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5990375" y="141417"/>
          <a:ext cx="531510" cy="411364"/>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0.02852</cdr:x>
      <cdr:y>0.02289</cdr:y>
    </cdr:from>
    <cdr:to>
      <cdr:x>0.13788</cdr:x>
      <cdr:y>0.11849</cdr:y>
    </cdr:to>
    <cdr:pic>
      <cdr:nvPicPr>
        <cdr:cNvPr id="3" name="Graphic 2" descr="Children">
          <a:extLst xmlns:a="http://schemas.openxmlformats.org/drawingml/2006/main">
            <a:ext uri="{FF2B5EF4-FFF2-40B4-BE49-F238E27FC236}">
              <a16:creationId xmlns:a16="http://schemas.microsoft.com/office/drawing/2014/main" id="{67B6E4E7-0C56-42F7-80A6-27246AE0453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245126" y="105533"/>
          <a:ext cx="940092" cy="440792"/>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0.85551</cdr:x>
      <cdr:y>0</cdr:y>
    </cdr:from>
    <cdr:to>
      <cdr:x>0.93214</cdr:x>
      <cdr:y>0.15459</cdr:y>
    </cdr:to>
    <cdr:pic>
      <cdr:nvPicPr>
        <cdr:cNvPr id="3" name="Graphic 2" descr="Universal Access">
          <a:extLst xmlns:a="http://schemas.openxmlformats.org/drawingml/2006/main">
            <a:ext uri="{FF2B5EF4-FFF2-40B4-BE49-F238E27FC236}">
              <a16:creationId xmlns:a16="http://schemas.microsoft.com/office/drawing/2014/main" id="{3CBDC57A-B56C-4BAE-9619-15D49C92AC8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7354214" y="-1311275"/>
          <a:ext cx="658735" cy="731326"/>
        </a:xfrm>
        <a:prstGeom xmlns:a="http://schemas.openxmlformats.org/drawingml/2006/main" prst="rect">
          <a:avLst/>
        </a:prstGeom>
      </cdr:spPr>
    </cdr:pic>
  </cdr:relSizeAnchor>
</c:userShapes>
</file>

<file path=ppt/drawings/drawing6.xml><?xml version="1.0" encoding="utf-8"?>
<c:userShapes xmlns:c="http://schemas.openxmlformats.org/drawingml/2006/chart">
  <cdr:relSizeAnchor xmlns:cdr="http://schemas.openxmlformats.org/drawingml/2006/chartDrawing">
    <cdr:from>
      <cdr:x>0.13738</cdr:x>
      <cdr:y>0</cdr:y>
    </cdr:from>
    <cdr:to>
      <cdr:x>0.20232</cdr:x>
      <cdr:y>0.10959</cdr:y>
    </cdr:to>
    <cdr:pic>
      <cdr:nvPicPr>
        <cdr:cNvPr id="3" name="Graphic 2" descr="Questions RTL">
          <a:extLst xmlns:a="http://schemas.openxmlformats.org/drawingml/2006/main">
            <a:ext uri="{FF2B5EF4-FFF2-40B4-BE49-F238E27FC236}">
              <a16:creationId xmlns:a16="http://schemas.microsoft.com/office/drawing/2014/main" id="{77BF1221-A076-42D3-BD61-86A20F6053E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a:off x="1180936" y="0"/>
          <a:ext cx="558244" cy="591164"/>
        </a:xfrm>
        <a:prstGeom xmlns:a="http://schemas.openxmlformats.org/drawingml/2006/main" prst="rect">
          <a:avLst/>
        </a:prstGeom>
      </cdr:spPr>
    </cdr:pic>
  </cdr:relSizeAnchor>
</c:userShapes>
</file>

<file path=ppt/drawings/drawing7.xml><?xml version="1.0" encoding="utf-8"?>
<c:userShapes xmlns:c="http://schemas.openxmlformats.org/drawingml/2006/chart">
  <cdr:relSizeAnchor xmlns:cdr="http://schemas.openxmlformats.org/drawingml/2006/chartDrawing">
    <cdr:from>
      <cdr:x>0.29571</cdr:x>
      <cdr:y>0</cdr:y>
    </cdr:from>
    <cdr:to>
      <cdr:x>0.39461</cdr:x>
      <cdr:y>0.12425</cdr:y>
    </cdr:to>
    <cdr:pic>
      <cdr:nvPicPr>
        <cdr:cNvPr id="3" name="Graphic 16" descr="Baseball hat">
          <a:extLst xmlns:a="http://schemas.openxmlformats.org/drawingml/2006/main">
            <a:ext uri="{FF2B5EF4-FFF2-40B4-BE49-F238E27FC236}">
              <a16:creationId xmlns:a16="http://schemas.microsoft.com/office/drawing/2014/main" id="{9005AF14-5A95-431F-A844-36DDF02F5C5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xmlns:a="http://schemas.openxmlformats.org/drawingml/2006/main">
          <a:fillRect/>
        </a:stretch>
      </cdr:blipFill>
      <cdr:spPr>
        <a:xfrm xmlns:a="http://schemas.openxmlformats.org/drawingml/2006/main" rot="20435121">
          <a:off x="2487758" y="-1449862"/>
          <a:ext cx="832024" cy="581072"/>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308061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75518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7103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2442107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850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335112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126660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237405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2587343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CC001E-4F02-4F07-91EA-6A2BCB05ADCE}" type="datetimeFigureOut">
              <a:rPr lang="en-IN" smtClean="0"/>
              <a:t>31-08-2020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174127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CC001E-4F02-4F07-91EA-6A2BCB05ADCE}"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92946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CC001E-4F02-4F07-91EA-6A2BCB05ADCE}" type="datetimeFigureOut">
              <a:rPr lang="en-IN" smtClean="0"/>
              <a:t>31-08-2020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210301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CC001E-4F02-4F07-91EA-6A2BCB05ADCE}" type="datetimeFigureOut">
              <a:rPr lang="en-IN" smtClean="0"/>
              <a:t>31-08-2020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414543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C001E-4F02-4F07-91EA-6A2BCB05ADCE}" type="datetimeFigureOut">
              <a:rPr lang="en-IN" smtClean="0"/>
              <a:t>31-08-2020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334660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CC001E-4F02-4F07-91EA-6A2BCB05ADCE}" type="datetimeFigureOut">
              <a:rPr lang="en-IN" smtClean="0"/>
              <a:t>31-08-2020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082415-65D6-4655-9313-D2DB8FBF8565}" type="slidenum">
              <a:rPr lang="en-IN" smtClean="0"/>
              <a:t>‹#›</a:t>
            </a:fld>
            <a:endParaRPr lang="en-IN"/>
          </a:p>
        </p:txBody>
      </p:sp>
    </p:spTree>
    <p:extLst>
      <p:ext uri="{BB962C8B-B14F-4D97-AF65-F5344CB8AC3E}">
        <p14:creationId xmlns:p14="http://schemas.microsoft.com/office/powerpoint/2010/main" val="200287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082415-65D6-4655-9313-D2DB8FBF8565}" type="slidenum">
              <a:rPr lang="en-IN" smtClean="0"/>
              <a:t>‹#›</a:t>
            </a:fld>
            <a:endParaRPr lang="en-IN"/>
          </a:p>
        </p:txBody>
      </p:sp>
      <p:sp>
        <p:nvSpPr>
          <p:cNvPr id="5" name="Date Placeholder 4"/>
          <p:cNvSpPr>
            <a:spLocks noGrp="1"/>
          </p:cNvSpPr>
          <p:nvPr>
            <p:ph type="dt" sz="half" idx="10"/>
          </p:nvPr>
        </p:nvSpPr>
        <p:spPr/>
        <p:txBody>
          <a:bodyPr/>
          <a:lstStyle/>
          <a:p>
            <a:fld id="{C2CC001E-4F02-4F07-91EA-6A2BCB05ADCE}" type="datetimeFigureOut">
              <a:rPr lang="en-IN" smtClean="0"/>
              <a:t>31-08-2020</a:t>
            </a:fld>
            <a:endParaRPr lang="en-IN"/>
          </a:p>
        </p:txBody>
      </p:sp>
    </p:spTree>
    <p:extLst>
      <p:ext uri="{BB962C8B-B14F-4D97-AF65-F5344CB8AC3E}">
        <p14:creationId xmlns:p14="http://schemas.microsoft.com/office/powerpoint/2010/main" val="278887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2CC001E-4F02-4F07-91EA-6A2BCB05ADCE}" type="datetimeFigureOut">
              <a:rPr lang="en-IN" smtClean="0"/>
              <a:t>31-08-2020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D082415-65D6-4655-9313-D2DB8FBF8565}" type="slidenum">
              <a:rPr lang="en-IN" smtClean="0"/>
              <a:t>‹#›</a:t>
            </a:fld>
            <a:endParaRPr lang="en-IN"/>
          </a:p>
        </p:txBody>
      </p:sp>
    </p:spTree>
    <p:extLst>
      <p:ext uri="{BB962C8B-B14F-4D97-AF65-F5344CB8AC3E}">
        <p14:creationId xmlns:p14="http://schemas.microsoft.com/office/powerpoint/2010/main" val="16844943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drive/folders/1s7zPmADrtJvMfK4ltftiwj7G907bI_uP?usp=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3B3D3E-224B-4A3E-B445-52E3723C67C4}"/>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7" name="Parallelogram 6">
            <a:extLst>
              <a:ext uri="{FF2B5EF4-FFF2-40B4-BE49-F238E27FC236}">
                <a16:creationId xmlns:a16="http://schemas.microsoft.com/office/drawing/2014/main" id="{7C4F7206-641D-49CB-A9B0-5987A8981B9D}"/>
              </a:ext>
            </a:extLst>
          </p:cNvPr>
          <p:cNvSpPr/>
          <p:nvPr/>
        </p:nvSpPr>
        <p:spPr>
          <a:xfrm>
            <a:off x="9013133" y="1856798"/>
            <a:ext cx="3840648" cy="2956272"/>
          </a:xfrm>
          <a:prstGeom prst="parallelogram">
            <a:avLst/>
          </a:prstGeom>
          <a:solidFill>
            <a:srgbClr val="006699">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3">
            <a:extLst>
              <a:ext uri="{FF2B5EF4-FFF2-40B4-BE49-F238E27FC236}">
                <a16:creationId xmlns:a16="http://schemas.microsoft.com/office/drawing/2014/main" id="{BF1A9B48-21E0-463A-AFE5-4AAB9D76C2C1}"/>
              </a:ext>
            </a:extLst>
          </p:cNvPr>
          <p:cNvSpPr/>
          <p:nvPr/>
        </p:nvSpPr>
        <p:spPr>
          <a:xfrm>
            <a:off x="-443790" y="1900038"/>
            <a:ext cx="4615792" cy="2913032"/>
          </a:xfrm>
          <a:prstGeom prst="parallelogram">
            <a:avLst/>
          </a:prstGeom>
          <a:solidFill>
            <a:srgbClr val="0066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CD9414D-3D35-4B71-A7A4-3E678C0F62F6}"/>
              </a:ext>
            </a:extLst>
          </p:cNvPr>
          <p:cNvSpPr>
            <a:spLocks noGrp="1"/>
          </p:cNvSpPr>
          <p:nvPr>
            <p:ph type="ctrTitle"/>
          </p:nvPr>
        </p:nvSpPr>
        <p:spPr/>
        <p:txBody>
          <a:bodyPr/>
          <a:lstStyle/>
          <a:p>
            <a:r>
              <a:rPr lang="en-IN" dirty="0" err="1"/>
              <a:t>sss</a:t>
            </a:r>
            <a:endParaRPr lang="en-IN" dirty="0"/>
          </a:p>
        </p:txBody>
      </p:sp>
      <p:sp>
        <p:nvSpPr>
          <p:cNvPr id="3" name="Subtitle 2">
            <a:extLst>
              <a:ext uri="{FF2B5EF4-FFF2-40B4-BE49-F238E27FC236}">
                <a16:creationId xmlns:a16="http://schemas.microsoft.com/office/drawing/2014/main" id="{7DB13775-BBA8-4647-81D9-6CED386C5F9B}"/>
              </a:ext>
            </a:extLst>
          </p:cNvPr>
          <p:cNvSpPr>
            <a:spLocks noGrp="1"/>
          </p:cNvSpPr>
          <p:nvPr>
            <p:ph type="subTitle" idx="1"/>
          </p:nvPr>
        </p:nvSpPr>
        <p:spPr/>
        <p:txBody>
          <a:bodyPr/>
          <a:lstStyle/>
          <a:p>
            <a:endParaRPr lang="en-IN" dirty="0"/>
          </a:p>
        </p:txBody>
      </p:sp>
      <p:pic>
        <p:nvPicPr>
          <p:cNvPr id="6" name="Picture 5">
            <a:extLst>
              <a:ext uri="{FF2B5EF4-FFF2-40B4-BE49-F238E27FC236}">
                <a16:creationId xmlns:a16="http://schemas.microsoft.com/office/drawing/2014/main" id="{FF27F233-D6E6-47CC-932C-9FFCCA62D98B}"/>
              </a:ext>
            </a:extLst>
          </p:cNvPr>
          <p:cNvPicPr>
            <a:picLocks noChangeAspect="1"/>
          </p:cNvPicPr>
          <p:nvPr/>
        </p:nvPicPr>
        <p:blipFill rotWithShape="1">
          <a:blip r:embed="rId4">
            <a:extLst>
              <a:ext uri="{28A0092B-C50C-407E-A947-70E740481C1C}">
                <a14:useLocalDpi xmlns:a14="http://schemas.microsoft.com/office/drawing/2010/main" val="0"/>
              </a:ext>
            </a:extLst>
          </a:blip>
          <a:srcRect l="55846" t="27282" r="12500" b="39692"/>
          <a:stretch/>
        </p:blipFill>
        <p:spPr>
          <a:xfrm>
            <a:off x="6808763" y="1871003"/>
            <a:ext cx="3859237" cy="2264899"/>
          </a:xfrm>
          <a:prstGeom prst="rect">
            <a:avLst/>
          </a:prstGeom>
        </p:spPr>
      </p:pic>
      <p:pic>
        <p:nvPicPr>
          <p:cNvPr id="16" name="Picture 15">
            <a:extLst>
              <a:ext uri="{FF2B5EF4-FFF2-40B4-BE49-F238E27FC236}">
                <a16:creationId xmlns:a16="http://schemas.microsoft.com/office/drawing/2014/main" id="{5FBFD287-1FC6-4480-B127-2310850B15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2948" y="858837"/>
            <a:ext cx="4876800" cy="4876800"/>
          </a:xfrm>
          <a:prstGeom prst="rect">
            <a:avLst/>
          </a:prstGeom>
        </p:spPr>
      </p:pic>
      <p:sp>
        <p:nvSpPr>
          <p:cNvPr id="17" name="TextBox 16">
            <a:extLst>
              <a:ext uri="{FF2B5EF4-FFF2-40B4-BE49-F238E27FC236}">
                <a16:creationId xmlns:a16="http://schemas.microsoft.com/office/drawing/2014/main" id="{0D55A987-C009-47F2-96DD-A47E583C6254}"/>
              </a:ext>
            </a:extLst>
          </p:cNvPr>
          <p:cNvSpPr txBox="1"/>
          <p:nvPr/>
        </p:nvSpPr>
        <p:spPr>
          <a:xfrm>
            <a:off x="355375" y="1859339"/>
            <a:ext cx="4332442" cy="3139321"/>
          </a:xfrm>
          <a:prstGeom prst="rect">
            <a:avLst/>
          </a:prstGeom>
          <a:noFill/>
        </p:spPr>
        <p:txBody>
          <a:bodyPr wrap="square" rtlCol="0">
            <a:spAutoFit/>
          </a:bodyPr>
          <a:lstStyle/>
          <a:p>
            <a:r>
              <a:rPr lang="en-IN" sz="6600" b="1" dirty="0" err="1">
                <a:solidFill>
                  <a:schemeClr val="bg1"/>
                </a:solidFill>
                <a:latin typeface="Avant_G-Bold" panose="020B0500000000000000" pitchFamily="34" charset="0"/>
              </a:rPr>
              <a:t>WorldWide</a:t>
            </a:r>
            <a:r>
              <a:rPr lang="en-IN" sz="6600" b="1" dirty="0">
                <a:solidFill>
                  <a:schemeClr val="bg1"/>
                </a:solidFill>
                <a:latin typeface="Avant_G-Bold" panose="020B0500000000000000" pitchFamily="34" charset="0"/>
              </a:rPr>
              <a:t> Suicidal Rate</a:t>
            </a:r>
          </a:p>
        </p:txBody>
      </p:sp>
      <p:pic>
        <p:nvPicPr>
          <p:cNvPr id="21" name="Picture 20">
            <a:extLst>
              <a:ext uri="{FF2B5EF4-FFF2-40B4-BE49-F238E27FC236}">
                <a16:creationId xmlns:a16="http://schemas.microsoft.com/office/drawing/2014/main" id="{FA12A1BD-FBA7-4D34-893F-A057E2F96F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8872" y="2353813"/>
            <a:ext cx="1447019" cy="1447019"/>
          </a:xfrm>
          <a:prstGeom prst="rect">
            <a:avLst/>
          </a:prstGeom>
        </p:spPr>
      </p:pic>
      <p:pic>
        <p:nvPicPr>
          <p:cNvPr id="43" name="Picture 42">
            <a:extLst>
              <a:ext uri="{FF2B5EF4-FFF2-40B4-BE49-F238E27FC236}">
                <a16:creationId xmlns:a16="http://schemas.microsoft.com/office/drawing/2014/main" id="{58B37375-AEAD-429F-8835-565CA87273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34029" y="2113900"/>
            <a:ext cx="1779104" cy="1779104"/>
          </a:xfrm>
          <a:prstGeom prst="rect">
            <a:avLst/>
          </a:prstGeom>
        </p:spPr>
      </p:pic>
      <p:sp>
        <p:nvSpPr>
          <p:cNvPr id="8" name="TextBox 7">
            <a:extLst>
              <a:ext uri="{FF2B5EF4-FFF2-40B4-BE49-F238E27FC236}">
                <a16:creationId xmlns:a16="http://schemas.microsoft.com/office/drawing/2014/main" id="{2CA7093E-2987-48A7-ACEA-50A44A247190}"/>
              </a:ext>
            </a:extLst>
          </p:cNvPr>
          <p:cNvSpPr txBox="1"/>
          <p:nvPr/>
        </p:nvSpPr>
        <p:spPr>
          <a:xfrm>
            <a:off x="1864106" y="5120546"/>
            <a:ext cx="6278281" cy="707886"/>
          </a:xfrm>
          <a:prstGeom prst="rect">
            <a:avLst/>
          </a:prstGeom>
          <a:noFill/>
          <a:ln>
            <a:noFill/>
          </a:ln>
        </p:spPr>
        <p:txBody>
          <a:bodyPr wrap="square" rtlCol="0">
            <a:spAutoFit/>
          </a:bodyPr>
          <a:lstStyle/>
          <a:p>
            <a:r>
              <a:rPr lang="en-IN" sz="4000" dirty="0">
                <a:solidFill>
                  <a:schemeClr val="bg1"/>
                </a:solidFill>
                <a:latin typeface="Avant_G-Bold" panose="020B0500000000000000" pitchFamily="34" charset="0"/>
              </a:rPr>
              <a:t>By : Anubhav Chauhan</a:t>
            </a:r>
          </a:p>
        </p:txBody>
      </p:sp>
    </p:spTree>
    <p:extLst>
      <p:ext uri="{BB962C8B-B14F-4D97-AF65-F5344CB8AC3E}">
        <p14:creationId xmlns:p14="http://schemas.microsoft.com/office/powerpoint/2010/main" val="394503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DD39-84D6-42E0-A919-13E5F2417E12}"/>
              </a:ext>
            </a:extLst>
          </p:cNvPr>
          <p:cNvSpPr>
            <a:spLocks noGrp="1"/>
          </p:cNvSpPr>
          <p:nvPr>
            <p:ph type="title"/>
          </p:nvPr>
        </p:nvSpPr>
        <p:spPr>
          <a:xfrm>
            <a:off x="677334" y="609600"/>
            <a:ext cx="8596668" cy="689113"/>
          </a:xfrm>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4" name="Content Placeholder 3">
            <a:extLst>
              <a:ext uri="{FF2B5EF4-FFF2-40B4-BE49-F238E27FC236}">
                <a16:creationId xmlns:a16="http://schemas.microsoft.com/office/drawing/2014/main" id="{6CCCDA38-877F-470F-A621-AD52662CD71B}"/>
              </a:ext>
            </a:extLst>
          </p:cNvPr>
          <p:cNvGraphicFramePr>
            <a:graphicFrameLocks noGrp="1"/>
          </p:cNvGraphicFramePr>
          <p:nvPr>
            <p:ph idx="1"/>
            <p:extLst>
              <p:ext uri="{D42A27DB-BD31-4B8C-83A1-F6EECF244321}">
                <p14:modId xmlns:p14="http://schemas.microsoft.com/office/powerpoint/2010/main" val="1420731653"/>
              </p:ext>
            </p:extLst>
          </p:nvPr>
        </p:nvGraphicFramePr>
        <p:xfrm>
          <a:off x="677690" y="1828661"/>
          <a:ext cx="8596800" cy="3880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405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2FC6-E94D-48B3-B2E3-9D717B1A6BD9}"/>
              </a:ext>
            </a:extLst>
          </p:cNvPr>
          <p:cNvSpPr>
            <a:spLocks noGrp="1"/>
          </p:cNvSpPr>
          <p:nvPr>
            <p:ph type="title"/>
          </p:nvPr>
        </p:nvSpPr>
        <p:spPr>
          <a:xfrm>
            <a:off x="677334" y="609600"/>
            <a:ext cx="8596668" cy="715617"/>
          </a:xfrm>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5" name="Content Placeholder 4">
            <a:extLst>
              <a:ext uri="{FF2B5EF4-FFF2-40B4-BE49-F238E27FC236}">
                <a16:creationId xmlns:a16="http://schemas.microsoft.com/office/drawing/2014/main" id="{E27F8633-CE3C-4581-ABA5-4A7251486C46}"/>
              </a:ext>
            </a:extLst>
          </p:cNvPr>
          <p:cNvGraphicFramePr>
            <a:graphicFrameLocks noGrp="1"/>
          </p:cNvGraphicFramePr>
          <p:nvPr>
            <p:ph idx="1"/>
            <p:extLst>
              <p:ext uri="{D42A27DB-BD31-4B8C-83A1-F6EECF244321}">
                <p14:modId xmlns:p14="http://schemas.microsoft.com/office/powerpoint/2010/main" val="4159250407"/>
              </p:ext>
            </p:extLst>
          </p:nvPr>
        </p:nvGraphicFramePr>
        <p:xfrm>
          <a:off x="677690" y="1488600"/>
          <a:ext cx="8596312" cy="3880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510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59B6-D1A3-4C88-A4E6-2304DF7843D2}"/>
              </a:ext>
            </a:extLst>
          </p:cNvPr>
          <p:cNvSpPr>
            <a:spLocks noGrp="1"/>
          </p:cNvSpPr>
          <p:nvPr>
            <p:ph type="title"/>
          </p:nvPr>
        </p:nvSpPr>
        <p:spPr>
          <a:xfrm>
            <a:off x="677334" y="609600"/>
            <a:ext cx="8596668" cy="596348"/>
          </a:xfrm>
        </p:spPr>
        <p:txBody>
          <a:bodyPr>
            <a:normAutofit fontScale="90000"/>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4" name="Content Placeholder 3">
            <a:extLst>
              <a:ext uri="{FF2B5EF4-FFF2-40B4-BE49-F238E27FC236}">
                <a16:creationId xmlns:a16="http://schemas.microsoft.com/office/drawing/2014/main" id="{53189B4D-474C-40F0-A886-57CE9C390C4C}"/>
              </a:ext>
            </a:extLst>
          </p:cNvPr>
          <p:cNvGraphicFramePr>
            <a:graphicFrameLocks noGrp="1"/>
          </p:cNvGraphicFramePr>
          <p:nvPr>
            <p:ph idx="1"/>
            <p:extLst>
              <p:ext uri="{D42A27DB-BD31-4B8C-83A1-F6EECF244321}">
                <p14:modId xmlns:p14="http://schemas.microsoft.com/office/powerpoint/2010/main" val="4070326656"/>
              </p:ext>
            </p:extLst>
          </p:nvPr>
        </p:nvGraphicFramePr>
        <p:xfrm>
          <a:off x="677863" y="1431236"/>
          <a:ext cx="8596312" cy="46107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664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8EB0-3871-48C1-B0B2-109D5DD1E2A1}"/>
              </a:ext>
            </a:extLst>
          </p:cNvPr>
          <p:cNvSpPr>
            <a:spLocks noGrp="1"/>
          </p:cNvSpPr>
          <p:nvPr>
            <p:ph type="title"/>
          </p:nvPr>
        </p:nvSpPr>
        <p:spPr>
          <a:xfrm>
            <a:off x="677334" y="609600"/>
            <a:ext cx="8596668" cy="702365"/>
          </a:xfrm>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4" name="Content Placeholder 3">
            <a:extLst>
              <a:ext uri="{FF2B5EF4-FFF2-40B4-BE49-F238E27FC236}">
                <a16:creationId xmlns:a16="http://schemas.microsoft.com/office/drawing/2014/main" id="{88CB1D61-A29E-4D71-BA22-25F308F0D41A}"/>
              </a:ext>
            </a:extLst>
          </p:cNvPr>
          <p:cNvGraphicFramePr>
            <a:graphicFrameLocks noGrp="1"/>
          </p:cNvGraphicFramePr>
          <p:nvPr>
            <p:ph idx="1"/>
            <p:extLst>
              <p:ext uri="{D42A27DB-BD31-4B8C-83A1-F6EECF244321}">
                <p14:modId xmlns:p14="http://schemas.microsoft.com/office/powerpoint/2010/main" val="2778516168"/>
              </p:ext>
            </p:extLst>
          </p:nvPr>
        </p:nvGraphicFramePr>
        <p:xfrm>
          <a:off x="677863" y="1311275"/>
          <a:ext cx="8596312" cy="4730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974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F813-F581-4418-B9B5-F8F7F7EC4A62}"/>
              </a:ext>
            </a:extLst>
          </p:cNvPr>
          <p:cNvSpPr>
            <a:spLocks noGrp="1"/>
          </p:cNvSpPr>
          <p:nvPr>
            <p:ph type="title"/>
          </p:nvPr>
        </p:nvSpPr>
        <p:spPr>
          <a:xfrm>
            <a:off x="677334" y="609600"/>
            <a:ext cx="8596668" cy="702365"/>
          </a:xfrm>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4" name="Content Placeholder 3">
            <a:extLst>
              <a:ext uri="{FF2B5EF4-FFF2-40B4-BE49-F238E27FC236}">
                <a16:creationId xmlns:a16="http://schemas.microsoft.com/office/drawing/2014/main" id="{3513F136-08B5-4D0E-95AD-0916B59DB28D}"/>
              </a:ext>
            </a:extLst>
          </p:cNvPr>
          <p:cNvGraphicFramePr>
            <a:graphicFrameLocks noGrp="1"/>
          </p:cNvGraphicFramePr>
          <p:nvPr>
            <p:ph idx="1"/>
            <p:extLst>
              <p:ext uri="{D42A27DB-BD31-4B8C-83A1-F6EECF244321}">
                <p14:modId xmlns:p14="http://schemas.microsoft.com/office/powerpoint/2010/main" val="1593895101"/>
              </p:ext>
            </p:extLst>
          </p:nvPr>
        </p:nvGraphicFramePr>
        <p:xfrm>
          <a:off x="677863" y="1311274"/>
          <a:ext cx="8596312" cy="5394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9581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E824-EE81-4AA9-A351-E3081CDD541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16" name="Content Placeholder 15">
            <a:extLst>
              <a:ext uri="{FF2B5EF4-FFF2-40B4-BE49-F238E27FC236}">
                <a16:creationId xmlns:a16="http://schemas.microsoft.com/office/drawing/2014/main" id="{A3C166EF-4A21-4625-AA82-1EA751598520}"/>
              </a:ext>
            </a:extLst>
          </p:cNvPr>
          <p:cNvGraphicFramePr>
            <a:graphicFrameLocks noGrp="1"/>
          </p:cNvGraphicFramePr>
          <p:nvPr>
            <p:ph idx="1"/>
            <p:extLst>
              <p:ext uri="{D42A27DB-BD31-4B8C-83A1-F6EECF244321}">
                <p14:modId xmlns:p14="http://schemas.microsoft.com/office/powerpoint/2010/main" val="2266989215"/>
              </p:ext>
            </p:extLst>
          </p:nvPr>
        </p:nvGraphicFramePr>
        <p:xfrm>
          <a:off x="677334" y="1571625"/>
          <a:ext cx="8412784" cy="4676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915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ED25-4B3D-4DB0-90CA-C7D803C2C7D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4" name="Content Placeholder 3">
            <a:extLst>
              <a:ext uri="{FF2B5EF4-FFF2-40B4-BE49-F238E27FC236}">
                <a16:creationId xmlns:a16="http://schemas.microsoft.com/office/drawing/2014/main" id="{F502189C-B4B5-4598-83E3-A38D66B63CF5}"/>
              </a:ext>
            </a:extLst>
          </p:cNvPr>
          <p:cNvGraphicFramePr>
            <a:graphicFrameLocks noGrp="1"/>
          </p:cNvGraphicFramePr>
          <p:nvPr>
            <p:ph idx="1"/>
            <p:extLst>
              <p:ext uri="{D42A27DB-BD31-4B8C-83A1-F6EECF244321}">
                <p14:modId xmlns:p14="http://schemas.microsoft.com/office/powerpoint/2010/main" val="1076643707"/>
              </p:ext>
            </p:extLst>
          </p:nvPr>
        </p:nvGraphicFramePr>
        <p:xfrm>
          <a:off x="677863" y="1431925"/>
          <a:ext cx="8596312" cy="4610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030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44F8-AF5B-4707-B32F-2F79A62754F9}"/>
              </a:ext>
            </a:extLst>
          </p:cNvPr>
          <p:cNvSpPr>
            <a:spLocks noGrp="1"/>
          </p:cNvSpPr>
          <p:nvPr>
            <p:ph type="title"/>
          </p:nvPr>
        </p:nvSpPr>
        <p:spPr>
          <a:xfrm>
            <a:off x="677334" y="609600"/>
            <a:ext cx="8596668" cy="821635"/>
          </a:xfrm>
        </p:spPr>
        <p:txBody>
          <a:bodyPr/>
          <a:lstStyle/>
          <a:p>
            <a:r>
              <a:rPr lang="en-IN" b="1" dirty="0">
                <a:latin typeface="Times New Roman" panose="02020603050405020304" pitchFamily="18" charset="0"/>
                <a:cs typeface="Times New Roman" panose="02020603050405020304" pitchFamily="18" charset="0"/>
              </a:rPr>
              <a:t>Analysis and Visualization</a:t>
            </a:r>
            <a:endParaRPr lang="en-IN" dirty="0"/>
          </a:p>
        </p:txBody>
      </p:sp>
      <p:graphicFrame>
        <p:nvGraphicFramePr>
          <p:cNvPr id="4" name="Content Placeholder 3">
            <a:extLst>
              <a:ext uri="{FF2B5EF4-FFF2-40B4-BE49-F238E27FC236}">
                <a16:creationId xmlns:a16="http://schemas.microsoft.com/office/drawing/2014/main" id="{F1A7CB61-C547-4F1B-BD67-CF5FF045CD70}"/>
              </a:ext>
            </a:extLst>
          </p:cNvPr>
          <p:cNvGraphicFramePr>
            <a:graphicFrameLocks noGrp="1"/>
          </p:cNvGraphicFramePr>
          <p:nvPr>
            <p:ph idx="1"/>
            <p:extLst>
              <p:ext uri="{D42A27DB-BD31-4B8C-83A1-F6EECF244321}">
                <p14:modId xmlns:p14="http://schemas.microsoft.com/office/powerpoint/2010/main" val="1436031274"/>
              </p:ext>
            </p:extLst>
          </p:nvPr>
        </p:nvGraphicFramePr>
        <p:xfrm>
          <a:off x="677863" y="1669774"/>
          <a:ext cx="8596312" cy="43722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47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E22FB5-543C-49A3-BB06-A1292907CA63}"/>
              </a:ext>
            </a:extLst>
          </p:cNvPr>
          <p:cNvPicPr>
            <a:picLocks noGrp="1" noChangeAspect="1"/>
          </p:cNvPicPr>
          <p:nvPr>
            <p:ph idx="1"/>
          </p:nvPr>
        </p:nvPicPr>
        <p:blipFill>
          <a:blip r:embed="rId2"/>
          <a:stretch>
            <a:fillRect/>
          </a:stretch>
        </p:blipFill>
        <p:spPr>
          <a:xfrm>
            <a:off x="677863" y="1625139"/>
            <a:ext cx="8596312" cy="4833065"/>
          </a:xfrm>
          <a:prstGeom prst="rect">
            <a:avLst/>
          </a:prstGeom>
        </p:spPr>
      </p:pic>
      <p:sp>
        <p:nvSpPr>
          <p:cNvPr id="5" name="TextBox 4">
            <a:extLst>
              <a:ext uri="{FF2B5EF4-FFF2-40B4-BE49-F238E27FC236}">
                <a16:creationId xmlns:a16="http://schemas.microsoft.com/office/drawing/2014/main" id="{37CC176A-96E2-4D41-9B9F-FECB8FBE7AD3}"/>
              </a:ext>
            </a:extLst>
          </p:cNvPr>
          <p:cNvSpPr txBox="1"/>
          <p:nvPr/>
        </p:nvSpPr>
        <p:spPr>
          <a:xfrm>
            <a:off x="677863" y="636104"/>
            <a:ext cx="6904383" cy="646331"/>
          </a:xfrm>
          <a:prstGeom prst="rect">
            <a:avLst/>
          </a:prstGeom>
          <a:noFill/>
        </p:spPr>
        <p:txBody>
          <a:bodyPr wrap="square" rtlCol="0">
            <a:spAutoFit/>
          </a:bodyPr>
          <a:lstStyle/>
          <a:p>
            <a:r>
              <a:rPr lang="en-IN" sz="3600" b="1" dirty="0">
                <a:solidFill>
                  <a:schemeClr val="accent1"/>
                </a:solidFill>
                <a:latin typeface="Times New Roman" panose="02020603050405020304" pitchFamily="18" charset="0"/>
                <a:ea typeface="+mj-ea"/>
                <a:cs typeface="Times New Roman" panose="02020603050405020304" pitchFamily="18" charset="0"/>
              </a:rPr>
              <a:t>My</a:t>
            </a:r>
            <a:r>
              <a:rPr lang="en-IN" dirty="0"/>
              <a:t> </a:t>
            </a:r>
            <a:r>
              <a:rPr lang="en-IN" sz="3600" b="1" dirty="0" err="1">
                <a:solidFill>
                  <a:schemeClr val="accent1"/>
                </a:solidFill>
                <a:latin typeface="Times New Roman" panose="02020603050405020304" pitchFamily="18" charset="0"/>
                <a:ea typeface="+mj-ea"/>
                <a:cs typeface="Times New Roman" panose="02020603050405020304" pitchFamily="18" charset="0"/>
              </a:rPr>
              <a:t>DashBoard</a:t>
            </a:r>
            <a:endParaRPr lang="en-IN" sz="3600" b="1" dirty="0">
              <a:solidFill>
                <a:schemeClr val="accent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9665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B8CDF24-964A-4AFC-B6F8-53475A3D93E7}"/>
              </a:ext>
            </a:extLst>
          </p:cNvPr>
          <p:cNvPicPr>
            <a:picLocks noGrp="1" noChangeAspect="1"/>
          </p:cNvPicPr>
          <p:nvPr>
            <p:ph idx="1"/>
          </p:nvPr>
        </p:nvPicPr>
        <p:blipFill>
          <a:blip r:embed="rId2"/>
          <a:stretch>
            <a:fillRect/>
          </a:stretch>
        </p:blipFill>
        <p:spPr>
          <a:xfrm>
            <a:off x="691116" y="1680379"/>
            <a:ext cx="8596312" cy="4833065"/>
          </a:xfrm>
          <a:prstGeom prst="rect">
            <a:avLst/>
          </a:prstGeom>
        </p:spPr>
      </p:pic>
      <p:sp>
        <p:nvSpPr>
          <p:cNvPr id="7" name="TextBox 6">
            <a:extLst>
              <a:ext uri="{FF2B5EF4-FFF2-40B4-BE49-F238E27FC236}">
                <a16:creationId xmlns:a16="http://schemas.microsoft.com/office/drawing/2014/main" id="{E3E40506-55FA-42B8-9644-4672622314D2}"/>
              </a:ext>
            </a:extLst>
          </p:cNvPr>
          <p:cNvSpPr txBox="1"/>
          <p:nvPr/>
        </p:nvSpPr>
        <p:spPr>
          <a:xfrm>
            <a:off x="691117" y="636104"/>
            <a:ext cx="4490484" cy="923330"/>
          </a:xfrm>
          <a:prstGeom prst="rect">
            <a:avLst/>
          </a:prstGeom>
          <a:noFill/>
        </p:spPr>
        <p:txBody>
          <a:bodyPr wrap="square" rtlCol="0">
            <a:spAutoFit/>
          </a:bodyPr>
          <a:lstStyle/>
          <a:p>
            <a:r>
              <a:rPr lang="en-IN" sz="3600" b="1" dirty="0">
                <a:solidFill>
                  <a:schemeClr val="accent1"/>
                </a:solidFill>
                <a:latin typeface="Times New Roman" panose="02020603050405020304" pitchFamily="18" charset="0"/>
                <a:cs typeface="Times New Roman" panose="02020603050405020304" pitchFamily="18" charset="0"/>
              </a:rPr>
              <a:t>My</a:t>
            </a:r>
            <a:r>
              <a:rPr lang="en-IN" dirty="0"/>
              <a:t> </a:t>
            </a:r>
            <a:r>
              <a:rPr lang="en-IN" sz="3600" b="1" dirty="0" err="1">
                <a:solidFill>
                  <a:schemeClr val="accent1"/>
                </a:solidFill>
                <a:latin typeface="Times New Roman" panose="02020603050405020304" pitchFamily="18" charset="0"/>
                <a:ea typeface="+mj-ea"/>
                <a:cs typeface="Times New Roman" panose="02020603050405020304" pitchFamily="18" charset="0"/>
              </a:rPr>
              <a:t>DashBoard</a:t>
            </a:r>
            <a:endParaRPr lang="en-IN" sz="3600" b="1" dirty="0">
              <a:solidFill>
                <a:schemeClr val="accent1"/>
              </a:solidFill>
              <a:latin typeface="Times New Roman" panose="02020603050405020304" pitchFamily="18" charset="0"/>
              <a:ea typeface="+mj-ea"/>
              <a:cs typeface="Times New Roman" panose="02020603050405020304" pitchFamily="18" charset="0"/>
            </a:endParaRPr>
          </a:p>
          <a:p>
            <a:endParaRPr lang="en-IN" dirty="0"/>
          </a:p>
        </p:txBody>
      </p:sp>
    </p:spTree>
    <p:extLst>
      <p:ext uri="{BB962C8B-B14F-4D97-AF65-F5344CB8AC3E}">
        <p14:creationId xmlns:p14="http://schemas.microsoft.com/office/powerpoint/2010/main" val="82332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BECADC-9A69-457F-8456-9B813081B63F}"/>
              </a:ext>
            </a:extLst>
          </p:cNvPr>
          <p:cNvSpPr>
            <a:spLocks noGrp="1"/>
          </p:cNvSpPr>
          <p:nvPr>
            <p:ph idx="1"/>
          </p:nvPr>
        </p:nvSpPr>
        <p:spPr>
          <a:xfrm>
            <a:off x="677334" y="980661"/>
            <a:ext cx="8596668" cy="5060701"/>
          </a:xfrm>
        </p:spPr>
        <p:txBody>
          <a:bodyPr/>
          <a:lstStyle/>
          <a:p>
            <a:r>
              <a:rPr lang="en-IN" sz="2800" dirty="0">
                <a:latin typeface="Times New Roman" panose="02020603050405020304" pitchFamily="18" charset="0"/>
                <a:cs typeface="Times New Roman" panose="02020603050405020304" pitchFamily="18" charset="0"/>
              </a:rPr>
              <a:t>Introduction</a:t>
            </a:r>
          </a:p>
          <a:p>
            <a:r>
              <a:rPr lang="en-IN" sz="2800" dirty="0">
                <a:latin typeface="Times New Roman" panose="02020603050405020304" pitchFamily="18" charset="0"/>
                <a:cs typeface="Times New Roman" panose="02020603050405020304" pitchFamily="18" charset="0"/>
              </a:rPr>
              <a:t>About Dataset</a:t>
            </a:r>
          </a:p>
          <a:p>
            <a:r>
              <a:rPr lang="en-IN" sz="2800" dirty="0">
                <a:latin typeface="Times New Roman" panose="02020603050405020304" pitchFamily="18" charset="0"/>
                <a:cs typeface="Times New Roman" panose="02020603050405020304" pitchFamily="18" charset="0"/>
              </a:rPr>
              <a:t>Objective of Analysis</a:t>
            </a:r>
          </a:p>
          <a:p>
            <a:r>
              <a:rPr lang="en-IN" sz="2800" dirty="0">
                <a:latin typeface="Times New Roman" panose="02020603050405020304" pitchFamily="18" charset="0"/>
                <a:cs typeface="Times New Roman" panose="02020603050405020304" pitchFamily="18" charset="0"/>
              </a:rPr>
              <a:t>Problem Statement</a:t>
            </a:r>
          </a:p>
          <a:p>
            <a:r>
              <a:rPr lang="en-IN" sz="2800" dirty="0">
                <a:latin typeface="Times New Roman" panose="02020603050405020304" pitchFamily="18" charset="0"/>
                <a:cs typeface="Times New Roman" panose="02020603050405020304" pitchFamily="18" charset="0"/>
              </a:rPr>
              <a:t>Outcome/Results</a:t>
            </a:r>
          </a:p>
          <a:p>
            <a:r>
              <a:rPr lang="en-IN" sz="2800" dirty="0">
                <a:latin typeface="Times New Roman" panose="02020603050405020304" pitchFamily="18" charset="0"/>
                <a:cs typeface="Times New Roman" panose="02020603050405020304" pitchFamily="18" charset="0"/>
              </a:rPr>
              <a:t>Analysis And Visualization</a:t>
            </a:r>
          </a:p>
          <a:p>
            <a:r>
              <a:rPr lang="en-IN" sz="2800" dirty="0">
                <a:latin typeface="Times New Roman" panose="02020603050405020304" pitchFamily="18" charset="0"/>
                <a:cs typeface="Times New Roman" panose="02020603050405020304" pitchFamily="18" charset="0"/>
              </a:rPr>
              <a:t>Conclusion</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822743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B720-7AEF-47F9-9B76-4639CB800223}"/>
              </a:ext>
            </a:extLst>
          </p:cNvPr>
          <p:cNvSpPr>
            <a:spLocks noGrp="1"/>
          </p:cNvSpPr>
          <p:nvPr>
            <p:ph type="title"/>
          </p:nvPr>
        </p:nvSpPr>
        <p:spPr>
          <a:xfrm>
            <a:off x="677334" y="609600"/>
            <a:ext cx="8596668" cy="649357"/>
          </a:xfrm>
        </p:spPr>
        <p:txBody>
          <a:bodyPr/>
          <a:lstStyle/>
          <a:p>
            <a:r>
              <a:rPr lang="en-IN"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58C82088-5985-43BD-895A-4E6E73187801}"/>
              </a:ext>
            </a:extLst>
          </p:cNvPr>
          <p:cNvSpPr>
            <a:spLocks noGrp="1"/>
          </p:cNvSpPr>
          <p:nvPr>
            <p:ph idx="1"/>
          </p:nvPr>
        </p:nvSpPr>
        <p:spPr>
          <a:xfrm>
            <a:off x="677334" y="1258957"/>
            <a:ext cx="8596668" cy="4782405"/>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Overall this study gives a clear visualization on suicidal rates from 1985 – 2015 by age, gender, year, country, population, generation.</a:t>
            </a:r>
          </a:p>
          <a:p>
            <a:pPr algn="just"/>
            <a:r>
              <a:rPr lang="en-IN" sz="2400" dirty="0">
                <a:latin typeface="Times New Roman" panose="02020603050405020304" pitchFamily="18" charset="0"/>
                <a:cs typeface="Times New Roman" panose="02020603050405020304" pitchFamily="18" charset="0"/>
              </a:rPr>
              <a:t>From 1985 HDI continuously increased and in relation suicide cases also increased at the highest peak of 1995, after that till 2002 suicide cases were at constant pace. But after 2002 still the HDI was at same pace till 2014, at this phase suicide cases were decreasing slowly. </a:t>
            </a:r>
          </a:p>
          <a:p>
            <a:pPr algn="just"/>
            <a:r>
              <a:rPr lang="en-IN" sz="2400" dirty="0">
                <a:latin typeface="Times New Roman" panose="02020603050405020304" pitchFamily="18" charset="0"/>
                <a:cs typeface="Times New Roman" panose="02020603050405020304" pitchFamily="18" charset="0"/>
              </a:rPr>
              <a:t>Therefore after 2002 it is unclear whether there is a direct link between HDI and suicide rate.</a:t>
            </a:r>
          </a:p>
          <a:p>
            <a:pPr algn="just"/>
            <a:r>
              <a:rPr lang="en-IN" sz="2400" dirty="0">
                <a:latin typeface="Times New Roman" panose="02020603050405020304" pitchFamily="18" charset="0"/>
                <a:cs typeface="Times New Roman" panose="02020603050405020304" pitchFamily="18" charset="0"/>
              </a:rPr>
              <a:t>GDP per capita kept on increasing in every 5 years worldwide till 2010-2014 after that sudden decrease can be seen from 2015-2019. </a:t>
            </a:r>
          </a:p>
          <a:p>
            <a:pPr algn="just"/>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403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0867B-EB6C-4DD8-A89C-A9493D27EF70}"/>
              </a:ext>
            </a:extLst>
          </p:cNvPr>
          <p:cNvSpPr>
            <a:spLocks noGrp="1"/>
          </p:cNvSpPr>
          <p:nvPr>
            <p:ph idx="1"/>
          </p:nvPr>
        </p:nvSpPr>
        <p:spPr/>
        <p:txBody>
          <a:bodyPr>
            <a:normAutofit/>
          </a:bodyPr>
          <a:lstStyle/>
          <a:p>
            <a:pPr marL="0" indent="0" algn="ctr">
              <a:buNone/>
            </a:pPr>
            <a:r>
              <a:rPr lang="en-IN" sz="8000" b="1" dirty="0">
                <a:solidFill>
                  <a:schemeClr val="accent1"/>
                </a:solidFill>
                <a:latin typeface="Times New Roman" panose="02020603050405020304" pitchFamily="18" charset="0"/>
                <a:ea typeface="+mj-ea"/>
                <a:cs typeface="Times New Roman" panose="02020603050405020304" pitchFamily="18" charset="0"/>
              </a:rPr>
              <a:t>THANK</a:t>
            </a:r>
            <a:r>
              <a:rPr lang="en-IN" sz="4800" dirty="0"/>
              <a:t> </a:t>
            </a:r>
            <a:r>
              <a:rPr lang="en-IN" sz="8000" b="1" dirty="0">
                <a:solidFill>
                  <a:schemeClr val="accent1"/>
                </a:solidFill>
                <a:latin typeface="Times New Roman" panose="02020603050405020304" pitchFamily="18" charset="0"/>
                <a:ea typeface="+mj-ea"/>
                <a:cs typeface="Times New Roman" panose="02020603050405020304" pitchFamily="18" charset="0"/>
              </a:rPr>
              <a:t>YOU</a:t>
            </a:r>
          </a:p>
        </p:txBody>
      </p:sp>
    </p:spTree>
    <p:extLst>
      <p:ext uri="{BB962C8B-B14F-4D97-AF65-F5344CB8AC3E}">
        <p14:creationId xmlns:p14="http://schemas.microsoft.com/office/powerpoint/2010/main" val="235508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197A-A7FC-4006-B2DA-5D827D2A5572}"/>
              </a:ext>
            </a:extLst>
          </p:cNvPr>
          <p:cNvSpPr>
            <a:spLocks noGrp="1"/>
          </p:cNvSpPr>
          <p:nvPr>
            <p:ph type="title"/>
          </p:nvPr>
        </p:nvSpPr>
        <p:spPr>
          <a:xfrm>
            <a:off x="677334" y="609600"/>
            <a:ext cx="8596668" cy="712763"/>
          </a:xfrm>
        </p:spPr>
        <p:txBody>
          <a:bodyPr>
            <a:normAutofit fontScale="90000"/>
          </a:bodyPr>
          <a:lstStyle/>
          <a:p>
            <a:r>
              <a:rPr lang="en-IN" sz="4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D722B84-B702-4C80-BDDB-59EED5DF3C99}"/>
              </a:ext>
            </a:extLst>
          </p:cNvPr>
          <p:cNvSpPr>
            <a:spLocks noGrp="1"/>
          </p:cNvSpPr>
          <p:nvPr>
            <p:ph idx="1"/>
          </p:nvPr>
        </p:nvSpPr>
        <p:spPr>
          <a:xfrm>
            <a:off x="677334" y="1322363"/>
            <a:ext cx="8596668" cy="4718999"/>
          </a:xfrm>
        </p:spPr>
        <p:txBody>
          <a:bodyPr/>
          <a:lstStyle/>
          <a:p>
            <a:pPr algn="just"/>
            <a:r>
              <a:rPr lang="en-IN" sz="2800" dirty="0">
                <a:latin typeface="Times New Roman" panose="02020603050405020304" pitchFamily="18" charset="0"/>
                <a:cs typeface="Times New Roman" panose="02020603050405020304" pitchFamily="18" charset="0"/>
              </a:rPr>
              <a:t>I have chosen a dataset on worldwide suicidal rate from 1985 – 2015.</a:t>
            </a:r>
          </a:p>
          <a:p>
            <a:pPr algn="just"/>
            <a:r>
              <a:rPr lang="en-IN" sz="2800" dirty="0">
                <a:latin typeface="Times New Roman" panose="02020603050405020304" pitchFamily="18" charset="0"/>
                <a:cs typeface="Times New Roman" panose="02020603050405020304" pitchFamily="18" charset="0"/>
              </a:rPr>
              <a:t>Official dataset was gathered from Kaggle.</a:t>
            </a:r>
          </a:p>
          <a:p>
            <a:pPr algn="just"/>
            <a:r>
              <a:rPr lang="en-IN" sz="2800" dirty="0">
                <a:latin typeface="Times New Roman" panose="02020603050405020304" pitchFamily="18" charset="0"/>
                <a:cs typeface="Times New Roman" panose="02020603050405020304" pitchFamily="18" charset="0"/>
              </a:rPr>
              <a:t>This dataset was built to find signals correspond to increase suicide rates among different divisions worldwide.</a:t>
            </a:r>
          </a:p>
          <a:p>
            <a:pPr algn="just"/>
            <a:r>
              <a:rPr lang="en-IN" sz="2800" dirty="0">
                <a:latin typeface="Times New Roman" panose="02020603050405020304" pitchFamily="18" charset="0"/>
                <a:cs typeface="Times New Roman" panose="02020603050405020304" pitchFamily="18" charset="0"/>
              </a:rPr>
              <a:t>My task is to find correlation between different attributes of dataset and estimate features of suicide rate with association of different problem statements.</a:t>
            </a:r>
          </a:p>
        </p:txBody>
      </p:sp>
    </p:spTree>
    <p:extLst>
      <p:ext uri="{BB962C8B-B14F-4D97-AF65-F5344CB8AC3E}">
        <p14:creationId xmlns:p14="http://schemas.microsoft.com/office/powerpoint/2010/main" val="294669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77F6-2E55-40A7-9246-579AE5E3AAF6}"/>
              </a:ext>
            </a:extLst>
          </p:cNvPr>
          <p:cNvSpPr>
            <a:spLocks noGrp="1"/>
          </p:cNvSpPr>
          <p:nvPr>
            <p:ph type="title"/>
          </p:nvPr>
        </p:nvSpPr>
        <p:spPr>
          <a:xfrm>
            <a:off x="677334" y="609600"/>
            <a:ext cx="8596668" cy="825305"/>
          </a:xfrm>
        </p:spPr>
        <p:txBody>
          <a:bodyPr>
            <a:normAutofit/>
          </a:bodyPr>
          <a:lstStyle/>
          <a:p>
            <a:r>
              <a:rPr lang="en-IN" sz="4000" b="1" dirty="0">
                <a:latin typeface="Times New Roman" panose="02020603050405020304" pitchFamily="18" charset="0"/>
                <a:cs typeface="Times New Roman" panose="02020603050405020304" pitchFamily="18" charset="0"/>
              </a:rPr>
              <a:t>About Dataset</a:t>
            </a:r>
          </a:p>
        </p:txBody>
      </p:sp>
      <p:sp>
        <p:nvSpPr>
          <p:cNvPr id="3" name="Content Placeholder 2">
            <a:extLst>
              <a:ext uri="{FF2B5EF4-FFF2-40B4-BE49-F238E27FC236}">
                <a16:creationId xmlns:a16="http://schemas.microsoft.com/office/drawing/2014/main" id="{21F97E7A-8BF7-47A3-812A-2AF0AA6C398E}"/>
              </a:ext>
            </a:extLst>
          </p:cNvPr>
          <p:cNvSpPr>
            <a:spLocks noGrp="1"/>
          </p:cNvSpPr>
          <p:nvPr>
            <p:ph idx="1"/>
          </p:nvPr>
        </p:nvSpPr>
        <p:spPr>
          <a:xfrm>
            <a:off x="677334" y="1434905"/>
            <a:ext cx="8596668" cy="4606457"/>
          </a:xfrm>
        </p:spPr>
        <p:txBody>
          <a:bodyPr>
            <a:normAutofit/>
          </a:bodyPr>
          <a:lstStyle/>
          <a:p>
            <a:pPr algn="just"/>
            <a:r>
              <a:rPr lang="en-IN" sz="2800" dirty="0">
                <a:latin typeface="Times New Roman" panose="02020603050405020304" pitchFamily="18" charset="0"/>
                <a:cs typeface="Times New Roman" panose="02020603050405020304" pitchFamily="18" charset="0"/>
              </a:rPr>
              <a:t>The dataset I used is downloaded from Kaggle.</a:t>
            </a:r>
          </a:p>
          <a:p>
            <a:pPr algn="just"/>
            <a:r>
              <a:rPr lang="en-IN" sz="2800" dirty="0">
                <a:latin typeface="Times New Roman" panose="02020603050405020304" pitchFamily="18" charset="0"/>
                <a:cs typeface="Times New Roman" panose="02020603050405020304" pitchFamily="18" charset="0"/>
              </a:rPr>
              <a:t>Dataset consist of 27821 rows and 12 columns.</a:t>
            </a:r>
          </a:p>
          <a:p>
            <a:pPr algn="just"/>
            <a:r>
              <a:rPr lang="en-IN" sz="2800" dirty="0">
                <a:latin typeface="Times New Roman" panose="02020603050405020304" pitchFamily="18" charset="0"/>
                <a:cs typeface="Times New Roman" panose="02020603050405020304" pitchFamily="18" charset="0"/>
              </a:rPr>
              <a:t>Columns containing interrelated data such as country, year, sex, age, suicide no., population, suicides/100k pop., country-year, HDI for year, GDP for year, GDP per capita, and generation.</a:t>
            </a:r>
          </a:p>
        </p:txBody>
      </p:sp>
    </p:spTree>
    <p:extLst>
      <p:ext uri="{BB962C8B-B14F-4D97-AF65-F5344CB8AC3E}">
        <p14:creationId xmlns:p14="http://schemas.microsoft.com/office/powerpoint/2010/main" val="1879001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FCEB-8B72-419F-9A3B-CF57833EB1C1}"/>
              </a:ext>
            </a:extLst>
          </p:cNvPr>
          <p:cNvSpPr>
            <a:spLocks noGrp="1"/>
          </p:cNvSpPr>
          <p:nvPr>
            <p:ph type="title"/>
          </p:nvPr>
        </p:nvSpPr>
        <p:spPr>
          <a:xfrm>
            <a:off x="677334" y="609600"/>
            <a:ext cx="8596668" cy="754966"/>
          </a:xfrm>
        </p:spPr>
        <p:txBody>
          <a:bodyPr>
            <a:normAutofit/>
          </a:bodyPr>
          <a:lstStyle/>
          <a:p>
            <a:r>
              <a:rPr lang="en-IN" sz="4000" b="1" dirty="0">
                <a:latin typeface="Times New Roman" panose="02020603050405020304" pitchFamily="18" charset="0"/>
                <a:cs typeface="Times New Roman" panose="02020603050405020304" pitchFamily="18" charset="0"/>
              </a:rPr>
              <a:t>Objective of Analysis</a:t>
            </a:r>
          </a:p>
        </p:txBody>
      </p:sp>
      <p:sp>
        <p:nvSpPr>
          <p:cNvPr id="3" name="Content Placeholder 2">
            <a:extLst>
              <a:ext uri="{FF2B5EF4-FFF2-40B4-BE49-F238E27FC236}">
                <a16:creationId xmlns:a16="http://schemas.microsoft.com/office/drawing/2014/main" id="{B0F841C1-18FE-4217-BBB7-E4197BAA95CC}"/>
              </a:ext>
            </a:extLst>
          </p:cNvPr>
          <p:cNvSpPr>
            <a:spLocks noGrp="1"/>
          </p:cNvSpPr>
          <p:nvPr>
            <p:ph idx="1"/>
          </p:nvPr>
        </p:nvSpPr>
        <p:spPr>
          <a:xfrm>
            <a:off x="677334" y="1364567"/>
            <a:ext cx="8596668" cy="4676796"/>
          </a:xfrm>
        </p:spPr>
        <p:txBody>
          <a:bodyPr/>
          <a:lstStyle/>
          <a:p>
            <a:pPr algn="just"/>
            <a:r>
              <a:rPr lang="en-IN" sz="2800" dirty="0">
                <a:latin typeface="Times New Roman" panose="02020603050405020304" pitchFamily="18" charset="0"/>
                <a:cs typeface="Times New Roman" panose="02020603050405020304" pitchFamily="18" charset="0"/>
              </a:rPr>
              <a:t>The objective of this study was to estimate the features of suicide rate and its association with population, age, gender, generation, country, year, and economic development.</a:t>
            </a:r>
          </a:p>
          <a:p>
            <a:pPr algn="just"/>
            <a:r>
              <a:rPr lang="en-IN" sz="2800" dirty="0">
                <a:latin typeface="Times New Roman" panose="02020603050405020304" pitchFamily="18" charset="0"/>
                <a:cs typeface="Times New Roman" panose="02020603050405020304" pitchFamily="18" charset="0"/>
              </a:rPr>
              <a:t>And presenting all my visualization in a single attractive dashboard.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55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3946-7677-49A1-96B7-13F69E5F9846}"/>
              </a:ext>
            </a:extLst>
          </p:cNvPr>
          <p:cNvSpPr>
            <a:spLocks noGrp="1"/>
          </p:cNvSpPr>
          <p:nvPr>
            <p:ph type="title"/>
          </p:nvPr>
        </p:nvSpPr>
        <p:spPr>
          <a:xfrm>
            <a:off x="677334" y="609600"/>
            <a:ext cx="8596668" cy="769034"/>
          </a:xfrm>
        </p:spPr>
        <p:txBody>
          <a:bodyPr>
            <a:normAutofit/>
          </a:bodyPr>
          <a:lstStyle/>
          <a:p>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8C8849D-A245-432A-86A2-BD84B7BCCCDA}"/>
              </a:ext>
            </a:extLst>
          </p:cNvPr>
          <p:cNvSpPr>
            <a:spLocks noGrp="1"/>
          </p:cNvSpPr>
          <p:nvPr>
            <p:ph idx="1"/>
          </p:nvPr>
        </p:nvSpPr>
        <p:spPr>
          <a:xfrm>
            <a:off x="677334" y="1378635"/>
            <a:ext cx="8596668" cy="4662728"/>
          </a:xfrm>
        </p:spPr>
        <p:txBody>
          <a:bodyPr>
            <a:normAutofit/>
          </a:bodyPr>
          <a:lstStyle/>
          <a:p>
            <a:r>
              <a:rPr lang="en-IN" sz="2800" dirty="0">
                <a:latin typeface="Times New Roman" panose="02020603050405020304" pitchFamily="18" charset="0"/>
                <a:cs typeface="Times New Roman" panose="02020603050405020304" pitchFamily="18" charset="0"/>
              </a:rPr>
              <a:t>Given a dataset of worldwide suicide rate, aim is to…</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Find in which year most of the cases occurred.</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Find In which country most of the cases occurred.</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Find which age attempts more suicides.</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Find which gender attempt more suicides.</a:t>
            </a:r>
          </a:p>
          <a:p>
            <a:pPr marL="800100" lvl="1" indent="-342900">
              <a:buFont typeface="+mj-lt"/>
              <a:buAutoNum type="arabicPeriod"/>
            </a:pPr>
            <a:r>
              <a:rPr lang="en-IN" sz="2800" dirty="0">
                <a:latin typeface="Times New Roman" panose="02020603050405020304" pitchFamily="18" charset="0"/>
                <a:cs typeface="Times New Roman" panose="02020603050405020304" pitchFamily="18" charset="0"/>
              </a:rPr>
              <a:t>Find top 10 countries in correlation with highest suicidal attempts.</a:t>
            </a:r>
          </a:p>
          <a:p>
            <a:pPr marL="800100" lvl="1"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0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007F7-665B-40DC-96A0-7BD195CE51E9}"/>
              </a:ext>
            </a:extLst>
          </p:cNvPr>
          <p:cNvSpPr>
            <a:spLocks noGrp="1"/>
          </p:cNvSpPr>
          <p:nvPr>
            <p:ph type="title"/>
          </p:nvPr>
        </p:nvSpPr>
        <p:spPr>
          <a:xfrm>
            <a:off x="677334" y="609600"/>
            <a:ext cx="8596668" cy="702365"/>
          </a:xfrm>
        </p:spPr>
        <p:txBody>
          <a:bodyPr>
            <a:normAutofit/>
          </a:bodyPr>
          <a:lstStyle/>
          <a:p>
            <a:r>
              <a:rPr lang="en-IN"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5F7D29F-09E3-4309-A7CA-62F09BC66218}"/>
              </a:ext>
            </a:extLst>
          </p:cNvPr>
          <p:cNvSpPr>
            <a:spLocks noGrp="1"/>
          </p:cNvSpPr>
          <p:nvPr>
            <p:ph idx="1"/>
          </p:nvPr>
        </p:nvSpPr>
        <p:spPr>
          <a:xfrm>
            <a:off x="677334" y="1563757"/>
            <a:ext cx="8596668" cy="4477605"/>
          </a:xfrm>
        </p:spPr>
        <p:txBody>
          <a:bodyPr>
            <a:normAutofit fontScale="92500" lnSpcReduction="20000"/>
          </a:bodyPr>
          <a:lstStyle/>
          <a:p>
            <a:pPr marL="971550" lvl="1" indent="-514350" algn="just">
              <a:buFont typeface="+mj-lt"/>
              <a:buAutoNum type="arabicPeriod" startAt="6"/>
            </a:pPr>
            <a:r>
              <a:rPr lang="en-IN" sz="3000" dirty="0">
                <a:latin typeface="Times New Roman" panose="02020603050405020304" pitchFamily="18" charset="0"/>
                <a:cs typeface="Times New Roman" panose="02020603050405020304" pitchFamily="18" charset="0"/>
              </a:rPr>
              <a:t>Find top 10 countries population with highest suicidal attempts.</a:t>
            </a:r>
          </a:p>
          <a:p>
            <a:pPr marL="800100" lvl="1" indent="-342900" algn="just">
              <a:buFont typeface="+mj-lt"/>
              <a:buAutoNum type="arabicPeriod" startAt="6"/>
            </a:pPr>
            <a:r>
              <a:rPr lang="en-IN" sz="3000" dirty="0">
                <a:latin typeface="Times New Roman" panose="02020603050405020304" pitchFamily="18" charset="0"/>
                <a:cs typeface="Times New Roman" panose="02020603050405020304" pitchFamily="18" charset="0"/>
              </a:rPr>
              <a:t>Find worldwide suicides by generation of different age/gender.</a:t>
            </a:r>
          </a:p>
          <a:p>
            <a:pPr marL="800100" lvl="1" indent="-342900" algn="just">
              <a:buFont typeface="+mj-lt"/>
              <a:buAutoNum type="arabicPeriod" startAt="6"/>
            </a:pPr>
            <a:r>
              <a:rPr lang="en-IN" sz="3000" dirty="0">
                <a:latin typeface="Times New Roman" panose="02020603050405020304" pitchFamily="18" charset="0"/>
                <a:cs typeface="Times New Roman" panose="02020603050405020304" pitchFamily="18" charset="0"/>
              </a:rPr>
              <a:t>Find count of people committed suicide by different age, country, gender, and year.</a:t>
            </a:r>
          </a:p>
          <a:p>
            <a:pPr marL="800100" lvl="1" indent="-342900" algn="just">
              <a:buFont typeface="+mj-lt"/>
              <a:buAutoNum type="arabicPeriod" startAt="6"/>
            </a:pPr>
            <a:r>
              <a:rPr lang="en-IN" sz="3000" dirty="0">
                <a:latin typeface="Times New Roman" panose="02020603050405020304" pitchFamily="18" charset="0"/>
                <a:cs typeface="Times New Roman" panose="02020603050405020304" pitchFamily="18" charset="0"/>
              </a:rPr>
              <a:t>Compare suicides per 100k population by human development index and find out the direct link between them.</a:t>
            </a:r>
          </a:p>
          <a:p>
            <a:pPr marL="800100" lvl="1" indent="-342900" algn="just">
              <a:buFont typeface="+mj-lt"/>
              <a:buAutoNum type="arabicPeriod" startAt="6"/>
            </a:pPr>
            <a:r>
              <a:rPr lang="en-IN" sz="3000" dirty="0">
                <a:latin typeface="Times New Roman" panose="02020603050405020304" pitchFamily="18" charset="0"/>
                <a:cs typeface="Times New Roman" panose="02020603050405020304" pitchFamily="18" charset="0"/>
              </a:rPr>
              <a:t>Find out the direct link between suicidal rate and </a:t>
            </a:r>
            <a:r>
              <a:rPr lang="en-IN" sz="3000" dirty="0" err="1">
                <a:latin typeface="Times New Roman" panose="02020603050405020304" pitchFamily="18" charset="0"/>
                <a:cs typeface="Times New Roman" panose="02020603050405020304" pitchFamily="18" charset="0"/>
              </a:rPr>
              <a:t>gdp</a:t>
            </a:r>
            <a:r>
              <a:rPr lang="en-IN" sz="3000" dirty="0">
                <a:latin typeface="Times New Roman" panose="02020603050405020304" pitchFamily="18" charset="0"/>
                <a:cs typeface="Times New Roman" panose="02020603050405020304" pitchFamily="18" charset="0"/>
              </a:rPr>
              <a:t> for year and for capita.</a:t>
            </a:r>
          </a:p>
          <a:p>
            <a:endParaRPr lang="en-IN" dirty="0"/>
          </a:p>
        </p:txBody>
      </p:sp>
    </p:spTree>
    <p:extLst>
      <p:ext uri="{BB962C8B-B14F-4D97-AF65-F5344CB8AC3E}">
        <p14:creationId xmlns:p14="http://schemas.microsoft.com/office/powerpoint/2010/main" val="335331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59D7-1E8F-4DCA-9167-D6C432694716}"/>
              </a:ext>
            </a:extLst>
          </p:cNvPr>
          <p:cNvSpPr>
            <a:spLocks noGrp="1"/>
          </p:cNvSpPr>
          <p:nvPr>
            <p:ph type="title"/>
          </p:nvPr>
        </p:nvSpPr>
        <p:spPr>
          <a:xfrm>
            <a:off x="677334" y="284923"/>
            <a:ext cx="8596668" cy="951914"/>
          </a:xfrm>
        </p:spPr>
        <p:txBody>
          <a:bodyPr>
            <a:normAutofit/>
          </a:bodyPr>
          <a:lstStyle/>
          <a:p>
            <a:r>
              <a:rPr lang="en-IN" sz="4000" b="1" dirty="0">
                <a:latin typeface="Times New Roman" panose="02020603050405020304" pitchFamily="18" charset="0"/>
                <a:cs typeface="Times New Roman" panose="02020603050405020304" pitchFamily="18" charset="0"/>
              </a:rPr>
              <a:t>Outcome/Results</a:t>
            </a:r>
          </a:p>
        </p:txBody>
      </p:sp>
      <p:sp>
        <p:nvSpPr>
          <p:cNvPr id="3" name="Content Placeholder 2">
            <a:extLst>
              <a:ext uri="{FF2B5EF4-FFF2-40B4-BE49-F238E27FC236}">
                <a16:creationId xmlns:a16="http://schemas.microsoft.com/office/drawing/2014/main" id="{0B7BA381-D749-4295-9906-3DEF9ADA2871}"/>
              </a:ext>
            </a:extLst>
          </p:cNvPr>
          <p:cNvSpPr>
            <a:spLocks noGrp="1"/>
          </p:cNvSpPr>
          <p:nvPr>
            <p:ph idx="1"/>
          </p:nvPr>
        </p:nvSpPr>
        <p:spPr>
          <a:xfrm>
            <a:off x="677334" y="981885"/>
            <a:ext cx="8596668" cy="5591192"/>
          </a:xfrm>
        </p:spPr>
        <p:txBody>
          <a:bodyPr>
            <a:normAutofit fontScale="92500" lnSpcReduction="20000"/>
          </a:bodyPr>
          <a:lstStyle/>
          <a:p>
            <a:pPr algn="just"/>
            <a:r>
              <a:rPr lang="en-IN" sz="2800" dirty="0">
                <a:latin typeface="Times New Roman" panose="02020603050405020304" pitchFamily="18" charset="0"/>
                <a:cs typeface="Times New Roman" panose="02020603050405020304" pitchFamily="18" charset="0"/>
              </a:rPr>
              <a:t>Worldwide highest suicidal cases occurred in 1995.</a:t>
            </a:r>
          </a:p>
          <a:p>
            <a:pPr algn="just"/>
            <a:r>
              <a:rPr lang="en-IN" sz="2800" dirty="0">
                <a:latin typeface="Times New Roman" panose="02020603050405020304" pitchFamily="18" charset="0"/>
                <a:cs typeface="Times New Roman" panose="02020603050405020304" pitchFamily="18" charset="0"/>
              </a:rPr>
              <a:t>The country in which overall most of the cases occurred is Russian federation.</a:t>
            </a:r>
          </a:p>
          <a:p>
            <a:pPr algn="just"/>
            <a:r>
              <a:rPr lang="en-IN" sz="2800" dirty="0">
                <a:latin typeface="Times New Roman" panose="02020603050405020304" pitchFamily="18" charset="0"/>
                <a:cs typeface="Times New Roman" panose="02020603050405020304" pitchFamily="18" charset="0"/>
              </a:rPr>
              <a:t>75+ age group attempts more suicide, actually highest peak of 75+ age group was in 1995.</a:t>
            </a:r>
          </a:p>
          <a:p>
            <a:pPr algn="just"/>
            <a:r>
              <a:rPr lang="en-IN" sz="2800" dirty="0">
                <a:latin typeface="Times New Roman" panose="02020603050405020304" pitchFamily="18" charset="0"/>
                <a:cs typeface="Times New Roman" panose="02020603050405020304" pitchFamily="18" charset="0"/>
              </a:rPr>
              <a:t>Globally 79% male and 21% female committed suicide from 1985 – 2015.</a:t>
            </a:r>
          </a:p>
          <a:p>
            <a:pPr algn="just"/>
            <a:r>
              <a:rPr lang="en-IN" sz="2800" dirty="0">
                <a:latin typeface="Times New Roman" panose="02020603050405020304" pitchFamily="18" charset="0"/>
                <a:cs typeface="Times New Roman" panose="02020603050405020304" pitchFamily="18" charset="0"/>
              </a:rPr>
              <a:t>Silent in generation attempted most of the suicide cases in which 55 – 74, and 75 + age groups are involved the most.</a:t>
            </a:r>
          </a:p>
          <a:p>
            <a:pPr algn="just"/>
            <a:r>
              <a:rPr lang="en-IN" sz="2800" dirty="0">
                <a:latin typeface="Times New Roman" panose="02020603050405020304" pitchFamily="18" charset="0"/>
                <a:cs typeface="Times New Roman" panose="02020603050405020304" pitchFamily="18" charset="0"/>
              </a:rPr>
              <a:t>Russian federation terms to be most populated, then comes japan, and Ukraine correlated with suicide rate.</a:t>
            </a:r>
          </a:p>
          <a:p>
            <a:pPr algn="just"/>
            <a:r>
              <a:rPr lang="en-IN" sz="2800" dirty="0">
                <a:latin typeface="Times New Roman" panose="02020603050405020304" pitchFamily="18" charset="0"/>
                <a:cs typeface="Times New Roman" panose="02020603050405020304" pitchFamily="18" charset="0"/>
              </a:rPr>
              <a:t>My project presentation video link is below:</a:t>
            </a:r>
          </a:p>
          <a:p>
            <a:pPr algn="just"/>
            <a:r>
              <a:rPr lang="en-IN" sz="2800" dirty="0">
                <a:latin typeface="Times New Roman" panose="02020603050405020304" pitchFamily="18" charset="0"/>
                <a:cs typeface="Times New Roman" panose="02020603050405020304" pitchFamily="18" charset="0"/>
                <a:hlinkClick r:id="rId2"/>
              </a:rPr>
              <a:t>https://drive.google.com/drive/folders/1s7zPmADrtJvMfK4ltftiwj7G907bI_uP?usp=sharing</a:t>
            </a:r>
            <a:endParaRPr lang="en-IN" sz="2800" dirty="0">
              <a:latin typeface="Times New Roman" panose="02020603050405020304" pitchFamily="18" charset="0"/>
              <a:cs typeface="Times New Roman" panose="02020603050405020304" pitchFamily="18" charset="0"/>
            </a:endParaRPr>
          </a:p>
          <a:p>
            <a:endParaRPr lang="en-IN" sz="600" dirty="0"/>
          </a:p>
        </p:txBody>
      </p:sp>
    </p:spTree>
    <p:extLst>
      <p:ext uri="{BB962C8B-B14F-4D97-AF65-F5344CB8AC3E}">
        <p14:creationId xmlns:p14="http://schemas.microsoft.com/office/powerpoint/2010/main" val="279973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D24E-4D88-467A-B13A-64F2BF4E8E07}"/>
              </a:ext>
            </a:extLst>
          </p:cNvPr>
          <p:cNvSpPr>
            <a:spLocks noGrp="1"/>
          </p:cNvSpPr>
          <p:nvPr>
            <p:ph type="title"/>
          </p:nvPr>
        </p:nvSpPr>
        <p:spPr>
          <a:xfrm>
            <a:off x="677334" y="609600"/>
            <a:ext cx="8596668" cy="755374"/>
          </a:xfrm>
        </p:spPr>
        <p:txBody>
          <a:bodyPr>
            <a:normAutofit/>
          </a:bodyPr>
          <a:lstStyle/>
          <a:p>
            <a:r>
              <a:rPr lang="en-IN" sz="4000" b="1" dirty="0">
                <a:latin typeface="Times New Roman" panose="02020603050405020304" pitchFamily="18" charset="0"/>
                <a:cs typeface="Times New Roman" panose="02020603050405020304" pitchFamily="18" charset="0"/>
              </a:rPr>
              <a:t>Analysis and Visualization</a:t>
            </a:r>
          </a:p>
        </p:txBody>
      </p:sp>
      <p:graphicFrame>
        <p:nvGraphicFramePr>
          <p:cNvPr id="4" name="Content Placeholder 3">
            <a:extLst>
              <a:ext uri="{FF2B5EF4-FFF2-40B4-BE49-F238E27FC236}">
                <a16:creationId xmlns:a16="http://schemas.microsoft.com/office/drawing/2014/main" id="{95711340-CC76-4094-A256-08C0B24D0E16}"/>
              </a:ext>
            </a:extLst>
          </p:cNvPr>
          <p:cNvGraphicFramePr>
            <a:graphicFrameLocks noGrp="1"/>
          </p:cNvGraphicFramePr>
          <p:nvPr>
            <p:ph idx="1"/>
            <p:extLst>
              <p:ext uri="{D42A27DB-BD31-4B8C-83A1-F6EECF244321}">
                <p14:modId xmlns:p14="http://schemas.microsoft.com/office/powerpoint/2010/main" val="121035753"/>
              </p:ext>
            </p:extLst>
          </p:nvPr>
        </p:nvGraphicFramePr>
        <p:xfrm>
          <a:off x="677690" y="1488281"/>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466FB55-DAD4-4615-9F4C-2AD8D5395DC2}"/>
              </a:ext>
            </a:extLst>
          </p:cNvPr>
          <p:cNvSpPr txBox="1"/>
          <p:nvPr/>
        </p:nvSpPr>
        <p:spPr>
          <a:xfrm>
            <a:off x="677334" y="5499652"/>
            <a:ext cx="8596312"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As we can see, 75+ age group attempted most of the suicides globally, then comes  55-74 years, 35-54 years and so on.</a:t>
            </a:r>
          </a:p>
        </p:txBody>
      </p:sp>
    </p:spTree>
    <p:extLst>
      <p:ext uri="{BB962C8B-B14F-4D97-AF65-F5344CB8AC3E}">
        <p14:creationId xmlns:p14="http://schemas.microsoft.com/office/powerpoint/2010/main" val="6041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1256</TotalTime>
  <Words>691</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Avant_G-Bold</vt:lpstr>
      <vt:lpstr>Times New Roman</vt:lpstr>
      <vt:lpstr>Trebuchet MS</vt:lpstr>
      <vt:lpstr>Wingdings 3</vt:lpstr>
      <vt:lpstr>Facet</vt:lpstr>
      <vt:lpstr>sss</vt:lpstr>
      <vt:lpstr>PowerPoint Presentation</vt:lpstr>
      <vt:lpstr>Introduction</vt:lpstr>
      <vt:lpstr>About Dataset</vt:lpstr>
      <vt:lpstr>Objective of Analysis</vt:lpstr>
      <vt:lpstr>Problem Statement</vt:lpstr>
      <vt:lpstr>Problem Statement</vt:lpstr>
      <vt:lpstr>Outcome/Results</vt:lpstr>
      <vt:lpstr>Analysis and Visualization</vt:lpstr>
      <vt:lpstr>Analysis and Visualization</vt:lpstr>
      <vt:lpstr>Analysis and Visualization</vt:lpstr>
      <vt:lpstr>Analysis and Visualization</vt:lpstr>
      <vt:lpstr>Analysis and Visualization</vt:lpstr>
      <vt:lpstr>Analysis and Visualization</vt:lpstr>
      <vt:lpstr>Analysis and Visualization</vt:lpstr>
      <vt:lpstr>Analysis and Visualization</vt:lpstr>
      <vt:lpstr>Analysis and Visualization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Anubhav Chauhan</dc:creator>
  <cp:lastModifiedBy>Anubhav Chauhan</cp:lastModifiedBy>
  <cp:revision>40</cp:revision>
  <dcterms:created xsi:type="dcterms:W3CDTF">2020-08-24T10:14:33Z</dcterms:created>
  <dcterms:modified xsi:type="dcterms:W3CDTF">2020-08-31T10:39:01Z</dcterms:modified>
</cp:coreProperties>
</file>