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4"/>
  </p:sldMasterIdLst>
  <p:notesMasterIdLst>
    <p:notesMasterId r:id="rId22"/>
  </p:notesMasterIdLst>
  <p:sldIdLst>
    <p:sldId id="330" r:id="rId5"/>
    <p:sldId id="331" r:id="rId6"/>
    <p:sldId id="332" r:id="rId7"/>
    <p:sldId id="354" r:id="rId8"/>
    <p:sldId id="355" r:id="rId9"/>
    <p:sldId id="356" r:id="rId10"/>
    <p:sldId id="357" r:id="rId11"/>
    <p:sldId id="358" r:id="rId12"/>
    <p:sldId id="359" r:id="rId13"/>
    <p:sldId id="363" r:id="rId14"/>
    <p:sldId id="360" r:id="rId15"/>
    <p:sldId id="361" r:id="rId16"/>
    <p:sldId id="362" r:id="rId17"/>
    <p:sldId id="364" r:id="rId18"/>
    <p:sldId id="365" r:id="rId19"/>
    <p:sldId id="366" r:id="rId20"/>
    <p:sldId id="367" r:id="rId2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99F6DE-E014-D256-A3F2-DAA212EE2FEB}" name="Jerry Grimes" initials="JG" userId="S::jgrimes@tenten.works::92bf430e-7373-4477-948e-4bef87cd0f30" providerId="AD"/>
  <p188:author id="{4FA433F8-8980-BF84-DC9E-B1B5A1B20F0C}" name="Jeremy Grimes" initials="G&amp;C0_JG" userId="Jeremy Grim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nTen" initials="TT" lastIdx="0" clrIdx="0">
    <p:extLst>
      <p:ext uri="{19B8F6BF-5375-455C-9EA6-DF929625EA0E}">
        <p15:presenceInfo xmlns:p15="http://schemas.microsoft.com/office/powerpoint/2012/main" userId="Ten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747"/>
    <a:srgbClr val="2CC84D"/>
    <a:srgbClr val="A29EB2"/>
    <a:srgbClr val="6F6887"/>
    <a:srgbClr val="D9D9D9"/>
    <a:srgbClr val="404040"/>
    <a:srgbClr val="F2F2F2"/>
    <a:srgbClr val="FFFFFF"/>
    <a:srgbClr val="C8C5D1"/>
    <a:srgbClr val="423A6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27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-6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F6D5FC2A-8169-4FC6-89E1-14CC55CE1249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E23A674-1181-46DB-B553-0D8703428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7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itle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81000" y="6323112"/>
            <a:ext cx="3048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©2022</a:t>
            </a:r>
            <a:r>
              <a:rPr lang="en-US" sz="1000" b="0" i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Brillio  |  Proprietary &amp; Confidential</a:t>
            </a:r>
            <a:endParaRPr lang="en-US" sz="10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D17517B-F3A6-E24F-8D87-5BB06E05E4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5097"/>
            <a:ext cx="1691640" cy="7169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E432CD9-60B9-3941-911B-9FA5BE769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59" y="2276856"/>
            <a:ext cx="6630463" cy="1599405"/>
          </a:xfrm>
        </p:spPr>
        <p:txBody>
          <a:bodyPr anchor="t" anchorCtr="0"/>
          <a:lstStyle>
            <a:lvl1pPr marL="0" indent="0" algn="l">
              <a:lnSpc>
                <a:spcPts val="5200"/>
              </a:lnSpc>
              <a:buFont typeface="Arial" panose="020B0604020202020204" pitchFamily="34" charset="0"/>
              <a:buNone/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two 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65B9A9-31B8-0946-A4CC-EA25A133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8304"/>
            <a:ext cx="3663315" cy="451104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1162D4-E146-184F-8135-FEA0B95A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4645613"/>
            <a:ext cx="3663315" cy="325142"/>
          </a:xfrm>
          <a:prstGeom prst="rect">
            <a:avLst/>
          </a:prstGeom>
        </p:spPr>
        <p:txBody>
          <a:bodyPr lIns="0"/>
          <a:lstStyle>
            <a:lvl1pPr algn="l"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: 2/3, 1/3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753364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3874" y="1524000"/>
            <a:ext cx="3682365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B6A37E6-588E-B447-9061-8808FA6E8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7874D7-3AE4-914F-B27E-FA8C4A74C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B4331A-BF38-A449-8B38-E23F9A30F2FE}"/>
              </a:ext>
            </a:extLst>
          </p:cNvPr>
          <p:cNvCxnSpPr/>
          <p:nvPr userDrawn="1"/>
        </p:nvCxnSpPr>
        <p:spPr>
          <a:xfrm>
            <a:off x="8027582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3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3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9" y="1524000"/>
            <a:ext cx="3663315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524000"/>
            <a:ext cx="362585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68640" y="1524000"/>
            <a:ext cx="362585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DCE488DB-A8BA-5843-AE4E-13464982D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6BF12A5-BE15-3546-9A5E-73924E040D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56736C-7BC3-1442-8D30-BB14B1EB9EFF}"/>
              </a:ext>
            </a:extLst>
          </p:cNvPr>
          <p:cNvCxnSpPr/>
          <p:nvPr userDrawn="1"/>
        </p:nvCxnSpPr>
        <p:spPr>
          <a:xfrm>
            <a:off x="4157331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AF2F6-D427-8743-8B4A-1409646F4AB6}"/>
              </a:ext>
            </a:extLst>
          </p:cNvPr>
          <p:cNvCxnSpPr/>
          <p:nvPr userDrawn="1"/>
        </p:nvCxnSpPr>
        <p:spPr>
          <a:xfrm>
            <a:off x="8027582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0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4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84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21792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914400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EA9704D5-DC68-094C-AF2B-4D625D5E17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EA31C9C-E5EE-9F42-9056-58F5BFCEC8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81B86-EBB4-7E47-911E-5A465EA86252}"/>
              </a:ext>
            </a:extLst>
          </p:cNvPr>
          <p:cNvCxnSpPr/>
          <p:nvPr userDrawn="1"/>
        </p:nvCxnSpPr>
        <p:spPr>
          <a:xfrm>
            <a:off x="3179136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C6698B-58BD-634C-8B18-B68880B76510}"/>
              </a:ext>
            </a:extLst>
          </p:cNvPr>
          <p:cNvCxnSpPr/>
          <p:nvPr userDrawn="1"/>
        </p:nvCxnSpPr>
        <p:spPr>
          <a:xfrm>
            <a:off x="6096000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117546-A46A-454D-BFDF-DCBBB966CF7B}"/>
              </a:ext>
            </a:extLst>
          </p:cNvPr>
          <p:cNvCxnSpPr/>
          <p:nvPr userDrawn="1"/>
        </p:nvCxnSpPr>
        <p:spPr>
          <a:xfrm>
            <a:off x="9030586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rillio_Title only slid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2C49ED69-80A3-074D-A2B6-7C36DB4C70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32F4B4-0D7E-DE49-8E50-0E1194556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11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illio_Blank slid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8D6DB58-1443-E047-A356-ED276F2EA3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C4C1-B694-F043-89B7-FD92B764E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2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Title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81000" y="6323112"/>
            <a:ext cx="3048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©2022</a:t>
            </a:r>
            <a:r>
              <a:rPr lang="en-US" sz="1000" b="0" i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Brillio  |  Proprietary &amp; Confidential</a:t>
            </a:r>
            <a:endParaRPr lang="en-US" sz="10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D17517B-F3A6-E24F-8D87-5BB06E05E4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5097"/>
            <a:ext cx="1691640" cy="7169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AAAB278-9F91-8B40-A29F-A34306522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59" y="2276856"/>
            <a:ext cx="6630463" cy="1599405"/>
          </a:xfrm>
        </p:spPr>
        <p:txBody>
          <a:bodyPr anchor="t" anchorCtr="0"/>
          <a:lstStyle>
            <a:lvl1pPr marL="0" indent="0" algn="l">
              <a:lnSpc>
                <a:spcPts val="5200"/>
              </a:lnSpc>
              <a:buFont typeface="Arial" panose="020B0604020202020204" pitchFamily="34" charset="0"/>
              <a:buNone/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two 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71D17FF-57BA-574D-8CC1-2326FCFFC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8304"/>
            <a:ext cx="3663315" cy="451104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72C4F7A-3AC8-324F-8577-14F18AAC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4645613"/>
            <a:ext cx="3663315" cy="325142"/>
          </a:xfrm>
          <a:prstGeom prst="rect">
            <a:avLst/>
          </a:prstGeom>
        </p:spPr>
        <p:txBody>
          <a:bodyPr lIns="0"/>
          <a:lstStyle>
            <a:lvl1pPr algn="l"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1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Agenda slid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8994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7048"/>
            <a:ext cx="11460480" cy="4203827"/>
          </a:xfrm>
        </p:spPr>
        <p:txBody>
          <a:bodyPr>
            <a:noAutofit/>
          </a:bodyPr>
          <a:lstStyle>
            <a:lvl1pPr marL="345948" indent="-342900" defTabSz="914377">
              <a:lnSpc>
                <a:spcPts val="2100"/>
              </a:lnSpc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7590" indent="-34290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34690" indent="0" algn="l">
              <a:lnSpc>
                <a:spcPts val="2100"/>
              </a:lnSpc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63284">
              <a:defRPr sz="1867"/>
            </a:lvl6pPr>
            <a:lvl7pPr marL="463284" indent="-228594">
              <a:defRPr sz="1867"/>
            </a:lvl7pPr>
            <a:lvl8pPr marL="463284">
              <a:defRPr sz="1867"/>
            </a:lvl8pPr>
            <a:lvl9pPr marL="463284" indent="-228594">
              <a:spcBef>
                <a:spcPts val="40"/>
              </a:spcBef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A09B600B-361E-8641-95A1-C0996630F8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5FACF-296F-BA4D-A344-50044DB6C3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51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Divider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228600"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C192AEC-5E7A-9E42-B332-313C2549F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6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Divider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228600"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C192AEC-5E7A-9E42-B332-313C2549F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illio_Quote slide">
    <p:bg>
      <p:bgPr>
        <a:solidFill>
          <a:srgbClr val="21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5940" y="2022741"/>
            <a:ext cx="9887803" cy="3609432"/>
          </a:xfrm>
        </p:spPr>
        <p:txBody>
          <a:bodyPr rIns="228600" anchor="t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3E1A1356-EC89-514D-9B0D-36B289BC0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74CBC2-4515-AF47-B548-7718CE3772D3}"/>
              </a:ext>
            </a:extLst>
          </p:cNvPr>
          <p:cNvCxnSpPr>
            <a:cxnSpLocks/>
          </p:cNvCxnSpPr>
          <p:nvPr userDrawn="1"/>
        </p:nvCxnSpPr>
        <p:spPr>
          <a:xfrm>
            <a:off x="1125940" y="1748485"/>
            <a:ext cx="4271555" cy="0"/>
          </a:xfrm>
          <a:prstGeom prst="line">
            <a:avLst/>
          </a:prstGeom>
          <a:ln w="12700">
            <a:solidFill>
              <a:srgbClr val="2CC8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47EEA8D-74AC-FC4E-8BD2-2F8722BF21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ext slide_1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11460480" cy="4206875"/>
          </a:xfrm>
        </p:spPr>
        <p:txBody>
          <a:bodyPr/>
          <a:lstStyle>
            <a:lvl1pPr>
              <a:spcAft>
                <a:spcPts val="600"/>
              </a:spcAft>
              <a:defRPr sz="1600" baseline="0"/>
            </a:lvl1pPr>
            <a:lvl2pPr>
              <a:spcAft>
                <a:spcPts val="600"/>
              </a:spcAft>
              <a:defRPr sz="1600" baseline="0"/>
            </a:lvl2pPr>
            <a:lvl3pPr>
              <a:spcAft>
                <a:spcPts val="600"/>
              </a:spcAft>
              <a:defRPr sz="1600" baseline="0"/>
            </a:lvl3pPr>
            <a:lvl4pPr>
              <a:spcAft>
                <a:spcPts val="600"/>
              </a:spcAft>
              <a:defRPr sz="1600" baseline="0"/>
            </a:lvl4pPr>
            <a:lvl5pPr>
              <a:spcAft>
                <a:spcPts val="600"/>
              </a:spcAft>
              <a:defRPr sz="16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38217C44-A752-5A44-99D8-5359A575D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C0C99-4337-4144-A5B8-0AD6B7ED4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43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560832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4000"/>
            <a:ext cx="560832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52353CEA-8F9C-654F-82AE-A315372A19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754A73-EA1E-8B40-B53A-1A23BDC22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A7E595-7689-F043-95F5-42747B017E10}"/>
              </a:ext>
            </a:extLst>
          </p:cNvPr>
          <p:cNvCxnSpPr/>
          <p:nvPr userDrawn="1"/>
        </p:nvCxnSpPr>
        <p:spPr>
          <a:xfrm>
            <a:off x="6096000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: 1/3, 2/3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3663315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524000"/>
            <a:ext cx="755269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9051CCF-1619-0041-AF3F-DF121710EF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AB132D-7F0A-4149-8E65-81E2DF016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2D90C5-37FF-2B41-B0D7-EECCBE161734}"/>
              </a:ext>
            </a:extLst>
          </p:cNvPr>
          <p:cNvCxnSpPr/>
          <p:nvPr userDrawn="1"/>
        </p:nvCxnSpPr>
        <p:spPr>
          <a:xfrm>
            <a:off x="4157331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2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27048"/>
            <a:ext cx="11460480" cy="4206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33385-7C9E-5242-9370-380A4375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263" y="6114866"/>
            <a:ext cx="172497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838B1-B95D-7A45-BA6D-910DC7691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3550" y="6114866"/>
            <a:ext cx="55832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6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79" r:id="rId2"/>
    <p:sldLayoutId id="2147483711" r:id="rId3"/>
    <p:sldLayoutId id="2147483716" r:id="rId4"/>
    <p:sldLayoutId id="2147483781" r:id="rId5"/>
    <p:sldLayoutId id="2147483768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3284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2735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7440" userDrawn="1">
          <p15:clr>
            <a:srgbClr val="F26B43"/>
          </p15:clr>
        </p15:guide>
        <p15:guide id="4" orient="horz" pos="240" userDrawn="1">
          <p15:clr>
            <a:srgbClr val="F26B43"/>
          </p15:clr>
        </p15:guide>
        <p15:guide id="5" orient="horz" pos="797" userDrawn="1">
          <p15:clr>
            <a:srgbClr val="F26B43"/>
          </p15:clr>
        </p15:guide>
        <p15:guide id="6" orient="horz" pos="1008" userDrawn="1">
          <p15:clr>
            <a:srgbClr val="F26B43"/>
          </p15:clr>
        </p15:guide>
        <p15:guide id="7" orient="horz" pos="3610" userDrawn="1">
          <p15:clr>
            <a:srgbClr val="F26B43"/>
          </p15:clr>
        </p15:guide>
        <p15:guide id="8" pos="1319" userDrawn="1">
          <p15:clr>
            <a:srgbClr val="F26B43"/>
          </p15:clr>
        </p15:guide>
        <p15:guide id="9" pos="1467" userDrawn="1">
          <p15:clr>
            <a:srgbClr val="F26B43"/>
          </p15:clr>
        </p15:guide>
        <p15:guide id="10" pos="2538" userDrawn="1">
          <p15:clr>
            <a:srgbClr val="F26B43"/>
          </p15:clr>
        </p15:guide>
        <p15:guide id="11" pos="2692" userDrawn="1">
          <p15:clr>
            <a:srgbClr val="F26B43"/>
          </p15:clr>
        </p15:guide>
        <p15:guide id="12" pos="3757" userDrawn="1">
          <p15:clr>
            <a:srgbClr val="F26B43"/>
          </p15:clr>
        </p15:guide>
        <p15:guide id="13" pos="3911" userDrawn="1">
          <p15:clr>
            <a:srgbClr val="F26B43"/>
          </p15:clr>
        </p15:guide>
        <p15:guide id="14" pos="4976" userDrawn="1">
          <p15:clr>
            <a:srgbClr val="F26B43"/>
          </p15:clr>
        </p15:guide>
        <p15:guide id="15" pos="5130" userDrawn="1">
          <p15:clr>
            <a:srgbClr val="F26B43"/>
          </p15:clr>
        </p15:guide>
        <p15:guide id="16" pos="6209" userDrawn="1">
          <p15:clr>
            <a:srgbClr val="F26B43"/>
          </p15:clr>
        </p15:guide>
        <p15:guide id="18" pos="6363" userDrawn="1">
          <p15:clr>
            <a:srgbClr val="F26B43"/>
          </p15:clr>
        </p15:guide>
        <p15:guide id="19" orient="horz" pos="40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dia.asdf328a.com/" TargetMode="External"/><Relationship Id="rId3" Type="http://schemas.openxmlformats.org/officeDocument/2006/relationships/hyperlink" Target="http://www.google.com/" TargetMode="External"/><Relationship Id="rId7" Type="http://schemas.openxmlformats.org/officeDocument/2006/relationships/hyperlink" Target="http://www.india.gov.uk/" TargetMode="External"/><Relationship Id="rId2" Type="http://schemas.openxmlformats.org/officeDocument/2006/relationships/hyperlink" Target="https://www.wikipedia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ndia.gov.com" TargetMode="External"/><Relationship Id="rId5" Type="http://schemas.openxmlformats.org/officeDocument/2006/relationships/hyperlink" Target="https://www.google.com/" TargetMode="External"/><Relationship Id="rId4" Type="http://schemas.openxmlformats.org/officeDocument/2006/relationships/hyperlink" Target="http://www.gooogle.com/" TargetMode="External"/><Relationship Id="rId9" Type="http://schemas.openxmlformats.org/officeDocument/2006/relationships/hyperlink" Target="http://www.india.gov.i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39" y="2062479"/>
            <a:ext cx="6969761" cy="1813781"/>
          </a:xfrm>
        </p:spPr>
        <p:txBody>
          <a:bodyPr anchor="t">
            <a:normAutofit/>
          </a:bodyPr>
          <a:lstStyle/>
          <a:p>
            <a:r>
              <a:rPr lang="en-US" sz="6000"/>
              <a:t>Information Security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22FF336-255A-DA0C-060C-B9EA32B30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39" y="2743817"/>
            <a:ext cx="3663315" cy="4511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effectLst/>
              </a:rPr>
              <a:t>Collaborate &amp; manage content digitally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4FD2-90B9-6540-0529-A3E247BC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collaboration tools and how to use them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BA40-2966-DC7E-DD4E-3885E87F26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/>
              <a:t>Cloud storages (public or private) – Google, IBM, Amazon, Microsoft, . . .</a:t>
            </a:r>
          </a:p>
          <a:p>
            <a:r>
              <a:rPr lang="en-US" sz="2000"/>
              <a:t>Social platforms – Whatsapp, Instagram, snapchat, tweeter</a:t>
            </a:r>
          </a:p>
          <a:p>
            <a:r>
              <a:rPr lang="en-IN" sz="2000"/>
              <a:t>Private shared locations (these are also generally on cloud) – Sharepoints, shared hardrives on intranet</a:t>
            </a:r>
          </a:p>
          <a:p>
            <a:r>
              <a:rPr lang="en-IN" sz="2000"/>
              <a:t>Professional tools (Objective specific) – Github, Digilocker, Google photos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8E579-C89B-D4DE-2857-12FE756C27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10</a:t>
            </a:fld>
            <a:endParaRPr dirty="0"/>
          </a:p>
        </p:txBody>
      </p:sp>
      <p:pic>
        <p:nvPicPr>
          <p:cNvPr id="13316" name="Picture 4" descr="Google Drive vs. Google Photos: What's the difference? | Zapier">
            <a:extLst>
              <a:ext uri="{FF2B5EF4-FFF2-40B4-BE49-F238E27FC236}">
                <a16:creationId xmlns:a16="http://schemas.microsoft.com/office/drawing/2014/main" id="{299782B4-3598-FE39-C5CE-9F28FD3DD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81952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GitHub - Apps on Google Play">
            <a:extLst>
              <a:ext uri="{FF2B5EF4-FFF2-40B4-BE49-F238E27FC236}">
                <a16:creationId xmlns:a16="http://schemas.microsoft.com/office/drawing/2014/main" id="{4BC275DF-DE00-FE3B-0E9D-DED7225D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433" y="3819526"/>
            <a:ext cx="1538288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1DCCC514-5365-A735-19F2-8F8B315C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5" y="3819525"/>
            <a:ext cx="2015806" cy="150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3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Types of information</a:t>
            </a:r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963BC3-18F4-D5F9-5EC0-FF6BB8AB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402080"/>
            <a:ext cx="11460480" cy="4206875"/>
          </a:xfrm>
        </p:spPr>
        <p:txBody>
          <a:bodyPr/>
          <a:lstStyle/>
          <a:p>
            <a:r>
              <a:rPr lang="en-US" sz="2000"/>
              <a:t>Now, before we start sharing various informations, lets first classify the information we have. </a:t>
            </a:r>
          </a:p>
          <a:p>
            <a:endParaRPr lang="en-US" sz="2000"/>
          </a:p>
          <a:p>
            <a:pPr lvl="1">
              <a:spcAft>
                <a:spcPts val="1600"/>
              </a:spcAft>
            </a:pPr>
            <a:r>
              <a:rPr lang="en-US" sz="2000" b="1"/>
              <a:t>NEVER-EVER-SHARE </a:t>
            </a:r>
            <a:r>
              <a:rPr lang="en-US" sz="2000"/>
              <a:t>kind of information – Credit Card details, Credentials, Secret infos</a:t>
            </a:r>
          </a:p>
          <a:p>
            <a:pPr lvl="1">
              <a:spcAft>
                <a:spcPts val="1600"/>
              </a:spcAft>
            </a:pPr>
            <a:r>
              <a:rPr lang="en-US" sz="2000"/>
              <a:t>Share only if mandatorily required and recipient is authorized – Aadhaar Number (SSN), Bank account number, IP config details, Certificates</a:t>
            </a:r>
          </a:p>
          <a:p>
            <a:pPr lvl="1">
              <a:spcAft>
                <a:spcPts val="1600"/>
              </a:spcAft>
            </a:pPr>
            <a:r>
              <a:rPr lang="en-US" sz="2000"/>
              <a:t>Can share with friends – Contact number, email, photograph, Social account address, mailing address</a:t>
            </a:r>
          </a:p>
          <a:p>
            <a:pPr lvl="1">
              <a:spcAft>
                <a:spcPts val="1600"/>
              </a:spcAft>
            </a:pPr>
            <a:r>
              <a:rPr lang="en-US" sz="2000"/>
              <a:t>No restriction needed – Thoughts, public knowledge, already available online publicly</a:t>
            </a:r>
          </a:p>
          <a:p>
            <a:pPr marL="234690" lvl="1" indent="0">
              <a:spcAft>
                <a:spcPts val="1600"/>
              </a:spcAft>
              <a:buNone/>
            </a:pPr>
            <a:r>
              <a:rPr lang="en-US" sz="2000"/>
              <a:t>Please note that these are not the actual terms we use. Actual terminology is </a:t>
            </a:r>
            <a:r>
              <a:rPr lang="en-US" sz="2000" b="1"/>
              <a:t>Confidential</a:t>
            </a:r>
            <a:r>
              <a:rPr lang="en-US" sz="2000"/>
              <a:t>, </a:t>
            </a:r>
            <a:r>
              <a:rPr lang="en-US" sz="2000" b="1"/>
              <a:t>Restricted, Non-restricted </a:t>
            </a:r>
            <a:r>
              <a:rPr lang="en-US" sz="2000"/>
              <a:t>and </a:t>
            </a:r>
            <a:r>
              <a:rPr lang="en-US" sz="2000" b="1"/>
              <a:t>public</a:t>
            </a:r>
            <a:r>
              <a:rPr lang="en-US" sz="2000"/>
              <a:t> in IT field.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69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Risks</a:t>
            </a:r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963BC3-18F4-D5F9-5EC0-FF6BB8AB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402080"/>
            <a:ext cx="11460480" cy="4206875"/>
          </a:xfrm>
        </p:spPr>
        <p:txBody>
          <a:bodyPr/>
          <a:lstStyle/>
          <a:p>
            <a:r>
              <a:rPr lang="en-US" sz="2400"/>
              <a:t>Financial Risk</a:t>
            </a:r>
          </a:p>
          <a:p>
            <a:pPr lvl="1"/>
            <a:r>
              <a:rPr lang="en-US" sz="1800"/>
              <a:t>if someone gets your bank account/credit card credentials? </a:t>
            </a:r>
          </a:p>
          <a:p>
            <a:pPr lvl="1"/>
            <a:r>
              <a:rPr lang="en-US" sz="1800"/>
              <a:t>If someone gets your company’s trade secrets?</a:t>
            </a:r>
          </a:p>
          <a:p>
            <a:pPr lvl="1"/>
            <a:r>
              <a:rPr lang="en-US" sz="1800"/>
              <a:t>If someone gets your digital/physical signature?</a:t>
            </a:r>
          </a:p>
          <a:p>
            <a:pPr marL="234690" lvl="1" indent="0">
              <a:buNone/>
            </a:pPr>
            <a:endParaRPr lang="en-US" sz="1800"/>
          </a:p>
          <a:p>
            <a:r>
              <a:rPr lang="en-US" sz="2400"/>
              <a:t>Physical/Personal Risk</a:t>
            </a:r>
          </a:p>
          <a:p>
            <a:pPr lvl="1"/>
            <a:r>
              <a:rPr lang="en-US" sz="1800"/>
              <a:t>if someone gets your address details?</a:t>
            </a:r>
          </a:p>
          <a:p>
            <a:pPr marL="234690" lvl="1" indent="0">
              <a:buNone/>
            </a:pPr>
            <a:endParaRPr lang="en-US" sz="1800"/>
          </a:p>
          <a:p>
            <a:r>
              <a:rPr lang="en-US" sz="2400"/>
              <a:t>Social Risk</a:t>
            </a:r>
          </a:p>
          <a:p>
            <a:pPr lvl="1"/>
            <a:r>
              <a:rPr lang="en-US" sz="1800"/>
              <a:t>if someone gets access to your social accounts</a:t>
            </a:r>
            <a:endParaRPr lang="en-US" sz="2400"/>
          </a:p>
          <a:p>
            <a:endParaRPr lang="en-US" sz="240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12</a:t>
            </a:fld>
            <a:endParaRPr/>
          </a:p>
        </p:txBody>
      </p:sp>
      <p:pic>
        <p:nvPicPr>
          <p:cNvPr id="7172" name="Picture 4" descr="6 ways your bank account could be hacked - IT News Africa - Up to date  technology news, IT news, Digital news, Telecom news, Mobile news, Gadgets  news, Analysis and Reports">
            <a:extLst>
              <a:ext uri="{FF2B5EF4-FFF2-40B4-BE49-F238E27FC236}">
                <a16:creationId xmlns:a16="http://schemas.microsoft.com/office/drawing/2014/main" id="{1C10B35B-2C86-2A50-4B9E-662DCA1B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68" y="2538229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nformation Security Awareness">
            <a:extLst>
              <a:ext uri="{FF2B5EF4-FFF2-40B4-BE49-F238E27FC236}">
                <a16:creationId xmlns:a16="http://schemas.microsoft.com/office/drawing/2014/main" id="{6D90EF9C-737A-6E5D-E0DB-F32811B1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793" y="54727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What Is Shoulder Surfing?">
            <a:extLst>
              <a:ext uri="{FF2B5EF4-FFF2-40B4-BE49-F238E27FC236}">
                <a16:creationId xmlns:a16="http://schemas.microsoft.com/office/drawing/2014/main" id="{A2D9B316-B2C8-33BC-4907-03192DE2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561"/>
          <a:stretch/>
        </p:blipFill>
        <p:spPr bwMode="auto">
          <a:xfrm>
            <a:off x="8244000" y="4744853"/>
            <a:ext cx="3001328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6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635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How to mitigate risks?</a:t>
            </a:r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963BC3-18F4-D5F9-5EC0-FF6BB8AB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402080"/>
            <a:ext cx="11460480" cy="4206875"/>
          </a:xfrm>
        </p:spPr>
        <p:txBody>
          <a:bodyPr/>
          <a:lstStyle/>
          <a:p>
            <a:r>
              <a:rPr lang="en-US" sz="2400"/>
              <a:t>Keep your software updated</a:t>
            </a:r>
          </a:p>
          <a:p>
            <a:r>
              <a:rPr lang="en-US" sz="2400"/>
              <a:t>Restricted access</a:t>
            </a:r>
          </a:p>
          <a:p>
            <a:r>
              <a:rPr lang="en-US" sz="2400"/>
              <a:t>Get rid of unwanted hardware/software</a:t>
            </a:r>
          </a:p>
          <a:p>
            <a:r>
              <a:rPr lang="en-US" sz="2400"/>
              <a:t>Ensure signed software policies</a:t>
            </a:r>
          </a:p>
          <a:p>
            <a:r>
              <a:rPr lang="en-US" sz="2400"/>
              <a:t>Avoid intrusion</a:t>
            </a:r>
          </a:p>
          <a:p>
            <a:r>
              <a:rPr lang="en-US" sz="2400"/>
              <a:t>Stay away from single-factor autnetication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13</a:t>
            </a:fld>
            <a:endParaRPr/>
          </a:p>
        </p:txBody>
      </p:sp>
      <p:pic>
        <p:nvPicPr>
          <p:cNvPr id="6146" name="Picture 2" descr="Png Files Software Clipart Free Stock - Software Update Icon Png  Transparent PNG - 400x400 - Free Download on NicePNG">
            <a:extLst>
              <a:ext uri="{FF2B5EF4-FFF2-40B4-BE49-F238E27FC236}">
                <a16:creationId xmlns:a16="http://schemas.microsoft.com/office/drawing/2014/main" id="{25E56EE9-F5C1-6D43-7D0B-EA0380A90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04" y="1402080"/>
            <a:ext cx="1930964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ccess Button Key Icon Password Protected Restricted Area Members Only  Stock Photo, Picture And Royalty Free Image. Image 26322604.">
            <a:extLst>
              <a:ext uri="{FF2B5EF4-FFF2-40B4-BE49-F238E27FC236}">
                <a16:creationId xmlns:a16="http://schemas.microsoft.com/office/drawing/2014/main" id="{ED5A318F-CE8B-7E6C-5FB6-CCC47CA2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04" y="2581275"/>
            <a:ext cx="1930964" cy="165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ansomware ransom ware on a laptop flat icon Vector Image">
            <a:extLst>
              <a:ext uri="{FF2B5EF4-FFF2-40B4-BE49-F238E27FC236}">
                <a16:creationId xmlns:a16="http://schemas.microsoft.com/office/drawing/2014/main" id="{B8208B48-33D7-83D9-D407-1B9AFFBE8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198"/>
          <a:stretch/>
        </p:blipFill>
        <p:spPr bwMode="auto">
          <a:xfrm>
            <a:off x="2168197" y="4260666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CFACB2-E4C8-84A3-5619-5CD56D2E4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785" y="4491997"/>
            <a:ext cx="3937726" cy="19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5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Dos for information security</a:t>
            </a:r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963BC3-18F4-D5F9-5EC0-FF6BB8AB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402080"/>
            <a:ext cx="11460480" cy="4206875"/>
          </a:xfrm>
        </p:spPr>
        <p:txBody>
          <a:bodyPr/>
          <a:lstStyle/>
          <a:p>
            <a:r>
              <a:rPr lang="en-US" sz="2000"/>
              <a:t>Use hard to guess password</a:t>
            </a:r>
          </a:p>
          <a:p>
            <a:r>
              <a:rPr lang="en-US" sz="2000"/>
              <a:t>Keep changing password regulary</a:t>
            </a:r>
          </a:p>
          <a:p>
            <a:r>
              <a:rPr lang="en-US" sz="2000"/>
              <a:t>Lookout for phishing attacks and traps in mail</a:t>
            </a:r>
          </a:p>
          <a:p>
            <a:r>
              <a:rPr lang="en-US" sz="2000"/>
              <a:t>Destroy the information when it is no longer in use</a:t>
            </a:r>
          </a:p>
          <a:p>
            <a:r>
              <a:rPr lang="en-US" sz="2000"/>
              <a:t>Lock your phone or computer when not in use</a:t>
            </a:r>
          </a:p>
          <a:p>
            <a:r>
              <a:rPr lang="en-US" sz="2000"/>
              <a:t>Report any suspicious activity immediately without hesitation</a:t>
            </a:r>
          </a:p>
          <a:p>
            <a:r>
              <a:rPr lang="en-US" sz="2000"/>
              <a:t>Make sure to keep secrets encrypted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43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Don’ts for information security</a:t>
            </a:r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963BC3-18F4-D5F9-5EC0-FF6BB8AB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402080"/>
            <a:ext cx="11460480" cy="4206875"/>
          </a:xfrm>
        </p:spPr>
        <p:txBody>
          <a:bodyPr/>
          <a:lstStyle/>
          <a:p>
            <a:r>
              <a:rPr lang="en-US" sz="2000"/>
              <a:t>Do not click on random links</a:t>
            </a:r>
          </a:p>
          <a:p>
            <a:r>
              <a:rPr lang="en-US" sz="2000"/>
              <a:t>Do not respond to suspicious mails or calls</a:t>
            </a:r>
          </a:p>
          <a:p>
            <a:r>
              <a:rPr lang="en-US" sz="2000"/>
              <a:t>Do not install software from random websites</a:t>
            </a:r>
          </a:p>
          <a:p>
            <a:r>
              <a:rPr lang="en-US" sz="2000"/>
              <a:t>Do not surf web over insecure channel</a:t>
            </a:r>
          </a:p>
          <a:p>
            <a:r>
              <a:rPr lang="en-US" sz="2000"/>
              <a:t>Do not right down your password/credentials anywhere</a:t>
            </a:r>
          </a:p>
          <a:p>
            <a:r>
              <a:rPr lang="en-US" sz="2000"/>
              <a:t>Do not connect to apparently free network lines which you do not completely trust</a:t>
            </a:r>
          </a:p>
          <a:p>
            <a:r>
              <a:rPr lang="en-US" sz="2000"/>
              <a:t>Do not post sensitive information online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6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Are we safe? (In context of digital information security) </a:t>
            </a:r>
            <a:r>
              <a:rPr lang="en-US" b="1" u="sng">
                <a:solidFill>
                  <a:srgbClr val="FF0000"/>
                </a:solidFill>
                <a:highlight>
                  <a:srgbClr val="FFFF00"/>
                </a:highlight>
              </a:rPr>
              <a:t>NO!</a:t>
            </a:r>
            <a:br>
              <a:rPr lang="en-US" b="1" u="sng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US" sz="1800" b="1" u="sng">
                <a:solidFill>
                  <a:srgbClr val="FF0000"/>
                </a:solidFill>
                <a:highlight>
                  <a:srgbClr val="FFFF00"/>
                </a:highlight>
              </a:rPr>
              <a:t>Please do not try any URL mentioned in this page, they are just to showcase malicious URLs</a:t>
            </a:r>
            <a:endParaRPr lang="en-IN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16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5032A-4F63-2178-FE8F-568BBB11B816}"/>
              </a:ext>
            </a:extLst>
          </p:cNvPr>
          <p:cNvSpPr txBox="1"/>
          <p:nvPr/>
        </p:nvSpPr>
        <p:spPr>
          <a:xfrm>
            <a:off x="579120" y="1279526"/>
            <a:ext cx="8341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know why we are not safe, check below links. </a:t>
            </a:r>
          </a:p>
          <a:p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Google Website</a:t>
            </a:r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http://www.google.com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http://www.gooogle.com</a:t>
            </a:r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https://www.google.com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you can leave your feedback on below government websites: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http://www.india.gov.com</a:t>
            </a:r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http://www.india.gov.uk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https://www.2ef35uasdf328a.com</a:t>
            </a:r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http://www.india.gov.in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https://www.india.gov.in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2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AE81-2A74-B54C-71E4-F59ADD756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17</a:t>
            </a:fld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E1ED7-5E34-8F5C-84C4-C258E84DDD25}"/>
              </a:ext>
            </a:extLst>
          </p:cNvPr>
          <p:cNvSpPr/>
          <p:nvPr/>
        </p:nvSpPr>
        <p:spPr>
          <a:xfrm>
            <a:off x="3068320" y="2133600"/>
            <a:ext cx="6502400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68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2546-1DE6-49DC-9959-B6D3CCA9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Topics for discussion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00511-0BCC-AACD-E71C-F29CFD750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11460480" cy="420687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800"/>
              </a:spcBef>
              <a:buAutoNum type="arabicPeriod"/>
            </a:pPr>
            <a:r>
              <a:rPr lang="en-US"/>
              <a:t>What is information? Digital Information?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lang="en-US"/>
              <a:t>Local Storage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lang="en-US"/>
              <a:t>Cloud Storage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lang="en-US"/>
              <a:t>Why collaboration?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lang="en-US"/>
              <a:t>Different types of collaboration tools and how to use them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lang="en-US"/>
              <a:t>Types of information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lang="en-US"/>
              <a:t>Risks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lang="en-US"/>
              <a:t>How to mitigate the risk?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lang="en-US"/>
              <a:t>Do’s and Don’t’s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lang="en-US"/>
              <a:t>Are we safe?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endParaRPr lang="en-IN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18CB135-9B44-3870-B041-5B4BBC4EE0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68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What is information? Digital Information?</a:t>
            </a:r>
            <a:br>
              <a:rPr lang="en-US"/>
            </a:br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963BC3-18F4-D5F9-5EC0-FF6BB8AB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402080"/>
            <a:ext cx="11460480" cy="4206875"/>
          </a:xfrm>
        </p:spPr>
        <p:txBody>
          <a:bodyPr/>
          <a:lstStyle/>
          <a:p>
            <a:r>
              <a:rPr lang="en-US" sz="2000"/>
              <a:t>Information: Which conveys something meaningful. </a:t>
            </a:r>
          </a:p>
          <a:p>
            <a:endParaRPr lang="en-US" sz="200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3</a:t>
            </a:fld>
            <a:endParaRPr/>
          </a:p>
        </p:txBody>
      </p:sp>
      <p:pic>
        <p:nvPicPr>
          <p:cNvPr id="1026" name="Picture 2" descr="Image result for report card image">
            <a:extLst>
              <a:ext uri="{FF2B5EF4-FFF2-40B4-BE49-F238E27FC236}">
                <a16:creationId xmlns:a16="http://schemas.microsoft.com/office/drawing/2014/main" id="{CA565178-1AF5-FFD7-78B9-7C650895D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59" y="2223360"/>
            <a:ext cx="2112598" cy="178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TR filing: Don't submit fake rent receipts! You may get income tax notice  - BusinessToday">
            <a:extLst>
              <a:ext uri="{FF2B5EF4-FFF2-40B4-BE49-F238E27FC236}">
                <a16:creationId xmlns:a16="http://schemas.microsoft.com/office/drawing/2014/main" id="{679DCB0C-A45A-8044-F667-88996219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225" y="2223360"/>
            <a:ext cx="2631549" cy="178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st IAS - Blogs - UIDAI ready to provide adhar card to sex worker">
            <a:extLst>
              <a:ext uri="{FF2B5EF4-FFF2-40B4-BE49-F238E27FC236}">
                <a16:creationId xmlns:a16="http://schemas.microsoft.com/office/drawing/2014/main" id="{32844F39-FEB4-C8DD-6214-D61577F4C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42" y="2218280"/>
            <a:ext cx="2619375" cy="178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Online Signature Generator (Type or Draw) | Signaturely">
            <a:extLst>
              <a:ext uri="{FF2B5EF4-FFF2-40B4-BE49-F238E27FC236}">
                <a16:creationId xmlns:a16="http://schemas.microsoft.com/office/drawing/2014/main" id="{315B4FD7-05EA-3892-8A5A-940B818D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59" y="4325027"/>
            <a:ext cx="2112598" cy="178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n on school">
            <a:extLst>
              <a:ext uri="{FF2B5EF4-FFF2-40B4-BE49-F238E27FC236}">
                <a16:creationId xmlns:a16="http://schemas.microsoft.com/office/drawing/2014/main" id="{7F21CE26-9A88-B6D2-FF94-27EBE41CC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225" y="4208096"/>
            <a:ext cx="2631549" cy="19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25 Do Not Park Here Images, Stock Photos &amp; Vectors | Shutterstock">
            <a:extLst>
              <a:ext uri="{FF2B5EF4-FFF2-40B4-BE49-F238E27FC236}">
                <a16:creationId xmlns:a16="http://schemas.microsoft.com/office/drawing/2014/main" id="{9906F5F4-1DC5-0AB8-8B7F-1953FCA0F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42" y="4167363"/>
            <a:ext cx="2619375" cy="178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59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143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What is information? Digital Information?</a:t>
            </a:r>
            <a:br>
              <a:rPr lang="en-US"/>
            </a:br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963BC3-18F4-D5F9-5EC0-FF6BB8AB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402080"/>
            <a:ext cx="11460480" cy="4206875"/>
          </a:xfrm>
        </p:spPr>
        <p:txBody>
          <a:bodyPr/>
          <a:lstStyle/>
          <a:p>
            <a:r>
              <a:rPr lang="en-US" sz="2000"/>
              <a:t>Digital information – Just bring information on a digital device</a:t>
            </a:r>
          </a:p>
          <a:p>
            <a:r>
              <a:rPr lang="en-US" sz="2000"/>
              <a:t>What is NOT an information? </a:t>
            </a:r>
          </a:p>
          <a:p>
            <a:pPr lvl="1"/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C4C8D-795D-D4D2-0586-EAB656C36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758" y="1907609"/>
            <a:ext cx="4528384" cy="2427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FFE39-6559-FE03-23D7-66DA0941C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" y="2322745"/>
            <a:ext cx="4553086" cy="798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386119-8F79-677C-FC22-3D219C28B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65" y="4840566"/>
            <a:ext cx="7239372" cy="768389"/>
          </a:xfrm>
          <a:prstGeom prst="rect">
            <a:avLst/>
          </a:prstGeom>
        </p:spPr>
      </p:pic>
      <p:pic>
        <p:nvPicPr>
          <p:cNvPr id="12" name="morsecode_e59dd678338a5acce0dae919ffc9f2a4">
            <a:hlinkClick r:id="" action="ppaction://media"/>
            <a:extLst>
              <a:ext uri="{FF2B5EF4-FFF2-40B4-BE49-F238E27FC236}">
                <a16:creationId xmlns:a16="http://schemas.microsoft.com/office/drawing/2014/main" id="{72FF7B7D-6019-392B-DE8F-5462883116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745808" y="336835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8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85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What is information? Digital Information?</a:t>
            </a:r>
            <a:br>
              <a:rPr lang="en-US"/>
            </a:br>
            <a:endParaRPr lang="en-IN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4F7EB-1249-F354-5B69-9192F8AA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585" y="1550782"/>
            <a:ext cx="4528384" cy="24270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DD7823-815F-1EA1-E88E-AE79274C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8" y="1660291"/>
            <a:ext cx="4553086" cy="798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72575C-3A37-F3DE-70B8-3071B981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9" y="4538829"/>
            <a:ext cx="7239372" cy="768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D5330-D86B-A1E6-5988-6553D3FA0C02}"/>
              </a:ext>
            </a:extLst>
          </p:cNvPr>
          <p:cNvSpPr txBox="1"/>
          <p:nvPr/>
        </p:nvSpPr>
        <p:spPr>
          <a:xfrm>
            <a:off x="548639" y="2488416"/>
            <a:ext cx="4553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This is my password for this machine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F637B-1CAE-46B6-AE49-6A93DBFCECD6}"/>
              </a:ext>
            </a:extLst>
          </p:cNvPr>
          <p:cNvSpPr txBox="1"/>
          <p:nvPr/>
        </p:nvSpPr>
        <p:spPr>
          <a:xfrm>
            <a:off x="6395585" y="3977828"/>
            <a:ext cx="4553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This is this presentation itself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0D871-1D68-94E6-67DC-8908FBD5BB8F}"/>
              </a:ext>
            </a:extLst>
          </p:cNvPr>
          <p:cNvSpPr txBox="1"/>
          <p:nvPr/>
        </p:nvSpPr>
        <p:spPr>
          <a:xfrm>
            <a:off x="629918" y="5308413"/>
            <a:ext cx="747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This text says : “Hello everyone. My name is Anubhav Sharma.”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17CA8-A2DF-A2FA-4242-10ECF122DA2C}"/>
              </a:ext>
            </a:extLst>
          </p:cNvPr>
          <p:cNvSpPr txBox="1"/>
          <p:nvPr/>
        </p:nvSpPr>
        <p:spPr>
          <a:xfrm>
            <a:off x="629919" y="5307218"/>
            <a:ext cx="747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This text says : “Hello everyone. My name is Anubhav Sharma.”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52304-CCC6-08DD-111B-9443D9576097}"/>
              </a:ext>
            </a:extLst>
          </p:cNvPr>
          <p:cNvSpPr txBox="1"/>
          <p:nvPr/>
        </p:nvSpPr>
        <p:spPr>
          <a:xfrm>
            <a:off x="629917" y="3246019"/>
            <a:ext cx="7477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audio says : “Hello everyone. </a:t>
            </a:r>
          </a:p>
          <a:p>
            <a:r>
              <a:rPr lang="en-US" sz="2000">
                <a:solidFill>
                  <a:schemeClr val="bg1"/>
                </a:solidFill>
              </a:rPr>
              <a:t>My name is Anubhav Sharma.”</a:t>
            </a:r>
            <a:endParaRPr lang="en-I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1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Local Storage</a:t>
            </a:r>
            <a:endParaRPr lang="en-IN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9C6DF-A819-1175-0A5D-242FE712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55" y="3621673"/>
            <a:ext cx="5685783" cy="1781909"/>
          </a:xfrm>
          <a:prstGeom prst="rect">
            <a:avLst/>
          </a:prstGeom>
        </p:spPr>
      </p:pic>
      <p:pic>
        <p:nvPicPr>
          <p:cNvPr id="12292" name="Picture 4" descr="How does a relational database work - Coding Geek">
            <a:extLst>
              <a:ext uri="{FF2B5EF4-FFF2-40B4-BE49-F238E27FC236}">
                <a16:creationId xmlns:a16="http://schemas.microsoft.com/office/drawing/2014/main" id="{FCED6D04-E52B-EBA2-2FE4-7ECC20B1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58" y="1494788"/>
            <a:ext cx="3654742" cy="39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omdofour Fully Automatic 1 TB Data Storage Pen Drive, For Computer, Memory  Size: 1000GB at Rs 1500 in Bhopal">
            <a:extLst>
              <a:ext uri="{FF2B5EF4-FFF2-40B4-BE49-F238E27FC236}">
                <a16:creationId xmlns:a16="http://schemas.microsoft.com/office/drawing/2014/main" id="{480365A2-1AD1-8AC9-FC19-7EABDB75D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55" y="1494788"/>
            <a:ext cx="1727201" cy="178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99767-7600-D694-A480-EEB2567E9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377" y="1494788"/>
            <a:ext cx="3124361" cy="17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0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143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Cloud Storage</a:t>
            </a:r>
            <a:endParaRPr lang="en-IN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7</a:t>
            </a:fld>
            <a:endParaRPr/>
          </a:p>
        </p:txBody>
      </p:sp>
      <p:pic>
        <p:nvPicPr>
          <p:cNvPr id="11266" name="Picture 2" descr="Top 10 Managed Cloud Storage Providers / Solutions">
            <a:extLst>
              <a:ext uri="{FF2B5EF4-FFF2-40B4-BE49-F238E27FC236}">
                <a16:creationId xmlns:a16="http://schemas.microsoft.com/office/drawing/2014/main" id="{10808035-3E03-058D-7017-4CEA169C210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530" y="1905254"/>
            <a:ext cx="6965950" cy="390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1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</p:spPr>
        <p:txBody>
          <a:bodyPr anchor="t">
            <a:normAutofit/>
          </a:bodyPr>
          <a:lstStyle/>
          <a:p>
            <a:pPr>
              <a:spcBef>
                <a:spcPts val="800"/>
              </a:spcBef>
            </a:pPr>
            <a:r>
              <a:rPr lang="en-US"/>
              <a:t>Why collaboration?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963BC3-18F4-D5F9-5EC0-FF6BB8AB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402080"/>
            <a:ext cx="11460480" cy="4206875"/>
          </a:xfrm>
        </p:spPr>
        <p:txBody>
          <a:bodyPr/>
          <a:lstStyle/>
          <a:p>
            <a:r>
              <a:rPr lang="en-US" sz="2000"/>
              <a:t>Before we answer why collaboration, lets ask who we are?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8</a:t>
            </a:fld>
            <a:endParaRPr/>
          </a:p>
        </p:txBody>
      </p:sp>
      <p:pic>
        <p:nvPicPr>
          <p:cNvPr id="10242" name="Picture 2" descr="Student - Free education icons">
            <a:extLst>
              <a:ext uri="{FF2B5EF4-FFF2-40B4-BE49-F238E27FC236}">
                <a16:creationId xmlns:a16="http://schemas.microsoft.com/office/drawing/2014/main" id="{6D2D4E73-21E9-13A5-D61B-1F8F86A7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9" y="2173513"/>
            <a:ext cx="1523682" cy="152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F66D02A-1712-2A4F-61CB-FCF200115871}"/>
              </a:ext>
            </a:extLst>
          </p:cNvPr>
          <p:cNvSpPr/>
          <p:nvPr/>
        </p:nvSpPr>
        <p:spPr>
          <a:xfrm>
            <a:off x="2240281" y="2569434"/>
            <a:ext cx="985520" cy="5892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IN" dirty="0"/>
          </a:p>
        </p:txBody>
      </p:sp>
      <p:pic>
        <p:nvPicPr>
          <p:cNvPr id="10244" name="Picture 4" descr="School icon. Simple element from school icons collection. Creative School  icon ui, ux, apps, software and infographics Stock Vector Image &amp; Art -  Alamy">
            <a:extLst>
              <a:ext uri="{FF2B5EF4-FFF2-40B4-BE49-F238E27FC236}">
                <a16:creationId xmlns:a16="http://schemas.microsoft.com/office/drawing/2014/main" id="{C88DEECD-8961-78F5-EB67-EE045FBC1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1" y="2173513"/>
            <a:ext cx="2191821" cy="152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Employee Svg Png Icon Free Download (#464825) - OnlineWebFonts.COM">
            <a:extLst>
              <a:ext uri="{FF2B5EF4-FFF2-40B4-BE49-F238E27FC236}">
                <a16:creationId xmlns:a16="http://schemas.microsoft.com/office/drawing/2014/main" id="{1F4F034F-8B9C-DEED-F1BB-017C5A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9" y="3933642"/>
            <a:ext cx="1523682" cy="16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A03DF6F-91EB-D2A9-FCB2-3DB09E673D07}"/>
              </a:ext>
            </a:extLst>
          </p:cNvPr>
          <p:cNvSpPr/>
          <p:nvPr/>
        </p:nvSpPr>
        <p:spPr>
          <a:xfrm>
            <a:off x="2260601" y="4427102"/>
            <a:ext cx="985520" cy="5892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IN" dirty="0"/>
          </a:p>
        </p:txBody>
      </p:sp>
      <p:pic>
        <p:nvPicPr>
          <p:cNvPr id="10248" name="Picture 8" descr="Computer Icons Employee, Employees icon, blue, text png | PNGEgg">
            <a:extLst>
              <a:ext uri="{FF2B5EF4-FFF2-40B4-BE49-F238E27FC236}">
                <a16:creationId xmlns:a16="http://schemas.microsoft.com/office/drawing/2014/main" id="{8CB42472-6981-B4E3-0C0D-2EE71AA8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1" y="3956685"/>
            <a:ext cx="2191821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Government icon PNG and SVG Vector Free Download">
            <a:extLst>
              <a:ext uri="{FF2B5EF4-FFF2-40B4-BE49-F238E27FC236}">
                <a16:creationId xmlns:a16="http://schemas.microsoft.com/office/drawing/2014/main" id="{33AD22CD-C1D7-2EC8-7A0B-6DE3BB89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29" y="2173513"/>
            <a:ext cx="1555311" cy="15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4C45D0F-52BD-D0C3-4ACC-F37EDB82E904}"/>
              </a:ext>
            </a:extLst>
          </p:cNvPr>
          <p:cNvSpPr/>
          <p:nvPr/>
        </p:nvSpPr>
        <p:spPr>
          <a:xfrm>
            <a:off x="7711440" y="2569434"/>
            <a:ext cx="985520" cy="5892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IN" dirty="0"/>
          </a:p>
        </p:txBody>
      </p:sp>
      <p:pic>
        <p:nvPicPr>
          <p:cNvPr id="10252" name="Picture 12" descr="Government Icon Images - Free Download on Freepik">
            <a:extLst>
              <a:ext uri="{FF2B5EF4-FFF2-40B4-BE49-F238E27FC236}">
                <a16:creationId xmlns:a16="http://schemas.microsoft.com/office/drawing/2014/main" id="{13886F95-2C58-C8EA-967D-91A434CBB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960" y="2173513"/>
            <a:ext cx="1523683" cy="152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extLst>
              <a:ext uri="{FF2B5EF4-FFF2-40B4-BE49-F238E27FC236}">
                <a16:creationId xmlns:a16="http://schemas.microsoft.com/office/drawing/2014/main" id="{A148CD03-4BED-44F3-C143-FE2459BC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80" y="3956686"/>
            <a:ext cx="1555311" cy="165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EF28CF4-CD93-5599-FE9D-AB281D588C06}"/>
              </a:ext>
            </a:extLst>
          </p:cNvPr>
          <p:cNvSpPr/>
          <p:nvPr/>
        </p:nvSpPr>
        <p:spPr>
          <a:xfrm>
            <a:off x="7730491" y="4427102"/>
            <a:ext cx="985520" cy="5892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IN" dirty="0"/>
          </a:p>
        </p:txBody>
      </p:sp>
      <p:pic>
        <p:nvPicPr>
          <p:cNvPr id="10256" name="Picture 16" descr="Focus group line icon concept. focus group flat vector symbol, sign,  outline illustration. Focus group line concept icon. | CanStock">
            <a:extLst>
              <a:ext uri="{FF2B5EF4-FFF2-40B4-BE49-F238E27FC236}">
                <a16:creationId xmlns:a16="http://schemas.microsoft.com/office/drawing/2014/main" id="{85523940-476B-AA95-2878-E60A0C8C0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011" y="3956685"/>
            <a:ext cx="1555311" cy="165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53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4E2-6A75-7E35-07BE-364C263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/>
              <a:t>Why collaboration?</a:t>
            </a:r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963BC3-18F4-D5F9-5EC0-FF6BB8AB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402080"/>
            <a:ext cx="11460480" cy="4206875"/>
          </a:xfrm>
        </p:spPr>
        <p:txBody>
          <a:bodyPr/>
          <a:lstStyle/>
          <a:p>
            <a:r>
              <a:rPr lang="en-US" sz="2000"/>
              <a:t>So in todays world we will always need support from others. So we must have a collaborating platform. So we have some choices.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B1CE-624A-3B5C-25EF-595F3E3E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01263" y="6114866"/>
            <a:ext cx="17249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©2022 Brillio  |  </a:t>
            </a:r>
            <a:fld id="{F1FE5E21-FD07-B44E-90A3-0254BFCDB49A}" type="slidenum">
              <a:rPr smtClean="0"/>
              <a:pPr>
                <a:spcAft>
                  <a:spcPts val="600"/>
                </a:spcAft>
              </a:pPr>
              <a:t>9</a:t>
            </a:fld>
            <a:endParaRPr/>
          </a:p>
        </p:txBody>
      </p:sp>
      <p:pic>
        <p:nvPicPr>
          <p:cNvPr id="9218" name="Picture 2" descr="Team Meeting Images - Free Download on Freepik">
            <a:extLst>
              <a:ext uri="{FF2B5EF4-FFF2-40B4-BE49-F238E27FC236}">
                <a16:creationId xmlns:a16="http://schemas.microsoft.com/office/drawing/2014/main" id="{CDBEA421-708B-4C24-E3A7-E70E64174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" y="239299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Video conference mix race team online meeting Vector Image">
            <a:extLst>
              <a:ext uri="{FF2B5EF4-FFF2-40B4-BE49-F238E27FC236}">
                <a16:creationId xmlns:a16="http://schemas.microsoft.com/office/drawing/2014/main" id="{4D602D4C-7BC0-C7E2-FFEB-E7E42241B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44644" y="2392997"/>
            <a:ext cx="243621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57 Virtual Team Building Activities For Remote Teams In 2023">
            <a:extLst>
              <a:ext uri="{FF2B5EF4-FFF2-40B4-BE49-F238E27FC236}">
                <a16:creationId xmlns:a16="http://schemas.microsoft.com/office/drawing/2014/main" id="{47676287-7853-C553-5BA7-7209889F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119" y="2392997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96C71D-8DB0-1D0C-17C5-24B4E86B39DB}"/>
              </a:ext>
            </a:extLst>
          </p:cNvPr>
          <p:cNvSpPr txBox="1"/>
          <p:nvPr/>
        </p:nvSpPr>
        <p:spPr>
          <a:xfrm>
            <a:off x="619760" y="4511040"/>
            <a:ext cx="1019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Due to diversity in place, timezone and platform, we must find a way to have a collaborated information repository 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68556"/>
      </p:ext>
    </p:extLst>
  </p:cSld>
  <p:clrMapOvr>
    <a:masterClrMapping/>
  </p:clrMapOvr>
</p:sld>
</file>

<file path=ppt/theme/theme1.xml><?xml version="1.0" encoding="utf-8"?>
<a:theme xmlns:a="http://schemas.openxmlformats.org/drawingml/2006/main" name="Brillio Dark Theme">
  <a:themeElements>
    <a:clrScheme name="Brillio v5 2-23">
      <a:dk1>
        <a:srgbClr val="201646"/>
      </a:dk1>
      <a:lt1>
        <a:srgbClr val="FFFFFF"/>
      </a:lt1>
      <a:dk2>
        <a:srgbClr val="000000"/>
      </a:dk2>
      <a:lt2>
        <a:srgbClr val="FFFFFF"/>
      </a:lt2>
      <a:accent1>
        <a:srgbClr val="413A62"/>
      </a:accent1>
      <a:accent2>
        <a:srgbClr val="6E6886"/>
      </a:accent2>
      <a:accent3>
        <a:srgbClr val="413A62"/>
      </a:accent3>
      <a:accent4>
        <a:srgbClr val="A19DB2"/>
      </a:accent4>
      <a:accent5>
        <a:srgbClr val="C8C4D0"/>
      </a:accent5>
      <a:accent6>
        <a:srgbClr val="D9D9D9"/>
      </a:accent6>
      <a:hlink>
        <a:srgbClr val="2BC84C"/>
      </a:hlink>
      <a:folHlink>
        <a:srgbClr val="6E68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0" tIns="0" rIns="0" bIns="0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ymleaf.potx" id="{7C266597-9C5D-4252-A797-E068DF0547BF}" vid="{6CE760C5-5119-4D04-85D3-620433C63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D36CB2BB34847814215DD7A38EB28" ma:contentTypeVersion="12" ma:contentTypeDescription="Create a new document." ma:contentTypeScope="" ma:versionID="181b698aa78c0dda0852d2130122efaf">
  <xsd:schema xmlns:xsd="http://www.w3.org/2001/XMLSchema" xmlns:xs="http://www.w3.org/2001/XMLSchema" xmlns:p="http://schemas.microsoft.com/office/2006/metadata/properties" xmlns:ns2="b2271ba8-50b2-4da5-a8a9-616f0617f98c" xmlns:ns3="c2b43b05-d612-4226-b66b-eec8e34cbbc0" targetNamespace="http://schemas.microsoft.com/office/2006/metadata/properties" ma:root="true" ma:fieldsID="a529680c4d7775e7321c401b30d28e76" ns2:_="" ns3:_="">
    <xsd:import namespace="b2271ba8-50b2-4da5-a8a9-616f0617f98c"/>
    <xsd:import namespace="c2b43b05-d612-4226-b66b-eec8e34cbb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1ba8-50b2-4da5-a8a9-616f0617f9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6606b6d-53b6-450b-ace0-dee084e7b3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43b05-d612-4226-b66b-eec8e34cbb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8ed72923-0a5e-449c-b30a-d62284258e34}" ma:internalName="TaxCatchAll" ma:showField="CatchAllData" ma:web="c2b43b05-d612-4226-b66b-eec8e34cbb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b43b05-d612-4226-b66b-eec8e34cbbc0" xsi:nil="true"/>
    <lcf76f155ced4ddcb4097134ff3c332f xmlns="b2271ba8-50b2-4da5-a8a9-616f0617f98c">
      <Terms xmlns="http://schemas.microsoft.com/office/infopath/2007/PartnerControls"/>
    </lcf76f155ced4ddcb4097134ff3c332f>
    <SharedWithUsers xmlns="c2b43b05-d612-4226-b66b-eec8e34cbbc0">
      <UserInfo>
        <DisplayName>Anjali Bura</DisplayName>
        <AccountId>19801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15A9102-82B7-4518-807D-0267FAEAC1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271ba8-50b2-4da5-a8a9-616f0617f98c"/>
    <ds:schemaRef ds:uri="c2b43b05-d612-4226-b66b-eec8e34cbb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60A5B1-2E41-4394-9A3C-2FF785492D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DB6A31-45C2-4C2D-A94C-A73C12D53606}">
  <ds:schemaRefs>
    <ds:schemaRef ds:uri="http://schemas.microsoft.com/office/2006/documentManagement/types"/>
    <ds:schemaRef ds:uri="http://purl.org/dc/terms/"/>
    <ds:schemaRef ds:uri="9ee7f1a2-5236-4088-ab46-a63a5770147f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13029f9-a9ff-4bfd-a5d0-4584a62e5ea5"/>
    <ds:schemaRef ds:uri="http://schemas.microsoft.com/office/2006/metadata/properties"/>
    <ds:schemaRef ds:uri="http://www.w3.org/XML/1998/namespace"/>
    <ds:schemaRef ds:uri="c2b43b05-d612-4226-b66b-eec8e34cbbc0"/>
    <ds:schemaRef ds:uri="b2271ba8-50b2-4da5-a8a9-616f0617f9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806</Words>
  <Application>Microsoft Office PowerPoint</Application>
  <PresentationFormat>Widescreen</PresentationFormat>
  <Paragraphs>115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Brillio Dark Theme</vt:lpstr>
      <vt:lpstr>Information Security</vt:lpstr>
      <vt:lpstr>Topics for discussion</vt:lpstr>
      <vt:lpstr>What is information? Digital Information? </vt:lpstr>
      <vt:lpstr>What is information? Digital Information? </vt:lpstr>
      <vt:lpstr>What is information? Digital Information? </vt:lpstr>
      <vt:lpstr>Local Storage</vt:lpstr>
      <vt:lpstr>Cloud Storage</vt:lpstr>
      <vt:lpstr>Why collaboration?</vt:lpstr>
      <vt:lpstr>Why collaboration?</vt:lpstr>
      <vt:lpstr>Different types of collaboration tools and how to use them </vt:lpstr>
      <vt:lpstr>Types of information</vt:lpstr>
      <vt:lpstr>Risks</vt:lpstr>
      <vt:lpstr>How to mitigate risks?</vt:lpstr>
      <vt:lpstr>Dos for information security</vt:lpstr>
      <vt:lpstr>Don’ts for information security</vt:lpstr>
      <vt:lpstr>Are we safe? (In context of digital information security) NO! Please do not try any URL mentioned in this page, they are just to showcase malicious URLs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Thymleaf</dc:title>
  <dc:subject/>
  <dc:creator>Anubhav Sharma</dc:creator>
  <cp:keywords/>
  <dc:description>*** DRAFT VERSION ***
DO NOT DISTRIBUTE!</dc:description>
  <cp:lastModifiedBy>Anubhav Sharma</cp:lastModifiedBy>
  <cp:revision>23</cp:revision>
  <dcterms:created xsi:type="dcterms:W3CDTF">2023-01-17T05:42:17Z</dcterms:created>
  <dcterms:modified xsi:type="dcterms:W3CDTF">2023-01-28T08:16:56Z</dcterms:modified>
  <cp:category>BRANDING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DRAFT</vt:lpwstr>
  </property>
  <property fmtid="{D5CDD505-2E9C-101B-9397-08002B2CF9AE}" pid="3" name="ContentTypeId">
    <vt:lpwstr>0x0101001F8D36CB2BB34847814215DD7A38EB28</vt:lpwstr>
  </property>
</Properties>
</file>