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12"/>
  </p:notesMasterIdLst>
  <p:sldIdLst>
    <p:sldId id="278" r:id="rId2"/>
    <p:sldId id="280" r:id="rId3"/>
    <p:sldId id="282" r:id="rId4"/>
    <p:sldId id="300" r:id="rId5"/>
    <p:sldId id="303" r:id="rId6"/>
    <p:sldId id="301" r:id="rId7"/>
    <p:sldId id="302" r:id="rId8"/>
    <p:sldId id="299"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6" d="100"/>
          <a:sy n="86" d="100"/>
        </p:scale>
        <p:origin x="562"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B12A25DB-3A2D-1DE9-8282-FD6EADCDD027}"/>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C97C2C8F-2C8C-0D5C-1F0A-09AA65DD6D16}"/>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22031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6237289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679472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1229917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213714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7471948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4393245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4526696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70574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118428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A4D9E411-B8A2-F0D2-3404-0310800D35BC}"/>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8ABD255C-ED6F-72BA-88A8-6F27EE596706}"/>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07259B93-36C1-71F1-8533-4699B11FC902}"/>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0122111F-EEDB-38FB-20E7-24B39E03FF8F}"/>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37A19859-4218-5BD5-4BE0-52E9051AC80B}"/>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CA120375-79EB-3A8F-A8A5-66A380A8E34D}"/>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52669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7/15/2023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2749705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46ABA3DC-5BF2-03ED-1E13-13EAFC2A52D5}"/>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DB7F9DD8-5E8F-C723-654F-6417082C77F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FB54283F-512D-A9C0-36E8-890E86FC0596}"/>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EA9DC2B6-37F1-95D8-C194-2922E70F53F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760086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7/15/2023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5D2349B5-3A24-C821-953D-F0FFE1F6D857}"/>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3E59C3CF-C8FE-911B-DA55-94E5570AE0F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900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7/15/2023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119BE4DC-EF2D-610C-2F63-02A3F43115F6}"/>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11C906DA-1E10-CFBC-8189-F13AFEAC960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9624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7/15/2023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C6A942B3-FA9C-7F6D-691B-9F9BF1544E44}"/>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8433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7/15/2023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2B8AA809-7413-FFC2-A317-8276FECB3E7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51209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570633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663" r:id="rId18"/>
    <p:sldLayoutId id="2147483664" r:id="rId19"/>
    <p:sldLayoutId id="2147483667" r:id="rId20"/>
    <p:sldLayoutId id="2147483669" r:id="rId21"/>
    <p:sldLayoutId id="2147483673" r:id="rId22"/>
    <p:sldLayoutId id="2147483670" r:id="rId23"/>
    <p:sldLayoutId id="2147483671" r:id="rId24"/>
    <p:sldLayoutId id="2147483655" r:id="rId25"/>
    <p:sldLayoutId id="2147483674" r:id="rId26"/>
    <p:sldLayoutId id="2147483654" r:id="rId27"/>
  </p:sldLayoutIdLst>
  <p:hf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0" y="895350"/>
            <a:ext cx="8034291" cy="1504950"/>
          </a:xfrm>
        </p:spPr>
        <p:txBody>
          <a:bodyPr/>
          <a:lstStyle/>
          <a:p>
            <a:pPr algn="ctr"/>
            <a:br>
              <a:rPr lang="en-US" sz="2400" dirty="0"/>
            </a:br>
            <a:br>
              <a:rPr lang="en-US" dirty="0"/>
            </a:br>
            <a:r>
              <a:rPr lang="en-US" b="1" dirty="0"/>
              <a:t>Mini Project on</a:t>
            </a:r>
            <a:br>
              <a:rPr lang="en-US" sz="5400" dirty="0"/>
            </a:br>
            <a:r>
              <a:rPr lang="en-US" sz="4800" b="1" dirty="0">
                <a:solidFill>
                  <a:schemeClr val="tx1"/>
                </a:solidFill>
              </a:rPr>
              <a:t>Canteen Ordering App Using PowerApps</a:t>
            </a:r>
            <a:endParaRPr lang="en-US" b="1" dirty="0">
              <a:solidFill>
                <a:schemeClr val="tx1"/>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240349" y="2952564"/>
            <a:ext cx="3962963" cy="3190875"/>
          </a:xfrm>
        </p:spPr>
        <p:txBody>
          <a:bodyPr>
            <a:normAutofit/>
          </a:bodyPr>
          <a:lstStyle/>
          <a:p>
            <a:r>
              <a:rPr lang="en-US" dirty="0"/>
              <a:t>By:</a:t>
            </a:r>
          </a:p>
          <a:p>
            <a:r>
              <a:rPr lang="en-US" b="1" dirty="0"/>
              <a:t>Anubhav Tyagi</a:t>
            </a:r>
          </a:p>
          <a:p>
            <a:r>
              <a:rPr lang="en-US" b="1" dirty="0"/>
              <a:t>University Roll no:2016651</a:t>
            </a:r>
          </a:p>
          <a:p>
            <a:r>
              <a:rPr lang="en-US" b="1" dirty="0"/>
              <a:t>B.Tech CSE , 6 Semester</a:t>
            </a:r>
          </a:p>
          <a:p>
            <a:endParaRPr lang="en-US" dirty="0"/>
          </a:p>
          <a:p>
            <a:r>
              <a:rPr lang="en-US" dirty="0"/>
              <a:t>Under the mentorship of</a:t>
            </a:r>
          </a:p>
          <a:p>
            <a:r>
              <a:rPr lang="en-US" b="1" dirty="0">
                <a:solidFill>
                  <a:schemeClr val="tx1"/>
                </a:solidFill>
              </a:rPr>
              <a:t>Mr. Arnav kotiyal</a:t>
            </a:r>
            <a:r>
              <a:rPr lang="en-US" dirty="0"/>
              <a:t>​</a:t>
            </a:r>
          </a:p>
          <a:p>
            <a:r>
              <a:rPr lang="en-US" dirty="0">
                <a:solidFill>
                  <a:schemeClr val="tx1"/>
                </a:solidFill>
              </a:rPr>
              <a:t>(Assistant Professor</a:t>
            </a:r>
            <a:r>
              <a:rPr lang="en-US" dirty="0"/>
              <a:t>)</a:t>
            </a:r>
          </a:p>
          <a:p>
            <a:endParaRPr lang="en-US" dirty="0"/>
          </a:p>
        </p:txBody>
      </p:sp>
      <p:pic>
        <p:nvPicPr>
          <p:cNvPr id="1026" name="Picture 2">
            <a:extLst>
              <a:ext uri="{FF2B5EF4-FFF2-40B4-BE49-F238E27FC236}">
                <a16:creationId xmlns:a16="http://schemas.microsoft.com/office/drawing/2014/main" id="{2E17160C-D7A9-2B02-21EB-5CCAF5B6E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3627" y="51971"/>
            <a:ext cx="283845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35302" y="1410235"/>
            <a:ext cx="7766936" cy="1646302"/>
          </a:xfrm>
        </p:spPr>
        <p:txBody>
          <a:bodyPr/>
          <a:lstStyle/>
          <a:p>
            <a:r>
              <a:rPr lang="en-US" b="1"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normAutofit/>
          </a:bodyPr>
          <a:lstStyle/>
          <a:p>
            <a:r>
              <a:rPr lang="en-US" dirty="0"/>
              <a:t> I</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536734" y="609600"/>
            <a:ext cx="3737268" cy="132080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607511" y="1287263"/>
            <a:ext cx="6968971" cy="4754100"/>
          </a:xfrm>
        </p:spPr>
        <p:txBody>
          <a:bodyPr>
            <a:normAutofit fontScale="92500" lnSpcReduction="10000"/>
          </a:bodyPr>
          <a:lstStyle/>
          <a:p>
            <a:pPr>
              <a:lnSpc>
                <a:spcPct val="90000"/>
              </a:lnSpc>
            </a:pPr>
            <a:r>
              <a:rPr lang="en-US" sz="2000" b="0" i="0" dirty="0">
                <a:solidFill>
                  <a:schemeClr val="tx1"/>
                </a:solidFill>
                <a:effectLst/>
                <a:latin typeface="Söhne"/>
              </a:rPr>
              <a:t> </a:t>
            </a:r>
            <a:r>
              <a:rPr lang="en-US" sz="2000" b="1" i="0" dirty="0">
                <a:solidFill>
                  <a:schemeClr val="tx1"/>
                </a:solidFill>
                <a:effectLst/>
                <a:latin typeface="Söhne"/>
              </a:rPr>
              <a:t> The Canteen Ordering App is a user-friendly and intuitive mobile application designed specifically for the employees of ICICI Bank. This app serves as a convenient platform for bank staff to order their meals online without leaving the premises. By leveraging this technology, the bank aims to save valuable time during peak hours and enhance the overall banking experience for its employees.</a:t>
            </a:r>
          </a:p>
          <a:p>
            <a:pPr>
              <a:lnSpc>
                <a:spcPct val="90000"/>
              </a:lnSpc>
            </a:pPr>
            <a:endParaRPr lang="en-US" sz="2000" b="1" i="0" dirty="0">
              <a:solidFill>
                <a:schemeClr val="tx1"/>
              </a:solidFill>
              <a:effectLst/>
              <a:latin typeface="Söhne"/>
            </a:endParaRPr>
          </a:p>
          <a:p>
            <a:pPr algn="l"/>
            <a:r>
              <a:rPr lang="en-US" sz="4000" b="1" u="sng" dirty="0">
                <a:solidFill>
                  <a:schemeClr val="tx1"/>
                </a:solidFill>
                <a:latin typeface="Corbel" panose="020B0503020204020204" pitchFamily="34" charset="0"/>
              </a:rPr>
              <a:t>Problem Statement:</a:t>
            </a:r>
          </a:p>
          <a:p>
            <a:pPr algn="l"/>
            <a:r>
              <a:rPr lang="en-US" sz="2000" i="0" dirty="0">
                <a:solidFill>
                  <a:schemeClr val="tx1"/>
                </a:solidFill>
                <a:effectLst/>
                <a:latin typeface="Corbel" panose="020B0503020204020204" pitchFamily="34" charset="0"/>
              </a:rPr>
              <a:t>There must be reason for making a project</a:t>
            </a:r>
            <a:r>
              <a:rPr lang="en-US" sz="2000" dirty="0">
                <a:solidFill>
                  <a:schemeClr val="tx1"/>
                </a:solidFill>
                <a:latin typeface="Corbel" panose="020B0503020204020204" pitchFamily="34" charset="0"/>
              </a:rPr>
              <a:t>. So, the problem to which we wants to solve is “How Food is delivered to bank Employees  and reduce traffic at canteen &amp; can save their Time.  , I made a project that implements the Power platform of Microsoft Along with JavaScript and provide a reliable Fully Functional App.</a:t>
            </a:r>
          </a:p>
          <a:p>
            <a:pPr>
              <a:lnSpc>
                <a:spcPct val="90000"/>
              </a:lnSpc>
            </a:pPr>
            <a:endParaRPr lang="en-US" sz="2000" b="1" dirty="0">
              <a:solidFill>
                <a:schemeClr val="tx1"/>
              </a:solidFill>
              <a:latin typeface="Corbel" panose="020B0503020204020204" pitchFamily="34" charset="0"/>
            </a:endParaRPr>
          </a:p>
        </p:txBody>
      </p:sp>
      <p:pic>
        <p:nvPicPr>
          <p:cNvPr id="1026" name="Picture 2">
            <a:extLst>
              <a:ext uri="{FF2B5EF4-FFF2-40B4-BE49-F238E27FC236}">
                <a16:creationId xmlns:a16="http://schemas.microsoft.com/office/drawing/2014/main" id="{EB3BFD96-5C8D-3A1D-B6F0-5DC102C8FA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80" r="12054"/>
          <a:stretch/>
        </p:blipFill>
        <p:spPr bwMode="auto">
          <a:xfrm>
            <a:off x="20" y="-1"/>
            <a:ext cx="4607491"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1031" name="Isosceles Triangle 103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8841996" y="6041362"/>
            <a:ext cx="432006" cy="365125"/>
          </a:xfrm>
        </p:spPr>
        <p:txBody>
          <a:bodyPr>
            <a:normAutofit/>
          </a:bodyPr>
          <a:lstStyle/>
          <a:p>
            <a:pPr>
              <a:spcAft>
                <a:spcPts val="600"/>
              </a:spcAft>
            </a:pPr>
            <a:fld id="{48F63A3B-78C7-47BE-AE5E-E10140E04643}" type="slidenum">
              <a:rPr lang="en-US" smtClean="0"/>
              <a:pPr>
                <a:spcAft>
                  <a:spcPts val="600"/>
                </a:spcAft>
              </a:pPr>
              <a:t>2</a:t>
            </a:fld>
            <a:endParaRPr lang="en-US"/>
          </a:p>
        </p:txBody>
      </p:sp>
    </p:spTree>
    <p:extLst>
      <p:ext uri="{BB962C8B-B14F-4D97-AF65-F5344CB8AC3E}">
        <p14:creationId xmlns:p14="http://schemas.microsoft.com/office/powerpoint/2010/main" val="9796220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71750" y="123825"/>
            <a:ext cx="8830818" cy="607694"/>
          </a:xfrm>
        </p:spPr>
        <p:txBody>
          <a:bodyPr/>
          <a:lstStyle/>
          <a:p>
            <a:r>
              <a:rPr lang="en-US" sz="2400" dirty="0"/>
              <a:t>			</a:t>
            </a:r>
            <a:r>
              <a:rPr lang="en-US" sz="3600" dirty="0">
                <a:solidFill>
                  <a:schemeClr val="tx1"/>
                </a:solidFill>
              </a:rPr>
              <a:t>Methodology</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571750" y="615723"/>
            <a:ext cx="9553574" cy="6118452"/>
          </a:xfrm>
        </p:spPr>
        <p:txBody>
          <a:bodyPr/>
          <a:lstStyle/>
          <a:p>
            <a:r>
              <a:rPr lang="en-US" sz="1600" b="0" i="0" dirty="0">
                <a:solidFill>
                  <a:srgbClr val="273239"/>
                </a:solidFill>
                <a:effectLst/>
                <a:latin typeface="Corbel" panose="020B0503020204020204" pitchFamily="34" charset="0"/>
              </a:rPr>
              <a:t>  This section provides a step-by-step explanation of the key stages involved in the app's creation, including requirements gathering, design, development, testing, and deployment.</a:t>
            </a:r>
          </a:p>
          <a:p>
            <a:r>
              <a:rPr lang="en-US" sz="1600" b="0" i="0" dirty="0">
                <a:solidFill>
                  <a:srgbClr val="273239"/>
                </a:solidFill>
                <a:effectLst/>
                <a:latin typeface="Corbel" panose="020B0503020204020204" pitchFamily="34" charset="0"/>
              </a:rPr>
              <a:t>1)</a:t>
            </a:r>
            <a:r>
              <a:rPr lang="en-US" sz="1600" b="1" i="0" dirty="0">
                <a:solidFill>
                  <a:schemeClr val="tx1"/>
                </a:solidFill>
                <a:effectLst/>
                <a:latin typeface="Corbel" panose="020B0503020204020204" pitchFamily="34" charset="0"/>
              </a:rPr>
              <a:t>Requirements Gathering:</a:t>
            </a:r>
          </a:p>
          <a:p>
            <a:r>
              <a:rPr lang="en-US" sz="1600" b="0" i="0" dirty="0">
                <a:solidFill>
                  <a:srgbClr val="273239"/>
                </a:solidFill>
                <a:effectLst/>
                <a:latin typeface="Corbel" panose="020B0503020204020204" pitchFamily="34" charset="0"/>
              </a:rPr>
              <a:t>Conducted interviews and surveys with ICICI Bank employees to identify their needs and preferences regarding an online canteen ordering system.</a:t>
            </a:r>
          </a:p>
          <a:p>
            <a:r>
              <a:rPr lang="en-US" sz="1600" b="0" i="0" dirty="0">
                <a:solidFill>
                  <a:srgbClr val="273239"/>
                </a:solidFill>
                <a:effectLst/>
                <a:latin typeface="Corbel" panose="020B0503020204020204" pitchFamily="34" charset="0"/>
              </a:rPr>
              <a:t>Analyzed existing canteen processes and identified pain points and areas for improvement.</a:t>
            </a:r>
          </a:p>
          <a:p>
            <a:r>
              <a:rPr lang="en-US" sz="1600" b="0" i="0" dirty="0">
                <a:solidFill>
                  <a:srgbClr val="273239"/>
                </a:solidFill>
                <a:effectLst/>
                <a:latin typeface="Corbel" panose="020B0503020204020204" pitchFamily="34" charset="0"/>
              </a:rPr>
              <a:t>Documented the functional and non-functional requirements for the app, including user interface, menu options, payment integration, and reporting capabilities.</a:t>
            </a:r>
          </a:p>
          <a:p>
            <a:r>
              <a:rPr lang="en-US" sz="1600" b="1" i="0" dirty="0">
                <a:solidFill>
                  <a:schemeClr val="tx1"/>
                </a:solidFill>
                <a:effectLst/>
                <a:latin typeface="Corbel" panose="020B0503020204020204" pitchFamily="34" charset="0"/>
              </a:rPr>
              <a:t>2)System Design:</a:t>
            </a:r>
          </a:p>
          <a:p>
            <a:r>
              <a:rPr lang="en-US" sz="1600" b="0" i="0" dirty="0">
                <a:solidFill>
                  <a:srgbClr val="273239"/>
                </a:solidFill>
                <a:effectLst/>
                <a:latin typeface="Corbel" panose="020B0503020204020204" pitchFamily="34" charset="0"/>
              </a:rPr>
              <a:t>Created a high-level system architecture, outlining the components and their interactions.</a:t>
            </a:r>
          </a:p>
          <a:p>
            <a:r>
              <a:rPr lang="en-US" sz="1600" b="0" i="0" dirty="0">
                <a:solidFill>
                  <a:srgbClr val="273239"/>
                </a:solidFill>
                <a:effectLst/>
                <a:latin typeface="Corbel" panose="020B0503020204020204" pitchFamily="34" charset="0"/>
              </a:rPr>
              <a:t>Designed the user interface, focusing on intuitive navigation, menu categorization, and search functionality.</a:t>
            </a:r>
          </a:p>
          <a:p>
            <a:r>
              <a:rPr lang="en-US" sz="1600" b="0" i="0" dirty="0">
                <a:solidFill>
                  <a:srgbClr val="273239"/>
                </a:solidFill>
                <a:effectLst/>
                <a:latin typeface="Corbel" panose="020B0503020204020204" pitchFamily="34" charset="0"/>
              </a:rPr>
              <a:t>Defined the database schema, considering the storage and organization of menu items, user profiles, and order history.</a:t>
            </a:r>
          </a:p>
          <a:p>
            <a:r>
              <a:rPr lang="en-US" sz="1600" b="0" i="0" dirty="0">
                <a:solidFill>
                  <a:srgbClr val="273239"/>
                </a:solidFill>
                <a:effectLst/>
                <a:latin typeface="Corbel" panose="020B0503020204020204" pitchFamily="34" charset="0"/>
              </a:rPr>
              <a:t>Planned the integration of secure payment systems and real-time inventory management.</a:t>
            </a:r>
          </a:p>
          <a:p>
            <a:r>
              <a:rPr lang="en-US" sz="1600" b="0" i="0" dirty="0">
                <a:solidFill>
                  <a:srgbClr val="273239"/>
                </a:solidFill>
                <a:effectLst/>
                <a:latin typeface="Corbel" panose="020B0503020204020204" pitchFamily="34" charset="0"/>
              </a:rPr>
              <a:t>3)</a:t>
            </a:r>
            <a:r>
              <a:rPr lang="en-US" sz="1600" b="1" i="0" dirty="0">
                <a:solidFill>
                  <a:schemeClr val="tx1"/>
                </a:solidFill>
                <a:effectLst/>
                <a:latin typeface="Corbel" panose="020B0503020204020204" pitchFamily="34" charset="0"/>
              </a:rPr>
              <a:t>Development:</a:t>
            </a:r>
          </a:p>
          <a:p>
            <a:r>
              <a:rPr lang="en-US" sz="1600" b="0" i="0" dirty="0">
                <a:solidFill>
                  <a:srgbClr val="273239"/>
                </a:solidFill>
                <a:effectLst/>
                <a:latin typeface="Corbel" panose="020B0503020204020204" pitchFamily="34" charset="0"/>
              </a:rPr>
              <a:t>Implemented the front-end of the app using model-driven PowerApps, ensuring a user-friendly and visually appealing interface. Developed the back-end functionality, including order processing, payment integration, and database connectivity.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BB8829-96F1-1DEF-3833-625EC3A96D53}"/>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C4A85C18-0208-6F5A-277C-5278CCD386C8}"/>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Rectangle 3">
            <a:extLst>
              <a:ext uri="{FF2B5EF4-FFF2-40B4-BE49-F238E27FC236}">
                <a16:creationId xmlns:a16="http://schemas.microsoft.com/office/drawing/2014/main" id="{10ABDB7F-B66E-E536-BB3D-E78F67436BE5}"/>
              </a:ext>
            </a:extLst>
          </p:cNvPr>
          <p:cNvSpPr/>
          <p:nvPr/>
        </p:nvSpPr>
        <p:spPr>
          <a:xfrm>
            <a:off x="216136" y="124287"/>
            <a:ext cx="11821984" cy="6986528"/>
          </a:xfrm>
          <a:prstGeom prst="rect">
            <a:avLst/>
          </a:prstGeom>
          <a:noFill/>
        </p:spPr>
        <p:txBody>
          <a:bodyPr wrap="square" lIns="91440" tIns="45720" rIns="91440" bIns="45720">
            <a:spAutoFit/>
          </a:bodyPr>
          <a:lstStyle/>
          <a:p>
            <a:r>
              <a:rPr lang="en-US" sz="1600" b="0" cap="none" spc="0" dirty="0">
                <a:ln w="0"/>
                <a:solidFill>
                  <a:schemeClr val="tx1"/>
                </a:solidFill>
                <a:effectLst>
                  <a:outerShdw blurRad="38100" dist="19050" dir="2700000" algn="tl" rotWithShape="0">
                    <a:schemeClr val="dk1">
                      <a:alpha val="40000"/>
                    </a:schemeClr>
                  </a:outerShdw>
                </a:effectLst>
              </a:rPr>
              <a:t> </a:t>
            </a:r>
            <a:r>
              <a:rPr lang="en-US" sz="2400" b="0" i="0" dirty="0">
                <a:solidFill>
                  <a:srgbClr val="273239"/>
                </a:solidFill>
                <a:effectLst/>
                <a:latin typeface="Corbel" panose="020B0503020204020204" pitchFamily="34" charset="0"/>
              </a:rPr>
              <a:t>Implemented data validation and security measures to protect user information and ensure secure transactions. Integrated Power Automate to automate workflows, such as order confirmation notifications and real-time inventory updates.</a:t>
            </a:r>
          </a:p>
          <a:p>
            <a:r>
              <a:rPr lang="en-US" sz="2400" b="1" i="0" dirty="0">
                <a:effectLst/>
                <a:latin typeface="Corbel" panose="020B0503020204020204" pitchFamily="34" charset="0"/>
              </a:rPr>
              <a:t>4)Testing:</a:t>
            </a:r>
          </a:p>
          <a:p>
            <a:r>
              <a:rPr lang="en-US" sz="2400" b="0" i="0" dirty="0">
                <a:solidFill>
                  <a:srgbClr val="273239"/>
                </a:solidFill>
                <a:effectLst/>
                <a:latin typeface="Corbel" panose="020B0503020204020204" pitchFamily="34" charset="0"/>
              </a:rPr>
              <a:t>Conducted comprehensive testing to ensure the app's functionality, usability, and performance.</a:t>
            </a:r>
          </a:p>
          <a:p>
            <a:r>
              <a:rPr lang="en-US" sz="2400" b="0" i="0" dirty="0">
                <a:solidFill>
                  <a:srgbClr val="273239"/>
                </a:solidFill>
                <a:effectLst/>
                <a:latin typeface="Corbel" panose="020B0503020204020204" pitchFamily="34" charset="0"/>
              </a:rPr>
              <a:t>Performed unit testing of individual components, including user interfaces, database operations, and payment integration.</a:t>
            </a:r>
          </a:p>
          <a:p>
            <a:r>
              <a:rPr lang="en-US" sz="2400" b="0" i="0" dirty="0">
                <a:solidFill>
                  <a:srgbClr val="273239"/>
                </a:solidFill>
                <a:effectLst/>
                <a:latin typeface="Corbel" panose="020B0503020204020204" pitchFamily="34" charset="0"/>
              </a:rPr>
              <a:t>Conducted integration testing to verify the seamless interaction between different modules of the </a:t>
            </a:r>
            <a:r>
              <a:rPr lang="en-US" sz="2400" dirty="0">
                <a:solidFill>
                  <a:srgbClr val="273239"/>
                </a:solidFill>
                <a:latin typeface="Corbel" panose="020B0503020204020204" pitchFamily="34" charset="0"/>
              </a:rPr>
              <a:t>A</a:t>
            </a:r>
            <a:r>
              <a:rPr lang="en-US" sz="2400" b="0" i="0" dirty="0">
                <a:solidFill>
                  <a:srgbClr val="273239"/>
                </a:solidFill>
                <a:effectLst/>
                <a:latin typeface="Corbel" panose="020B0503020204020204" pitchFamily="34" charset="0"/>
              </a:rPr>
              <a:t>pp. Involved ICICI Bank employees in user acceptance testing to gather feedback and make necessary refinements.</a:t>
            </a:r>
          </a:p>
          <a:p>
            <a:r>
              <a:rPr lang="en-US" sz="2400" b="1" i="0" dirty="0">
                <a:effectLst/>
                <a:latin typeface="Corbel" panose="020B0503020204020204" pitchFamily="34" charset="0"/>
              </a:rPr>
              <a:t>5)Deployment:</a:t>
            </a:r>
          </a:p>
          <a:p>
            <a:r>
              <a:rPr lang="en-US" sz="2400" b="0" i="0" dirty="0">
                <a:solidFill>
                  <a:srgbClr val="273239"/>
                </a:solidFill>
                <a:effectLst/>
                <a:latin typeface="Corbel" panose="020B0503020204020204" pitchFamily="34" charset="0"/>
              </a:rPr>
              <a:t>Prepared the app for deployment by packaging the necessary files and configurations.</a:t>
            </a:r>
          </a:p>
          <a:p>
            <a:r>
              <a:rPr lang="en-US" sz="2400" b="0" i="0" dirty="0">
                <a:solidFill>
                  <a:srgbClr val="273239"/>
                </a:solidFill>
                <a:effectLst/>
                <a:latin typeface="Corbel" panose="020B0503020204020204" pitchFamily="34" charset="0"/>
              </a:rPr>
              <a:t>Conducted a final round of testing in the live environment to ensure compatibility and stability.</a:t>
            </a:r>
          </a:p>
          <a:p>
            <a:r>
              <a:rPr lang="en-US" sz="2400" b="0" i="0" dirty="0">
                <a:solidFill>
                  <a:srgbClr val="273239"/>
                </a:solidFill>
                <a:effectLst/>
                <a:latin typeface="Corbel" panose="020B0503020204020204" pitchFamily="34" charset="0"/>
              </a:rPr>
              <a:t>Collaborated with ICICI Bank's IT team to deploy the app on the bank's internal </a:t>
            </a:r>
            <a:r>
              <a:rPr lang="en-US" sz="2400" dirty="0">
                <a:solidFill>
                  <a:srgbClr val="273239"/>
                </a:solidFill>
                <a:latin typeface="Corbel" panose="020B0503020204020204" pitchFamily="34" charset="0"/>
              </a:rPr>
              <a:t>I</a:t>
            </a:r>
            <a:r>
              <a:rPr lang="en-US" sz="2400" b="0" i="0" dirty="0">
                <a:solidFill>
                  <a:srgbClr val="273239"/>
                </a:solidFill>
                <a:effectLst/>
                <a:latin typeface="Corbel" panose="020B0503020204020204" pitchFamily="34" charset="0"/>
              </a:rPr>
              <a:t>nfrastructure. Conducted user training sessions to familiarize employees with the app's features and functionalities.</a:t>
            </a:r>
          </a:p>
          <a:p>
            <a:pPr algn="ct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8236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DC778F-EF1A-4C1B-B1AD-BA37A74E5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13FCDB4-670C-4568-96EE-093382A9E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B950"/>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98DEEA01-8EC4-CA9E-1D25-A253D102D43B}"/>
              </a:ext>
            </a:extLst>
          </p:cNvPr>
          <p:cNvPicPr>
            <a:picLocks noChangeAspect="1"/>
          </p:cNvPicPr>
          <p:nvPr/>
        </p:nvPicPr>
        <p:blipFill rotWithShape="1">
          <a:blip r:embed="rId2"/>
          <a:srcRect r="1" b="1757"/>
          <a:stretch/>
        </p:blipFill>
        <p:spPr>
          <a:xfrm>
            <a:off x="643467" y="643467"/>
            <a:ext cx="10905066" cy="5571066"/>
          </a:xfrm>
          <a:prstGeom prst="rect">
            <a:avLst/>
          </a:prstGeom>
        </p:spPr>
      </p:pic>
      <p:sp>
        <p:nvSpPr>
          <p:cNvPr id="2" name="Footer Placeholder 1">
            <a:extLst>
              <a:ext uri="{FF2B5EF4-FFF2-40B4-BE49-F238E27FC236}">
                <a16:creationId xmlns:a16="http://schemas.microsoft.com/office/drawing/2014/main" id="{09EB08C8-1073-00CE-AD85-D7581AF1339F}"/>
              </a:ext>
            </a:extLst>
          </p:cNvPr>
          <p:cNvSpPr>
            <a:spLocks noGrp="1"/>
          </p:cNvSpPr>
          <p:nvPr>
            <p:ph type="ftr" sz="quarter" idx="11"/>
          </p:nvPr>
        </p:nvSpPr>
        <p:spPr>
          <a:xfrm>
            <a:off x="643467" y="6437288"/>
            <a:ext cx="6297612" cy="365125"/>
          </a:xfrm>
        </p:spPr>
        <p:txBody>
          <a:bodyPr>
            <a:normAutofit/>
          </a:bodyPr>
          <a:lstStyle/>
          <a:p>
            <a:pPr>
              <a:spcAft>
                <a:spcPts val="600"/>
              </a:spcAft>
            </a:pPr>
            <a:r>
              <a:rPr lang="en-US">
                <a:solidFill>
                  <a:srgbClr val="FFFFFF"/>
                </a:solidFill>
              </a:rPr>
              <a:t>Presentation title</a:t>
            </a:r>
          </a:p>
        </p:txBody>
      </p:sp>
      <p:sp>
        <p:nvSpPr>
          <p:cNvPr id="3" name="Slide Number Placeholder 2">
            <a:extLst>
              <a:ext uri="{FF2B5EF4-FFF2-40B4-BE49-F238E27FC236}">
                <a16:creationId xmlns:a16="http://schemas.microsoft.com/office/drawing/2014/main" id="{C3AB2798-4E74-DDE7-152E-6F676A1546C7}"/>
              </a:ext>
            </a:extLst>
          </p:cNvPr>
          <p:cNvSpPr>
            <a:spLocks noGrp="1"/>
          </p:cNvSpPr>
          <p:nvPr>
            <p:ph type="sldNum" sz="quarter" idx="12"/>
          </p:nvPr>
        </p:nvSpPr>
        <p:spPr>
          <a:xfrm>
            <a:off x="10865194" y="6437288"/>
            <a:ext cx="683339" cy="365125"/>
          </a:xfrm>
        </p:spPr>
        <p:txBody>
          <a:bodyPr>
            <a:normAutofit/>
          </a:bodyPr>
          <a:lstStyle/>
          <a:p>
            <a:pPr>
              <a:spcAft>
                <a:spcPts val="600"/>
              </a:spcAft>
            </a:pPr>
            <a:fld id="{48F63A3B-78C7-47BE-AE5E-E10140E04643}"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52561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1">
            <a:extLst>
              <a:ext uri="{FF2B5EF4-FFF2-40B4-BE49-F238E27FC236}">
                <a16:creationId xmlns:a16="http://schemas.microsoft.com/office/drawing/2014/main" id="{7505EA3C-F6FE-4717-9D16-1FC1BFCE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id="{09872A32-4C50-4CBB-8F41-10A7E35AB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phone&#10;&#10;Description automatically generated">
            <a:extLst>
              <a:ext uri="{FF2B5EF4-FFF2-40B4-BE49-F238E27FC236}">
                <a16:creationId xmlns:a16="http://schemas.microsoft.com/office/drawing/2014/main" id="{CE555853-2D3C-99E7-8631-B987B307FA22}"/>
              </a:ext>
            </a:extLst>
          </p:cNvPr>
          <p:cNvPicPr>
            <a:picLocks noChangeAspect="1"/>
          </p:cNvPicPr>
          <p:nvPr/>
        </p:nvPicPr>
        <p:blipFill rotWithShape="1">
          <a:blip r:embed="rId2"/>
          <a:srcRect r="1" b="2549"/>
          <a:stretch/>
        </p:blipFill>
        <p:spPr>
          <a:xfrm>
            <a:off x="643467" y="643467"/>
            <a:ext cx="5130799" cy="5571066"/>
          </a:xfrm>
          <a:prstGeom prst="rect">
            <a:avLst/>
          </a:prstGeom>
        </p:spPr>
      </p:pic>
      <p:sp>
        <p:nvSpPr>
          <p:cNvPr id="16" name="Rectangle 15">
            <a:extLst>
              <a:ext uri="{FF2B5EF4-FFF2-40B4-BE49-F238E27FC236}">
                <a16:creationId xmlns:a16="http://schemas.microsoft.com/office/drawing/2014/main" id="{53F12DB6-A8DD-4C76-A2CD-C90EB6BBB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application&#10;&#10;Description automatically generated">
            <a:extLst>
              <a:ext uri="{FF2B5EF4-FFF2-40B4-BE49-F238E27FC236}">
                <a16:creationId xmlns:a16="http://schemas.microsoft.com/office/drawing/2014/main" id="{A771016C-9D65-0D9E-9232-5991EBB25257}"/>
              </a:ext>
            </a:extLst>
          </p:cNvPr>
          <p:cNvPicPr>
            <a:picLocks noChangeAspect="1"/>
          </p:cNvPicPr>
          <p:nvPr/>
        </p:nvPicPr>
        <p:blipFill rotWithShape="1">
          <a:blip r:embed="rId3"/>
          <a:srcRect r="21026" b="-1"/>
          <a:stretch/>
        </p:blipFill>
        <p:spPr>
          <a:xfrm>
            <a:off x="6423321" y="643467"/>
            <a:ext cx="5130799" cy="5571066"/>
          </a:xfrm>
          <a:prstGeom prst="rect">
            <a:avLst/>
          </a:prstGeom>
        </p:spPr>
      </p:pic>
      <p:sp>
        <p:nvSpPr>
          <p:cNvPr id="2" name="Footer Placeholder 1">
            <a:extLst>
              <a:ext uri="{FF2B5EF4-FFF2-40B4-BE49-F238E27FC236}">
                <a16:creationId xmlns:a16="http://schemas.microsoft.com/office/drawing/2014/main" id="{0C98F3AF-8853-307A-09AD-776085CA2CA4}"/>
              </a:ext>
            </a:extLst>
          </p:cNvPr>
          <p:cNvSpPr>
            <a:spLocks noGrp="1"/>
          </p:cNvSpPr>
          <p:nvPr>
            <p:ph type="ftr" sz="quarter" idx="11"/>
          </p:nvPr>
        </p:nvSpPr>
        <p:spPr>
          <a:xfrm>
            <a:off x="677334" y="6418433"/>
            <a:ext cx="6297612" cy="365125"/>
          </a:xfrm>
        </p:spPr>
        <p:txBody>
          <a:bodyPr>
            <a:normAutofit/>
          </a:bodyPr>
          <a:lstStyle/>
          <a:p>
            <a:pPr>
              <a:spcAft>
                <a:spcPts val="600"/>
              </a:spcAft>
            </a:pPr>
            <a:r>
              <a:rPr lang="en-US"/>
              <a:t>Presentation title</a:t>
            </a:r>
          </a:p>
        </p:txBody>
      </p:sp>
      <p:sp>
        <p:nvSpPr>
          <p:cNvPr id="3" name="Slide Number Placeholder 2">
            <a:extLst>
              <a:ext uri="{FF2B5EF4-FFF2-40B4-BE49-F238E27FC236}">
                <a16:creationId xmlns:a16="http://schemas.microsoft.com/office/drawing/2014/main" id="{DE25B152-57C7-C1CE-53AF-E7ECCB0381E4}"/>
              </a:ext>
            </a:extLst>
          </p:cNvPr>
          <p:cNvSpPr>
            <a:spLocks noGrp="1"/>
          </p:cNvSpPr>
          <p:nvPr>
            <p:ph type="sldNum" sz="quarter" idx="12"/>
          </p:nvPr>
        </p:nvSpPr>
        <p:spPr>
          <a:xfrm>
            <a:off x="10865194" y="6418433"/>
            <a:ext cx="683339" cy="365125"/>
          </a:xfrm>
        </p:spPr>
        <p:txBody>
          <a:bodyPr>
            <a:normAutofit/>
          </a:bodyPr>
          <a:lstStyle/>
          <a:p>
            <a:pPr>
              <a:spcAft>
                <a:spcPts val="600"/>
              </a:spcAft>
            </a:pPr>
            <a:fld id="{48F63A3B-78C7-47BE-AE5E-E10140E04643}" type="slidenum">
              <a:rPr lang="en-US" smtClean="0"/>
              <a:pPr>
                <a:spcAft>
                  <a:spcPts val="600"/>
                </a:spcAft>
              </a:pPr>
              <a:t>6</a:t>
            </a:fld>
            <a:endParaRPr lang="en-US"/>
          </a:p>
        </p:txBody>
      </p:sp>
    </p:spTree>
    <p:extLst>
      <p:ext uri="{BB962C8B-B14F-4D97-AF65-F5344CB8AC3E}">
        <p14:creationId xmlns:p14="http://schemas.microsoft.com/office/powerpoint/2010/main" val="152678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1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2924758-69E5-081A-FD63-EEA13E7E4A31}"/>
              </a:ext>
            </a:extLst>
          </p:cNvPr>
          <p:cNvPicPr>
            <a:picLocks noChangeAspect="1"/>
          </p:cNvPicPr>
          <p:nvPr/>
        </p:nvPicPr>
        <p:blipFill>
          <a:blip r:embed="rId2"/>
          <a:stretch>
            <a:fillRect/>
          </a:stretch>
        </p:blipFill>
        <p:spPr>
          <a:xfrm>
            <a:off x="3296879" y="1131994"/>
            <a:ext cx="2662423" cy="4590386"/>
          </a:xfrm>
          <a:prstGeom prst="rect">
            <a:avLst/>
          </a:prstGeom>
        </p:spPr>
      </p:pic>
      <p:sp>
        <p:nvSpPr>
          <p:cNvPr id="2" name="Footer Placeholder 1">
            <a:extLst>
              <a:ext uri="{FF2B5EF4-FFF2-40B4-BE49-F238E27FC236}">
                <a16:creationId xmlns:a16="http://schemas.microsoft.com/office/drawing/2014/main" id="{74EBF177-75D4-32D9-A3BF-AE9E3A923260}"/>
              </a:ext>
            </a:extLst>
          </p:cNvPr>
          <p:cNvSpPr>
            <a:spLocks noGrp="1"/>
          </p:cNvSpPr>
          <p:nvPr>
            <p:ph type="ftr" sz="quarter" idx="11"/>
          </p:nvPr>
        </p:nvSpPr>
        <p:spPr>
          <a:xfrm>
            <a:off x="653889" y="6411619"/>
            <a:ext cx="6297612" cy="365125"/>
          </a:xfrm>
        </p:spPr>
        <p:txBody>
          <a:bodyPr>
            <a:normAutofit/>
          </a:bodyPr>
          <a:lstStyle/>
          <a:p>
            <a:pPr>
              <a:spcAft>
                <a:spcPts val="600"/>
              </a:spcAft>
            </a:pPr>
            <a:r>
              <a:rPr lang="en-US">
                <a:solidFill>
                  <a:srgbClr val="FFFFFF"/>
                </a:solidFill>
              </a:rPr>
              <a:t>Presentation title</a:t>
            </a:r>
          </a:p>
        </p:txBody>
      </p:sp>
      <p:sp>
        <p:nvSpPr>
          <p:cNvPr id="3" name="Slide Number Placeholder 2">
            <a:extLst>
              <a:ext uri="{FF2B5EF4-FFF2-40B4-BE49-F238E27FC236}">
                <a16:creationId xmlns:a16="http://schemas.microsoft.com/office/drawing/2014/main" id="{4A57E519-9BAE-403A-33E1-524864226BFC}"/>
              </a:ext>
            </a:extLst>
          </p:cNvPr>
          <p:cNvSpPr>
            <a:spLocks noGrp="1"/>
          </p:cNvSpPr>
          <p:nvPr>
            <p:ph type="sldNum" sz="quarter" idx="12"/>
          </p:nvPr>
        </p:nvSpPr>
        <p:spPr>
          <a:xfrm>
            <a:off x="10865194" y="6411619"/>
            <a:ext cx="683339" cy="365125"/>
          </a:xfrm>
        </p:spPr>
        <p:txBody>
          <a:bodyPr>
            <a:normAutofit/>
          </a:bodyPr>
          <a:lstStyle/>
          <a:p>
            <a:pPr>
              <a:spcAft>
                <a:spcPts val="600"/>
              </a:spcAft>
            </a:pPr>
            <a:fld id="{48F63A3B-78C7-47BE-AE5E-E10140E04643}"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83823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B694-6416-16C5-1963-F7C2AED51BA2}"/>
              </a:ext>
            </a:extLst>
          </p:cNvPr>
          <p:cNvSpPr>
            <a:spLocks noGrp="1"/>
          </p:cNvSpPr>
          <p:nvPr>
            <p:ph type="title"/>
          </p:nvPr>
        </p:nvSpPr>
        <p:spPr>
          <a:xfrm>
            <a:off x="3476625" y="7620"/>
            <a:ext cx="8675751" cy="1363980"/>
          </a:xfrm>
        </p:spPr>
        <p:txBody>
          <a:bodyPr>
            <a:normAutofit fontScale="90000"/>
          </a:bodyPr>
          <a:lstStyle/>
          <a:p>
            <a:r>
              <a:rPr lang="en-IN" sz="2400" b="1" dirty="0"/>
              <a:t>Result</a:t>
            </a:r>
            <a:br>
              <a:rPr lang="en-IN" sz="2400" dirty="0"/>
            </a:br>
            <a:r>
              <a:rPr lang="en-IN" sz="2400" dirty="0"/>
              <a:t>1)</a:t>
            </a:r>
            <a:r>
              <a:rPr lang="en-US" sz="2200" dirty="0">
                <a:solidFill>
                  <a:schemeClr val="tx1"/>
                </a:solidFill>
              </a:rPr>
              <a:t>One of the key objectives of the Canteen Ordering App was to save time for employees during peak hours at the bank. The results indicated a significant reduction in the time spent by employees in queuing up at the canteen. This time-saving aspect of the app was well-received by employees and contributed to increased productivity within the bank.</a:t>
            </a:r>
            <a:br>
              <a:rPr lang="en-US" sz="2200" dirty="0">
                <a:solidFill>
                  <a:schemeClr val="tx1"/>
                </a:solidFill>
              </a:rPr>
            </a:br>
            <a:br>
              <a:rPr lang="en-US" sz="2200" dirty="0">
                <a:solidFill>
                  <a:schemeClr val="tx1"/>
                </a:solidFill>
              </a:rPr>
            </a:br>
            <a:r>
              <a:rPr lang="en-US" sz="2200" b="1" u="sng" dirty="0">
                <a:solidFill>
                  <a:schemeClr val="tx1"/>
                </a:solidFill>
              </a:rPr>
              <a:t>2)Operational Efficiency and Management</a:t>
            </a:r>
            <a:br>
              <a:rPr lang="en-US" sz="2200" b="1" u="sng" dirty="0">
                <a:solidFill>
                  <a:schemeClr val="tx1"/>
                </a:solidFill>
              </a:rPr>
            </a:br>
            <a:br>
              <a:rPr lang="en-US" sz="2200" dirty="0">
                <a:solidFill>
                  <a:schemeClr val="tx1"/>
                </a:solidFill>
              </a:rPr>
            </a:br>
            <a:r>
              <a:rPr lang="en-US" sz="2200" dirty="0">
                <a:solidFill>
                  <a:schemeClr val="tx1"/>
                </a:solidFill>
              </a:rPr>
              <a:t>The implementation of the Canteen Ordering App had a notable impact on the operational efficiency of the bank's canteen. The automated order processing and inventory management capabilities of the app resulted in smoother operations, eliminating manual errors and reducing delays. Real-time inventory updates ensured that popular menu items were always available, minimizing instances of unfulfilled orders. The reporting capabilities of the app provided valuable insights into consumption patterns, enabling better planning and forecasting for the canteen management team. Users appreciated the intuitive user interface, allowing them to browse menus, customize orders, and make payments seamlessly. The app's responsiveness and real-time updates were also highly appreciated, as they contributed to a smooth and efficient ordering experience.</a:t>
            </a:r>
            <a:br>
              <a:rPr lang="en-US" sz="2200" dirty="0"/>
            </a:br>
            <a:br>
              <a:rPr lang="en-US" sz="2200" dirty="0"/>
            </a:br>
            <a:endParaRPr lang="en-IN" sz="2400" dirty="0"/>
          </a:p>
        </p:txBody>
      </p:sp>
      <p:sp>
        <p:nvSpPr>
          <p:cNvPr id="6" name="Content Placeholder 5">
            <a:extLst>
              <a:ext uri="{FF2B5EF4-FFF2-40B4-BE49-F238E27FC236}">
                <a16:creationId xmlns:a16="http://schemas.microsoft.com/office/drawing/2014/main" id="{6E5F8D97-35B4-793B-CC1C-B5D09DF20A93}"/>
              </a:ext>
            </a:extLst>
          </p:cNvPr>
          <p:cNvSpPr>
            <a:spLocks noGrp="1"/>
          </p:cNvSpPr>
          <p:nvPr>
            <p:ph sz="half" idx="2"/>
          </p:nvPr>
        </p:nvSpPr>
        <p:spPr>
          <a:xfrm>
            <a:off x="5238887" y="73023984"/>
            <a:ext cx="6913489" cy="105865430"/>
          </a:xfrm>
        </p:spPr>
        <p:txBody>
          <a:bodyPr/>
          <a:lstStyle/>
          <a:p>
            <a:pPr marL="0" indent="0">
              <a:buNone/>
            </a:pPr>
            <a:r>
              <a:rPr lang="en-IN" sz="1600" dirty="0">
                <a:solidFill>
                  <a:schemeClr val="tx1"/>
                </a:solidFill>
                <a:latin typeface="Corbel" panose="020B0503020204020204" pitchFamily="34" charset="0"/>
              </a:rPr>
              <a:t>The combine result of these models:</a:t>
            </a:r>
          </a:p>
          <a:p>
            <a:pPr marL="0" indent="0">
              <a:buNone/>
            </a:pPr>
            <a:r>
              <a:rPr lang="en-IN" sz="1800" b="1" dirty="0">
                <a:solidFill>
                  <a:schemeClr val="tx1"/>
                </a:solidFill>
                <a:latin typeface="Corbel" panose="020B0503020204020204" pitchFamily="34" charset="0"/>
              </a:rPr>
              <a:t>For Combine Model:</a:t>
            </a:r>
          </a:p>
          <a:p>
            <a:pPr marL="0" indent="0">
              <a:buNone/>
            </a:pPr>
            <a:endParaRPr lang="en-IN" sz="1800" b="1" dirty="0">
              <a:solidFill>
                <a:schemeClr val="tx1"/>
              </a:solidFill>
              <a:latin typeface="Corbel" panose="020B0503020204020204" pitchFamily="34" charset="0"/>
            </a:endParaRPr>
          </a:p>
          <a:p>
            <a:pPr marL="0" indent="0">
              <a:buNone/>
            </a:pPr>
            <a:endParaRPr lang="en-IN" sz="1800" b="1" dirty="0">
              <a:solidFill>
                <a:schemeClr val="tx1"/>
              </a:solidFill>
              <a:latin typeface="Corbel" panose="020B0503020204020204" pitchFamily="34" charset="0"/>
            </a:endParaRPr>
          </a:p>
          <a:p>
            <a:pPr marL="0" indent="0">
              <a:buNone/>
            </a:pPr>
            <a:endParaRPr lang="en-IN" sz="1800" b="1" dirty="0">
              <a:solidFill>
                <a:schemeClr val="tx1"/>
              </a:solidFill>
              <a:latin typeface="Corbel" panose="020B0503020204020204" pitchFamily="34" charset="0"/>
            </a:endParaRPr>
          </a:p>
          <a:p>
            <a:pPr marL="0" indent="0">
              <a:buNone/>
            </a:pPr>
            <a:endParaRPr lang="en-IN" sz="1800" b="1" dirty="0">
              <a:solidFill>
                <a:schemeClr val="tx1"/>
              </a:solidFill>
              <a:latin typeface="Corbel" panose="020B0503020204020204" pitchFamily="34" charset="0"/>
            </a:endParaRPr>
          </a:p>
          <a:p>
            <a:pPr marL="0" indent="0">
              <a:buNone/>
            </a:pPr>
            <a:endParaRPr lang="en-IN" sz="1800" b="1" dirty="0">
              <a:solidFill>
                <a:schemeClr val="tx1"/>
              </a:solidFill>
              <a:latin typeface="Corbel" panose="020B0503020204020204" pitchFamily="34" charset="0"/>
            </a:endParaRPr>
          </a:p>
          <a:p>
            <a:pPr marL="0" indent="0">
              <a:buNone/>
            </a:pPr>
            <a:endParaRPr lang="en-IN" sz="1800" b="1" dirty="0">
              <a:solidFill>
                <a:schemeClr val="tx1"/>
              </a:solidFill>
              <a:latin typeface="Corbel" panose="020B0503020204020204" pitchFamily="34" charset="0"/>
            </a:endParaRPr>
          </a:p>
          <a:p>
            <a:pPr marL="0" indent="0">
              <a:buNone/>
            </a:pPr>
            <a:endParaRPr lang="en-IN" sz="1800" b="1" dirty="0">
              <a:solidFill>
                <a:schemeClr val="tx1"/>
              </a:solidFill>
              <a:latin typeface="Corbel" panose="020B0503020204020204" pitchFamily="34" charset="0"/>
            </a:endParaRPr>
          </a:p>
          <a:p>
            <a:pPr marL="0" indent="0">
              <a:buNone/>
            </a:pPr>
            <a:endParaRPr lang="en-IN" sz="1800" b="1" dirty="0">
              <a:solidFill>
                <a:schemeClr val="tx1"/>
              </a:solidFill>
              <a:latin typeface="Corbel" panose="020B0503020204020204" pitchFamily="34" charset="0"/>
            </a:endParaRPr>
          </a:p>
          <a:p>
            <a:pPr marL="0" indent="0">
              <a:buNone/>
            </a:pPr>
            <a:endParaRPr lang="en-IN" sz="1800" b="1" dirty="0">
              <a:solidFill>
                <a:schemeClr val="tx1"/>
              </a:solidFill>
              <a:latin typeface="Corbel" panose="020B0503020204020204" pitchFamily="34" charset="0"/>
            </a:endParaRPr>
          </a:p>
          <a:p>
            <a:pPr marL="0" indent="0">
              <a:buNone/>
            </a:pPr>
            <a:endParaRPr lang="en-IN" sz="1800" b="1" dirty="0">
              <a:solidFill>
                <a:schemeClr val="tx1"/>
              </a:solidFill>
              <a:latin typeface="Corbel" panose="020B0503020204020204" pitchFamily="34" charset="0"/>
            </a:endParaRPr>
          </a:p>
          <a:p>
            <a:pPr marL="0" indent="0">
              <a:buNone/>
            </a:pPr>
            <a:endParaRPr lang="en-IN" sz="1800" b="1" dirty="0">
              <a:solidFill>
                <a:schemeClr val="tx1"/>
              </a:solidFill>
              <a:latin typeface="Corbel" panose="020B0503020204020204" pitchFamily="34" charset="0"/>
            </a:endParaRPr>
          </a:p>
          <a:p>
            <a:pPr marL="0" indent="0">
              <a:buNone/>
            </a:pPr>
            <a:endParaRPr lang="en-IN" sz="1800" b="1" dirty="0">
              <a:solidFill>
                <a:schemeClr val="tx1"/>
              </a:solidFill>
              <a:latin typeface="Corbel" panose="020B0503020204020204" pitchFamily="34" charset="0"/>
            </a:endParaRPr>
          </a:p>
        </p:txBody>
      </p:sp>
      <p:sp>
        <p:nvSpPr>
          <p:cNvPr id="7" name="Slide Number Placeholder 6">
            <a:extLst>
              <a:ext uri="{FF2B5EF4-FFF2-40B4-BE49-F238E27FC236}">
                <a16:creationId xmlns:a16="http://schemas.microsoft.com/office/drawing/2014/main" id="{7C2788F9-775B-1D2B-AA46-87C37AE142F6}"/>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84389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3813790" y="-62144"/>
            <a:ext cx="7966878" cy="230820"/>
          </a:xfrm>
        </p:spPr>
        <p:txBody>
          <a:bodyPr>
            <a:normAutofit fontScale="90000"/>
          </a:bodyPr>
          <a:lstStyle/>
          <a:p>
            <a:pPr algn="ctr"/>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0" y="36872"/>
            <a:ext cx="9561250" cy="3958080"/>
          </a:xfrm>
        </p:spPr>
        <p:txBody>
          <a:bodyPr>
            <a:noAutofit/>
          </a:bodyPr>
          <a:lstStyle/>
          <a:p>
            <a:pPr marL="0" indent="0">
              <a:buNone/>
            </a:pPr>
            <a:r>
              <a:rPr lang="en-US" sz="2000" dirty="0"/>
              <a:t>                                </a:t>
            </a:r>
            <a:r>
              <a:rPr lang="en-US" sz="2000" b="1" dirty="0"/>
              <a:t>Summary:</a:t>
            </a:r>
          </a:p>
          <a:p>
            <a:r>
              <a:rPr lang="en-US" sz="2000" b="0" i="0" dirty="0">
                <a:solidFill>
                  <a:srgbClr val="374151"/>
                </a:solidFill>
                <a:effectLst/>
                <a:latin typeface="Söhne"/>
              </a:rPr>
              <a:t>The results obtained from the implementation and evaluation of the Canteen Ordering App for ICICI Bank demonstrate its effectiveness in saving time, improving operational efficiency, and enhancing the overall user experience. The positive feedback from users indicates a high level of satisfaction with the app's functionality and convenience. The app's secure payment integration ensures a smooth transaction process while maintaining data security. Although some limitations and areas for improvement were identified, the overall impact of the app on bank operations and employee experience is commendable.</a:t>
            </a:r>
            <a:endParaRPr lang="en-US" sz="2000" dirty="0"/>
          </a:p>
          <a:p>
            <a:pPr marL="0" indent="0">
              <a:buNone/>
            </a:pPr>
            <a:r>
              <a:rPr lang="en-US" sz="2000" dirty="0"/>
              <a:t>					</a:t>
            </a:r>
            <a:r>
              <a:rPr lang="en-US" sz="2000" b="1" dirty="0"/>
              <a:t>Conclusion:</a:t>
            </a:r>
          </a:p>
          <a:p>
            <a:r>
              <a:rPr lang="en-US" sz="2000" b="0" i="0" dirty="0">
                <a:solidFill>
                  <a:srgbClr val="374151"/>
                </a:solidFill>
                <a:effectLst/>
                <a:latin typeface="Söhne"/>
              </a:rPr>
              <a:t>In conclusion, the results obtained from the implementation and evaluation of the Canteen Ordering App highlight its effectiveness in streamlining canteen operations, enhancing employee experience, and improving overall efficiency within ICICI Bank. The positive feedback and insights gained from users provide valuable input for future enhancements and refinements.</a:t>
            </a:r>
            <a:endParaRPr lang="en-US" sz="2000"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275</TotalTime>
  <Words>929</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Corbel</vt:lpstr>
      <vt:lpstr>Söhne</vt:lpstr>
      <vt:lpstr>Trebuchet MS</vt:lpstr>
      <vt:lpstr>Wingdings 3</vt:lpstr>
      <vt:lpstr>Facet</vt:lpstr>
      <vt:lpstr>  Mini Project on Canteen Ordering App Using PowerApps</vt:lpstr>
      <vt:lpstr>Introduction</vt:lpstr>
      <vt:lpstr>   Methodology</vt:lpstr>
      <vt:lpstr>PowerPoint Presentation</vt:lpstr>
      <vt:lpstr>PowerPoint Presentation</vt:lpstr>
      <vt:lpstr>PowerPoint Presentation</vt:lpstr>
      <vt:lpstr>PowerPoint Presentation</vt:lpstr>
      <vt:lpstr>Result 1)One of the key objectives of the Canteen Ordering App was to save time for employees during peak hours at the bank. The results indicated a significant reduction in the time spent by employees in queuing up at the canteen. This time-saving aspect of the app was well-received by employees and contributed to increased productivity within the bank.  2)Operational Efficiency and Management  The implementation of the Canteen Ordering App had a notable impact on the operational efficiency of the bank's canteen. The automated order processing and inventory management capabilities of the app resulted in smoother operations, eliminating manual errors and reducing delays. Real-time inventory updates ensured that popular menu items were always available, minimizing instances of unfulfilled orders. The reporting capabilities of the app provided valuable insights into consumption patterns, enabling better planning and forecasting for the canteen management team. Users appreciated the intuitive user interface, allowing them to browse menus, customize orders, and make payments seamlessly. The app's responsiveness and real-time updates were also highly appreciated, as they contributed to a smooth and efficient ordering experience.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disease prediction system </dc:title>
  <dc:subject/>
  <dc:creator>anurag tiwari</dc:creator>
  <cp:lastModifiedBy>Anubhav Tyagi</cp:lastModifiedBy>
  <cp:revision>16</cp:revision>
  <dcterms:created xsi:type="dcterms:W3CDTF">2023-01-06T10:04:43Z</dcterms:created>
  <dcterms:modified xsi:type="dcterms:W3CDTF">2023-07-15T04:21:42Z</dcterms:modified>
</cp:coreProperties>
</file>