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57" r:id="rId5"/>
    <p:sldId id="258" r:id="rId6"/>
    <p:sldId id="259" r:id="rId7"/>
    <p:sldId id="260" r:id="rId8"/>
    <p:sldId id="261" r:id="rId9"/>
    <p:sldId id="262" r:id="rId10"/>
    <p:sldId id="265" r:id="rId11"/>
    <p:sldId id="266" r:id="rId12"/>
    <p:sldId id="267" r:id="rId13"/>
    <p:sldId id="268" r:id="rId14"/>
    <p:sldId id="277"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searchdatamanagement.techtarget.com/definition/NoSQL-Not-Only-SQ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developer.mozilla.org/en-US/docs/Learn/CSS" TargetMode="External"/><Relationship Id="rId4" Type="http://schemas.openxmlformats.org/officeDocument/2006/relationships/hyperlink" Target="https://developer.mozilla.org/en-US/docs/Learn/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20A3C-687D-4487-BCB2-A2AE1CC65025}"/>
              </a:ext>
            </a:extLst>
          </p:cNvPr>
          <p:cNvSpPr>
            <a:spLocks noGrp="1"/>
          </p:cNvSpPr>
          <p:nvPr>
            <p:ph type="ctrTitle"/>
          </p:nvPr>
        </p:nvSpPr>
        <p:spPr>
          <a:xfrm>
            <a:off x="5291668" y="1215496"/>
            <a:ext cx="5367866" cy="2387600"/>
          </a:xfrm>
        </p:spPr>
        <p:txBody>
          <a:bodyPr>
            <a:normAutofit fontScale="90000"/>
          </a:bodyPr>
          <a:lstStyle/>
          <a:p>
            <a:r>
              <a:rPr lang="en-US" sz="4400" b="1" dirty="0"/>
              <a:t>PROJECT WORK </a:t>
            </a:r>
            <a:r>
              <a:rPr lang="en-US" sz="4400" b="1" dirty="0" smtClean="0"/>
              <a:t>II</a:t>
            </a:r>
            <a:br>
              <a:rPr lang="en-US" sz="4400" b="1" dirty="0" smtClean="0"/>
            </a:br>
            <a:r>
              <a:rPr lang="en-US" sz="4400" b="1" dirty="0"/>
              <a:t/>
            </a:r>
            <a:br>
              <a:rPr lang="en-US" sz="4400" b="1" dirty="0"/>
            </a:br>
            <a:r>
              <a:rPr lang="en-US" sz="4400" b="1" dirty="0" smtClean="0"/>
              <a:t/>
            </a:r>
            <a:br>
              <a:rPr lang="en-US" sz="4400" b="1" dirty="0" smtClean="0"/>
            </a:br>
            <a:r>
              <a:rPr lang="en-US" sz="4400" b="1" dirty="0" smtClean="0"/>
              <a:t>Personal Blog Application</a:t>
            </a:r>
            <a:endParaRPr lang="en-IN" sz="4400" b="1" dirty="0"/>
          </a:p>
        </p:txBody>
      </p:sp>
      <p:sp>
        <p:nvSpPr>
          <p:cNvPr id="3" name="Subtitle 2">
            <a:extLst>
              <a:ext uri="{FF2B5EF4-FFF2-40B4-BE49-F238E27FC236}">
                <a16:creationId xmlns:a16="http://schemas.microsoft.com/office/drawing/2014/main" xmlns="" id="{D63E20A4-4137-4941-AD87-4A5F55B4ADE8}"/>
              </a:ext>
            </a:extLst>
          </p:cNvPr>
          <p:cNvSpPr>
            <a:spLocks noGrp="1"/>
          </p:cNvSpPr>
          <p:nvPr>
            <p:ph type="subTitle" idx="1"/>
          </p:nvPr>
        </p:nvSpPr>
        <p:spPr>
          <a:xfrm>
            <a:off x="5291667" y="3602038"/>
            <a:ext cx="5376333" cy="1655762"/>
          </a:xfrm>
        </p:spPr>
        <p:txBody>
          <a:bodyPr>
            <a:normAutofit/>
          </a:bodyPr>
          <a:lstStyle/>
          <a:p>
            <a:r>
              <a:rPr lang="en-US" sz="1800" dirty="0" err="1"/>
              <a:t>Anubhav</a:t>
            </a:r>
            <a:r>
              <a:rPr lang="en-US" sz="1800" dirty="0"/>
              <a:t> </a:t>
            </a:r>
            <a:r>
              <a:rPr lang="en-US" sz="1800" dirty="0" err="1"/>
              <a:t>Hardia</a:t>
            </a:r>
            <a:endParaRPr lang="en-US" sz="1800" dirty="0"/>
          </a:p>
          <a:p>
            <a:r>
              <a:rPr lang="en-US" sz="1800" dirty="0"/>
              <a:t>CSE-VIII-A</a:t>
            </a:r>
          </a:p>
          <a:p>
            <a:r>
              <a:rPr lang="en-US" sz="1800" dirty="0" err="1"/>
              <a:t>Linkites</a:t>
            </a:r>
            <a:r>
              <a:rPr lang="en-US" sz="1800" dirty="0"/>
              <a:t> </a:t>
            </a:r>
            <a:r>
              <a:rPr lang="en-US" sz="1800" dirty="0" err="1"/>
              <a:t>Infotech</a:t>
            </a:r>
            <a:r>
              <a:rPr lang="en-US" sz="1800" dirty="0"/>
              <a:t> PVT Limited</a:t>
            </a:r>
            <a:endParaRPr lang="en-IN" sz="1800" dirty="0"/>
          </a:p>
        </p:txBody>
      </p:sp>
      <p:pic>
        <p:nvPicPr>
          <p:cNvPr id="4" name="Picture 3">
            <a:extLst>
              <a:ext uri="{FF2B5EF4-FFF2-40B4-BE49-F238E27FC236}">
                <a16:creationId xmlns:a16="http://schemas.microsoft.com/office/drawing/2014/main" xmlns="" id="{70B5DEF3-3EC3-4CD2-A9A0-8E26754A2583}"/>
              </a:ext>
            </a:extLst>
          </p:cNvPr>
          <p:cNvPicPr>
            <a:picLocks noChangeAspect="1"/>
          </p:cNvPicPr>
          <p:nvPr/>
        </p:nvPicPr>
        <p:blipFill>
          <a:blip r:embed="rId3"/>
          <a:stretch>
            <a:fillRect/>
          </a:stretch>
        </p:blipFill>
        <p:spPr>
          <a:xfrm>
            <a:off x="1319503" y="1539186"/>
            <a:ext cx="3525628" cy="35256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82280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46B922C-5BA7-4973-B12F-71A509E4BF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96D34D8D-9EE9-4659-8C22-7551A95F96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1902285" cy="6858001"/>
            <a:chOff x="0" y="0"/>
            <a:chExt cx="11902285" cy="6858001"/>
          </a:xfrm>
        </p:grpSpPr>
        <p:grpSp>
          <p:nvGrpSpPr>
            <p:cNvPr id="12" name="Group 11">
              <a:extLst>
                <a:ext uri="{FF2B5EF4-FFF2-40B4-BE49-F238E27FC236}">
                  <a16:creationId xmlns:a16="http://schemas.microsoft.com/office/drawing/2014/main" xmlns="" id="{3CA93C16-1147-4EB3-B4E7-3C43102494D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xmlns="" id="{C4779968-92AF-4B85-8C27-EBBFE1D6990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xmlns="" id="{2C43E18D-7024-4F17-A664-E23BFBC12B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xmlns="" id="{CA2ACEBA-081B-4B0B-AFB1-C596B834FDA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xmlns="" id="{2AFBB163-514B-493A-983F-8BE96848F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xmlns="" id="{7720326C-7DB1-4745-9015-3FA6990855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xmlns="" id="{01D5FBDC-A284-440B-8D5F-84287B0A25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xmlns="" id="{517CE611-1CB0-442B-8998-98487209B0E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xmlns="" id="{EF0F0E46-9222-4FCF-A79E-9B4953C6F0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xmlns="" id="{371A87C3-0804-4AB9-8EAD-FBFF597ED82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xmlns="" id="{89F39433-8BC3-48D6-B705-F951DBD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xmlns="" id="{AE671C9D-E91C-4143-A422-273B2F53F69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xmlns="" id="{83A72EA3-8833-41C6-9333-6A04C1C08DFB}"/>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xmlns="" id="{2C0D7AAB-DC9C-4B37-A50E-A7185DE92E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xmlns="" id="{6E7D9D6B-3455-4363-934B-FA2D6829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xmlns="" id="{FFFFCA54-2217-4DAE-B791-4A6CA7DE0B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xmlns="" id="{BAE43BA5-C104-4FBB-B1C6-C210D3CC53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xmlns="" id="{3BDB2330-DF01-460D-83FB-00C37965CD5A}"/>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xmlns="" id="{51261093-9B7F-4406-B2F8-0F5BE7676A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xmlns="" id="{9971E195-2AB6-4CB6-9BD7-A8407B5C80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xmlns="" id="{A3D843E7-8A86-4676-9C98-DECE0DFF67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xmlns="" id="{FAF42817-AB3E-40FA-997F-EAC1411F46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xmlns="" id="{50ED3298-A6DC-4825-93B1-68DB8CB629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xmlns="" id="{2B951778-3B6B-4BB9-9D89-2ED650C820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xmlns="" id="{8F3ED9A8-A83F-463A-8C2E-E83977D9A9C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xmlns="" id="{9A0C113E-781D-4083-86C0-EC936092D27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xmlns="" id="{B63D60EF-1E99-4D4C-BF11-AAF8ABEB86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xmlns="" id="{50403E41-7079-49EA-8D0B-4F678552D9B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xmlns="" id="{E3B2C458-4D37-49A0-A94E-D516E05C3CC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a16="http://schemas.microsoft.com/office/drawing/2014/main" xmlns="" id="{C1B10016-E0C4-4526-A466-9911541D2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xmlns="" id="{D574C3F0-FC2B-43A3-94B2-75D305FBF7D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xmlns="" id="{D92A5F66-F404-433B-BDBE-5E0DFF40D65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xmlns="" id="{0A0BDF81-64CC-431D-81B1-A21938C0543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xmlns="" id="{42871530-50EC-42C2-879A-AE8154DADC0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xmlns="" id="{53AF2F2A-B148-4906-B90D-6E2223978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xmlns="" id="{9A79EAA4-6F5D-4A2C-B688-CD29C2217C0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xmlns="" id="{B9CE5833-22CF-4408-9338-4B7749FEA3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xmlns="" id="{316A985A-7ADD-4BEE-A7B6-E5B49E1839E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xmlns="" id="{352CFA3F-5CFE-412E-9196-C966F34579D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xmlns="" id="{2FB01CCF-839B-4126-9BF9-132C64D8A1A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C65CE6B9-E427-460F-BF8C-641626A884D2}"/>
              </a:ext>
            </a:extLst>
          </p:cNvPr>
          <p:cNvSpPr>
            <a:spLocks noGrp="1"/>
          </p:cNvSpPr>
          <p:nvPr>
            <p:ph type="title"/>
          </p:nvPr>
        </p:nvSpPr>
        <p:spPr>
          <a:xfrm>
            <a:off x="5128643" y="618518"/>
            <a:ext cx="6188402" cy="1478570"/>
          </a:xfrm>
        </p:spPr>
        <p:txBody>
          <a:bodyPr>
            <a:normAutofit/>
          </a:bodyPr>
          <a:lstStyle/>
          <a:p>
            <a:r>
              <a:rPr lang="en-US" b="1">
                <a:solidFill>
                  <a:srgbClr val="FFFFFF"/>
                </a:solidFill>
              </a:rPr>
              <a:t>MONGODB</a:t>
            </a:r>
            <a:endParaRPr lang="en-IN" b="1">
              <a:solidFill>
                <a:srgbClr val="FFFFFF"/>
              </a:solidFill>
            </a:endParaRPr>
          </a:p>
        </p:txBody>
      </p:sp>
      <p:sp useBgFill="1">
        <p:nvSpPr>
          <p:cNvPr id="54" name="Round Diagonal Corner Rectangle 6">
            <a:extLst>
              <a:ext uri="{FF2B5EF4-FFF2-40B4-BE49-F238E27FC236}">
                <a16:creationId xmlns:a16="http://schemas.microsoft.com/office/drawing/2014/main" xmlns="" id="{F2B1468C-8227-4785-8776-7BDBDDF08F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0E1FE0F-BC5E-47C7-B405-F8D7B35218A8}"/>
              </a:ext>
            </a:extLst>
          </p:cNvPr>
          <p:cNvPicPr>
            <a:picLocks noChangeAspect="1"/>
          </p:cNvPicPr>
          <p:nvPr/>
        </p:nvPicPr>
        <p:blipFill>
          <a:blip r:embed="rId3"/>
          <a:stretch>
            <a:fillRect/>
          </a:stretch>
        </p:blipFill>
        <p:spPr>
          <a:xfrm>
            <a:off x="1126617" y="2435743"/>
            <a:ext cx="3178638" cy="1981052"/>
          </a:xfrm>
          <a:prstGeom prst="rect">
            <a:avLst/>
          </a:prstGeom>
        </p:spPr>
      </p:pic>
      <p:sp>
        <p:nvSpPr>
          <p:cNvPr id="3" name="Content Placeholder 2">
            <a:extLst>
              <a:ext uri="{FF2B5EF4-FFF2-40B4-BE49-F238E27FC236}">
                <a16:creationId xmlns:a16="http://schemas.microsoft.com/office/drawing/2014/main" xmlns="" id="{6C636EE6-62D2-4F3E-9130-6BA0973C1829}"/>
              </a:ext>
            </a:extLst>
          </p:cNvPr>
          <p:cNvSpPr>
            <a:spLocks noGrp="1"/>
          </p:cNvSpPr>
          <p:nvPr>
            <p:ph idx="1"/>
          </p:nvPr>
        </p:nvSpPr>
        <p:spPr>
          <a:xfrm>
            <a:off x="5128643" y="2249487"/>
            <a:ext cx="6188402" cy="3541714"/>
          </a:xfrm>
        </p:spPr>
        <p:txBody>
          <a:bodyPr>
            <a:normAutofit/>
          </a:bodyPr>
          <a:lstStyle/>
          <a:p>
            <a:r>
              <a:rPr lang="en-US" sz="2200" b="0" i="0">
                <a:solidFill>
                  <a:srgbClr val="FFFFFF"/>
                </a:solidFill>
                <a:effectLst/>
                <a:latin typeface="Arial" panose="020B0604020202020204" pitchFamily="34" charset="0"/>
              </a:rPr>
              <a:t>MongoDB is an open source </a:t>
            </a:r>
            <a:r>
              <a:rPr lang="en-US" sz="2200" b="0" i="0" u="sng">
                <a:solidFill>
                  <a:srgbClr val="FFFFFF"/>
                </a:solidFill>
                <a:effectLst/>
                <a:latin typeface="Arial" panose="020B0604020202020204" pitchFamily="34" charset="0"/>
                <a:hlinkClick r:id="rId4">
                  <a:extLst>
                    <a:ext uri="{A12FA001-AC4F-418D-AE19-62706E023703}">
                      <ahyp:hlinkClr xmlns:ahyp="http://schemas.microsoft.com/office/drawing/2018/hyperlinkcolor" xmlns="" val="tx"/>
                    </a:ext>
                  </a:extLst>
                </a:hlinkClick>
              </a:rPr>
              <a:t>NoSQL</a:t>
            </a:r>
            <a:r>
              <a:rPr lang="en-US" sz="2200" b="0" i="0">
                <a:solidFill>
                  <a:srgbClr val="FFFFFF"/>
                </a:solidFill>
                <a:effectLst/>
                <a:latin typeface="Arial" panose="020B0604020202020204" pitchFamily="34" charset="0"/>
              </a:rPr>
              <a:t> database management program. NoSQL is used as an alternative to traditional relational databases. NoSQL databases are quite useful for working with large sets of distributed data. MongoDB is a tool that can manage document-oriented information, store or retrieve information.</a:t>
            </a:r>
          </a:p>
          <a:p>
            <a:endParaRPr lang="en-IN" sz="2200">
              <a:solidFill>
                <a:srgbClr val="FFFFFF"/>
              </a:solidFill>
            </a:endParaRPr>
          </a:p>
        </p:txBody>
      </p:sp>
    </p:spTree>
    <p:extLst>
      <p:ext uri="{BB962C8B-B14F-4D97-AF65-F5344CB8AC3E}">
        <p14:creationId xmlns:p14="http://schemas.microsoft.com/office/powerpoint/2010/main" val="28002411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60E72-0E8E-41C8-9D6C-D5E2DE237155}"/>
              </a:ext>
            </a:extLst>
          </p:cNvPr>
          <p:cNvSpPr>
            <a:spLocks noGrp="1"/>
          </p:cNvSpPr>
          <p:nvPr>
            <p:ph type="title"/>
          </p:nvPr>
        </p:nvSpPr>
        <p:spPr/>
        <p:txBody>
          <a:bodyPr/>
          <a:lstStyle/>
          <a:p>
            <a:r>
              <a:rPr lang="en-IN" b="1" i="0" dirty="0">
                <a:solidFill>
                  <a:schemeClr val="accent6">
                    <a:lumMod val="20000"/>
                    <a:lumOff val="80000"/>
                  </a:schemeClr>
                </a:solidFill>
                <a:effectLst/>
                <a:latin typeface="Source Sans Pro" panose="020B0604020202020204" pitchFamily="34" charset="0"/>
              </a:rPr>
              <a:t>MongoDB Features</a:t>
            </a:r>
            <a:r>
              <a:rPr lang="en-IN" b="1" i="0" dirty="0">
                <a:solidFill>
                  <a:srgbClr val="222222"/>
                </a:solidFill>
                <a:effectLst/>
                <a:latin typeface="Source Sans Pro" panose="020B0604020202020204" pitchFamily="34" charset="0"/>
              </a:rPr>
              <a:t/>
            </a:r>
            <a:br>
              <a:rPr lang="en-IN" b="1" i="0" dirty="0">
                <a:solidFill>
                  <a:srgbClr val="222222"/>
                </a:solidFill>
                <a:effectLst/>
                <a:latin typeface="Source Sans Pro" panose="020B0604020202020204" pitchFamily="34" charset="0"/>
              </a:rPr>
            </a:br>
            <a:endParaRPr lang="en-IN" dirty="0"/>
          </a:p>
        </p:txBody>
      </p:sp>
      <p:sp>
        <p:nvSpPr>
          <p:cNvPr id="3" name="Content Placeholder 2">
            <a:extLst>
              <a:ext uri="{FF2B5EF4-FFF2-40B4-BE49-F238E27FC236}">
                <a16:creationId xmlns:a16="http://schemas.microsoft.com/office/drawing/2014/main" xmlns="" id="{ACAD7651-47E0-442C-AD4E-AFCB9F219727}"/>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chemeClr val="accent6">
                    <a:lumMod val="20000"/>
                    <a:lumOff val="80000"/>
                  </a:schemeClr>
                </a:solidFill>
                <a:effectLst/>
                <a:latin typeface="Source Sans Pro" panose="020B0503030403020204" pitchFamily="34" charset="0"/>
              </a:rPr>
              <a:t>Each database contains collections which in turn contains documents. Each document can be different with a varying number of fields. The size and content of each document can be different from each other.</a:t>
            </a:r>
          </a:p>
          <a:p>
            <a:pPr algn="l">
              <a:buFont typeface="+mj-lt"/>
              <a:buAutoNum type="arabicPeriod"/>
            </a:pPr>
            <a:r>
              <a:rPr lang="en-US" b="0" i="0" dirty="0">
                <a:solidFill>
                  <a:schemeClr val="accent6">
                    <a:lumMod val="20000"/>
                    <a:lumOff val="80000"/>
                  </a:schemeClr>
                </a:solidFill>
                <a:effectLst/>
                <a:latin typeface="Source Sans Pro" panose="020B0503030403020204" pitchFamily="34" charset="0"/>
              </a:rPr>
              <a:t>The document structure is more in line with how developers construct their classes and objects in their respective programming languages. Developers will often say that their classes are not rows and columns but have a clear structure with key-value pairs.</a:t>
            </a:r>
          </a:p>
          <a:p>
            <a:pPr algn="l">
              <a:buFont typeface="+mj-lt"/>
              <a:buAutoNum type="arabicPeriod"/>
            </a:pPr>
            <a:r>
              <a:rPr lang="en-US" b="0" i="0" dirty="0">
                <a:solidFill>
                  <a:schemeClr val="accent6">
                    <a:lumMod val="20000"/>
                    <a:lumOff val="80000"/>
                  </a:schemeClr>
                </a:solidFill>
                <a:effectLst/>
                <a:latin typeface="Source Sans Pro" panose="020B0503030403020204" pitchFamily="34" charset="0"/>
              </a:rPr>
              <a:t>The rows (or documents as called in MongoDB) doesn’t need to have a schema defined beforehand. Instead, the fields can be created on the fly.</a:t>
            </a:r>
          </a:p>
          <a:p>
            <a:pPr algn="l">
              <a:buFont typeface="+mj-lt"/>
              <a:buAutoNum type="arabicPeriod"/>
            </a:pPr>
            <a:r>
              <a:rPr lang="en-US" b="0" i="0" dirty="0">
                <a:solidFill>
                  <a:schemeClr val="accent6">
                    <a:lumMod val="20000"/>
                    <a:lumOff val="80000"/>
                  </a:schemeClr>
                </a:solidFill>
                <a:effectLst/>
                <a:latin typeface="Source Sans Pro" panose="020B0503030403020204" pitchFamily="34" charset="0"/>
              </a:rPr>
              <a:t>The data model available within MongoDB allows you to represent hierarchical relationships, to store arrays, and other more complex structures more easily.</a:t>
            </a:r>
          </a:p>
          <a:p>
            <a:pPr algn="l">
              <a:buFont typeface="+mj-lt"/>
              <a:buAutoNum type="arabicPeriod"/>
            </a:pPr>
            <a:r>
              <a:rPr lang="en-US" b="0" i="0" dirty="0">
                <a:solidFill>
                  <a:schemeClr val="accent6">
                    <a:lumMod val="20000"/>
                    <a:lumOff val="80000"/>
                  </a:schemeClr>
                </a:solidFill>
                <a:effectLst/>
                <a:latin typeface="Source Sans Pro" panose="020B0503030403020204" pitchFamily="34" charset="0"/>
              </a:rPr>
              <a:t>Scalability – The MongoDB environments are very scalable. Companies across the world have defined clusters with some of them running 100+ nodes with around millions of documents within the database</a:t>
            </a:r>
          </a:p>
          <a:p>
            <a:endParaRPr lang="en-IN" dirty="0"/>
          </a:p>
        </p:txBody>
      </p:sp>
    </p:spTree>
    <p:extLst>
      <p:ext uri="{BB962C8B-B14F-4D97-AF65-F5344CB8AC3E}">
        <p14:creationId xmlns:p14="http://schemas.microsoft.com/office/powerpoint/2010/main" val="409577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507D3-DA66-4288-835B-F3FF48B76B3D}"/>
              </a:ext>
            </a:extLst>
          </p:cNvPr>
          <p:cNvSpPr>
            <a:spLocks noGrp="1"/>
          </p:cNvSpPr>
          <p:nvPr>
            <p:ph type="title"/>
          </p:nvPr>
        </p:nvSpPr>
        <p:spPr/>
        <p:txBody>
          <a:bodyPr/>
          <a:lstStyle/>
          <a:p>
            <a:r>
              <a:rPr lang="en-IN" b="1" i="0" dirty="0">
                <a:solidFill>
                  <a:schemeClr val="accent6">
                    <a:lumMod val="20000"/>
                    <a:lumOff val="80000"/>
                  </a:schemeClr>
                </a:solidFill>
                <a:effectLst/>
                <a:latin typeface="var(--pfe-theme--font-family--heading, &quot;Red Hat Display&quot;, &quot;RedHatDisplay&quot;, &quot;Overpass&quot;, Overpass, Arial, sans-serif)"/>
              </a:rPr>
              <a:t>What's an API?</a:t>
            </a:r>
            <a:br>
              <a:rPr lang="en-IN" b="1" i="0" dirty="0">
                <a:solidFill>
                  <a:schemeClr val="accent6">
                    <a:lumMod val="20000"/>
                    <a:lumOff val="80000"/>
                  </a:schemeClr>
                </a:solidFill>
                <a:effectLst/>
                <a:latin typeface="var(--pfe-theme--font-family--heading, &quot;Red Hat Display&quot;, &quot;RedHatDisplay&quot;, &quot;Overpass&quot;, Overpass, Arial, sans-serif)"/>
              </a:rPr>
            </a:br>
            <a:endParaRPr lang="en-IN" dirty="0">
              <a:solidFill>
                <a:schemeClr val="accent6">
                  <a:lumMod val="20000"/>
                  <a:lumOff val="80000"/>
                </a:schemeClr>
              </a:solidFill>
            </a:endParaRPr>
          </a:p>
        </p:txBody>
      </p:sp>
      <p:sp>
        <p:nvSpPr>
          <p:cNvPr id="3" name="Content Placeholder 2">
            <a:extLst>
              <a:ext uri="{FF2B5EF4-FFF2-40B4-BE49-F238E27FC236}">
                <a16:creationId xmlns:a16="http://schemas.microsoft.com/office/drawing/2014/main" xmlns="" id="{7CF457D0-E501-486D-A671-CFA2D9E4A4F9}"/>
              </a:ext>
            </a:extLst>
          </p:cNvPr>
          <p:cNvSpPr>
            <a:spLocks noGrp="1"/>
          </p:cNvSpPr>
          <p:nvPr>
            <p:ph idx="1"/>
          </p:nvPr>
        </p:nvSpPr>
        <p:spPr>
          <a:xfrm>
            <a:off x="1141412" y="2249487"/>
            <a:ext cx="9905999" cy="3914830"/>
          </a:xfrm>
        </p:spPr>
        <p:txBody>
          <a:bodyPr>
            <a:normAutofit fontScale="70000" lnSpcReduction="20000"/>
          </a:bodyPr>
          <a:lstStyle/>
          <a:p>
            <a:pPr algn="l"/>
            <a:r>
              <a:rPr lang="en-US" i="0" dirty="0">
                <a:solidFill>
                  <a:schemeClr val="accent6">
                    <a:lumMod val="20000"/>
                    <a:lumOff val="80000"/>
                  </a:schemeClr>
                </a:solidFill>
                <a:effectLst/>
                <a:latin typeface="RedHatText"/>
              </a:rPr>
              <a:t>An API is a set of definitions and protocols for building and integrating application software. It’s sometimes referred to as a contract between an information provider and an information user—establishing the content required from the consumer (the call) and the content required by the producer (the response). For example, the API design for a weather service could specify that the user supply a zip code and that the producer reply with a 2-part answer, the first being the high temperature, and the second being the low.  </a:t>
            </a:r>
          </a:p>
          <a:p>
            <a:pPr algn="l"/>
            <a:r>
              <a:rPr lang="en-US" i="0" dirty="0">
                <a:solidFill>
                  <a:schemeClr val="accent6">
                    <a:lumMod val="20000"/>
                    <a:lumOff val="80000"/>
                  </a:schemeClr>
                </a:solidFill>
                <a:effectLst/>
                <a:latin typeface="RedHatText"/>
              </a:rPr>
              <a:t>In other words, if you want to interact with a computer or system to retrieve information or perform a function, an API helps you communicate what you want to that system so it can understand and fulfill the request. </a:t>
            </a:r>
          </a:p>
          <a:p>
            <a:pPr algn="l"/>
            <a:r>
              <a:rPr lang="en-US" i="0" dirty="0">
                <a:solidFill>
                  <a:schemeClr val="accent6">
                    <a:lumMod val="20000"/>
                    <a:lumOff val="80000"/>
                  </a:schemeClr>
                </a:solidFill>
                <a:effectLst/>
                <a:latin typeface="RedHatText"/>
              </a:rPr>
              <a:t>REST is a set of architectural constraints, not a protocol or a standard. API developers can implement REST in a variety of ways.</a:t>
            </a:r>
          </a:p>
          <a:p>
            <a:pPr algn="l"/>
            <a:r>
              <a:rPr lang="en-US" i="0" dirty="0">
                <a:solidFill>
                  <a:schemeClr val="accent6">
                    <a:lumMod val="20000"/>
                    <a:lumOff val="80000"/>
                  </a:schemeClr>
                </a:solidFill>
                <a:effectLst/>
                <a:latin typeface="RedHatText"/>
              </a:rPr>
              <a:t>When a client request is made via a RESTful API, it transfers a representation of the state of the resource to the requester or endpoint. </a:t>
            </a:r>
          </a:p>
          <a:p>
            <a:pPr algn="l"/>
            <a:endParaRPr lang="en-US" i="0" dirty="0">
              <a:solidFill>
                <a:schemeClr val="accent6">
                  <a:lumMod val="20000"/>
                  <a:lumOff val="80000"/>
                </a:schemeClr>
              </a:solidFill>
              <a:effectLst/>
              <a:latin typeface="RedHatText"/>
            </a:endParaRPr>
          </a:p>
          <a:p>
            <a:endParaRPr lang="en-IN" dirty="0"/>
          </a:p>
        </p:txBody>
      </p:sp>
    </p:spTree>
    <p:extLst>
      <p:ext uri="{BB962C8B-B14F-4D97-AF65-F5344CB8AC3E}">
        <p14:creationId xmlns:p14="http://schemas.microsoft.com/office/powerpoint/2010/main" val="16363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79431-1552-411D-B95E-DEC65BE2151C}"/>
              </a:ext>
            </a:extLst>
          </p:cNvPr>
          <p:cNvSpPr>
            <a:spLocks noGrp="1"/>
          </p:cNvSpPr>
          <p:nvPr>
            <p:ph type="title"/>
          </p:nvPr>
        </p:nvSpPr>
        <p:spPr/>
        <p:txBody>
          <a:bodyPr/>
          <a:lstStyle/>
          <a:p>
            <a:r>
              <a:rPr lang="en-IN" dirty="0"/>
              <a:t>restful </a:t>
            </a:r>
            <a:r>
              <a:rPr lang="en-IN" dirty="0" err="1"/>
              <a:t>api</a:t>
            </a:r>
            <a:r>
              <a:rPr lang="en-IN" dirty="0"/>
              <a:t> methods</a:t>
            </a:r>
          </a:p>
        </p:txBody>
      </p:sp>
      <p:pic>
        <p:nvPicPr>
          <p:cNvPr id="4" name="Content Placeholder 3">
            <a:extLst>
              <a:ext uri="{FF2B5EF4-FFF2-40B4-BE49-F238E27FC236}">
                <a16:creationId xmlns:a16="http://schemas.microsoft.com/office/drawing/2014/main" xmlns="" id="{32A3DBBF-D260-4B94-A8AA-A7CB3D37D29E}"/>
              </a:ext>
            </a:extLst>
          </p:cNvPr>
          <p:cNvPicPr>
            <a:picLocks noGrp="1" noChangeAspect="1"/>
          </p:cNvPicPr>
          <p:nvPr>
            <p:ph idx="1"/>
          </p:nvPr>
        </p:nvPicPr>
        <p:blipFill>
          <a:blip r:embed="rId2"/>
          <a:stretch>
            <a:fillRect/>
          </a:stretch>
        </p:blipFill>
        <p:spPr>
          <a:xfrm>
            <a:off x="3015608" y="2597285"/>
            <a:ext cx="6157607" cy="3103123"/>
          </a:xfrm>
          <a:prstGeom prst="rect">
            <a:avLst/>
          </a:prstGeom>
        </p:spPr>
      </p:pic>
    </p:spTree>
    <p:extLst>
      <p:ext uri="{BB962C8B-B14F-4D97-AF65-F5344CB8AC3E}">
        <p14:creationId xmlns:p14="http://schemas.microsoft.com/office/powerpoint/2010/main" val="1464288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265" y="1686780"/>
            <a:ext cx="6029833" cy="3541712"/>
          </a:xfrm>
        </p:spPr>
      </p:pic>
    </p:spTree>
    <p:extLst>
      <p:ext uri="{BB962C8B-B14F-4D97-AF65-F5344CB8AC3E}">
        <p14:creationId xmlns:p14="http://schemas.microsoft.com/office/powerpoint/2010/main" val="275181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246" y="996462"/>
            <a:ext cx="5838092" cy="4267199"/>
          </a:xfrm>
        </p:spPr>
      </p:pic>
    </p:spTree>
    <p:extLst>
      <p:ext uri="{BB962C8B-B14F-4D97-AF65-F5344CB8AC3E}">
        <p14:creationId xmlns:p14="http://schemas.microsoft.com/office/powerpoint/2010/main" val="192423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466" y="2249488"/>
            <a:ext cx="7061893" cy="3541712"/>
          </a:xfrm>
        </p:spPr>
      </p:pic>
    </p:spTree>
    <p:extLst>
      <p:ext uri="{BB962C8B-B14F-4D97-AF65-F5344CB8AC3E}">
        <p14:creationId xmlns:p14="http://schemas.microsoft.com/office/powerpoint/2010/main" val="225230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692" y="855785"/>
            <a:ext cx="8944707" cy="4935415"/>
          </a:xfrm>
        </p:spPr>
      </p:pic>
    </p:spTree>
    <p:extLst>
      <p:ext uri="{BB962C8B-B14F-4D97-AF65-F5344CB8AC3E}">
        <p14:creationId xmlns:p14="http://schemas.microsoft.com/office/powerpoint/2010/main" val="331311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Blog Application</a:t>
            </a:r>
            <a:endParaRPr lang="en-US" dirty="0"/>
          </a:p>
        </p:txBody>
      </p:sp>
      <p:sp>
        <p:nvSpPr>
          <p:cNvPr id="3" name="Content Placeholder 2"/>
          <p:cNvSpPr>
            <a:spLocks noGrp="1"/>
          </p:cNvSpPr>
          <p:nvPr>
            <p:ph idx="1"/>
          </p:nvPr>
        </p:nvSpPr>
        <p:spPr/>
        <p:txBody>
          <a:bodyPr>
            <a:normAutofit lnSpcReduction="10000"/>
          </a:bodyPr>
          <a:lstStyle/>
          <a:p>
            <a:r>
              <a:rPr lang="en-US" dirty="0"/>
              <a:t>Individual expression has evolved into a new and useful form. Blogs have become an important form of emotional and informational release for a growing proportion of the population. Commencing with an overview of the development of the blog, this paper takes the reader through a journey of understanding, explaining why blogs are important, how they work, who writes, and who reads them. Ultimately, the paper explains how blogs can be used for research, the opportunities of using blogs as research input, as well as the problems this usage involves.</a:t>
            </a:r>
          </a:p>
          <a:p>
            <a:endParaRPr lang="en-US" dirty="0"/>
          </a:p>
        </p:txBody>
      </p:sp>
    </p:spTree>
    <p:extLst>
      <p:ext uri="{BB962C8B-B14F-4D97-AF65-F5344CB8AC3E}">
        <p14:creationId xmlns:p14="http://schemas.microsoft.com/office/powerpoint/2010/main" val="418754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WhaT</a:t>
            </a:r>
            <a:r>
              <a:rPr lang="en-US" dirty="0" smtClean="0"/>
              <a:t> Personal Blog App Do?</a:t>
            </a:r>
            <a:br>
              <a:rPr lang="en-US" dirty="0" smtClean="0"/>
            </a:br>
            <a:endParaRPr lang="en-US" dirty="0"/>
          </a:p>
        </p:txBody>
      </p:sp>
      <p:sp>
        <p:nvSpPr>
          <p:cNvPr id="3" name="Content Placeholder 2"/>
          <p:cNvSpPr>
            <a:spLocks noGrp="1"/>
          </p:cNvSpPr>
          <p:nvPr>
            <p:ph idx="1"/>
          </p:nvPr>
        </p:nvSpPr>
        <p:spPr/>
        <p:txBody>
          <a:bodyPr/>
          <a:lstStyle/>
          <a:p>
            <a:r>
              <a:rPr lang="en-US" dirty="0" smtClean="0"/>
              <a:t>Users can share, update , edit their personal as well as professional Achievements, Memories </a:t>
            </a:r>
            <a:r>
              <a:rPr lang="en-US" dirty="0"/>
              <a:t>,</a:t>
            </a:r>
            <a:r>
              <a:rPr lang="en-US" dirty="0" smtClean="0"/>
              <a:t>Moments.</a:t>
            </a:r>
          </a:p>
          <a:p>
            <a:r>
              <a:rPr lang="en-US" dirty="0" smtClean="0"/>
              <a:t>Application Provides Security With Usernames And Password</a:t>
            </a:r>
          </a:p>
          <a:p>
            <a:r>
              <a:rPr lang="en-US" dirty="0" smtClean="0"/>
              <a:t>It is Robust And Secured Application Where Users Will Be able To Write Blog Posts and can Share It with Videos And Images</a:t>
            </a:r>
          </a:p>
          <a:p>
            <a:endParaRPr lang="en-US" dirty="0" smtClean="0"/>
          </a:p>
        </p:txBody>
      </p:sp>
    </p:spTree>
    <p:extLst>
      <p:ext uri="{BB962C8B-B14F-4D97-AF65-F5344CB8AC3E}">
        <p14:creationId xmlns:p14="http://schemas.microsoft.com/office/powerpoint/2010/main" val="168964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74872A0B-8668-4500-9509-EAA581B26C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xmlns="" id="{8B504305-5526-408E-85F7-F0BA7E527C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xmlns="" id="{5827CE64-2533-45A6-9A39-7D5052E5CEE0}"/>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xmlns=""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xmlns="" id="{10DAC996-0197-41CA-AFBF-D9B88D0FEB70}"/>
              </a:ext>
            </a:extLst>
          </p:cNvPr>
          <p:cNvSpPr>
            <a:spLocks noGrp="1"/>
          </p:cNvSpPr>
          <p:nvPr>
            <p:ph type="title"/>
          </p:nvPr>
        </p:nvSpPr>
        <p:spPr>
          <a:xfrm>
            <a:off x="6448425" y="618518"/>
            <a:ext cx="4598985" cy="1478570"/>
          </a:xfrm>
        </p:spPr>
        <p:txBody>
          <a:bodyPr>
            <a:normAutofit/>
          </a:bodyPr>
          <a:lstStyle/>
          <a:p>
            <a:r>
              <a:rPr lang="en-US" dirty="0"/>
              <a:t>Technologies</a:t>
            </a:r>
            <a:endParaRPr lang="en-IN" dirty="0"/>
          </a:p>
        </p:txBody>
      </p:sp>
      <p:pic>
        <p:nvPicPr>
          <p:cNvPr id="5" name="Picture 4" descr="101010 data lines to infinity">
            <a:extLst>
              <a:ext uri="{FF2B5EF4-FFF2-40B4-BE49-F238E27FC236}">
                <a16:creationId xmlns:a16="http://schemas.microsoft.com/office/drawing/2014/main" xmlns="" id="{58E94C0D-6AC2-41B0-B6E2-1911038FC5EF}"/>
              </a:ext>
            </a:extLst>
          </p:cNvPr>
          <p:cNvPicPr>
            <a:picLocks noChangeAspect="1"/>
          </p:cNvPicPr>
          <p:nvPr/>
        </p:nvPicPr>
        <p:blipFill rotWithShape="1">
          <a:blip r:embed="rId4"/>
          <a:srcRect l="22948" r="19444"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xmlns="" id="{240590EE-5428-41AA-95B2-96FCC1CE67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xmlns="" id="{494DCC55-99C6-45CF-B357-E3848C809346}"/>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xmlns="" id="{63D64E32-FF0C-4665-B9D8-D1ECAAE5BA4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xmlns="" id="{3675001D-3840-4589-8190-505A7F52F0A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Rectangle 16">
              <a:extLst>
                <a:ext uri="{FF2B5EF4-FFF2-40B4-BE49-F238E27FC236}">
                  <a16:creationId xmlns:a16="http://schemas.microsoft.com/office/drawing/2014/main" xmlns="" id="{19E34E87-395F-4023-A80E-D1CBAAEBD9B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xmlns="" id="{6FB1B38F-1B92-41C3-AA1D-6D6440FB0D7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xmlns="" id="{02FBE453-FBD2-4348-8DDA-4A023444EC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xmlns="" id="{60D719E8-BF78-4F42-B9D1-7F5E02A369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xmlns="" id="{5EC70737-9C19-4CF5-84DA-B22A960D53D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xmlns="" id="{88FD042E-E56E-4360-9620-F811AB9A33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xmlns="" id="{18F15D2B-0812-46F6-B0F4-6A6714B543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xmlns="" id="{0C2F2A50-98DD-4F92-BDFE-B72E2357667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xmlns="" id="{473541D9-6DAE-4718-97D4-8952F4E7CC8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xmlns="" id="{3A56C5E9-011C-44D2-AF94-3BF5420433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xmlns="" id="{CD279E0E-1CD5-4F41-96A5-3A09707E810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xmlns="" id="{F5A6F094-9E54-4985-8738-D2067A4F07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xmlns="" id="{99D51F59-FA93-490E-B9CF-97BB63747C9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xmlns="" id="{3CD83DC6-F4A0-4A4D-AAC3-83983F960DC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xmlns="" id="{6E9B4028-C74F-4631-8312-68B30E6E62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xmlns="" id="{1E3337C9-1DDE-4E2E-8519-7D2C23C95FE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xmlns="" id="{754A526E-6EC0-458A-9C4C-008F6749CDD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xmlns="" id="{6A3DA723-7448-48CF-8BD2-FED2D4FED5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xmlns="" id="{9B506EC1-D8A8-4532-B78B-A236567EE05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xmlns="" id="{AA9DFB36-74F4-4977-ABC5-3257EDA331B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xmlns="" id="{966A7FBA-BB79-4AF0-90C2-5F2BC9F2D1D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xmlns="" id="{23BB8A47-FF1B-44E5-8D93-7ADF37F1D7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xmlns="" id="{E463E1B7-7BED-4425-95B7-F6F75F87335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xmlns="" id="{749D0675-4397-4610-9807-2F7C1CC942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xmlns="" id="{DE7617CF-8919-43C3-9557-08D67C7DAF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Rectangle 41">
              <a:extLst>
                <a:ext uri="{FF2B5EF4-FFF2-40B4-BE49-F238E27FC236}">
                  <a16:creationId xmlns:a16="http://schemas.microsoft.com/office/drawing/2014/main" xmlns="" id="{3DB68720-7E37-4930-9900-8632140D62BB}"/>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xmlns="" id="{202F13DF-5B76-468E-A95E-80780788BD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xmlns="" id="{219143C2-6062-4C2C-9563-6534108E35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xmlns="" id="{38413A0C-26DB-479B-B747-1D81361007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xmlns="" id="{CB526B5F-4FAA-4B4C-8AF8-B98EC74A3D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xmlns="" id="{54FFF88E-6D69-4AE9-8378-D164191557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xmlns="" id="{8008115A-CE00-4E36-BAF1-B511F21E8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xmlns="" id="{2935DB29-6F85-47D8-863C-11386389DBF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xmlns="" id="{4FB8E51B-1AC1-4671-B181-473C29BECD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xmlns="" id="{91E6AE4F-959F-4ED7-A199-8C0307E40EA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xmlns="" id="{A0445E55-0009-44A5-AA6A-350D9D48A2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xmlns="" id="{B5291C75-4ECA-4829-B824-5725C32905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Rectangle 53">
              <a:extLst>
                <a:ext uri="{FF2B5EF4-FFF2-40B4-BE49-F238E27FC236}">
                  <a16:creationId xmlns:a16="http://schemas.microsoft.com/office/drawing/2014/main" xmlns="" id="{6793376D-3E7C-4F04-8BC8-EC4820622BE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xmlns="" id="{3596510A-5528-445D-AFEA-6E3F89BA84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xmlns="" id="{E1B69479-D8C9-4E2E-A931-4D49C4FD76D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xmlns="" id="{0A759A2E-A8B1-44C8-B3F9-A16714C895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xmlns="" id="{6C2B3B3C-1DC9-4352-BB73-801976C8F51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xmlns="" id="{EE22E3A8-5789-4189-9AC7-98D6826B03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xmlns="" id="{9AC0FC74-D003-4D0D-9CAF-F6A03739E2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xmlns="" id="{126C2057-02E1-4348-ABEB-EAC063A17E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xmlns="" id="{5150586D-D743-4392-844F-F2AFCCE6493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xmlns="" id="{9E5B157A-534E-4879-8013-D02864E76F5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xmlns="" id="{CEE2DD73-7E8C-4F26-8E93-8C32D11B26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xmlns="" id="{908CAC5F-DD8E-4A58-BD4C-6D8D29FA492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xmlns="" id="{20F130CF-281E-408C-9884-5F8B22CA1D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xmlns="" id="{3BC78068-9115-4D5D-9B2B-6F9BD9C2969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xmlns="" id="{5D933BDA-DCF0-4920-9626-E60B7FD6034A}"/>
              </a:ext>
            </a:extLst>
          </p:cNvPr>
          <p:cNvSpPr>
            <a:spLocks noGrp="1"/>
          </p:cNvSpPr>
          <p:nvPr>
            <p:ph idx="1"/>
          </p:nvPr>
        </p:nvSpPr>
        <p:spPr>
          <a:xfrm>
            <a:off x="6448425" y="2249487"/>
            <a:ext cx="4598986" cy="3541714"/>
          </a:xfrm>
        </p:spPr>
        <p:txBody>
          <a:bodyPr>
            <a:normAutofit/>
          </a:bodyPr>
          <a:lstStyle/>
          <a:p>
            <a:pPr marL="0" indent="0">
              <a:buNone/>
            </a:pPr>
            <a:r>
              <a:rPr lang="en-US" dirty="0"/>
              <a:t>JavaScript</a:t>
            </a:r>
          </a:p>
          <a:p>
            <a:pPr marL="0" indent="0">
              <a:buNone/>
            </a:pPr>
            <a:r>
              <a:rPr lang="en-US" dirty="0"/>
              <a:t>Node JS</a:t>
            </a:r>
          </a:p>
          <a:p>
            <a:pPr marL="0" indent="0">
              <a:buNone/>
            </a:pPr>
            <a:r>
              <a:rPr lang="en-US" dirty="0"/>
              <a:t>Express </a:t>
            </a:r>
            <a:r>
              <a:rPr lang="en-US" dirty="0" smtClean="0"/>
              <a:t>JS</a:t>
            </a:r>
            <a:endParaRPr lang="en-US" dirty="0"/>
          </a:p>
          <a:p>
            <a:pPr marL="0" indent="0">
              <a:buNone/>
            </a:pPr>
            <a:r>
              <a:rPr lang="en-US" dirty="0"/>
              <a:t>MongoDB</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1494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60CDA-32EB-4687-AA2A-AB622E7E110F}"/>
              </a:ext>
            </a:extLst>
          </p:cNvPr>
          <p:cNvSpPr>
            <a:spLocks noGrp="1"/>
          </p:cNvSpPr>
          <p:nvPr>
            <p:ph type="title"/>
          </p:nvPr>
        </p:nvSpPr>
        <p:spPr>
          <a:xfrm>
            <a:off x="1141413" y="618518"/>
            <a:ext cx="9905998" cy="1478570"/>
          </a:xfrm>
        </p:spPr>
        <p:txBody>
          <a:bodyPr>
            <a:normAutofit/>
          </a:bodyPr>
          <a:lstStyle/>
          <a:p>
            <a:pPr algn="ctr"/>
            <a:r>
              <a:rPr lang="en-US"/>
              <a:t>Javascript</a:t>
            </a:r>
            <a:endParaRPr lang="en-IN"/>
          </a:p>
        </p:txBody>
      </p:sp>
      <p:pic>
        <p:nvPicPr>
          <p:cNvPr id="4" name="Picture 3">
            <a:extLst>
              <a:ext uri="{FF2B5EF4-FFF2-40B4-BE49-F238E27FC236}">
                <a16:creationId xmlns:a16="http://schemas.microsoft.com/office/drawing/2014/main" xmlns="" id="{9A975EF1-0F82-4CBB-9BDE-EC56A633E1FE}"/>
              </a:ext>
            </a:extLst>
          </p:cNvPr>
          <p:cNvPicPr>
            <a:picLocks noChangeAspect="1"/>
          </p:cNvPicPr>
          <p:nvPr/>
        </p:nvPicPr>
        <p:blipFill rotWithShape="1">
          <a:blip r:embed="rId3"/>
          <a:srcRect l="27312" r="26905" b="-1"/>
          <a:stretch/>
        </p:blipFill>
        <p:spPr>
          <a:xfrm>
            <a:off x="1141411" y="2249487"/>
            <a:ext cx="349459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xmlns="" id="{C24CE713-F81A-42B2-B205-9A99A39A17EE}"/>
              </a:ext>
            </a:extLst>
          </p:cNvPr>
          <p:cNvSpPr>
            <a:spLocks noGrp="1"/>
          </p:cNvSpPr>
          <p:nvPr>
            <p:ph idx="1"/>
          </p:nvPr>
        </p:nvSpPr>
        <p:spPr>
          <a:xfrm>
            <a:off x="5034579" y="2249487"/>
            <a:ext cx="6012832" cy="3541714"/>
          </a:xfrm>
        </p:spPr>
        <p:txBody>
          <a:bodyPr>
            <a:normAutofit/>
          </a:bodyPr>
          <a:lstStyle/>
          <a:p>
            <a:pPr>
              <a:lnSpc>
                <a:spcPct val="110000"/>
              </a:lnSpc>
            </a:pPr>
            <a:r>
              <a:rPr lang="en-US" sz="1700" b="0" i="0">
                <a:effectLst/>
                <a:latin typeface="arial" panose="020B0604020202020204" pitchFamily="34" charset="0"/>
              </a:rPr>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 you can bet that JavaScript is probably involved. It is the third layer of the layer cake of standard web technologies, two of which (</a:t>
            </a:r>
            <a:r>
              <a:rPr lang="en-US" sz="1700" b="0" i="0" u="sng">
                <a:effectLst/>
                <a:latin typeface="arial" panose="020B0604020202020204" pitchFamily="34" charset="0"/>
                <a:hlinkClick r:id="rId4"/>
              </a:rPr>
              <a:t>HTML</a:t>
            </a:r>
            <a:r>
              <a:rPr lang="en-US" sz="1700" b="0" i="0">
                <a:effectLst/>
                <a:latin typeface="arial" panose="020B0604020202020204" pitchFamily="34" charset="0"/>
              </a:rPr>
              <a:t> and </a:t>
            </a:r>
            <a:r>
              <a:rPr lang="en-US" sz="1700" b="0" i="0" u="sng">
                <a:effectLst/>
                <a:latin typeface="arial" panose="020B0604020202020204" pitchFamily="34" charset="0"/>
                <a:hlinkClick r:id="rId5"/>
              </a:rPr>
              <a:t>CSS</a:t>
            </a:r>
            <a:r>
              <a:rPr lang="en-US" sz="1700" b="0" i="0">
                <a:effectLst/>
                <a:latin typeface="arial" panose="020B0604020202020204" pitchFamily="34" charset="0"/>
              </a:rPr>
              <a:t>) we have covered in much more detail in other parts of the Learning Area.</a:t>
            </a:r>
            <a:endParaRPr lang="en-IN" sz="1700"/>
          </a:p>
        </p:txBody>
      </p:sp>
    </p:spTree>
    <p:extLst>
      <p:ext uri="{BB962C8B-B14F-4D97-AF65-F5344CB8AC3E}">
        <p14:creationId xmlns:p14="http://schemas.microsoft.com/office/powerpoint/2010/main" val="303656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9775AF3B-5284-4B97-9BB7-55C6FB3699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A0F1F7ED-DA39-478F-85DA-317DE08941E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1902285" cy="6858001"/>
            <a:chOff x="0" y="0"/>
            <a:chExt cx="11902285" cy="6858001"/>
          </a:xfrm>
        </p:grpSpPr>
        <p:grpSp>
          <p:nvGrpSpPr>
            <p:cNvPr id="19" name="Group 18">
              <a:extLst>
                <a:ext uri="{FF2B5EF4-FFF2-40B4-BE49-F238E27FC236}">
                  <a16:creationId xmlns:a16="http://schemas.microsoft.com/office/drawing/2014/main" xmlns="" id="{1DAE5903-52E8-4F25-8473-93EF4837763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1" name="Rectangle 5">
                <a:extLst>
                  <a:ext uri="{FF2B5EF4-FFF2-40B4-BE49-F238E27FC236}">
                    <a16:creationId xmlns:a16="http://schemas.microsoft.com/office/drawing/2014/main" xmlns="" id="{894835C1-32DE-4571-AD10-28D58CB8CFD1}"/>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2" name="Freeform 6">
                <a:extLst>
                  <a:ext uri="{FF2B5EF4-FFF2-40B4-BE49-F238E27FC236}">
                    <a16:creationId xmlns:a16="http://schemas.microsoft.com/office/drawing/2014/main" xmlns="" id="{097A5B92-0B48-4251-9764-D34DF889207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7">
                <a:extLst>
                  <a:ext uri="{FF2B5EF4-FFF2-40B4-BE49-F238E27FC236}">
                    <a16:creationId xmlns:a16="http://schemas.microsoft.com/office/drawing/2014/main" xmlns="" id="{E222BF19-57E7-43F3-A2B9-2398BEF966D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8">
                <a:extLst>
                  <a:ext uri="{FF2B5EF4-FFF2-40B4-BE49-F238E27FC236}">
                    <a16:creationId xmlns:a16="http://schemas.microsoft.com/office/drawing/2014/main" xmlns="" id="{60C8836E-B7D9-48A9-8FD9-4CC52AF44D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9">
                <a:extLst>
                  <a:ext uri="{FF2B5EF4-FFF2-40B4-BE49-F238E27FC236}">
                    <a16:creationId xmlns:a16="http://schemas.microsoft.com/office/drawing/2014/main" xmlns="" id="{8504740E-456D-4FB9-9520-4317CCFA71B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0">
                <a:extLst>
                  <a:ext uri="{FF2B5EF4-FFF2-40B4-BE49-F238E27FC236}">
                    <a16:creationId xmlns:a16="http://schemas.microsoft.com/office/drawing/2014/main" xmlns="" id="{1563A7B4-B1D5-4F93-AFF9-2EB78655FC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11">
                <a:extLst>
                  <a:ext uri="{FF2B5EF4-FFF2-40B4-BE49-F238E27FC236}">
                    <a16:creationId xmlns:a16="http://schemas.microsoft.com/office/drawing/2014/main" xmlns="" id="{D139ED24-FA37-4470-8B42-D0D00EDE14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12">
                <a:extLst>
                  <a:ext uri="{FF2B5EF4-FFF2-40B4-BE49-F238E27FC236}">
                    <a16:creationId xmlns:a16="http://schemas.microsoft.com/office/drawing/2014/main" xmlns="" id="{48825AA7-BB26-45C2-93A2-1AD8D9A2325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13">
                <a:extLst>
                  <a:ext uri="{FF2B5EF4-FFF2-40B4-BE49-F238E27FC236}">
                    <a16:creationId xmlns:a16="http://schemas.microsoft.com/office/drawing/2014/main" xmlns="" id="{A98D0B91-D4E4-402D-8234-E96987219E9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14">
                <a:extLst>
                  <a:ext uri="{FF2B5EF4-FFF2-40B4-BE49-F238E27FC236}">
                    <a16:creationId xmlns:a16="http://schemas.microsoft.com/office/drawing/2014/main" xmlns="" id="{94F1DB97-3769-4DA5-9F45-47132C3125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15">
                <a:extLst>
                  <a:ext uri="{FF2B5EF4-FFF2-40B4-BE49-F238E27FC236}">
                    <a16:creationId xmlns:a16="http://schemas.microsoft.com/office/drawing/2014/main" xmlns="" id="{A9BC86E2-B185-4D80-81B5-A8D387E678B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Line 16">
                <a:extLst>
                  <a:ext uri="{FF2B5EF4-FFF2-40B4-BE49-F238E27FC236}">
                    <a16:creationId xmlns:a16="http://schemas.microsoft.com/office/drawing/2014/main" xmlns="" id="{FA773F49-8CD0-46DC-B986-F2DB57BD7266}"/>
                  </a:ext>
                  <a:ext uri="{C183D7F6-B498-43B3-948B-1728B52AA6E4}">
                    <adec:decorative xmlns:adec="http://schemas.microsoft.com/office/drawing/2017/decorative" xmlns="" val="1"/>
                  </a:ext>
                </a:extLst>
              </p:cNvPr>
              <p:cNvSpPr>
                <a:spLocks noChangeShapeType="1"/>
              </p:cNvSpPr>
              <p:nvPr>
                <p:extLst>
                  <p:ext uri="{386F3935-93C4-4BCD-93E2-E3B085C9AB24}">
                    <p16:designElem xmlns:p16="http://schemas.microsoft.com/office/powerpoint/2015/main" xmlns=""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3" name="Freeform 17">
                <a:extLst>
                  <a:ext uri="{FF2B5EF4-FFF2-40B4-BE49-F238E27FC236}">
                    <a16:creationId xmlns:a16="http://schemas.microsoft.com/office/drawing/2014/main" xmlns="" id="{8C55A009-3401-4888-93C7-4ED51CBC64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18">
                <a:extLst>
                  <a:ext uri="{FF2B5EF4-FFF2-40B4-BE49-F238E27FC236}">
                    <a16:creationId xmlns:a16="http://schemas.microsoft.com/office/drawing/2014/main" xmlns="" id="{10B44829-5BB5-48C5-8492-699971FE7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19">
                <a:extLst>
                  <a:ext uri="{FF2B5EF4-FFF2-40B4-BE49-F238E27FC236}">
                    <a16:creationId xmlns:a16="http://schemas.microsoft.com/office/drawing/2014/main" xmlns="" id="{30C1F9A0-4FA6-4F6F-B2D0-A1BBA41DFC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0">
                <a:extLst>
                  <a:ext uri="{FF2B5EF4-FFF2-40B4-BE49-F238E27FC236}">
                    <a16:creationId xmlns:a16="http://schemas.microsoft.com/office/drawing/2014/main" xmlns="" id="{01BF274F-C7B8-44B4-A183-307D8619D27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Rectangle 21">
                <a:extLst>
                  <a:ext uri="{FF2B5EF4-FFF2-40B4-BE49-F238E27FC236}">
                    <a16:creationId xmlns:a16="http://schemas.microsoft.com/office/drawing/2014/main" xmlns="" id="{037E8930-0F22-4558-9432-F18953E32A04}"/>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8" name="Freeform 22">
                <a:extLst>
                  <a:ext uri="{FF2B5EF4-FFF2-40B4-BE49-F238E27FC236}">
                    <a16:creationId xmlns:a16="http://schemas.microsoft.com/office/drawing/2014/main" xmlns="" id="{9AFC3429-FF29-47FF-A4A8-317A979DB9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23">
                <a:extLst>
                  <a:ext uri="{FF2B5EF4-FFF2-40B4-BE49-F238E27FC236}">
                    <a16:creationId xmlns:a16="http://schemas.microsoft.com/office/drawing/2014/main" xmlns="" id="{91D48543-2C05-4768-80B1-ECA6F885080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24">
                <a:extLst>
                  <a:ext uri="{FF2B5EF4-FFF2-40B4-BE49-F238E27FC236}">
                    <a16:creationId xmlns:a16="http://schemas.microsoft.com/office/drawing/2014/main" xmlns="" id="{3AC527CC-154C-4370-A25B-74AC5B4A631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25">
                <a:extLst>
                  <a:ext uri="{FF2B5EF4-FFF2-40B4-BE49-F238E27FC236}">
                    <a16:creationId xmlns:a16="http://schemas.microsoft.com/office/drawing/2014/main" xmlns="" id="{798B18F5-51C9-4E50-95C5-A850EF5398A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26">
                <a:extLst>
                  <a:ext uri="{FF2B5EF4-FFF2-40B4-BE49-F238E27FC236}">
                    <a16:creationId xmlns:a16="http://schemas.microsoft.com/office/drawing/2014/main" xmlns="" id="{15B4CF27-638C-4979-B0FD-6263E13074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27">
                <a:extLst>
                  <a:ext uri="{FF2B5EF4-FFF2-40B4-BE49-F238E27FC236}">
                    <a16:creationId xmlns:a16="http://schemas.microsoft.com/office/drawing/2014/main" xmlns="" id="{236C6A22-48A2-4442-B82D-30DB498272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28">
                <a:extLst>
                  <a:ext uri="{FF2B5EF4-FFF2-40B4-BE49-F238E27FC236}">
                    <a16:creationId xmlns:a16="http://schemas.microsoft.com/office/drawing/2014/main" xmlns="" id="{1BB7BCE1-0D99-412E-ABA6-81412638E9E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29">
                <a:extLst>
                  <a:ext uri="{FF2B5EF4-FFF2-40B4-BE49-F238E27FC236}">
                    <a16:creationId xmlns:a16="http://schemas.microsoft.com/office/drawing/2014/main" xmlns="" id="{C20E57E0-0912-44F2-93DA-75E4D13F3B7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30">
                <a:extLst>
                  <a:ext uri="{FF2B5EF4-FFF2-40B4-BE49-F238E27FC236}">
                    <a16:creationId xmlns:a16="http://schemas.microsoft.com/office/drawing/2014/main" xmlns="" id="{DF059390-54ED-44F4-983F-92FF36AD94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31">
                <a:extLst>
                  <a:ext uri="{FF2B5EF4-FFF2-40B4-BE49-F238E27FC236}">
                    <a16:creationId xmlns:a16="http://schemas.microsoft.com/office/drawing/2014/main" xmlns="" id="{42D5E9ED-595D-443D-8CDC-D8FCD4021D7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20" name="Group 19">
              <a:extLst>
                <a:ext uri="{FF2B5EF4-FFF2-40B4-BE49-F238E27FC236}">
                  <a16:creationId xmlns:a16="http://schemas.microsoft.com/office/drawing/2014/main" xmlns="" id="{DB14A457-C54A-4F1E-91FB-0FEE49877D68}"/>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 name="Freeform 32">
                <a:extLst>
                  <a:ext uri="{FF2B5EF4-FFF2-40B4-BE49-F238E27FC236}">
                    <a16:creationId xmlns:a16="http://schemas.microsoft.com/office/drawing/2014/main" xmlns="" id="{791F3E2E-D393-464E-84B4-9B30D071AD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33">
                <a:extLst>
                  <a:ext uri="{FF2B5EF4-FFF2-40B4-BE49-F238E27FC236}">
                    <a16:creationId xmlns:a16="http://schemas.microsoft.com/office/drawing/2014/main" xmlns="" id="{EBEEAD6F-6425-4F85-A8A8-4FF19A909B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34">
                <a:extLst>
                  <a:ext uri="{FF2B5EF4-FFF2-40B4-BE49-F238E27FC236}">
                    <a16:creationId xmlns:a16="http://schemas.microsoft.com/office/drawing/2014/main" xmlns="" id="{8AACA44E-9D6C-4708-8D61-D767B6620B8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35">
                <a:extLst>
                  <a:ext uri="{FF2B5EF4-FFF2-40B4-BE49-F238E27FC236}">
                    <a16:creationId xmlns:a16="http://schemas.microsoft.com/office/drawing/2014/main" xmlns="" id="{B6E3525F-9937-463E-872C-8EB7C62D10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36">
                <a:extLst>
                  <a:ext uri="{FF2B5EF4-FFF2-40B4-BE49-F238E27FC236}">
                    <a16:creationId xmlns:a16="http://schemas.microsoft.com/office/drawing/2014/main" xmlns="" id="{BE829B0B-C602-40F1-81D1-A55332343D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37">
                <a:extLst>
                  <a:ext uri="{FF2B5EF4-FFF2-40B4-BE49-F238E27FC236}">
                    <a16:creationId xmlns:a16="http://schemas.microsoft.com/office/drawing/2014/main" xmlns="" id="{92660531-24B5-4B97-A4A2-64686E235D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38">
                <a:extLst>
                  <a:ext uri="{FF2B5EF4-FFF2-40B4-BE49-F238E27FC236}">
                    <a16:creationId xmlns:a16="http://schemas.microsoft.com/office/drawing/2014/main" xmlns="" id="{6242D0CE-6FFD-4D17-AC26-BD3E481195F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39">
                <a:extLst>
                  <a:ext uri="{FF2B5EF4-FFF2-40B4-BE49-F238E27FC236}">
                    <a16:creationId xmlns:a16="http://schemas.microsoft.com/office/drawing/2014/main" xmlns="" id="{61631F37-AF37-4DB9-8D98-A08586C766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40">
                <a:extLst>
                  <a:ext uri="{FF2B5EF4-FFF2-40B4-BE49-F238E27FC236}">
                    <a16:creationId xmlns:a16="http://schemas.microsoft.com/office/drawing/2014/main" xmlns="" id="{2A2597FF-2F22-40BB-A7B3-19C4DFCFFA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xmlns=""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Rectangle 41">
                <a:extLst>
                  <a:ext uri="{FF2B5EF4-FFF2-40B4-BE49-F238E27FC236}">
                    <a16:creationId xmlns:a16="http://schemas.microsoft.com/office/drawing/2014/main" xmlns="" id="{DCC8773C-0113-4046-B222-C8F4080AF38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xmlns=""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pic>
        <p:nvPicPr>
          <p:cNvPr id="59" name="Picture 2">
            <a:extLst>
              <a:ext uri="{FF2B5EF4-FFF2-40B4-BE49-F238E27FC236}">
                <a16:creationId xmlns:a16="http://schemas.microsoft.com/office/drawing/2014/main" xmlns="" id="{1B17CCE2-CEEF-40CA-8C4D-0DC2DCA78A2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BF63F61-9966-4D74-8DFE-D6CDB032E39A}"/>
              </a:ext>
            </a:extLst>
          </p:cNvPr>
          <p:cNvSpPr>
            <a:spLocks noGrp="1"/>
          </p:cNvSpPr>
          <p:nvPr>
            <p:ph type="title"/>
          </p:nvPr>
        </p:nvSpPr>
        <p:spPr>
          <a:xfrm>
            <a:off x="6569957" y="618518"/>
            <a:ext cx="4747088" cy="1478570"/>
          </a:xfrm>
        </p:spPr>
        <p:txBody>
          <a:bodyPr>
            <a:normAutofit/>
          </a:bodyPr>
          <a:lstStyle/>
          <a:p>
            <a:r>
              <a:rPr lang="en-IN" b="0" i="0">
                <a:solidFill>
                  <a:srgbClr val="FFFFFF"/>
                </a:solidFill>
                <a:effectLst/>
                <a:latin typeface="Arial" panose="020B0604020202020204" pitchFamily="34" charset="0"/>
              </a:rPr>
              <a:t>Node.js</a:t>
            </a:r>
            <a:br>
              <a:rPr lang="en-IN" b="0" i="0">
                <a:solidFill>
                  <a:srgbClr val="FFFFFF"/>
                </a:solidFill>
                <a:effectLst/>
                <a:latin typeface="Arial" panose="020B0604020202020204" pitchFamily="34" charset="0"/>
              </a:rPr>
            </a:br>
            <a:endParaRPr lang="en-IN">
              <a:solidFill>
                <a:srgbClr val="FFFFFF"/>
              </a:solidFill>
            </a:endParaRPr>
          </a:p>
        </p:txBody>
      </p:sp>
      <p:sp useBgFill="1">
        <p:nvSpPr>
          <p:cNvPr id="61" name="Round Diagonal Corner Rectangle 9">
            <a:extLst>
              <a:ext uri="{FF2B5EF4-FFF2-40B4-BE49-F238E27FC236}">
                <a16:creationId xmlns:a16="http://schemas.microsoft.com/office/drawing/2014/main" xmlns="" id="{66D4F5BA-1D71-49B2-8A7F-6B4EB94D72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664F424-251B-4F1F-937A-801FCD338FE3}"/>
              </a:ext>
            </a:extLst>
          </p:cNvPr>
          <p:cNvPicPr>
            <a:picLocks noChangeAspect="1"/>
          </p:cNvPicPr>
          <p:nvPr/>
        </p:nvPicPr>
        <p:blipFill>
          <a:blip r:embed="rId3"/>
          <a:stretch>
            <a:fillRect/>
          </a:stretch>
        </p:blipFill>
        <p:spPr>
          <a:xfrm>
            <a:off x="1118988" y="2272136"/>
            <a:ext cx="4635583" cy="2317791"/>
          </a:xfrm>
          <a:prstGeom prst="rect">
            <a:avLst/>
          </a:prstGeom>
        </p:spPr>
      </p:pic>
      <p:sp>
        <p:nvSpPr>
          <p:cNvPr id="10" name="Content Placeholder 9">
            <a:extLst>
              <a:ext uri="{FF2B5EF4-FFF2-40B4-BE49-F238E27FC236}">
                <a16:creationId xmlns:a16="http://schemas.microsoft.com/office/drawing/2014/main" xmlns="" id="{CD0D484A-C53F-4F7B-9475-817F71FBE908}"/>
              </a:ext>
            </a:extLst>
          </p:cNvPr>
          <p:cNvSpPr>
            <a:spLocks noGrp="1"/>
          </p:cNvSpPr>
          <p:nvPr>
            <p:ph idx="1"/>
          </p:nvPr>
        </p:nvSpPr>
        <p:spPr>
          <a:xfrm>
            <a:off x="6569957" y="2249487"/>
            <a:ext cx="4747087" cy="3541714"/>
          </a:xfrm>
        </p:spPr>
        <p:txBody>
          <a:bodyPr>
            <a:normAutofit/>
          </a:bodyPr>
          <a:lstStyle/>
          <a:p>
            <a:pPr>
              <a:lnSpc>
                <a:spcPct val="110000"/>
              </a:lnSpc>
            </a:pPr>
            <a:r>
              <a:rPr lang="en-US" sz="1700" b="0" i="0">
                <a:solidFill>
                  <a:srgbClr val="FFFFFF"/>
                </a:solidFill>
                <a:effectLst/>
                <a:latin typeface="Arial" panose="020B0604020202020204" pitchFamily="34" charset="0"/>
              </a:rPr>
              <a:t>Node.js is an open source, cross-platform runtime environment for developing server-side and networking applications. Node.js applications are written in JavaScript, and can be run within the Node.js runtime on OS X, Microsoft Windows, and Linux.</a:t>
            </a:r>
          </a:p>
          <a:p>
            <a:pPr>
              <a:lnSpc>
                <a:spcPct val="110000"/>
              </a:lnSpc>
            </a:pPr>
            <a:r>
              <a:rPr lang="en-US" sz="1700" b="0" i="0">
                <a:solidFill>
                  <a:srgbClr val="FFFFFF"/>
                </a:solidFill>
                <a:effectLst/>
                <a:latin typeface="Arial" panose="020B0604020202020204" pitchFamily="34" charset="0"/>
              </a:rPr>
              <a:t>Node.js also provides a rich library of various JavaScript modules which simplifies the development of web applications using Node.js to a great extent.</a:t>
            </a:r>
          </a:p>
          <a:p>
            <a:pPr>
              <a:lnSpc>
                <a:spcPct val="110000"/>
              </a:lnSpc>
            </a:pPr>
            <a:endParaRPr lang="en-US" sz="1700">
              <a:solidFill>
                <a:srgbClr val="FFFFFF"/>
              </a:solidFill>
              <a:latin typeface="Arial" panose="020B0604020202020204" pitchFamily="34" charset="0"/>
            </a:endParaRPr>
          </a:p>
          <a:p>
            <a:pPr marL="0" indent="0">
              <a:lnSpc>
                <a:spcPct val="110000"/>
              </a:lnSpc>
              <a:buNone/>
            </a:pPr>
            <a:endParaRPr lang="en-IN" sz="1700">
              <a:solidFill>
                <a:srgbClr val="FFFFFF"/>
              </a:solidFill>
            </a:endParaRPr>
          </a:p>
        </p:txBody>
      </p:sp>
    </p:spTree>
    <p:extLst>
      <p:ext uri="{BB962C8B-B14F-4D97-AF65-F5344CB8AC3E}">
        <p14:creationId xmlns:p14="http://schemas.microsoft.com/office/powerpoint/2010/main" val="188291817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8E7AA-B1A6-4997-AE5B-B788E0E342F2}"/>
              </a:ext>
            </a:extLst>
          </p:cNvPr>
          <p:cNvSpPr>
            <a:spLocks noGrp="1"/>
          </p:cNvSpPr>
          <p:nvPr>
            <p:ph type="title"/>
          </p:nvPr>
        </p:nvSpPr>
        <p:spPr/>
        <p:txBody>
          <a:bodyPr/>
          <a:lstStyle/>
          <a:p>
            <a:r>
              <a:rPr lang="en-IN" b="0" i="0" dirty="0">
                <a:effectLst/>
                <a:latin typeface="Arial" panose="020B0604020202020204" pitchFamily="34" charset="0"/>
              </a:rPr>
              <a:t>Features of Node.js</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xmlns="" id="{9A7A78E2-D7DE-42DA-9032-25DC71B6C28A}"/>
              </a:ext>
            </a:extLst>
          </p:cNvPr>
          <p:cNvSpPr>
            <a:spLocks noGrp="1"/>
          </p:cNvSpPr>
          <p:nvPr>
            <p:ph idx="1"/>
          </p:nvPr>
        </p:nvSpPr>
        <p:spPr>
          <a:xfrm>
            <a:off x="1141412" y="1852448"/>
            <a:ext cx="9905999" cy="3938753"/>
          </a:xfrm>
        </p:spPr>
        <p:txBody>
          <a:bodyPr>
            <a:normAutofit fontScale="62500" lnSpcReduction="20000"/>
          </a:bodyPr>
          <a:lstStyle/>
          <a:p>
            <a:pPr algn="just"/>
            <a:r>
              <a:rPr lang="en-US" b="0" i="0" dirty="0">
                <a:effectLst/>
                <a:latin typeface="Arial" panose="020B0604020202020204" pitchFamily="34" charset="0"/>
              </a:rPr>
              <a:t>Following are some of the important features that make Node.js the first choice of software architects.</a:t>
            </a:r>
          </a:p>
          <a:p>
            <a:pPr algn="just">
              <a:buFont typeface="Arial" panose="020B0604020202020204" pitchFamily="34" charset="0"/>
              <a:buChar char="•"/>
            </a:pPr>
            <a:r>
              <a:rPr lang="en-US" b="1" i="0" dirty="0">
                <a:effectLst/>
                <a:latin typeface="Arial" panose="020B0604020202020204" pitchFamily="34" charset="0"/>
              </a:rPr>
              <a:t>Asynchronous and Event Driven </a:t>
            </a:r>
            <a:r>
              <a:rPr lang="en-US" b="0" i="0" dirty="0">
                <a:effectLst/>
                <a:latin typeface="Arial" panose="020B0604020202020204" pitchFamily="34" charset="0"/>
              </a:rPr>
              <a:t>−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pPr algn="just">
              <a:buFont typeface="Arial" panose="020B0604020202020204" pitchFamily="34" charset="0"/>
              <a:buChar char="•"/>
            </a:pPr>
            <a:r>
              <a:rPr lang="en-US" b="1" i="0" dirty="0">
                <a:effectLst/>
                <a:latin typeface="Arial" panose="020B0604020202020204" pitchFamily="34" charset="0"/>
              </a:rPr>
              <a:t>Very Fast</a:t>
            </a:r>
            <a:r>
              <a:rPr lang="en-US" b="0" i="0" dirty="0">
                <a:effectLst/>
                <a:latin typeface="Arial" panose="020B0604020202020204" pitchFamily="34" charset="0"/>
              </a:rPr>
              <a:t> − Being built on Google Chrome's V8 JavaScript Engine, Node.js library is very fast in code execution.</a:t>
            </a:r>
          </a:p>
          <a:p>
            <a:pPr algn="just">
              <a:buFont typeface="Arial" panose="020B0604020202020204" pitchFamily="34" charset="0"/>
              <a:buChar char="•"/>
            </a:pPr>
            <a:r>
              <a:rPr lang="en-US" b="1" i="0" dirty="0">
                <a:effectLst/>
                <a:latin typeface="Arial" panose="020B0604020202020204" pitchFamily="34" charset="0"/>
              </a:rPr>
              <a:t>Single Threaded but Highly Scalable</a:t>
            </a:r>
            <a:r>
              <a:rPr lang="en-US" b="0" i="0" dirty="0">
                <a:effectLst/>
                <a:latin typeface="Arial" panose="020B0604020202020204" pitchFamily="34" charset="0"/>
              </a:rPr>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pPr algn="just">
              <a:buFont typeface="Arial" panose="020B0604020202020204" pitchFamily="34" charset="0"/>
              <a:buChar char="•"/>
            </a:pPr>
            <a:r>
              <a:rPr lang="en-US" b="1" i="0" dirty="0">
                <a:effectLst/>
                <a:latin typeface="Arial" panose="020B0604020202020204" pitchFamily="34" charset="0"/>
              </a:rPr>
              <a:t>No Buffering</a:t>
            </a:r>
            <a:r>
              <a:rPr lang="en-US" b="0" i="0" dirty="0">
                <a:effectLst/>
                <a:latin typeface="Arial" panose="020B0604020202020204" pitchFamily="34" charset="0"/>
              </a:rPr>
              <a:t> − Node.js applications never buffer any data. These applications simply output the data in chunks.</a:t>
            </a:r>
          </a:p>
          <a:p>
            <a:endParaRPr lang="en-IN" dirty="0"/>
          </a:p>
        </p:txBody>
      </p:sp>
    </p:spTree>
    <p:extLst>
      <p:ext uri="{BB962C8B-B14F-4D97-AF65-F5344CB8AC3E}">
        <p14:creationId xmlns:p14="http://schemas.microsoft.com/office/powerpoint/2010/main" val="304228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DEF38-0D9B-4832-9B6F-91D167FA81D0}"/>
              </a:ext>
            </a:extLst>
          </p:cNvPr>
          <p:cNvSpPr>
            <a:spLocks noGrp="1"/>
          </p:cNvSpPr>
          <p:nvPr>
            <p:ph type="title"/>
          </p:nvPr>
        </p:nvSpPr>
        <p:spPr/>
        <p:txBody>
          <a:bodyPr/>
          <a:lstStyle/>
          <a:p>
            <a:r>
              <a:rPr lang="en-US" dirty="0"/>
              <a:t>Express </a:t>
            </a:r>
            <a:endParaRPr lang="en-IN" dirty="0"/>
          </a:p>
        </p:txBody>
      </p:sp>
      <p:sp>
        <p:nvSpPr>
          <p:cNvPr id="3" name="Content Placeholder 2">
            <a:extLst>
              <a:ext uri="{FF2B5EF4-FFF2-40B4-BE49-F238E27FC236}">
                <a16:creationId xmlns:a16="http://schemas.microsoft.com/office/drawing/2014/main" xmlns="" id="{6DE444BE-669D-4A04-8DB5-238A2A4C3802}"/>
              </a:ext>
            </a:extLst>
          </p:cNvPr>
          <p:cNvSpPr>
            <a:spLocks noGrp="1"/>
          </p:cNvSpPr>
          <p:nvPr>
            <p:ph idx="1"/>
          </p:nvPr>
        </p:nvSpPr>
        <p:spPr/>
        <p:txBody>
          <a:bodyPr>
            <a:normAutofit lnSpcReduction="10000"/>
          </a:bodyPr>
          <a:lstStyle/>
          <a:p>
            <a:pPr algn="just"/>
            <a:r>
              <a:rPr lang="en-US" b="0" i="0" dirty="0">
                <a:solidFill>
                  <a:srgbClr val="181717"/>
                </a:solidFill>
                <a:effectLst/>
                <a:latin typeface="Verdana" panose="020B0604030504040204" pitchFamily="34" charset="0"/>
              </a:rPr>
              <a:t>Express.js is a web application framework for Node.js. It provides various features that make web application development fast and easy which otherwise takes more time using only Node.js.</a:t>
            </a:r>
          </a:p>
          <a:p>
            <a:pPr algn="just"/>
            <a:r>
              <a:rPr lang="en-US" b="0" i="0" dirty="0">
                <a:solidFill>
                  <a:srgbClr val="181717"/>
                </a:solidFill>
                <a:effectLst/>
                <a:latin typeface="Verdana" panose="020B0604030504040204" pitchFamily="34" charset="0"/>
              </a:rPr>
              <a:t>Express.js is based on the Node.js middleware module called </a:t>
            </a:r>
            <a:r>
              <a:rPr lang="en-US" b="1" i="1" dirty="0">
                <a:solidFill>
                  <a:srgbClr val="181717"/>
                </a:solidFill>
                <a:effectLst/>
                <a:latin typeface="Verdana" panose="020B0604030504040204" pitchFamily="34" charset="0"/>
              </a:rPr>
              <a:t>connect</a:t>
            </a:r>
            <a:r>
              <a:rPr lang="en-US" b="0" i="0" dirty="0">
                <a:solidFill>
                  <a:srgbClr val="181717"/>
                </a:solidFill>
                <a:effectLst/>
                <a:latin typeface="Verdana" panose="020B0604030504040204" pitchFamily="34" charset="0"/>
              </a:rPr>
              <a:t> which in turn uses </a:t>
            </a:r>
            <a:r>
              <a:rPr lang="en-US" b="1" i="0" dirty="0">
                <a:solidFill>
                  <a:srgbClr val="181717"/>
                </a:solidFill>
                <a:effectLst/>
                <a:latin typeface="Verdana" panose="020B0604030504040204" pitchFamily="34" charset="0"/>
              </a:rPr>
              <a:t>http</a:t>
            </a:r>
            <a:r>
              <a:rPr lang="en-US" b="0" i="0" dirty="0">
                <a:solidFill>
                  <a:srgbClr val="181717"/>
                </a:solidFill>
                <a:effectLst/>
                <a:latin typeface="Verdana" panose="020B0604030504040204" pitchFamily="34" charset="0"/>
              </a:rPr>
              <a:t> module. So, any middleware which is based on connect will also work with Express.js.</a:t>
            </a:r>
          </a:p>
          <a:p>
            <a:endParaRPr lang="en-IN" dirty="0"/>
          </a:p>
        </p:txBody>
      </p:sp>
    </p:spTree>
    <p:extLst>
      <p:ext uri="{BB962C8B-B14F-4D97-AF65-F5344CB8AC3E}">
        <p14:creationId xmlns:p14="http://schemas.microsoft.com/office/powerpoint/2010/main" val="323181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AC77C-D7D7-443C-B9ED-46F427E63C7E}"/>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Advantages of Express.js</a:t>
            </a:r>
            <a:br>
              <a:rPr lang="en-IN" b="0" i="0" dirty="0">
                <a:solidFill>
                  <a:srgbClr val="18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xmlns="" id="{AA0FA55B-688F-4DED-A971-4F89E447B954}"/>
              </a:ext>
            </a:extLst>
          </p:cNvPr>
          <p:cNvSpPr>
            <a:spLocks noGrp="1"/>
          </p:cNvSpPr>
          <p:nvPr>
            <p:ph idx="1"/>
          </p:nvPr>
        </p:nvSpPr>
        <p:spPr/>
        <p:txBody>
          <a:bodyPr>
            <a:normAutofit fontScale="62500" lnSpcReduction="20000"/>
          </a:bodyPr>
          <a:lstStyle/>
          <a:p>
            <a:pPr algn="just">
              <a:buFont typeface="+mj-lt"/>
              <a:buAutoNum type="arabicPeriod"/>
            </a:pPr>
            <a:r>
              <a:rPr lang="en-US" b="0" i="0" dirty="0">
                <a:effectLst/>
                <a:latin typeface="Verdana" panose="020B0604030504040204" pitchFamily="34" charset="0"/>
              </a:rPr>
              <a:t>Makes Node.js web application development fast and easy.</a:t>
            </a:r>
          </a:p>
          <a:p>
            <a:pPr algn="just">
              <a:buFont typeface="+mj-lt"/>
              <a:buAutoNum type="arabicPeriod"/>
            </a:pPr>
            <a:r>
              <a:rPr lang="en-US" b="0" i="0" dirty="0">
                <a:effectLst/>
                <a:latin typeface="Verdana" panose="020B0604030504040204" pitchFamily="34" charset="0"/>
              </a:rPr>
              <a:t>Easy to configure and customize.</a:t>
            </a:r>
          </a:p>
          <a:p>
            <a:pPr algn="just">
              <a:buFont typeface="+mj-lt"/>
              <a:buAutoNum type="arabicPeriod"/>
            </a:pPr>
            <a:r>
              <a:rPr lang="en-US" b="0" i="0" dirty="0">
                <a:effectLst/>
                <a:latin typeface="Verdana" panose="020B0604030504040204" pitchFamily="34" charset="0"/>
              </a:rPr>
              <a:t>Allows you to define routes of your application based on HTTP methods and URLs.</a:t>
            </a:r>
          </a:p>
          <a:p>
            <a:pPr algn="just">
              <a:buFont typeface="+mj-lt"/>
              <a:buAutoNum type="arabicPeriod"/>
            </a:pPr>
            <a:r>
              <a:rPr lang="en-US" b="0" i="0" dirty="0">
                <a:effectLst/>
                <a:latin typeface="Verdana" panose="020B0604030504040204" pitchFamily="34" charset="0"/>
              </a:rPr>
              <a:t>Includes various middleware modules which you can use to perform additional tasks on request and response.</a:t>
            </a:r>
          </a:p>
          <a:p>
            <a:pPr algn="just">
              <a:buFont typeface="+mj-lt"/>
              <a:buAutoNum type="arabicPeriod"/>
            </a:pPr>
            <a:r>
              <a:rPr lang="en-US" b="0" i="0" dirty="0">
                <a:effectLst/>
                <a:latin typeface="Verdana" panose="020B0604030504040204" pitchFamily="34" charset="0"/>
              </a:rPr>
              <a:t>Easy to integrate with different template engines like Jade, </a:t>
            </a:r>
            <a:r>
              <a:rPr lang="en-US" b="0" i="0" dirty="0" err="1">
                <a:effectLst/>
                <a:latin typeface="Verdana" panose="020B0604030504040204" pitchFamily="34" charset="0"/>
              </a:rPr>
              <a:t>Vash</a:t>
            </a:r>
            <a:r>
              <a:rPr lang="en-US" b="0" i="0" dirty="0">
                <a:effectLst/>
                <a:latin typeface="Verdana" panose="020B0604030504040204" pitchFamily="34" charset="0"/>
              </a:rPr>
              <a:t>, EJS etc.</a:t>
            </a:r>
          </a:p>
          <a:p>
            <a:pPr algn="just">
              <a:buFont typeface="+mj-lt"/>
              <a:buAutoNum type="arabicPeriod"/>
            </a:pPr>
            <a:r>
              <a:rPr lang="en-US" b="0" i="0" dirty="0">
                <a:effectLst/>
                <a:latin typeface="Verdana" panose="020B0604030504040204" pitchFamily="34" charset="0"/>
              </a:rPr>
              <a:t>Allows you to define an error handling middleware.</a:t>
            </a:r>
          </a:p>
          <a:p>
            <a:pPr algn="just">
              <a:buFont typeface="+mj-lt"/>
              <a:buAutoNum type="arabicPeriod"/>
            </a:pPr>
            <a:r>
              <a:rPr lang="en-US" b="0" i="0" dirty="0">
                <a:effectLst/>
                <a:latin typeface="Verdana" panose="020B0604030504040204" pitchFamily="34" charset="0"/>
              </a:rPr>
              <a:t>Easy to serve static files and resources of your application.</a:t>
            </a:r>
          </a:p>
          <a:p>
            <a:pPr algn="just">
              <a:buFont typeface="+mj-lt"/>
              <a:buAutoNum type="arabicPeriod"/>
            </a:pPr>
            <a:r>
              <a:rPr lang="en-US" b="0" i="0" dirty="0">
                <a:effectLst/>
                <a:latin typeface="Verdana" panose="020B0604030504040204" pitchFamily="34" charset="0"/>
              </a:rPr>
              <a:t>Allows you to create REST API server.</a:t>
            </a:r>
          </a:p>
          <a:p>
            <a:pPr algn="just">
              <a:buFont typeface="+mj-lt"/>
              <a:buAutoNum type="arabicPeriod"/>
            </a:pPr>
            <a:r>
              <a:rPr lang="en-US" b="0" i="0" dirty="0">
                <a:effectLst/>
                <a:latin typeface="Verdana" panose="020B0604030504040204" pitchFamily="34" charset="0"/>
              </a:rPr>
              <a:t>Easy to connect with databases such as MongoDB, Redis, MySQL</a:t>
            </a:r>
          </a:p>
          <a:p>
            <a:endParaRPr lang="en-IN" dirty="0"/>
          </a:p>
        </p:txBody>
      </p:sp>
    </p:spTree>
    <p:extLst>
      <p:ext uri="{BB962C8B-B14F-4D97-AF65-F5344CB8AC3E}">
        <p14:creationId xmlns:p14="http://schemas.microsoft.com/office/powerpoint/2010/main" val="36137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TotalTime>
  <Words>678</Words>
  <Application>Microsoft Office PowerPoint</Application>
  <PresentationFormat>Custom</PresentationFormat>
  <Paragraphs>53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PROJECT WORK II   Personal Blog Application</vt:lpstr>
      <vt:lpstr>Personal Blog Application</vt:lpstr>
      <vt:lpstr>WhaT Personal Blog App Do? </vt:lpstr>
      <vt:lpstr>Technologies</vt:lpstr>
      <vt:lpstr>Javascript</vt:lpstr>
      <vt:lpstr>Node.js </vt:lpstr>
      <vt:lpstr>Features of Node.js </vt:lpstr>
      <vt:lpstr>Express </vt:lpstr>
      <vt:lpstr>Advantages of Express.js </vt:lpstr>
      <vt:lpstr>MONGODB</vt:lpstr>
      <vt:lpstr>MongoDB Features </vt:lpstr>
      <vt:lpstr>What's an API? </vt:lpstr>
      <vt:lpstr>restful api methods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 II</dc:title>
  <dc:creator>Mohak Hardia</dc:creator>
  <cp:lastModifiedBy>DELL</cp:lastModifiedBy>
  <cp:revision>4</cp:revision>
  <dcterms:created xsi:type="dcterms:W3CDTF">2022-02-24T13:22:24Z</dcterms:created>
  <dcterms:modified xsi:type="dcterms:W3CDTF">2022-05-12T08:35:15Z</dcterms:modified>
</cp:coreProperties>
</file>