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5"/>
  </p:notesMasterIdLst>
  <p:handoutMasterIdLst>
    <p:handoutMasterId r:id="rId16"/>
  </p:handoutMasterIdLst>
  <p:sldIdLst>
    <p:sldId id="256" r:id="rId5"/>
    <p:sldId id="257" r:id="rId6"/>
    <p:sldId id="259" r:id="rId7"/>
    <p:sldId id="267" r:id="rId8"/>
    <p:sldId id="270" r:id="rId9"/>
    <p:sldId id="271" r:id="rId10"/>
    <p:sldId id="272" r:id="rId11"/>
    <p:sldId id="27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8"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11/30/2018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443400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328575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120400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449255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290625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11/30/2018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SMART DUSTBIN</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810001" y="5280846"/>
            <a:ext cx="10572000" cy="1577153"/>
          </a:xfrm>
        </p:spPr>
        <p:txBody>
          <a:bodyPr>
            <a:normAutofit/>
          </a:bodyPr>
          <a:lstStyle/>
          <a:p>
            <a:r>
              <a:rPr lang="en-US" sz="2400" dirty="0"/>
              <a:t>ADITI KAUSHIK , ANUBHAV ANAND , NIYONIKA , RIYA MISHRA , SHUBHRO N. TYAGI,SUYASH A. TRIVEDI</a:t>
            </a:r>
          </a:p>
          <a:p>
            <a:endParaRPr lang="en-US" sz="2400" dirty="0"/>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THE END</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2" y="3429000"/>
            <a:ext cx="9096374" cy="1938992"/>
          </a:xfrm>
          <a:prstGeom prst="rect">
            <a:avLst/>
          </a:prstGeom>
          <a:noFill/>
        </p:spPr>
        <p:txBody>
          <a:bodyPr wrap="square" rtlCol="0">
            <a:noAutofit/>
          </a:bodyPr>
          <a:lstStyle/>
          <a:p>
            <a:pPr algn="ctr"/>
            <a:r>
              <a:rPr lang="en-US" sz="6000" u="sng" dirty="0">
                <a:solidFill>
                  <a:schemeClr val="accent2">
                    <a:lumMod val="50000"/>
                  </a:schemeClr>
                </a:solidFill>
                <a:latin typeface="Berlin Sans FB Demi" panose="020E0802020502020306" pitchFamily="34" charset="0"/>
              </a:rPr>
              <a:t>THANK YOU</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r>
              <a:rPr lang="en-IN" dirty="0"/>
              <a:t>Smart Trash Collector is a type of garbage bin which can ease the human effort in collecting trash.</a:t>
            </a:r>
          </a:p>
          <a:p>
            <a:r>
              <a:rPr lang="en-IN" dirty="0"/>
              <a:t>This will notify which trash bin is full or empty. In other words it will tell you about the status of your bin.</a:t>
            </a:r>
          </a:p>
          <a:p>
            <a:r>
              <a:rPr lang="en-IN" dirty="0"/>
              <a:t>If there are lots of trash across the city it will message the trash collector about the full trash and will mark the shortest direction on google maps towards that trash bin.</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THE SMART DUSTBIN</a:t>
            </a:r>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a:p>
          <a:p>
            <a:r>
              <a:rPr lang="en-US"/>
              <a:t>[Use this space to place an image that best captures the main idea of the speech]</a:t>
            </a:r>
          </a:p>
          <a:p>
            <a:endParaRPr lang="en-US" dirty="0"/>
          </a:p>
        </p:txBody>
      </p:sp>
      <p:pic>
        <p:nvPicPr>
          <p:cNvPr id="7" name="Picture 6">
            <a:extLst>
              <a:ext uri="{FF2B5EF4-FFF2-40B4-BE49-F238E27FC236}">
                <a16:creationId xmlns:a16="http://schemas.microsoft.com/office/drawing/2014/main" id="{D76C9D68-2E5C-4C9E-A00F-672993A898F8}"/>
              </a:ext>
            </a:extLst>
          </p:cNvPr>
          <p:cNvPicPr>
            <a:picLocks noChangeAspect="1"/>
          </p:cNvPicPr>
          <p:nvPr/>
        </p:nvPicPr>
        <p:blipFill>
          <a:blip r:embed="rId3"/>
          <a:stretch>
            <a:fillRect/>
          </a:stretch>
        </p:blipFill>
        <p:spPr>
          <a:xfrm>
            <a:off x="6245488" y="2175050"/>
            <a:ext cx="5136510" cy="3686000"/>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a:xfrm>
            <a:off x="451514" y="451514"/>
            <a:ext cx="11288972" cy="830998"/>
          </a:xfrm>
        </p:spPr>
        <p:txBody>
          <a:bodyPr/>
          <a:lstStyle/>
          <a:p>
            <a:r>
              <a:rPr lang="en-US" sz="4000" dirty="0"/>
              <a:t>CURRENT TECHNOLOGY V/S SMART DUSTBIN</a:t>
            </a:r>
          </a:p>
        </p:txBody>
      </p:sp>
      <p:graphicFrame>
        <p:nvGraphicFramePr>
          <p:cNvPr id="4" name="Table 3">
            <a:extLst>
              <a:ext uri="{FF2B5EF4-FFF2-40B4-BE49-F238E27FC236}">
                <a16:creationId xmlns:a16="http://schemas.microsoft.com/office/drawing/2014/main" id="{542CFBB1-1868-4908-96BF-FF4F66147838}"/>
              </a:ext>
            </a:extLst>
          </p:cNvPr>
          <p:cNvGraphicFramePr>
            <a:graphicFrameLocks noGrp="1"/>
          </p:cNvGraphicFramePr>
          <p:nvPr>
            <p:extLst>
              <p:ext uri="{D42A27DB-BD31-4B8C-83A1-F6EECF244321}">
                <p14:modId xmlns:p14="http://schemas.microsoft.com/office/powerpoint/2010/main" val="2384855515"/>
              </p:ext>
            </p:extLst>
          </p:nvPr>
        </p:nvGraphicFramePr>
        <p:xfrm>
          <a:off x="898358" y="1766503"/>
          <a:ext cx="10395284" cy="3324994"/>
        </p:xfrm>
        <a:graphic>
          <a:graphicData uri="http://schemas.openxmlformats.org/drawingml/2006/table">
            <a:tbl>
              <a:tblPr firstRow="1" bandRow="1">
                <a:tableStyleId>{69C7853C-536D-4A76-A0AE-DD22124D55A5}</a:tableStyleId>
              </a:tblPr>
              <a:tblGrid>
                <a:gridCol w="5197642">
                  <a:extLst>
                    <a:ext uri="{9D8B030D-6E8A-4147-A177-3AD203B41FA5}">
                      <a16:colId xmlns:a16="http://schemas.microsoft.com/office/drawing/2014/main" val="492127282"/>
                    </a:ext>
                  </a:extLst>
                </a:gridCol>
                <a:gridCol w="5197642">
                  <a:extLst>
                    <a:ext uri="{9D8B030D-6E8A-4147-A177-3AD203B41FA5}">
                      <a16:colId xmlns:a16="http://schemas.microsoft.com/office/drawing/2014/main" val="2032835616"/>
                    </a:ext>
                  </a:extLst>
                </a:gridCol>
              </a:tblGrid>
              <a:tr h="609861">
                <a:tc>
                  <a:txBody>
                    <a:bodyPr/>
                    <a:lstStyle/>
                    <a:p>
                      <a:r>
                        <a:rPr lang="en-IN" dirty="0"/>
                        <a:t>CURRENT TECHNOLOGY</a:t>
                      </a:r>
                    </a:p>
                  </a:txBody>
                  <a:tcPr/>
                </a:tc>
                <a:tc>
                  <a:txBody>
                    <a:bodyPr/>
                    <a:lstStyle/>
                    <a:p>
                      <a:r>
                        <a:rPr lang="en-IN" dirty="0"/>
                        <a:t>SMART DUSTBIN</a:t>
                      </a:r>
                    </a:p>
                  </a:txBody>
                  <a:tcPr/>
                </a:tc>
                <a:extLst>
                  <a:ext uri="{0D108BD9-81ED-4DB2-BD59-A6C34878D82A}">
                    <a16:rowId xmlns:a16="http://schemas.microsoft.com/office/drawing/2014/main" val="1508624276"/>
                  </a:ext>
                </a:extLst>
              </a:tr>
              <a:tr h="10526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Manually check all trash across the city.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Will get notification about the status of trash bin.</a:t>
                      </a:r>
                    </a:p>
                  </a:txBody>
                  <a:tcPr/>
                </a:tc>
                <a:extLst>
                  <a:ext uri="{0D108BD9-81ED-4DB2-BD59-A6C34878D82A}">
                    <a16:rowId xmlns:a16="http://schemas.microsoft.com/office/drawing/2014/main" val="1487544649"/>
                  </a:ext>
                </a:extLst>
              </a:tr>
              <a:tr h="10526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Consumes lots of fuel, time, money and labour.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Will save fuel, time, money &amp; labour up to 80-90%.</a:t>
                      </a:r>
                    </a:p>
                  </a:txBody>
                  <a:tcPr/>
                </a:tc>
                <a:extLst>
                  <a:ext uri="{0D108BD9-81ED-4DB2-BD59-A6C34878D82A}">
                    <a16:rowId xmlns:a16="http://schemas.microsoft.com/office/drawing/2014/main" val="3624980183"/>
                  </a:ext>
                </a:extLst>
              </a:tr>
              <a:tr h="609861">
                <a:tc>
                  <a:txBody>
                    <a:bodyPr/>
                    <a:lstStyle/>
                    <a:p>
                      <a:r>
                        <a:rPr lang="en-IN" dirty="0"/>
                        <a:t>Can lead to traffic jam on roads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Reduces traffic jam on roads.</a:t>
                      </a:r>
                    </a:p>
                  </a:txBody>
                  <a:tcPr/>
                </a:tc>
                <a:extLst>
                  <a:ext uri="{0D108BD9-81ED-4DB2-BD59-A6C34878D82A}">
                    <a16:rowId xmlns:a16="http://schemas.microsoft.com/office/drawing/2014/main" val="88961537"/>
                  </a:ext>
                </a:extLst>
              </a:tr>
            </a:tbl>
          </a:graphicData>
        </a:graphic>
      </p:graphicFrame>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b="1" dirty="0"/>
              <a:t>Who is the target?</a:t>
            </a:r>
            <a:br>
              <a:rPr lang="en-US" b="1" dirty="0"/>
            </a:b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pPr marL="0" indent="0">
              <a:buNone/>
            </a:pPr>
            <a:r>
              <a:rPr lang="en-US" dirty="0"/>
              <a:t>Anyone who collects disposals, they can be some waste management agency, some department of government or maybe scrap dealer.</a:t>
            </a:r>
            <a:endParaRPr lang="en-US" sz="3200" b="1" dirty="0"/>
          </a:p>
        </p:txBody>
      </p:sp>
    </p:spTree>
    <p:extLst>
      <p:ext uri="{BB962C8B-B14F-4D97-AF65-F5344CB8AC3E}">
        <p14:creationId xmlns:p14="http://schemas.microsoft.com/office/powerpoint/2010/main" val="172946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b="1" dirty="0"/>
              <a:t>What do they need?</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normAutofit fontScale="92500" lnSpcReduction="10000"/>
          </a:bodyPr>
          <a:lstStyle/>
          <a:p>
            <a:r>
              <a:rPr lang="en-US" sz="3200" dirty="0"/>
              <a:t>It wastes a lot of time to keep on wandering around in the city to check if the trash cans are full or not.</a:t>
            </a:r>
          </a:p>
          <a:p>
            <a:r>
              <a:rPr lang="en-US" sz="3200" dirty="0"/>
              <a:t> It is time consuming and take wastes a whole lot of fuel. </a:t>
            </a:r>
          </a:p>
          <a:p>
            <a:r>
              <a:rPr lang="en-US" sz="3200" dirty="0"/>
              <a:t>This is where the IOT device will help people, by telling them when the cans are full and showing them the easy route to the same.</a:t>
            </a:r>
          </a:p>
          <a:p>
            <a:pPr marL="0" indent="0">
              <a:buNone/>
            </a:pPr>
            <a:endParaRPr lang="en-US" sz="3200" b="1" dirty="0"/>
          </a:p>
        </p:txBody>
      </p:sp>
    </p:spTree>
    <p:extLst>
      <p:ext uri="{BB962C8B-B14F-4D97-AF65-F5344CB8AC3E}">
        <p14:creationId xmlns:p14="http://schemas.microsoft.com/office/powerpoint/2010/main" val="234652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b="1" dirty="0"/>
              <a:t>Where does it apply?</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pPr marL="0" indent="0">
              <a:buNone/>
            </a:pPr>
            <a:r>
              <a:rPr lang="en-US" sz="3200" dirty="0"/>
              <a:t>This will help in keeping the waste disposal agencies informed about whether the trash cans are empty or not.</a:t>
            </a:r>
          </a:p>
          <a:p>
            <a:pPr marL="0" indent="0">
              <a:buNone/>
            </a:pPr>
            <a:endParaRPr lang="en-US" sz="3200" b="1" dirty="0"/>
          </a:p>
        </p:txBody>
      </p:sp>
    </p:spTree>
    <p:extLst>
      <p:ext uri="{BB962C8B-B14F-4D97-AF65-F5344CB8AC3E}">
        <p14:creationId xmlns:p14="http://schemas.microsoft.com/office/powerpoint/2010/main" val="27949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b="1" dirty="0"/>
              <a:t>How does it work?</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sz="3200" dirty="0"/>
              <a:t>Our system gives a real time indicator of the garbage level in a trashcan at any given time. Using that data we can then optimize waste collection routes and ultimately reduce fuel consumption.</a:t>
            </a:r>
          </a:p>
          <a:p>
            <a:pPr marL="0" indent="0">
              <a:buNone/>
            </a:pPr>
            <a:endParaRPr lang="en-US" sz="3200" b="1" dirty="0"/>
          </a:p>
        </p:txBody>
      </p:sp>
    </p:spTree>
    <p:extLst>
      <p:ext uri="{BB962C8B-B14F-4D97-AF65-F5344CB8AC3E}">
        <p14:creationId xmlns:p14="http://schemas.microsoft.com/office/powerpoint/2010/main" val="119630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IN" u="sng" dirty="0">
                <a:effectLst>
                  <a:outerShdw blurRad="38100" dist="38100" dir="2700000" algn="tl">
                    <a:srgbClr val="000000">
                      <a:alpha val="43137"/>
                    </a:srgbClr>
                  </a:outerShdw>
                </a:effectLst>
                <a:latin typeface="Britannic Bold" panose="020B0903060703020204" pitchFamily="34" charset="0"/>
              </a:rPr>
              <a:t>THE BASIC APPROACH</a:t>
            </a:r>
            <a:endParaRPr lang="en-US" b="1"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normAutofit lnSpcReduction="10000"/>
          </a:bodyPr>
          <a:lstStyle/>
          <a:p>
            <a:pPr>
              <a:buFont typeface="Wingdings" panose="05000000000000000000" pitchFamily="2" charset="2"/>
              <a:buChar char="Ø"/>
            </a:pPr>
            <a:r>
              <a:rPr lang="en-IN" sz="3200" dirty="0"/>
              <a:t>We can use a </a:t>
            </a:r>
            <a:r>
              <a:rPr lang="en-IN" sz="3200" b="1" dirty="0"/>
              <a:t>ultrasonic sensor</a:t>
            </a:r>
            <a:r>
              <a:rPr lang="en-IN" sz="3200" dirty="0"/>
              <a:t> and </a:t>
            </a:r>
            <a:r>
              <a:rPr lang="en-IN" sz="3200" b="1" dirty="0"/>
              <a:t>weight sensor </a:t>
            </a:r>
            <a:r>
              <a:rPr lang="en-IN" sz="3200" dirty="0"/>
              <a:t>to calculate the amount of waste and the level of waste inside the dustbins.</a:t>
            </a:r>
          </a:p>
          <a:p>
            <a:pPr>
              <a:buFont typeface="Wingdings" panose="05000000000000000000" pitchFamily="2" charset="2"/>
              <a:buChar char="Ø"/>
            </a:pPr>
            <a:r>
              <a:rPr lang="en-IN" sz="3200" dirty="0"/>
              <a:t>We can use a </a:t>
            </a:r>
            <a:r>
              <a:rPr lang="en-IN" sz="3200" b="1" dirty="0"/>
              <a:t>gsm module</a:t>
            </a:r>
            <a:r>
              <a:rPr lang="en-IN" sz="3200" dirty="0"/>
              <a:t> to notify the responsible person or organization of the status of dustbins through a simple message and if full send it’s location .</a:t>
            </a:r>
          </a:p>
          <a:p>
            <a:pPr marL="0" indent="0">
              <a:buNone/>
            </a:pPr>
            <a:endParaRPr lang="en-US" sz="3200" b="1" dirty="0"/>
          </a:p>
        </p:txBody>
      </p:sp>
    </p:spTree>
    <p:extLst>
      <p:ext uri="{BB962C8B-B14F-4D97-AF65-F5344CB8AC3E}">
        <p14:creationId xmlns:p14="http://schemas.microsoft.com/office/powerpoint/2010/main" val="13199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p:txBody>
          <a:bodyPr>
            <a:normAutofit/>
          </a:bodyPr>
          <a:lstStyle/>
          <a:p>
            <a:pPr marL="0" indent="0" algn="ctr">
              <a:buFont typeface="Arial" panose="020B0604020202020204" pitchFamily="34" charset="0"/>
              <a:buNone/>
            </a:pPr>
            <a:r>
              <a:rPr lang="en-US" sz="9600" dirty="0">
                <a:latin typeface="Berlin Sans FB Demi" panose="020E0802020502020306" pitchFamily="34" charset="0"/>
                <a:ea typeface="Tahoma" panose="020B0604030504040204" pitchFamily="34" charset="0"/>
                <a:cs typeface="Tahoma" panose="020B0604030504040204" pitchFamily="34" charset="0"/>
              </a:rPr>
              <a:t>?</a:t>
            </a:r>
          </a:p>
        </p:txBody>
      </p:sp>
      <p:sp>
        <p:nvSpPr>
          <p:cNvPr id="3" name="Title 2">
            <a:extLst>
              <a:ext uri="{FF2B5EF4-FFF2-40B4-BE49-F238E27FC236}">
                <a16:creationId xmlns:a16="http://schemas.microsoft.com/office/drawing/2014/main" id="{6790DE8C-C978-459C-B380-8D2487856DDC}"/>
              </a:ext>
            </a:extLst>
          </p:cNvPr>
          <p:cNvSpPr>
            <a:spLocks noGrp="1"/>
          </p:cNvSpPr>
          <p:nvPr>
            <p:ph type="title"/>
          </p:nvPr>
        </p:nvSpPr>
        <p:spPr/>
        <p:txBody>
          <a:bodyPr/>
          <a:lstStyle/>
          <a:p>
            <a:r>
              <a:rPr lang="en-IN" dirty="0"/>
              <a:t>QUESTIONS</a:t>
            </a:r>
          </a:p>
        </p:txBody>
      </p:sp>
    </p:spTree>
    <p:extLst>
      <p:ext uri="{BB962C8B-B14F-4D97-AF65-F5344CB8AC3E}">
        <p14:creationId xmlns:p14="http://schemas.microsoft.com/office/powerpoint/2010/main" val="1980296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1067</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Berlin Sans FB Demi</vt:lpstr>
      <vt:lpstr>Britannic Bold</vt:lpstr>
      <vt:lpstr>Calibri</vt:lpstr>
      <vt:lpstr>Century Gothic</vt:lpstr>
      <vt:lpstr>Tahoma</vt:lpstr>
      <vt:lpstr>Wingdings</vt:lpstr>
      <vt:lpstr>Wingdings 2</vt:lpstr>
      <vt:lpstr>Quotable</vt:lpstr>
      <vt:lpstr>SMART DUSTBIN</vt:lpstr>
      <vt:lpstr>THE SMART DUSTBIN</vt:lpstr>
      <vt:lpstr>CURRENT TECHNOLOGY V/S SMART DUSTBIN</vt:lpstr>
      <vt:lpstr>Who is the target? </vt:lpstr>
      <vt:lpstr>What do they need?</vt:lpstr>
      <vt:lpstr>Where does it apply?</vt:lpstr>
      <vt:lpstr>How does it work?</vt:lpstr>
      <vt:lpstr>THE BASIC APPROACH</vt:lpstr>
      <vt:lpstr>QUESTIONS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2018-11-30T04:27:04Z</dcterms:created>
  <dcterms:modified xsi:type="dcterms:W3CDTF">2018-11-30T05:14:03Z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