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4" r:id="rId8"/>
    <p:sldId id="265" r:id="rId9"/>
    <p:sldId id="266" r:id="rId10"/>
    <p:sldId id="269"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E5F067A-450C-4A83-9DB8-7F95D3DD2BBB}" type="datetimeFigureOut">
              <a:rPr lang="en-US" smtClean="0"/>
              <a:t>4/29/2021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340080F-3166-45A3-8B2B-B1F2763BEB2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E5F067A-450C-4A83-9DB8-7F95D3DD2BBB}" type="datetimeFigureOut">
              <a:rPr lang="en-US" smtClean="0"/>
              <a:t>4/29/2021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40080F-3166-45A3-8B2B-B1F2763BEB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E5F067A-450C-4A83-9DB8-7F95D3DD2BBB}" type="datetimeFigureOut">
              <a:rPr lang="en-US" smtClean="0"/>
              <a:t>4/29/2021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40080F-3166-45A3-8B2B-B1F2763BEB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E5F067A-450C-4A83-9DB8-7F95D3DD2BBB}" type="datetimeFigureOut">
              <a:rPr lang="en-US" smtClean="0"/>
              <a:t>4/29/2021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40080F-3166-45A3-8B2B-B1F2763BEB2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E5F067A-450C-4A83-9DB8-7F95D3DD2BBB}" type="datetimeFigureOut">
              <a:rPr lang="en-US" smtClean="0"/>
              <a:t>4/29/2021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40080F-3166-45A3-8B2B-B1F2763BEB2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E5F067A-450C-4A83-9DB8-7F95D3DD2BBB}" type="datetimeFigureOut">
              <a:rPr lang="en-US" smtClean="0"/>
              <a:t>4/29/2021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40080F-3166-45A3-8B2B-B1F2763BEB2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E5F067A-450C-4A83-9DB8-7F95D3DD2BBB}" type="datetimeFigureOut">
              <a:rPr lang="en-US" smtClean="0"/>
              <a:t>4/29/2021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340080F-3166-45A3-8B2B-B1F2763BEB2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E5F067A-450C-4A83-9DB8-7F95D3DD2BBB}" type="datetimeFigureOut">
              <a:rPr lang="en-US" smtClean="0"/>
              <a:t>4/29/2021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340080F-3166-45A3-8B2B-B1F2763BEB2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E5F067A-450C-4A83-9DB8-7F95D3DD2BBB}" type="datetimeFigureOut">
              <a:rPr lang="en-US" smtClean="0"/>
              <a:t>4/29/2021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340080F-3166-45A3-8B2B-B1F2763BEB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E5F067A-450C-4A83-9DB8-7F95D3DD2BBB}" type="datetimeFigureOut">
              <a:rPr lang="en-US" smtClean="0"/>
              <a:t>4/29/2021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40080F-3166-45A3-8B2B-B1F2763BEB2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E5F067A-450C-4A83-9DB8-7F95D3DD2BBB}" type="datetimeFigureOut">
              <a:rPr lang="en-US" smtClean="0"/>
              <a:t>4/29/2021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340080F-3166-45A3-8B2B-B1F2763BEB2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E5F067A-450C-4A83-9DB8-7F95D3DD2BBB}" type="datetimeFigureOut">
              <a:rPr lang="en-US" smtClean="0"/>
              <a:t>4/29/2021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340080F-3166-45A3-8B2B-B1F2763BEB2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7772400" cy="1829761"/>
          </a:xfrm>
        </p:spPr>
        <p:txBody>
          <a:bodyPr/>
          <a:lstStyle/>
          <a:p>
            <a:r>
              <a:rPr lang="en-US" dirty="0" smtClean="0"/>
              <a:t>MAJOR PROJECT-2</a:t>
            </a:r>
            <a:endParaRPr lang="en-US" dirty="0"/>
          </a:p>
        </p:txBody>
      </p:sp>
      <p:sp>
        <p:nvSpPr>
          <p:cNvPr id="3" name="Subtitle 2"/>
          <p:cNvSpPr>
            <a:spLocks noGrp="1"/>
          </p:cNvSpPr>
          <p:nvPr>
            <p:ph type="subTitle" idx="1"/>
          </p:nvPr>
        </p:nvSpPr>
        <p:spPr>
          <a:xfrm>
            <a:off x="609600" y="3611606"/>
            <a:ext cx="7848600" cy="1417593"/>
          </a:xfrm>
        </p:spPr>
        <p:txBody>
          <a:bodyPr>
            <a:normAutofit fontScale="47500" lnSpcReduction="20000"/>
          </a:bodyPr>
          <a:lstStyle/>
          <a:p>
            <a:r>
              <a:rPr lang="en-US" sz="5100" b="1" u="sng" dirty="0" smtClean="0"/>
              <a:t>COVID 19 PROBABILITY ESTIMATOR</a:t>
            </a:r>
          </a:p>
          <a:p>
            <a:r>
              <a:rPr lang="en-US" sz="4200" u="sng" dirty="0" err="1" smtClean="0"/>
              <a:t>Anubhav</a:t>
            </a:r>
            <a:r>
              <a:rPr lang="en-US" sz="4200" u="sng" dirty="0" smtClean="0"/>
              <a:t> </a:t>
            </a:r>
            <a:r>
              <a:rPr lang="en-US" sz="4200" u="sng" dirty="0" err="1" smtClean="0"/>
              <a:t>Bisht</a:t>
            </a:r>
            <a:endParaRPr lang="en-US" sz="4200" u="sng" dirty="0" smtClean="0"/>
          </a:p>
          <a:p>
            <a:r>
              <a:rPr lang="en-US" sz="4200" u="sng" dirty="0" smtClean="0"/>
              <a:t>17102258</a:t>
            </a:r>
          </a:p>
          <a:p>
            <a:r>
              <a:rPr lang="en-US" sz="4200" u="sng" dirty="0" smtClean="0"/>
              <a:t>A2</a:t>
            </a:r>
          </a:p>
          <a:p>
            <a:endParaRPr lang="en-US" sz="2800"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solidFill>
                  <a:srgbClr val="000000"/>
                </a:solidFill>
                <a:latin typeface="Times New Roman"/>
              </a:rPr>
              <a:t>After someone fills his form and he gets his result from site His result is automatically is sent to Govt. official with all his details so that government can track down the location of person and can contact him to know his condition if his test result probability is more than 50% .</a:t>
            </a:r>
            <a:endParaRPr lang="en-US" dirty="0"/>
          </a:p>
        </p:txBody>
      </p:sp>
      <p:sp>
        <p:nvSpPr>
          <p:cNvPr id="3" name="Title 2"/>
          <p:cNvSpPr>
            <a:spLocks noGrp="1"/>
          </p:cNvSpPr>
          <p:nvPr>
            <p:ph type="title"/>
          </p:nvPr>
        </p:nvSpPr>
        <p:spPr/>
        <p:txBody>
          <a:bodyPr/>
          <a:lstStyle/>
          <a:p>
            <a:r>
              <a:rPr lang="en-US" dirty="0" smtClean="0"/>
              <a:t>Step 6- Use of </a:t>
            </a:r>
            <a:r>
              <a:rPr lang="en-US" dirty="0" err="1" smtClean="0"/>
              <a:t>Twilio</a:t>
            </a:r>
            <a:r>
              <a:rPr lang="en-US" dirty="0" smtClean="0"/>
              <a:t> </a:t>
            </a:r>
            <a:r>
              <a:rPr lang="en-US" dirty="0" err="1" smtClean="0"/>
              <a:t>Api</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25963"/>
          </a:xfrm>
        </p:spPr>
        <p:txBody>
          <a:bodyPr>
            <a:normAutofit/>
          </a:bodyPr>
          <a:lstStyle/>
          <a:p>
            <a:pPr>
              <a:lnSpc>
                <a:spcPct val="150000"/>
              </a:lnSpc>
            </a:pPr>
            <a:r>
              <a:rPr lang="en-IN" sz="2000" dirty="0" err="1"/>
              <a:t>Zoabi</a:t>
            </a:r>
            <a:r>
              <a:rPr lang="en-IN" sz="2000" dirty="0"/>
              <a:t>, </a:t>
            </a:r>
            <a:r>
              <a:rPr lang="en-IN" sz="2000" dirty="0" err="1"/>
              <a:t>Yazeed</a:t>
            </a:r>
            <a:r>
              <a:rPr lang="en-IN" sz="2000" dirty="0"/>
              <a:t>, </a:t>
            </a:r>
            <a:r>
              <a:rPr lang="en-IN" sz="2000" dirty="0" err="1"/>
              <a:t>Shira</a:t>
            </a:r>
            <a:r>
              <a:rPr lang="en-IN" sz="2000" dirty="0"/>
              <a:t> </a:t>
            </a:r>
            <a:r>
              <a:rPr lang="en-IN" sz="2000" dirty="0" err="1"/>
              <a:t>Deri-Rozov</a:t>
            </a:r>
            <a:r>
              <a:rPr lang="en-IN" sz="2000" dirty="0"/>
              <a:t>, and Noam </a:t>
            </a:r>
            <a:r>
              <a:rPr lang="en-IN" sz="2000" dirty="0" err="1"/>
              <a:t>Shomron</a:t>
            </a:r>
            <a:r>
              <a:rPr lang="en-IN" sz="2000" dirty="0"/>
              <a:t>. "Machine learning-based prediction of COVID-19 diagnosis based on symptoms." </a:t>
            </a:r>
            <a:r>
              <a:rPr lang="en-IN" sz="2000" i="1" dirty="0" err="1"/>
              <a:t>npj</a:t>
            </a:r>
            <a:r>
              <a:rPr lang="en-IN" sz="2000" i="1" dirty="0"/>
              <a:t> Digital Medicine</a:t>
            </a:r>
            <a:r>
              <a:rPr lang="en-IN" sz="2000" dirty="0"/>
              <a:t> 4.1 (2021): 1-5</a:t>
            </a:r>
            <a:r>
              <a:rPr lang="en-IN" sz="2000" dirty="0" smtClean="0"/>
              <a:t>.</a:t>
            </a:r>
          </a:p>
          <a:p>
            <a:pPr>
              <a:lnSpc>
                <a:spcPct val="150000"/>
              </a:lnSpc>
            </a:pPr>
            <a:r>
              <a:rPr lang="en-IN" sz="2000" dirty="0" err="1"/>
              <a:t>Khanday</a:t>
            </a:r>
            <a:r>
              <a:rPr lang="en-IN" sz="2000" dirty="0"/>
              <a:t>, </a:t>
            </a:r>
            <a:r>
              <a:rPr lang="en-IN" sz="2000" dirty="0" err="1"/>
              <a:t>Akib</a:t>
            </a:r>
            <a:r>
              <a:rPr lang="en-IN" sz="2000" dirty="0"/>
              <a:t> </a:t>
            </a:r>
            <a:r>
              <a:rPr lang="en-IN" sz="2000" dirty="0" err="1"/>
              <a:t>Mohi</a:t>
            </a:r>
            <a:r>
              <a:rPr lang="en-IN" sz="2000" dirty="0"/>
              <a:t> </a:t>
            </a:r>
            <a:r>
              <a:rPr lang="en-IN" sz="2000" dirty="0" err="1"/>
              <a:t>Ud</a:t>
            </a:r>
            <a:r>
              <a:rPr lang="en-IN" sz="2000" dirty="0"/>
              <a:t> Din, et al. "Machine learning based approaches for detecting COVID-19 using clinical text data." </a:t>
            </a:r>
            <a:r>
              <a:rPr lang="en-IN" sz="2000" i="1" dirty="0"/>
              <a:t>International Journal of Information Technology</a:t>
            </a:r>
            <a:r>
              <a:rPr lang="en-IN" sz="2000" dirty="0"/>
              <a:t> 12.3 (2020): 731-739</a:t>
            </a:r>
            <a:r>
              <a:rPr lang="en-IN" sz="2000" dirty="0" smtClean="0"/>
              <a:t>.</a:t>
            </a:r>
          </a:p>
          <a:p>
            <a:pPr>
              <a:lnSpc>
                <a:spcPct val="150000"/>
              </a:lnSpc>
            </a:pPr>
            <a:r>
              <a:rPr lang="en-IN" sz="2000" dirty="0" err="1" smtClean="0"/>
              <a:t>Aarogya</a:t>
            </a:r>
            <a:r>
              <a:rPr lang="en-IN" sz="2000" dirty="0" smtClean="0"/>
              <a:t> </a:t>
            </a:r>
            <a:r>
              <a:rPr lang="en-IN" sz="2000" dirty="0" err="1" smtClean="0"/>
              <a:t>Setu</a:t>
            </a:r>
            <a:r>
              <a:rPr lang="en-IN" sz="2000" dirty="0" smtClean="0"/>
              <a:t> App</a:t>
            </a:r>
          </a:p>
          <a:p>
            <a:endParaRPr lang="en-IN" dirty="0" smtClean="0"/>
          </a:p>
          <a:p>
            <a:endParaRPr lang="en-IN" dirty="0" smtClean="0"/>
          </a:p>
        </p:txBody>
      </p:sp>
      <p:sp>
        <p:nvSpPr>
          <p:cNvPr id="3" name="Title 2"/>
          <p:cNvSpPr>
            <a:spLocks noGrp="1"/>
          </p:cNvSpPr>
          <p:nvPr>
            <p:ph type="title"/>
          </p:nvPr>
        </p:nvSpPr>
        <p:spPr/>
        <p:txBody>
          <a:bodyPr/>
          <a:lstStyle/>
          <a:p>
            <a:r>
              <a:rPr lang="en-IN" smtClean="0"/>
              <a:t>References</a:t>
            </a:r>
            <a:endParaRPr lang="en-IN" dirty="0"/>
          </a:p>
        </p:txBody>
      </p:sp>
    </p:spTree>
    <p:extLst>
      <p:ext uri="{BB962C8B-B14F-4D97-AF65-F5344CB8AC3E}">
        <p14:creationId xmlns:p14="http://schemas.microsoft.com/office/powerpoint/2010/main" val="2327552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2000" dirty="0" smtClean="0">
                <a:solidFill>
                  <a:srgbClr val="000000"/>
                </a:solidFill>
              </a:rPr>
              <a:t>Recently Corona Virus emerged as Global Pandemic and took up many lives and stopped the pace of the world for months. </a:t>
            </a:r>
          </a:p>
          <a:p>
            <a:pPr>
              <a:lnSpc>
                <a:spcPct val="150000"/>
              </a:lnSpc>
            </a:pPr>
            <a:r>
              <a:rPr lang="en-US" sz="2000" dirty="0" smtClean="0">
                <a:solidFill>
                  <a:srgbClr val="000000"/>
                </a:solidFill>
              </a:rPr>
              <a:t>Using this COVID 19 Probability Estimator, a person can self test himself and know the probability of him or her being infected by corona virus. </a:t>
            </a:r>
          </a:p>
          <a:p>
            <a:pPr>
              <a:lnSpc>
                <a:spcPct val="150000"/>
              </a:lnSpc>
            </a:pPr>
            <a:r>
              <a:rPr lang="en-US" sz="2000" dirty="0" smtClean="0">
                <a:solidFill>
                  <a:srgbClr val="000000"/>
                </a:solidFill>
              </a:rPr>
              <a:t>To test this a Machine Learning Model is created with sample parameters. Whenever a person tests himself, his test results message would be sent to concerned authorities like hospitals or district administration. Based on the result, authority can take appropriate actions. </a:t>
            </a:r>
            <a:endParaRPr lang="en-US" sz="2000" dirty="0"/>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sz="2400" dirty="0" smtClean="0">
              <a:solidFill>
                <a:srgbClr val="000000"/>
              </a:solidFill>
              <a:latin typeface="Times New Roman"/>
            </a:endParaRPr>
          </a:p>
          <a:p>
            <a:pPr>
              <a:lnSpc>
                <a:spcPct val="150000"/>
              </a:lnSpc>
            </a:pPr>
            <a:r>
              <a:rPr lang="en-US" sz="2000" dirty="0" smtClean="0">
                <a:solidFill>
                  <a:srgbClr val="000000"/>
                </a:solidFill>
              </a:rPr>
              <a:t>Idea is to stop the transmission by prioritizing tests and hence detecting the cases quickly. </a:t>
            </a:r>
          </a:p>
          <a:p>
            <a:pPr>
              <a:lnSpc>
                <a:spcPct val="150000"/>
              </a:lnSpc>
            </a:pPr>
            <a:r>
              <a:rPr lang="en-US" sz="2000" dirty="0" smtClean="0">
                <a:solidFill>
                  <a:srgbClr val="000000"/>
                </a:solidFill>
              </a:rPr>
              <a:t>Data can be collected on symptoms of COVID 19. </a:t>
            </a:r>
          </a:p>
          <a:p>
            <a:pPr>
              <a:lnSpc>
                <a:spcPct val="150000"/>
              </a:lnSpc>
            </a:pPr>
            <a:r>
              <a:rPr lang="en-US" sz="2000" dirty="0" smtClean="0">
                <a:solidFill>
                  <a:srgbClr val="000000"/>
                </a:solidFill>
              </a:rPr>
              <a:t>A Machine Learning model is then trained on the data to find out the probability of a person having the infection. </a:t>
            </a:r>
          </a:p>
          <a:p>
            <a:pPr>
              <a:lnSpc>
                <a:spcPct val="150000"/>
              </a:lnSpc>
            </a:pPr>
            <a:r>
              <a:rPr lang="en-US" sz="2000" dirty="0" smtClean="0">
                <a:solidFill>
                  <a:srgbClr val="000000"/>
                </a:solidFill>
              </a:rPr>
              <a:t>Model is then used to find out whom to test for infection first. </a:t>
            </a:r>
          </a:p>
          <a:p>
            <a:pPr>
              <a:lnSpc>
                <a:spcPct val="150000"/>
              </a:lnSpc>
            </a:pPr>
            <a:r>
              <a:rPr lang="en-US" sz="2000" dirty="0" smtClean="0">
                <a:solidFill>
                  <a:srgbClr val="000000"/>
                </a:solidFill>
              </a:rPr>
              <a:t>Same model can be used to find potential candidates for conducting random tests. </a:t>
            </a:r>
          </a:p>
          <a:p>
            <a:endParaRPr lang="en-US" dirty="0"/>
          </a:p>
        </p:txBody>
      </p:sp>
      <p:sp>
        <p:nvSpPr>
          <p:cNvPr id="3" name="Title 2"/>
          <p:cNvSpPr>
            <a:spLocks noGrp="1"/>
          </p:cNvSpPr>
          <p:nvPr>
            <p:ph type="title"/>
          </p:nvPr>
        </p:nvSpPr>
        <p:spPr/>
        <p:txBody>
          <a:bodyPr/>
          <a:lstStyle/>
          <a:p>
            <a:r>
              <a:rPr lang="en-US" dirty="0" smtClean="0"/>
              <a:t>IDEA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000" dirty="0" smtClean="0">
                <a:solidFill>
                  <a:srgbClr val="000000"/>
                </a:solidFill>
              </a:rPr>
              <a:t>It will create a platform mass accessible to everyone where people can record their responses and the government can prioritize the population for testing. It will record the answers of simple Questionnaire and produce the result using a prediction model. </a:t>
            </a:r>
            <a:endParaRPr lang="en-US" sz="2000" dirty="0"/>
          </a:p>
        </p:txBody>
      </p:sp>
      <p:sp>
        <p:nvSpPr>
          <p:cNvPr id="3" name="Title 2"/>
          <p:cNvSpPr>
            <a:spLocks noGrp="1"/>
          </p:cNvSpPr>
          <p:nvPr>
            <p:ph type="title"/>
          </p:nvPr>
        </p:nvSpPr>
        <p:spPr/>
        <p:txBody>
          <a:bodyPr/>
          <a:lstStyle/>
          <a:p>
            <a:r>
              <a:rPr lang="en-US" dirty="0" smtClean="0"/>
              <a:t>What will this project do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solidFill>
                  <a:srgbClr val="000000"/>
                </a:solidFill>
              </a:rPr>
              <a:t>Step 1: Dataset of 2000 people based on age, fever, body pain and difficulty breathing.</a:t>
            </a:r>
          </a:p>
          <a:p>
            <a:r>
              <a:rPr lang="en-US" sz="2000" dirty="0" smtClean="0">
                <a:solidFill>
                  <a:srgbClr val="000000"/>
                </a:solidFill>
              </a:rPr>
              <a:t>Step 2: Finding the best ML model based on accuracy and Applying ML Model to predict probability </a:t>
            </a:r>
          </a:p>
          <a:p>
            <a:r>
              <a:rPr lang="en-US" sz="2000" dirty="0" smtClean="0">
                <a:solidFill>
                  <a:srgbClr val="000000"/>
                </a:solidFill>
              </a:rPr>
              <a:t>Step 3: Making a website where you are required to fill your details.</a:t>
            </a:r>
          </a:p>
          <a:p>
            <a:r>
              <a:rPr lang="en-US" sz="2000" dirty="0" smtClean="0">
                <a:solidFill>
                  <a:srgbClr val="000000"/>
                </a:solidFill>
              </a:rPr>
              <a:t>Step 4: Inputs you gave in form are used to predict the probability of COVID 19. </a:t>
            </a:r>
          </a:p>
          <a:p>
            <a:r>
              <a:rPr lang="en-US" sz="2000" dirty="0" smtClean="0">
                <a:solidFill>
                  <a:srgbClr val="000000"/>
                </a:solidFill>
              </a:rPr>
              <a:t>Step 5: Website show result. </a:t>
            </a:r>
          </a:p>
          <a:p>
            <a:r>
              <a:rPr lang="en-US" sz="2000" dirty="0" smtClean="0">
                <a:solidFill>
                  <a:srgbClr val="000000"/>
                </a:solidFill>
              </a:rPr>
              <a:t>Step 6: Your test result and information is sent to concerned authority whether you require test or not </a:t>
            </a:r>
          </a:p>
          <a:p>
            <a:endParaRPr lang="en-US" dirty="0"/>
          </a:p>
        </p:txBody>
      </p:sp>
      <p:sp>
        <p:nvSpPr>
          <p:cNvPr id="3" name="Title 2"/>
          <p:cNvSpPr>
            <a:spLocks noGrp="1"/>
          </p:cNvSpPr>
          <p:nvPr>
            <p:ph type="title"/>
          </p:nvPr>
        </p:nvSpPr>
        <p:spPr/>
        <p:txBody>
          <a:bodyPr/>
          <a:lstStyle/>
          <a:p>
            <a:r>
              <a:rPr lang="en-US" dirty="0" smtClean="0"/>
              <a:t>WORKFLOW OF PROJECT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pPr>
              <a:lnSpc>
                <a:spcPct val="150000"/>
              </a:lnSpc>
            </a:pPr>
            <a:r>
              <a:rPr lang="en-US" sz="2000" dirty="0" smtClean="0">
                <a:cs typeface="Times New Roman" pitchFamily="18" charset="0"/>
              </a:rPr>
              <a:t>Dataset of people is mentioned in Excel sheet(CSV File). </a:t>
            </a:r>
          </a:p>
          <a:p>
            <a:pPr>
              <a:lnSpc>
                <a:spcPct val="150000"/>
              </a:lnSpc>
            </a:pPr>
            <a:r>
              <a:rPr lang="en-US" sz="2000" dirty="0" smtClean="0">
                <a:cs typeface="Times New Roman" pitchFamily="18" charset="0"/>
              </a:rPr>
              <a:t>Machine Learning Algorithm (Random Forest classifier) is used to predict the infection probability. </a:t>
            </a:r>
          </a:p>
          <a:p>
            <a:pPr>
              <a:lnSpc>
                <a:spcPct val="150000"/>
              </a:lnSpc>
            </a:pPr>
            <a:r>
              <a:rPr lang="en-US" sz="2000" dirty="0" smtClean="0">
                <a:cs typeface="Times New Roman" pitchFamily="18" charset="0"/>
              </a:rPr>
              <a:t>To create the website following language will be used HTML, CSS, JavaScript, Bootstrap. </a:t>
            </a:r>
          </a:p>
          <a:p>
            <a:pPr>
              <a:lnSpc>
                <a:spcPct val="150000"/>
              </a:lnSpc>
            </a:pPr>
            <a:r>
              <a:rPr lang="en-US" sz="2000" dirty="0" smtClean="0">
                <a:cs typeface="Times New Roman" pitchFamily="18" charset="0"/>
              </a:rPr>
              <a:t>For hosting the website Flask server (Python) is used. </a:t>
            </a:r>
          </a:p>
          <a:p>
            <a:pPr>
              <a:lnSpc>
                <a:spcPct val="150000"/>
              </a:lnSpc>
            </a:pPr>
            <a:r>
              <a:rPr lang="en-US" sz="2000" dirty="0" smtClean="0">
                <a:cs typeface="Times New Roman" pitchFamily="18" charset="0"/>
              </a:rPr>
              <a:t>For messaging of test results to govt. authorities, </a:t>
            </a:r>
            <a:r>
              <a:rPr lang="en-US" sz="2000" dirty="0" err="1" smtClean="0">
                <a:cs typeface="Times New Roman" pitchFamily="18" charset="0"/>
              </a:rPr>
              <a:t>Twilio</a:t>
            </a:r>
            <a:r>
              <a:rPr lang="en-US" sz="2000" dirty="0" smtClean="0">
                <a:cs typeface="Times New Roman" pitchFamily="18" charset="0"/>
              </a:rPr>
              <a:t> API (Python) will be used</a:t>
            </a:r>
            <a:r>
              <a:rPr lang="en-US" sz="2000" dirty="0" smtClean="0"/>
              <a:t>. </a:t>
            </a:r>
          </a:p>
          <a:p>
            <a:endParaRPr lang="en-US" dirty="0"/>
          </a:p>
        </p:txBody>
      </p:sp>
      <p:sp>
        <p:nvSpPr>
          <p:cNvPr id="3" name="Title 2"/>
          <p:cNvSpPr>
            <a:spLocks noGrp="1"/>
          </p:cNvSpPr>
          <p:nvPr>
            <p:ph type="title"/>
          </p:nvPr>
        </p:nvSpPr>
        <p:spPr/>
        <p:txBody>
          <a:bodyPr/>
          <a:lstStyle/>
          <a:p>
            <a:r>
              <a:rPr lang="en-US" dirty="0" smtClean="0"/>
              <a:t>TECHNOLOGIES BEING USED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u="sng" dirty="0" smtClean="0">
                <a:solidFill>
                  <a:srgbClr val="000000"/>
                </a:solidFill>
                <a:latin typeface="Times New Roman"/>
              </a:rPr>
              <a:t>Step1: Making a Dataset</a:t>
            </a:r>
          </a:p>
          <a:p>
            <a:endParaRPr lang="en-US" sz="2800" b="1" u="sng" dirty="0" smtClean="0">
              <a:solidFill>
                <a:srgbClr val="000000"/>
              </a:solidFill>
              <a:latin typeface="Times New Roman"/>
            </a:endParaRPr>
          </a:p>
          <a:p>
            <a:pPr marL="109728" indent="0">
              <a:buNone/>
            </a:pPr>
            <a:r>
              <a:rPr lang="en-US" sz="2400" u="sng" dirty="0" smtClean="0">
                <a:latin typeface="Times New Roman" pitchFamily="18" charset="0"/>
                <a:cs typeface="Times New Roman" pitchFamily="18" charset="0"/>
              </a:rPr>
              <a:t>Features Of </a:t>
            </a:r>
            <a:r>
              <a:rPr lang="en-US" sz="2400" u="sng" dirty="0" err="1" smtClean="0">
                <a:latin typeface="Times New Roman" pitchFamily="18" charset="0"/>
                <a:cs typeface="Times New Roman" pitchFamily="18" charset="0"/>
              </a:rPr>
              <a:t>DataSet</a:t>
            </a:r>
            <a:r>
              <a:rPr lang="en-US" sz="2400" dirty="0" smtClean="0">
                <a:latin typeface="Times New Roman" pitchFamily="18" charset="0"/>
                <a:cs typeface="Times New Roman" pitchFamily="18" charset="0"/>
              </a:rPr>
              <a:t>:</a:t>
            </a:r>
          </a:p>
          <a:p>
            <a:r>
              <a:rPr lang="en-US" sz="2400" dirty="0" smtClean="0">
                <a:solidFill>
                  <a:srgbClr val="000000"/>
                </a:solidFill>
                <a:latin typeface="Times New Roman"/>
              </a:rPr>
              <a:t>Average Fever </a:t>
            </a:r>
            <a:endParaRPr lang="en-US" sz="2000" dirty="0" smtClean="0">
              <a:solidFill>
                <a:srgbClr val="000000"/>
              </a:solidFill>
              <a:latin typeface="Times New Roman"/>
            </a:endParaRPr>
          </a:p>
          <a:p>
            <a:r>
              <a:rPr lang="en-US" sz="2400" dirty="0" smtClean="0">
                <a:solidFill>
                  <a:srgbClr val="000000"/>
                </a:solidFill>
                <a:latin typeface="Times New Roman"/>
              </a:rPr>
              <a:t>Body Pain – Binary (0/1) </a:t>
            </a:r>
            <a:endParaRPr lang="en-US" sz="2000" dirty="0" smtClean="0">
              <a:solidFill>
                <a:srgbClr val="000000"/>
              </a:solidFill>
              <a:latin typeface="Times New Roman"/>
            </a:endParaRPr>
          </a:p>
          <a:p>
            <a:r>
              <a:rPr lang="en-US" sz="2400" dirty="0" smtClean="0">
                <a:solidFill>
                  <a:srgbClr val="000000"/>
                </a:solidFill>
                <a:latin typeface="Times New Roman"/>
              </a:rPr>
              <a:t>AGE </a:t>
            </a:r>
            <a:endParaRPr lang="en-US" sz="2000" dirty="0" smtClean="0">
              <a:solidFill>
                <a:srgbClr val="000000"/>
              </a:solidFill>
              <a:latin typeface="Times New Roman"/>
            </a:endParaRPr>
          </a:p>
          <a:p>
            <a:r>
              <a:rPr lang="en-US" sz="2400" dirty="0" smtClean="0">
                <a:solidFill>
                  <a:srgbClr val="000000"/>
                </a:solidFill>
                <a:latin typeface="Times New Roman"/>
              </a:rPr>
              <a:t>Runny Nose – Binary (0/1) </a:t>
            </a:r>
            <a:endParaRPr lang="en-US" sz="2000" dirty="0" smtClean="0">
              <a:solidFill>
                <a:srgbClr val="000000"/>
              </a:solidFill>
              <a:latin typeface="Times New Roman"/>
            </a:endParaRPr>
          </a:p>
          <a:p>
            <a:r>
              <a:rPr lang="en-US" sz="2400" dirty="0" smtClean="0">
                <a:solidFill>
                  <a:srgbClr val="000000"/>
                </a:solidFill>
                <a:latin typeface="Times New Roman"/>
              </a:rPr>
              <a:t>Breathing difficulty – (-1/0/1) </a:t>
            </a:r>
          </a:p>
          <a:p>
            <a:endParaRPr lang="en-US" sz="2400" dirty="0" smtClean="0">
              <a:solidFill>
                <a:srgbClr val="000000"/>
              </a:solidFill>
              <a:latin typeface="Times New Roman"/>
            </a:endParaRPr>
          </a:p>
          <a:p>
            <a:endParaRPr lang="en-US" sz="2400" dirty="0" smtClean="0">
              <a:solidFill>
                <a:srgbClr val="000000"/>
              </a:solidFill>
              <a:latin typeface="Times New Roman"/>
            </a:endParaRPr>
          </a:p>
          <a:p>
            <a:endParaRPr lang="en-US" sz="2400" dirty="0" smtClean="0">
              <a:solidFill>
                <a:srgbClr val="000000"/>
              </a:solidFill>
              <a:latin typeface="Times New Roman"/>
            </a:endParaRPr>
          </a:p>
          <a:p>
            <a:endParaRPr lang="en-US" sz="2400" dirty="0" smtClean="0">
              <a:solidFill>
                <a:srgbClr val="000000"/>
              </a:solidFill>
              <a:latin typeface="Times New Roman"/>
            </a:endParaRP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WORKING OF THE PROJECT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1336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392" y="2720888"/>
            <a:ext cx="44196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smtClean="0">
                <a:solidFill>
                  <a:srgbClr val="000000"/>
                </a:solidFill>
                <a:latin typeface="Times New Roman"/>
              </a:rPr>
              <a:t>The machine learning algorithm used here is </a:t>
            </a:r>
            <a:r>
              <a:rPr lang="en-US" sz="2800" b="1" dirty="0" smtClean="0">
                <a:solidFill>
                  <a:srgbClr val="000000"/>
                </a:solidFill>
                <a:latin typeface="Times New Roman"/>
              </a:rPr>
              <a:t>Random Forest Classifier.</a:t>
            </a:r>
          </a:p>
          <a:p>
            <a:r>
              <a:rPr lang="en-US" sz="2800" dirty="0" smtClean="0">
                <a:solidFill>
                  <a:srgbClr val="000000"/>
                </a:solidFill>
                <a:latin typeface="Times New Roman"/>
              </a:rPr>
              <a:t>Random forest is a supervised learning algorithm which is used for both classification as well as regression. But however, it is mainly used for classification problems.</a:t>
            </a:r>
          </a:p>
          <a:p>
            <a:r>
              <a:rPr lang="en-US" sz="2800" dirty="0" smtClean="0">
                <a:solidFill>
                  <a:srgbClr val="000000"/>
                </a:solidFill>
                <a:latin typeface="Times New Roman"/>
              </a:rPr>
              <a:t>As we know that a forest is made up of trees and more trees means more robust forest. Similarly, random forest algorithm creates decision trees on data samples and then gets the prediction from each of them and finally selects the best solution by means of voting  </a:t>
            </a:r>
            <a:r>
              <a:rPr lang="en-US" sz="2800" b="1" dirty="0" smtClean="0">
                <a:solidFill>
                  <a:srgbClr val="000000"/>
                </a:solidFill>
                <a:latin typeface="Times New Roman"/>
              </a:rPr>
              <a:t> </a:t>
            </a:r>
            <a:endParaRPr lang="en-US" dirty="0"/>
          </a:p>
        </p:txBody>
      </p:sp>
      <p:sp>
        <p:nvSpPr>
          <p:cNvPr id="3" name="Title 2"/>
          <p:cNvSpPr>
            <a:spLocks noGrp="1"/>
          </p:cNvSpPr>
          <p:nvPr>
            <p:ph type="title"/>
          </p:nvPr>
        </p:nvSpPr>
        <p:spPr/>
        <p:txBody>
          <a:bodyPr>
            <a:normAutofit/>
          </a:bodyPr>
          <a:lstStyle/>
          <a:p>
            <a:pPr algn="ctr"/>
            <a:r>
              <a:rPr lang="en-US" sz="3200" u="sng" dirty="0" smtClean="0">
                <a:solidFill>
                  <a:srgbClr val="000000"/>
                </a:solidFill>
                <a:latin typeface="Times New Roman"/>
              </a:rPr>
              <a:t>Step2:Finding the best ML Model</a:t>
            </a:r>
            <a:r>
              <a:rPr lang="en-US" sz="3200" dirty="0" smtClean="0"/>
              <a:t/>
            </a:r>
            <a:br>
              <a:rPr lang="en-US" sz="3200" dirty="0" smtClean="0"/>
            </a:br>
            <a:r>
              <a:rPr lang="en-US" sz="3200" dirty="0" smtClean="0"/>
              <a:t>MACHINE LEARNING ALGORITHM</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smtClean="0">
                <a:solidFill>
                  <a:srgbClr val="000000"/>
                </a:solidFill>
                <a:latin typeface="Times New Roman"/>
              </a:rPr>
              <a:t>Now we will make a form type website so that a user can fill out his information such as name age, age, address, phone number and his fever, runny nose, body pain </a:t>
            </a:r>
          </a:p>
          <a:p>
            <a:r>
              <a:rPr lang="en-US" sz="2800" dirty="0" smtClean="0">
                <a:solidFill>
                  <a:srgbClr val="000000"/>
                </a:solidFill>
                <a:latin typeface="Times New Roman"/>
              </a:rPr>
              <a:t>And then website will show the result according the machine learning model saved earlier.</a:t>
            </a:r>
          </a:p>
          <a:p>
            <a:r>
              <a:rPr lang="en-US" sz="2400" b="1" dirty="0">
                <a:solidFill>
                  <a:srgbClr val="000000"/>
                </a:solidFill>
                <a:latin typeface="Segoe UI"/>
              </a:rPr>
              <a:t>How is Flask involved? </a:t>
            </a:r>
          </a:p>
          <a:p>
            <a:r>
              <a:rPr lang="en-US" sz="2400" dirty="0">
                <a:solidFill>
                  <a:srgbClr val="000000"/>
                </a:solidFill>
                <a:latin typeface="Times New Roman"/>
              </a:rPr>
              <a:t>We will write code that will take care of the server side processing. Our code will receive requests. It will figure out what those requests are dealing with and what they are asking. It will also figure out what response to send to the user. </a:t>
            </a:r>
            <a:endParaRPr lang="en-US" sz="2400" dirty="0">
              <a:solidFill>
                <a:srgbClr val="000000"/>
              </a:solidFill>
              <a:latin typeface="Segoe UI"/>
            </a:endParaRPr>
          </a:p>
          <a:p>
            <a:r>
              <a:rPr lang="en-US" sz="2400" dirty="0">
                <a:solidFill>
                  <a:srgbClr val="000000"/>
                </a:solidFill>
                <a:latin typeface="Times New Roman"/>
              </a:rPr>
              <a:t>To do all this we will use Flask</a:t>
            </a:r>
            <a:endParaRPr lang="en-US" dirty="0"/>
          </a:p>
        </p:txBody>
      </p:sp>
      <p:sp>
        <p:nvSpPr>
          <p:cNvPr id="3" name="Title 2"/>
          <p:cNvSpPr>
            <a:spLocks noGrp="1"/>
          </p:cNvSpPr>
          <p:nvPr>
            <p:ph type="title"/>
          </p:nvPr>
        </p:nvSpPr>
        <p:spPr/>
        <p:txBody>
          <a:bodyPr/>
          <a:lstStyle/>
          <a:p>
            <a:r>
              <a:rPr lang="en-US" dirty="0" smtClean="0"/>
              <a:t>Step3,4,5:Making a Website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193</TotalTime>
  <Words>738</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MAJOR PROJECT-2</vt:lpstr>
      <vt:lpstr>ABSTRACT</vt:lpstr>
      <vt:lpstr>IDEA</vt:lpstr>
      <vt:lpstr>What will this project do ?</vt:lpstr>
      <vt:lpstr>WORKFLOW OF PROJECT</vt:lpstr>
      <vt:lpstr>TECHNOLOGIES BEING USED</vt:lpstr>
      <vt:lpstr>WORKING OF THE PROJECT </vt:lpstr>
      <vt:lpstr>Step2:Finding the best ML Model MACHINE LEARNING ALGORITHM</vt:lpstr>
      <vt:lpstr>Step3,4,5:Making a Website </vt:lpstr>
      <vt:lpstr>Step 6- Use of Twilio Api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PROJECT-2</dc:title>
  <dc:creator>sachin</dc:creator>
  <cp:lastModifiedBy>user</cp:lastModifiedBy>
  <cp:revision>22</cp:revision>
  <dcterms:created xsi:type="dcterms:W3CDTF">2020-06-05T13:24:36Z</dcterms:created>
  <dcterms:modified xsi:type="dcterms:W3CDTF">2021-04-29T08:12:22Z</dcterms:modified>
</cp:coreProperties>
</file>