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47" d="100"/>
          <a:sy n="47" d="100"/>
        </p:scale>
        <p:origin x="53" y="1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1F582-751A-493C-8633-1CD5FB9DC4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6FF575-0B0F-4139-A0CA-A20918BB82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68831B-9B3B-40B3-966D-8715EC343065}"/>
              </a:ext>
            </a:extLst>
          </p:cNvPr>
          <p:cNvSpPr>
            <a:spLocks noGrp="1"/>
          </p:cNvSpPr>
          <p:nvPr>
            <p:ph type="dt" sz="half" idx="10"/>
          </p:nvPr>
        </p:nvSpPr>
        <p:spPr/>
        <p:txBody>
          <a:bodyPr/>
          <a:lstStyle/>
          <a:p>
            <a:fld id="{5BDE7B78-7198-4E9D-A299-6ACB01FCFAEE}" type="datetimeFigureOut">
              <a:rPr lang="en-US" smtClean="0"/>
              <a:t>7/1/2019</a:t>
            </a:fld>
            <a:endParaRPr lang="en-US"/>
          </a:p>
        </p:txBody>
      </p:sp>
      <p:sp>
        <p:nvSpPr>
          <p:cNvPr id="5" name="Footer Placeholder 4">
            <a:extLst>
              <a:ext uri="{FF2B5EF4-FFF2-40B4-BE49-F238E27FC236}">
                <a16:creationId xmlns:a16="http://schemas.microsoft.com/office/drawing/2014/main" id="{907103D7-FC5B-4744-BF3E-2A9398F70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35B7A-82B2-4983-B7BF-7C6EFADAA438}"/>
              </a:ext>
            </a:extLst>
          </p:cNvPr>
          <p:cNvSpPr>
            <a:spLocks noGrp="1"/>
          </p:cNvSpPr>
          <p:nvPr>
            <p:ph type="sldNum" sz="quarter" idx="12"/>
          </p:nvPr>
        </p:nvSpPr>
        <p:spPr/>
        <p:txBody>
          <a:bodyPr/>
          <a:lstStyle/>
          <a:p>
            <a:fld id="{A1DB5C89-0DB1-4D9A-BDCE-0791BFC060A6}" type="slidenum">
              <a:rPr lang="en-US" smtClean="0"/>
              <a:t>‹#›</a:t>
            </a:fld>
            <a:endParaRPr lang="en-US"/>
          </a:p>
        </p:txBody>
      </p:sp>
    </p:spTree>
    <p:extLst>
      <p:ext uri="{BB962C8B-B14F-4D97-AF65-F5344CB8AC3E}">
        <p14:creationId xmlns:p14="http://schemas.microsoft.com/office/powerpoint/2010/main" val="3202543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3F114-51B2-4CB5-9CC4-E4EDA73504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D9C02F-D345-404D-AD09-BCABF6D6CD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D5EE7C-10D8-45FF-BE4B-62728F535A34}"/>
              </a:ext>
            </a:extLst>
          </p:cNvPr>
          <p:cNvSpPr>
            <a:spLocks noGrp="1"/>
          </p:cNvSpPr>
          <p:nvPr>
            <p:ph type="dt" sz="half" idx="10"/>
          </p:nvPr>
        </p:nvSpPr>
        <p:spPr/>
        <p:txBody>
          <a:bodyPr/>
          <a:lstStyle/>
          <a:p>
            <a:fld id="{5BDE7B78-7198-4E9D-A299-6ACB01FCFAEE}" type="datetimeFigureOut">
              <a:rPr lang="en-US" smtClean="0"/>
              <a:t>7/1/2019</a:t>
            </a:fld>
            <a:endParaRPr lang="en-US"/>
          </a:p>
        </p:txBody>
      </p:sp>
      <p:sp>
        <p:nvSpPr>
          <p:cNvPr id="5" name="Footer Placeholder 4">
            <a:extLst>
              <a:ext uri="{FF2B5EF4-FFF2-40B4-BE49-F238E27FC236}">
                <a16:creationId xmlns:a16="http://schemas.microsoft.com/office/drawing/2014/main" id="{FEF577A6-2010-431F-8DF8-D26CDFF754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63EDAB-F96E-477A-B2C7-EC6B9DCE2C25}"/>
              </a:ext>
            </a:extLst>
          </p:cNvPr>
          <p:cNvSpPr>
            <a:spLocks noGrp="1"/>
          </p:cNvSpPr>
          <p:nvPr>
            <p:ph type="sldNum" sz="quarter" idx="12"/>
          </p:nvPr>
        </p:nvSpPr>
        <p:spPr/>
        <p:txBody>
          <a:bodyPr/>
          <a:lstStyle/>
          <a:p>
            <a:fld id="{A1DB5C89-0DB1-4D9A-BDCE-0791BFC060A6}" type="slidenum">
              <a:rPr lang="en-US" smtClean="0"/>
              <a:t>‹#›</a:t>
            </a:fld>
            <a:endParaRPr lang="en-US"/>
          </a:p>
        </p:txBody>
      </p:sp>
    </p:spTree>
    <p:extLst>
      <p:ext uri="{BB962C8B-B14F-4D97-AF65-F5344CB8AC3E}">
        <p14:creationId xmlns:p14="http://schemas.microsoft.com/office/powerpoint/2010/main" val="183410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6B9FD6-70AA-4BF4-96F1-FA88DDF48D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662C1-C3C5-4D7F-A37A-9969967E64E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3A36EF-D291-4BCF-9A96-EDE906194FE9}"/>
              </a:ext>
            </a:extLst>
          </p:cNvPr>
          <p:cNvSpPr>
            <a:spLocks noGrp="1"/>
          </p:cNvSpPr>
          <p:nvPr>
            <p:ph type="dt" sz="half" idx="10"/>
          </p:nvPr>
        </p:nvSpPr>
        <p:spPr/>
        <p:txBody>
          <a:bodyPr/>
          <a:lstStyle/>
          <a:p>
            <a:fld id="{5BDE7B78-7198-4E9D-A299-6ACB01FCFAEE}" type="datetimeFigureOut">
              <a:rPr lang="en-US" smtClean="0"/>
              <a:t>7/1/2019</a:t>
            </a:fld>
            <a:endParaRPr lang="en-US"/>
          </a:p>
        </p:txBody>
      </p:sp>
      <p:sp>
        <p:nvSpPr>
          <p:cNvPr id="5" name="Footer Placeholder 4">
            <a:extLst>
              <a:ext uri="{FF2B5EF4-FFF2-40B4-BE49-F238E27FC236}">
                <a16:creationId xmlns:a16="http://schemas.microsoft.com/office/drawing/2014/main" id="{A2F83714-734F-4D62-9A2A-B372D8CEA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054F3B-EE69-43AC-BED8-B5BA43D129E8}"/>
              </a:ext>
            </a:extLst>
          </p:cNvPr>
          <p:cNvSpPr>
            <a:spLocks noGrp="1"/>
          </p:cNvSpPr>
          <p:nvPr>
            <p:ph type="sldNum" sz="quarter" idx="12"/>
          </p:nvPr>
        </p:nvSpPr>
        <p:spPr/>
        <p:txBody>
          <a:bodyPr/>
          <a:lstStyle/>
          <a:p>
            <a:fld id="{A1DB5C89-0DB1-4D9A-BDCE-0791BFC060A6}" type="slidenum">
              <a:rPr lang="en-US" smtClean="0"/>
              <a:t>‹#›</a:t>
            </a:fld>
            <a:endParaRPr lang="en-US"/>
          </a:p>
        </p:txBody>
      </p:sp>
    </p:spTree>
    <p:extLst>
      <p:ext uri="{BB962C8B-B14F-4D97-AF65-F5344CB8AC3E}">
        <p14:creationId xmlns:p14="http://schemas.microsoft.com/office/powerpoint/2010/main" val="412820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3E33-4254-4054-A22C-52DEA370F9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E00DD8-03DE-4626-98FC-F4C2805E33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922FF-FB54-49CC-8A55-A5B787AB254F}"/>
              </a:ext>
            </a:extLst>
          </p:cNvPr>
          <p:cNvSpPr>
            <a:spLocks noGrp="1"/>
          </p:cNvSpPr>
          <p:nvPr>
            <p:ph type="dt" sz="half" idx="10"/>
          </p:nvPr>
        </p:nvSpPr>
        <p:spPr/>
        <p:txBody>
          <a:bodyPr/>
          <a:lstStyle/>
          <a:p>
            <a:fld id="{5BDE7B78-7198-4E9D-A299-6ACB01FCFAEE}" type="datetimeFigureOut">
              <a:rPr lang="en-US" smtClean="0"/>
              <a:t>7/1/2019</a:t>
            </a:fld>
            <a:endParaRPr lang="en-US"/>
          </a:p>
        </p:txBody>
      </p:sp>
      <p:sp>
        <p:nvSpPr>
          <p:cNvPr id="5" name="Footer Placeholder 4">
            <a:extLst>
              <a:ext uri="{FF2B5EF4-FFF2-40B4-BE49-F238E27FC236}">
                <a16:creationId xmlns:a16="http://schemas.microsoft.com/office/drawing/2014/main" id="{D61FDFA4-1280-4A03-ADD0-2627F5652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C66F1-6790-4827-8030-7A6137BBD64B}"/>
              </a:ext>
            </a:extLst>
          </p:cNvPr>
          <p:cNvSpPr>
            <a:spLocks noGrp="1"/>
          </p:cNvSpPr>
          <p:nvPr>
            <p:ph type="sldNum" sz="quarter" idx="12"/>
          </p:nvPr>
        </p:nvSpPr>
        <p:spPr/>
        <p:txBody>
          <a:bodyPr/>
          <a:lstStyle/>
          <a:p>
            <a:fld id="{A1DB5C89-0DB1-4D9A-BDCE-0791BFC060A6}" type="slidenum">
              <a:rPr lang="en-US" smtClean="0"/>
              <a:t>‹#›</a:t>
            </a:fld>
            <a:endParaRPr lang="en-US"/>
          </a:p>
        </p:txBody>
      </p:sp>
    </p:spTree>
    <p:extLst>
      <p:ext uri="{BB962C8B-B14F-4D97-AF65-F5344CB8AC3E}">
        <p14:creationId xmlns:p14="http://schemas.microsoft.com/office/powerpoint/2010/main" val="20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563F-285D-4C1E-B234-2D91B94D7B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3D2BD3-B5D1-4EFC-9174-CB368CBBB5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23EB6D5-4A6D-4545-8E40-87EA30174FD3}"/>
              </a:ext>
            </a:extLst>
          </p:cNvPr>
          <p:cNvSpPr>
            <a:spLocks noGrp="1"/>
          </p:cNvSpPr>
          <p:nvPr>
            <p:ph type="dt" sz="half" idx="10"/>
          </p:nvPr>
        </p:nvSpPr>
        <p:spPr/>
        <p:txBody>
          <a:bodyPr/>
          <a:lstStyle/>
          <a:p>
            <a:fld id="{5BDE7B78-7198-4E9D-A299-6ACB01FCFAEE}" type="datetimeFigureOut">
              <a:rPr lang="en-US" smtClean="0"/>
              <a:t>7/1/2019</a:t>
            </a:fld>
            <a:endParaRPr lang="en-US"/>
          </a:p>
        </p:txBody>
      </p:sp>
      <p:sp>
        <p:nvSpPr>
          <p:cNvPr id="5" name="Footer Placeholder 4">
            <a:extLst>
              <a:ext uri="{FF2B5EF4-FFF2-40B4-BE49-F238E27FC236}">
                <a16:creationId xmlns:a16="http://schemas.microsoft.com/office/drawing/2014/main" id="{13E8D765-CE9F-473F-8360-02777B627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9DF61-19CA-49A5-B42A-2C75BA90102B}"/>
              </a:ext>
            </a:extLst>
          </p:cNvPr>
          <p:cNvSpPr>
            <a:spLocks noGrp="1"/>
          </p:cNvSpPr>
          <p:nvPr>
            <p:ph type="sldNum" sz="quarter" idx="12"/>
          </p:nvPr>
        </p:nvSpPr>
        <p:spPr/>
        <p:txBody>
          <a:bodyPr/>
          <a:lstStyle/>
          <a:p>
            <a:fld id="{A1DB5C89-0DB1-4D9A-BDCE-0791BFC060A6}" type="slidenum">
              <a:rPr lang="en-US" smtClean="0"/>
              <a:t>‹#›</a:t>
            </a:fld>
            <a:endParaRPr lang="en-US"/>
          </a:p>
        </p:txBody>
      </p:sp>
    </p:spTree>
    <p:extLst>
      <p:ext uri="{BB962C8B-B14F-4D97-AF65-F5344CB8AC3E}">
        <p14:creationId xmlns:p14="http://schemas.microsoft.com/office/powerpoint/2010/main" val="3378776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87CD2-2439-4D53-B110-5809E83887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D783C4-F461-42B3-A73D-07237B240D9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95C558-2ECB-4A4C-A25C-261180129F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BFB2E8-D7BC-4EEF-949A-8152F796CCDC}"/>
              </a:ext>
            </a:extLst>
          </p:cNvPr>
          <p:cNvSpPr>
            <a:spLocks noGrp="1"/>
          </p:cNvSpPr>
          <p:nvPr>
            <p:ph type="dt" sz="half" idx="10"/>
          </p:nvPr>
        </p:nvSpPr>
        <p:spPr/>
        <p:txBody>
          <a:bodyPr/>
          <a:lstStyle/>
          <a:p>
            <a:fld id="{5BDE7B78-7198-4E9D-A299-6ACB01FCFAEE}" type="datetimeFigureOut">
              <a:rPr lang="en-US" smtClean="0"/>
              <a:t>7/1/2019</a:t>
            </a:fld>
            <a:endParaRPr lang="en-US"/>
          </a:p>
        </p:txBody>
      </p:sp>
      <p:sp>
        <p:nvSpPr>
          <p:cNvPr id="6" name="Footer Placeholder 5">
            <a:extLst>
              <a:ext uri="{FF2B5EF4-FFF2-40B4-BE49-F238E27FC236}">
                <a16:creationId xmlns:a16="http://schemas.microsoft.com/office/drawing/2014/main" id="{3E0D9C43-556C-4A48-8626-0C2F641718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60D366-54D2-4F3D-ABAA-721B4D01D0F8}"/>
              </a:ext>
            </a:extLst>
          </p:cNvPr>
          <p:cNvSpPr>
            <a:spLocks noGrp="1"/>
          </p:cNvSpPr>
          <p:nvPr>
            <p:ph type="sldNum" sz="quarter" idx="12"/>
          </p:nvPr>
        </p:nvSpPr>
        <p:spPr/>
        <p:txBody>
          <a:bodyPr/>
          <a:lstStyle/>
          <a:p>
            <a:fld id="{A1DB5C89-0DB1-4D9A-BDCE-0791BFC060A6}" type="slidenum">
              <a:rPr lang="en-US" smtClean="0"/>
              <a:t>‹#›</a:t>
            </a:fld>
            <a:endParaRPr lang="en-US"/>
          </a:p>
        </p:txBody>
      </p:sp>
    </p:spTree>
    <p:extLst>
      <p:ext uri="{BB962C8B-B14F-4D97-AF65-F5344CB8AC3E}">
        <p14:creationId xmlns:p14="http://schemas.microsoft.com/office/powerpoint/2010/main" val="75503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9567-DC1C-4F6A-B17E-7B1CE8C85C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576D82-2F83-4596-850A-54F5598B4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B7C585-3CB4-48BD-BFE4-B69B87E735B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DE7231-2BA2-472B-927C-004E16156F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96D2045-4445-4EAD-BC1D-3B2187B7E3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C5FC00-54EA-4783-9F0C-F38F3B2C99F3}"/>
              </a:ext>
            </a:extLst>
          </p:cNvPr>
          <p:cNvSpPr>
            <a:spLocks noGrp="1"/>
          </p:cNvSpPr>
          <p:nvPr>
            <p:ph type="dt" sz="half" idx="10"/>
          </p:nvPr>
        </p:nvSpPr>
        <p:spPr/>
        <p:txBody>
          <a:bodyPr/>
          <a:lstStyle/>
          <a:p>
            <a:fld id="{5BDE7B78-7198-4E9D-A299-6ACB01FCFAEE}" type="datetimeFigureOut">
              <a:rPr lang="en-US" smtClean="0"/>
              <a:t>7/1/2019</a:t>
            </a:fld>
            <a:endParaRPr lang="en-US"/>
          </a:p>
        </p:txBody>
      </p:sp>
      <p:sp>
        <p:nvSpPr>
          <p:cNvPr id="8" name="Footer Placeholder 7">
            <a:extLst>
              <a:ext uri="{FF2B5EF4-FFF2-40B4-BE49-F238E27FC236}">
                <a16:creationId xmlns:a16="http://schemas.microsoft.com/office/drawing/2014/main" id="{8F5A4241-6520-42BA-A42A-290AF9A9B0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0EA36D-F19D-435B-ABA5-7CE6CE168E22}"/>
              </a:ext>
            </a:extLst>
          </p:cNvPr>
          <p:cNvSpPr>
            <a:spLocks noGrp="1"/>
          </p:cNvSpPr>
          <p:nvPr>
            <p:ph type="sldNum" sz="quarter" idx="12"/>
          </p:nvPr>
        </p:nvSpPr>
        <p:spPr/>
        <p:txBody>
          <a:bodyPr/>
          <a:lstStyle/>
          <a:p>
            <a:fld id="{A1DB5C89-0DB1-4D9A-BDCE-0791BFC060A6}" type="slidenum">
              <a:rPr lang="en-US" smtClean="0"/>
              <a:t>‹#›</a:t>
            </a:fld>
            <a:endParaRPr lang="en-US"/>
          </a:p>
        </p:txBody>
      </p:sp>
    </p:spTree>
    <p:extLst>
      <p:ext uri="{BB962C8B-B14F-4D97-AF65-F5344CB8AC3E}">
        <p14:creationId xmlns:p14="http://schemas.microsoft.com/office/powerpoint/2010/main" val="2574408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2DC6-A555-4171-AE5F-6D82B0B8D0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4C751D-73D8-4CDE-88EE-3D421C569464}"/>
              </a:ext>
            </a:extLst>
          </p:cNvPr>
          <p:cNvSpPr>
            <a:spLocks noGrp="1"/>
          </p:cNvSpPr>
          <p:nvPr>
            <p:ph type="dt" sz="half" idx="10"/>
          </p:nvPr>
        </p:nvSpPr>
        <p:spPr/>
        <p:txBody>
          <a:bodyPr/>
          <a:lstStyle/>
          <a:p>
            <a:fld id="{5BDE7B78-7198-4E9D-A299-6ACB01FCFAEE}" type="datetimeFigureOut">
              <a:rPr lang="en-US" smtClean="0"/>
              <a:t>7/1/2019</a:t>
            </a:fld>
            <a:endParaRPr lang="en-US"/>
          </a:p>
        </p:txBody>
      </p:sp>
      <p:sp>
        <p:nvSpPr>
          <p:cNvPr id="4" name="Footer Placeholder 3">
            <a:extLst>
              <a:ext uri="{FF2B5EF4-FFF2-40B4-BE49-F238E27FC236}">
                <a16:creationId xmlns:a16="http://schemas.microsoft.com/office/drawing/2014/main" id="{DECD9B12-3FAE-4EEF-8B63-71AC9185BF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C708AB-211B-415F-A4B8-CD368AD6DAE7}"/>
              </a:ext>
            </a:extLst>
          </p:cNvPr>
          <p:cNvSpPr>
            <a:spLocks noGrp="1"/>
          </p:cNvSpPr>
          <p:nvPr>
            <p:ph type="sldNum" sz="quarter" idx="12"/>
          </p:nvPr>
        </p:nvSpPr>
        <p:spPr/>
        <p:txBody>
          <a:bodyPr/>
          <a:lstStyle/>
          <a:p>
            <a:fld id="{A1DB5C89-0DB1-4D9A-BDCE-0791BFC060A6}" type="slidenum">
              <a:rPr lang="en-US" smtClean="0"/>
              <a:t>‹#›</a:t>
            </a:fld>
            <a:endParaRPr lang="en-US"/>
          </a:p>
        </p:txBody>
      </p:sp>
    </p:spTree>
    <p:extLst>
      <p:ext uri="{BB962C8B-B14F-4D97-AF65-F5344CB8AC3E}">
        <p14:creationId xmlns:p14="http://schemas.microsoft.com/office/powerpoint/2010/main" val="629528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F9B6BD-3740-4923-9E76-F8BFCF3FA9FC}"/>
              </a:ext>
            </a:extLst>
          </p:cNvPr>
          <p:cNvSpPr>
            <a:spLocks noGrp="1"/>
          </p:cNvSpPr>
          <p:nvPr>
            <p:ph type="dt" sz="half" idx="10"/>
          </p:nvPr>
        </p:nvSpPr>
        <p:spPr/>
        <p:txBody>
          <a:bodyPr/>
          <a:lstStyle/>
          <a:p>
            <a:fld id="{5BDE7B78-7198-4E9D-A299-6ACB01FCFAEE}" type="datetimeFigureOut">
              <a:rPr lang="en-US" smtClean="0"/>
              <a:t>7/1/2019</a:t>
            </a:fld>
            <a:endParaRPr lang="en-US"/>
          </a:p>
        </p:txBody>
      </p:sp>
      <p:sp>
        <p:nvSpPr>
          <p:cNvPr id="3" name="Footer Placeholder 2">
            <a:extLst>
              <a:ext uri="{FF2B5EF4-FFF2-40B4-BE49-F238E27FC236}">
                <a16:creationId xmlns:a16="http://schemas.microsoft.com/office/drawing/2014/main" id="{4AF848E5-74A3-4016-B1E7-B1211DEFA3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6C8B30-3C2E-40FE-8A05-DA6B9DE7AAE8}"/>
              </a:ext>
            </a:extLst>
          </p:cNvPr>
          <p:cNvSpPr>
            <a:spLocks noGrp="1"/>
          </p:cNvSpPr>
          <p:nvPr>
            <p:ph type="sldNum" sz="quarter" idx="12"/>
          </p:nvPr>
        </p:nvSpPr>
        <p:spPr/>
        <p:txBody>
          <a:bodyPr/>
          <a:lstStyle/>
          <a:p>
            <a:fld id="{A1DB5C89-0DB1-4D9A-BDCE-0791BFC060A6}" type="slidenum">
              <a:rPr lang="en-US" smtClean="0"/>
              <a:t>‹#›</a:t>
            </a:fld>
            <a:endParaRPr lang="en-US"/>
          </a:p>
        </p:txBody>
      </p:sp>
    </p:spTree>
    <p:extLst>
      <p:ext uri="{BB962C8B-B14F-4D97-AF65-F5344CB8AC3E}">
        <p14:creationId xmlns:p14="http://schemas.microsoft.com/office/powerpoint/2010/main" val="2701854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B23E-A9BE-46B1-91B5-7CAB38B2D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16362A-17B8-4AAA-A4BE-081E330383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C4AD25-4643-40CB-B9B8-A988CD590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6BA768-CC50-4EAD-9042-1797109AA0EE}"/>
              </a:ext>
            </a:extLst>
          </p:cNvPr>
          <p:cNvSpPr>
            <a:spLocks noGrp="1"/>
          </p:cNvSpPr>
          <p:nvPr>
            <p:ph type="dt" sz="half" idx="10"/>
          </p:nvPr>
        </p:nvSpPr>
        <p:spPr/>
        <p:txBody>
          <a:bodyPr/>
          <a:lstStyle/>
          <a:p>
            <a:fld id="{5BDE7B78-7198-4E9D-A299-6ACB01FCFAEE}" type="datetimeFigureOut">
              <a:rPr lang="en-US" smtClean="0"/>
              <a:t>7/1/2019</a:t>
            </a:fld>
            <a:endParaRPr lang="en-US"/>
          </a:p>
        </p:txBody>
      </p:sp>
      <p:sp>
        <p:nvSpPr>
          <p:cNvPr id="6" name="Footer Placeholder 5">
            <a:extLst>
              <a:ext uri="{FF2B5EF4-FFF2-40B4-BE49-F238E27FC236}">
                <a16:creationId xmlns:a16="http://schemas.microsoft.com/office/drawing/2014/main" id="{023D12D4-0660-4CD8-B752-A7F080584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AD89F-4E0C-401A-8022-43AFB0ADB874}"/>
              </a:ext>
            </a:extLst>
          </p:cNvPr>
          <p:cNvSpPr>
            <a:spLocks noGrp="1"/>
          </p:cNvSpPr>
          <p:nvPr>
            <p:ph type="sldNum" sz="quarter" idx="12"/>
          </p:nvPr>
        </p:nvSpPr>
        <p:spPr/>
        <p:txBody>
          <a:bodyPr/>
          <a:lstStyle/>
          <a:p>
            <a:fld id="{A1DB5C89-0DB1-4D9A-BDCE-0791BFC060A6}" type="slidenum">
              <a:rPr lang="en-US" smtClean="0"/>
              <a:t>‹#›</a:t>
            </a:fld>
            <a:endParaRPr lang="en-US"/>
          </a:p>
        </p:txBody>
      </p:sp>
    </p:spTree>
    <p:extLst>
      <p:ext uri="{BB962C8B-B14F-4D97-AF65-F5344CB8AC3E}">
        <p14:creationId xmlns:p14="http://schemas.microsoft.com/office/powerpoint/2010/main" val="44293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01A1-8EB2-48E5-BC30-5EE3EEFBBD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A6655E-8F63-40E8-A182-77B4B4B822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09A5DC-DDE7-47A5-B749-8785CF3EA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BA3C87-2EC7-49FE-AF38-F029113E8B4B}"/>
              </a:ext>
            </a:extLst>
          </p:cNvPr>
          <p:cNvSpPr>
            <a:spLocks noGrp="1"/>
          </p:cNvSpPr>
          <p:nvPr>
            <p:ph type="dt" sz="half" idx="10"/>
          </p:nvPr>
        </p:nvSpPr>
        <p:spPr/>
        <p:txBody>
          <a:bodyPr/>
          <a:lstStyle/>
          <a:p>
            <a:fld id="{5BDE7B78-7198-4E9D-A299-6ACB01FCFAEE}" type="datetimeFigureOut">
              <a:rPr lang="en-US" smtClean="0"/>
              <a:t>7/1/2019</a:t>
            </a:fld>
            <a:endParaRPr lang="en-US"/>
          </a:p>
        </p:txBody>
      </p:sp>
      <p:sp>
        <p:nvSpPr>
          <p:cNvPr id="6" name="Footer Placeholder 5">
            <a:extLst>
              <a:ext uri="{FF2B5EF4-FFF2-40B4-BE49-F238E27FC236}">
                <a16:creationId xmlns:a16="http://schemas.microsoft.com/office/drawing/2014/main" id="{D0CCF9D5-3B6D-4D9B-9197-D0F8913253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6602B7-8B20-42C6-BA66-90A55AE955BB}"/>
              </a:ext>
            </a:extLst>
          </p:cNvPr>
          <p:cNvSpPr>
            <a:spLocks noGrp="1"/>
          </p:cNvSpPr>
          <p:nvPr>
            <p:ph type="sldNum" sz="quarter" idx="12"/>
          </p:nvPr>
        </p:nvSpPr>
        <p:spPr/>
        <p:txBody>
          <a:bodyPr/>
          <a:lstStyle/>
          <a:p>
            <a:fld id="{A1DB5C89-0DB1-4D9A-BDCE-0791BFC060A6}" type="slidenum">
              <a:rPr lang="en-US" smtClean="0"/>
              <a:t>‹#›</a:t>
            </a:fld>
            <a:endParaRPr lang="en-US"/>
          </a:p>
        </p:txBody>
      </p:sp>
    </p:spTree>
    <p:extLst>
      <p:ext uri="{BB962C8B-B14F-4D97-AF65-F5344CB8AC3E}">
        <p14:creationId xmlns:p14="http://schemas.microsoft.com/office/powerpoint/2010/main" val="224626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8D0B51-A50D-4286-AC6B-CDB40F3569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6B9B6-A25F-479B-8118-3C7C7386D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C6B30C-CB8C-43D7-A99B-C24A2EAB0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DE7B78-7198-4E9D-A299-6ACB01FCFAEE}" type="datetimeFigureOut">
              <a:rPr lang="en-US" smtClean="0"/>
              <a:t>7/1/2019</a:t>
            </a:fld>
            <a:endParaRPr lang="en-US"/>
          </a:p>
        </p:txBody>
      </p:sp>
      <p:sp>
        <p:nvSpPr>
          <p:cNvPr id="5" name="Footer Placeholder 4">
            <a:extLst>
              <a:ext uri="{FF2B5EF4-FFF2-40B4-BE49-F238E27FC236}">
                <a16:creationId xmlns:a16="http://schemas.microsoft.com/office/drawing/2014/main" id="{08D7181A-F178-41A0-8D83-DC81AB55D7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1C44E0-2855-4F17-BA93-6C667C7B20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B5C89-0DB1-4D9A-BDCE-0791BFC060A6}" type="slidenum">
              <a:rPr lang="en-US" smtClean="0"/>
              <a:t>‹#›</a:t>
            </a:fld>
            <a:endParaRPr lang="en-US"/>
          </a:p>
        </p:txBody>
      </p:sp>
    </p:spTree>
    <p:extLst>
      <p:ext uri="{BB962C8B-B14F-4D97-AF65-F5344CB8AC3E}">
        <p14:creationId xmlns:p14="http://schemas.microsoft.com/office/powerpoint/2010/main" val="3606222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nubgautam@deloitt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8888/notebooks/Desktop/SBS/1/AirBnB%20case%20study.ipynb#Conclusions-and-Recommendation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5E60-1AB4-4F96-B512-9741CEA69399}"/>
              </a:ext>
            </a:extLst>
          </p:cNvPr>
          <p:cNvSpPr>
            <a:spLocks noGrp="1"/>
          </p:cNvSpPr>
          <p:nvPr>
            <p:ph type="ctrTitle"/>
          </p:nvPr>
        </p:nvSpPr>
        <p:spPr/>
        <p:txBody>
          <a:bodyPr>
            <a:normAutofit fontScale="90000"/>
          </a:bodyPr>
          <a:lstStyle/>
          <a:p>
            <a:r>
              <a:rPr lang="en-US" dirty="0" err="1"/>
              <a:t>AirBnB</a:t>
            </a:r>
            <a:r>
              <a:rPr lang="en-US" dirty="0"/>
              <a:t> Price Prediction Case Study</a:t>
            </a:r>
            <a:br>
              <a:rPr lang="en-US" dirty="0"/>
            </a:br>
            <a:endParaRPr lang="en-US" dirty="0"/>
          </a:p>
        </p:txBody>
      </p:sp>
      <p:sp>
        <p:nvSpPr>
          <p:cNvPr id="3" name="Subtitle 2">
            <a:extLst>
              <a:ext uri="{FF2B5EF4-FFF2-40B4-BE49-F238E27FC236}">
                <a16:creationId xmlns:a16="http://schemas.microsoft.com/office/drawing/2014/main" id="{BF1101EF-8239-4017-9CAB-42373816DE1C}"/>
              </a:ext>
            </a:extLst>
          </p:cNvPr>
          <p:cNvSpPr>
            <a:spLocks noGrp="1"/>
          </p:cNvSpPr>
          <p:nvPr>
            <p:ph type="subTitle" idx="1"/>
          </p:nvPr>
        </p:nvSpPr>
        <p:spPr/>
        <p:txBody>
          <a:bodyPr/>
          <a:lstStyle/>
          <a:p>
            <a:r>
              <a:rPr lang="en-US" dirty="0"/>
              <a:t>Anubhav Gautam(</a:t>
            </a:r>
            <a:r>
              <a:rPr lang="en-US" dirty="0">
                <a:hlinkClick r:id="rId2"/>
              </a:rPr>
              <a:t>anubgautam@deloitte.com</a:t>
            </a:r>
            <a:r>
              <a:rPr lang="en-US" dirty="0"/>
              <a:t>)</a:t>
            </a:r>
          </a:p>
          <a:p>
            <a:r>
              <a:rPr lang="en-US" dirty="0"/>
              <a:t>Analyst, Deloitte USI Risk and Financial Advisory</a:t>
            </a:r>
          </a:p>
          <a:p>
            <a:r>
              <a:rPr lang="en-US" dirty="0"/>
              <a:t>Hyderabad, India</a:t>
            </a:r>
          </a:p>
        </p:txBody>
      </p:sp>
    </p:spTree>
    <p:extLst>
      <p:ext uri="{BB962C8B-B14F-4D97-AF65-F5344CB8AC3E}">
        <p14:creationId xmlns:p14="http://schemas.microsoft.com/office/powerpoint/2010/main" val="2414454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76B7F-B4B2-41BE-AAC4-BCF5B1F6AD40}"/>
              </a:ext>
            </a:extLst>
          </p:cNvPr>
          <p:cNvSpPr>
            <a:spLocks noGrp="1"/>
          </p:cNvSpPr>
          <p:nvPr>
            <p:ph type="title"/>
          </p:nvPr>
        </p:nvSpPr>
        <p:spPr/>
        <p:txBody>
          <a:bodyPr/>
          <a:lstStyle/>
          <a:p>
            <a:r>
              <a:rPr lang="en-US" dirty="0"/>
              <a:t>Final Model Selection</a:t>
            </a:r>
          </a:p>
        </p:txBody>
      </p:sp>
      <p:sp>
        <p:nvSpPr>
          <p:cNvPr id="3" name="Content Placeholder 2">
            <a:extLst>
              <a:ext uri="{FF2B5EF4-FFF2-40B4-BE49-F238E27FC236}">
                <a16:creationId xmlns:a16="http://schemas.microsoft.com/office/drawing/2014/main" id="{334D9261-A478-4DF4-8786-C006DE645F12}"/>
              </a:ext>
            </a:extLst>
          </p:cNvPr>
          <p:cNvSpPr>
            <a:spLocks noGrp="1"/>
          </p:cNvSpPr>
          <p:nvPr>
            <p:ph idx="1"/>
          </p:nvPr>
        </p:nvSpPr>
        <p:spPr/>
        <p:txBody>
          <a:bodyPr/>
          <a:lstStyle/>
          <a:p>
            <a:r>
              <a:rPr lang="en-US" dirty="0"/>
              <a:t>Overall, the </a:t>
            </a:r>
            <a:r>
              <a:rPr lang="en-US" dirty="0" err="1"/>
              <a:t>XGBoost</a:t>
            </a:r>
            <a:r>
              <a:rPr lang="en-US" dirty="0"/>
              <a:t> model (Model 1 or the NLP model) is the preferred model, which performs ever so slightly better than the best neural network and is computationally less-expensive. Also the last model </a:t>
            </a:r>
            <a:r>
              <a:rPr lang="en-US" dirty="0" err="1"/>
              <a:t>perofrms</a:t>
            </a:r>
            <a:r>
              <a:rPr lang="en-US" dirty="0"/>
              <a:t> </a:t>
            </a:r>
            <a:r>
              <a:rPr lang="en-US" dirty="0" err="1"/>
              <a:t>slighlty</a:t>
            </a:r>
            <a:r>
              <a:rPr lang="en-US" dirty="0"/>
              <a:t> better after inclusion of topic description features. It could possibly be improved further with hyper-parameter tuning. </a:t>
            </a:r>
          </a:p>
        </p:txBody>
      </p:sp>
    </p:spTree>
    <p:extLst>
      <p:ext uri="{BB962C8B-B14F-4D97-AF65-F5344CB8AC3E}">
        <p14:creationId xmlns:p14="http://schemas.microsoft.com/office/powerpoint/2010/main" val="3232488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2C49E-4751-485D-9019-1678DDF9250F}"/>
              </a:ext>
            </a:extLst>
          </p:cNvPr>
          <p:cNvSpPr>
            <a:spLocks noGrp="1"/>
          </p:cNvSpPr>
          <p:nvPr>
            <p:ph type="title"/>
          </p:nvPr>
        </p:nvSpPr>
        <p:spPr/>
        <p:txBody>
          <a:bodyPr/>
          <a:lstStyle/>
          <a:p>
            <a:r>
              <a:rPr lang="en-US" b="1" dirty="0"/>
              <a:t>Conclusions and Recommendations</a:t>
            </a:r>
            <a:r>
              <a:rPr lang="en-US" b="1" dirty="0">
                <a:hlinkClick r:id="rId2"/>
              </a:rPr>
              <a:t>¶</a:t>
            </a:r>
            <a:br>
              <a:rPr lang="en-US" b="1" dirty="0"/>
            </a:br>
            <a:endParaRPr lang="en-US" dirty="0"/>
          </a:p>
        </p:txBody>
      </p:sp>
      <p:sp>
        <p:nvSpPr>
          <p:cNvPr id="3" name="Content Placeholder 2">
            <a:extLst>
              <a:ext uri="{FF2B5EF4-FFF2-40B4-BE49-F238E27FC236}">
                <a16:creationId xmlns:a16="http://schemas.microsoft.com/office/drawing/2014/main" id="{761932FE-F931-46F7-A38B-47A578A2F822}"/>
              </a:ext>
            </a:extLst>
          </p:cNvPr>
          <p:cNvSpPr>
            <a:spLocks noGrp="1"/>
          </p:cNvSpPr>
          <p:nvPr>
            <p:ph idx="1"/>
          </p:nvPr>
        </p:nvSpPr>
        <p:spPr/>
        <p:txBody>
          <a:bodyPr>
            <a:normAutofit/>
          </a:bodyPr>
          <a:lstStyle/>
          <a:p>
            <a:r>
              <a:rPr lang="en-US" dirty="0"/>
              <a:t>This is one of those situations where deep learning simply isn't necessary for prediction, and a machine learning model performs just as well. However, even in the best performing model, the model was only able to explain 67% of the variation in price. The remaining 33% is probably made up of features that were not present in the data. It is likely that a significant proportion of this unexplained variance is due to variations in the listing photos. The photos of properties on Airbnb are very important in encouraging guests to book, and so can also be expected to have a significant impact on price - better photos (primarily better quality properties and furnishings, but also better quality photography) equal higher prices.</a:t>
            </a:r>
          </a:p>
          <a:p>
            <a:endParaRPr lang="en-US" dirty="0"/>
          </a:p>
        </p:txBody>
      </p:sp>
    </p:spTree>
    <p:extLst>
      <p:ext uri="{BB962C8B-B14F-4D97-AF65-F5344CB8AC3E}">
        <p14:creationId xmlns:p14="http://schemas.microsoft.com/office/powerpoint/2010/main" val="3722252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DBB00-98FB-4445-8449-B67A497BCEB2}"/>
              </a:ext>
            </a:extLst>
          </p:cNvPr>
          <p:cNvSpPr>
            <a:spLocks noGrp="1"/>
          </p:cNvSpPr>
          <p:nvPr>
            <p:ph type="title"/>
          </p:nvPr>
        </p:nvSpPr>
        <p:spPr/>
        <p:txBody>
          <a:bodyPr/>
          <a:lstStyle/>
          <a:p>
            <a:r>
              <a:rPr lang="en-US" b="1" dirty="0"/>
              <a:t>Potential directions for future work</a:t>
            </a:r>
            <a:endParaRPr lang="en-US" dirty="0"/>
          </a:p>
        </p:txBody>
      </p:sp>
      <p:sp>
        <p:nvSpPr>
          <p:cNvPr id="3" name="Content Placeholder 2">
            <a:extLst>
              <a:ext uri="{FF2B5EF4-FFF2-40B4-BE49-F238E27FC236}">
                <a16:creationId xmlns:a16="http://schemas.microsoft.com/office/drawing/2014/main" id="{9478C847-B4CA-4500-BEE0-348248022388}"/>
              </a:ext>
            </a:extLst>
          </p:cNvPr>
          <p:cNvSpPr>
            <a:spLocks noGrp="1"/>
          </p:cNvSpPr>
          <p:nvPr>
            <p:ph idx="1"/>
          </p:nvPr>
        </p:nvSpPr>
        <p:spPr/>
        <p:txBody>
          <a:bodyPr>
            <a:normAutofit fontScale="70000" lnSpcReduction="20000"/>
          </a:bodyPr>
          <a:lstStyle/>
          <a:p>
            <a:r>
              <a:rPr lang="en-US" dirty="0"/>
              <a:t>Find a way to incorporate image quality into the model, e.g. by using the output of a convolutional neural network to assess image quality as an input into the pricing model </a:t>
            </a:r>
          </a:p>
          <a:p>
            <a:r>
              <a:rPr lang="en-US" dirty="0"/>
              <a:t>Use better quality/more accurate data which includes the actual average prices paid per night</a:t>
            </a:r>
          </a:p>
          <a:p>
            <a:r>
              <a:rPr lang="en-US"/>
              <a:t>Use geo-json </a:t>
            </a:r>
            <a:r>
              <a:rPr lang="en-US" dirty="0"/>
              <a:t>data of the cities to find out where the property quantity is dense and if that effects the prediction.</a:t>
            </a:r>
          </a:p>
          <a:p>
            <a:r>
              <a:rPr lang="en-US" dirty="0"/>
              <a:t>Include a wider geographic area involving other major cities around the world</a:t>
            </a:r>
          </a:p>
          <a:p>
            <a:r>
              <a:rPr lang="en-US" dirty="0"/>
              <a:t>Augment the model with natural language processing (NLP) of listing reviews, e.g. for sentiment analysis or looking for keywords</a:t>
            </a:r>
          </a:p>
          <a:p>
            <a:r>
              <a:rPr lang="en-US" dirty="0"/>
              <a:t>In addition to predicting base prices, a sequence model could be created to calculate daily rates using data on seasonality and occupancy, which would allow the creation of actual pricing software</a:t>
            </a:r>
          </a:p>
          <a:p>
            <a:r>
              <a:rPr lang="en-US" dirty="0"/>
              <a:t>Tailor the model more specifically to new listings in order to help hosts set prices for new properties, by removing features that would not be known at the time - e.g. other fees, availability and reviews</a:t>
            </a:r>
          </a:p>
          <a:p>
            <a:endParaRPr lang="en-US" dirty="0"/>
          </a:p>
        </p:txBody>
      </p:sp>
    </p:spTree>
    <p:extLst>
      <p:ext uri="{BB962C8B-B14F-4D97-AF65-F5344CB8AC3E}">
        <p14:creationId xmlns:p14="http://schemas.microsoft.com/office/powerpoint/2010/main" val="1184979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EDB1-2B75-4BE8-ABC5-1662ADDC3D20}"/>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6A1F1708-3A7D-48B0-B2BF-060C7C414AF7}"/>
              </a:ext>
            </a:extLst>
          </p:cNvPr>
          <p:cNvSpPr>
            <a:spLocks noGrp="1"/>
          </p:cNvSpPr>
          <p:nvPr>
            <p:ph idx="1"/>
          </p:nvPr>
        </p:nvSpPr>
        <p:spPr/>
        <p:txBody>
          <a:bodyPr>
            <a:normAutofit lnSpcReduction="10000"/>
          </a:bodyPr>
          <a:lstStyle/>
          <a:p>
            <a:r>
              <a:rPr lang="en-US" dirty="0"/>
              <a:t>Introduction and Objective</a:t>
            </a:r>
          </a:p>
          <a:p>
            <a:r>
              <a:rPr lang="en-US" dirty="0"/>
              <a:t>Data cleaning and pre-processing</a:t>
            </a:r>
          </a:p>
          <a:p>
            <a:r>
              <a:rPr lang="en-US" dirty="0"/>
              <a:t>Exploratory Data Analysis</a:t>
            </a:r>
          </a:p>
          <a:p>
            <a:r>
              <a:rPr lang="en-US" dirty="0"/>
              <a:t>Preparing the data for modelling</a:t>
            </a:r>
          </a:p>
          <a:p>
            <a:r>
              <a:rPr lang="en-US" dirty="0"/>
              <a:t>Building predictive models</a:t>
            </a:r>
          </a:p>
          <a:p>
            <a:r>
              <a:rPr lang="en-US" dirty="0"/>
              <a:t>Model evaluations and analysis</a:t>
            </a:r>
          </a:p>
          <a:p>
            <a:r>
              <a:rPr lang="en-US" dirty="0"/>
              <a:t>Using NLP techniques</a:t>
            </a:r>
          </a:p>
          <a:p>
            <a:r>
              <a:rPr lang="en-US" dirty="0"/>
              <a:t>Conclusions</a:t>
            </a:r>
          </a:p>
          <a:p>
            <a:r>
              <a:rPr lang="en-US" dirty="0"/>
              <a:t>Future Work and recommendation</a:t>
            </a:r>
          </a:p>
          <a:p>
            <a:endParaRPr lang="en-US" dirty="0"/>
          </a:p>
        </p:txBody>
      </p:sp>
    </p:spTree>
    <p:extLst>
      <p:ext uri="{BB962C8B-B14F-4D97-AF65-F5344CB8AC3E}">
        <p14:creationId xmlns:p14="http://schemas.microsoft.com/office/powerpoint/2010/main" val="480197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03B26-5D05-40DC-8838-8B5116E26160}"/>
              </a:ext>
            </a:extLst>
          </p:cNvPr>
          <p:cNvSpPr>
            <a:spLocks noGrp="1"/>
          </p:cNvSpPr>
          <p:nvPr>
            <p:ph type="title"/>
          </p:nvPr>
        </p:nvSpPr>
        <p:spPr/>
        <p:txBody>
          <a:bodyPr/>
          <a:lstStyle/>
          <a:p>
            <a:r>
              <a:rPr lang="en-US" dirty="0"/>
              <a:t>Introduction and Objective</a:t>
            </a:r>
          </a:p>
        </p:txBody>
      </p:sp>
      <p:sp>
        <p:nvSpPr>
          <p:cNvPr id="3" name="Content Placeholder 2">
            <a:extLst>
              <a:ext uri="{FF2B5EF4-FFF2-40B4-BE49-F238E27FC236}">
                <a16:creationId xmlns:a16="http://schemas.microsoft.com/office/drawing/2014/main" id="{22B0E71A-49EF-431F-AD0D-A56EF96ED12F}"/>
              </a:ext>
            </a:extLst>
          </p:cNvPr>
          <p:cNvSpPr>
            <a:spLocks noGrp="1"/>
          </p:cNvSpPr>
          <p:nvPr>
            <p:ph idx="1"/>
          </p:nvPr>
        </p:nvSpPr>
        <p:spPr/>
        <p:txBody>
          <a:bodyPr>
            <a:normAutofit fontScale="77500" lnSpcReduction="20000"/>
          </a:bodyPr>
          <a:lstStyle/>
          <a:p>
            <a:r>
              <a:rPr lang="en-US" dirty="0"/>
              <a:t>Airbnb is a home-sharing platform that allows home-owners and renters ('hosts') to put their properties ('listings') online, so that guests can pay to stay in them. Hosts are expected to set their own prices for their listings. Although Airbnb and other sites provide some general guidance, there are currently no free services which help hosts price their properties. Paid third party pricing software is available, but generally you are required to put in your own expected average price ('base price'), and the </a:t>
            </a:r>
            <a:r>
              <a:rPr lang="en-US" b="1" dirty="0"/>
              <a:t>algorithm will vary the daily price around that base price on each day depending on day of the week, seasonality, how far away the date is, and other factors.</a:t>
            </a:r>
          </a:p>
          <a:p>
            <a:r>
              <a:rPr lang="en-US" dirty="0"/>
              <a:t>Airbnb pricing is important to get right, particularly in big cities like New York City, Los Angeles etc., where there's lots of competition and even small differences in prices can make the difference between optimum occupancy and high earnings, or being priced out of the market. It is also a difficult thing to do correctly, in order to balance the price with occupancy (which varies inversely with price) in order to maximize revenue.</a:t>
            </a:r>
          </a:p>
          <a:p>
            <a:r>
              <a:rPr lang="en-US" dirty="0"/>
              <a:t>This project aims to use machine learning and deep learning to predict the base price for properties in some of the major cities in the US(SF, NYC, DC, LA, Boston, Chicago).</a:t>
            </a:r>
          </a:p>
          <a:p>
            <a:endParaRPr lang="en-US" dirty="0"/>
          </a:p>
        </p:txBody>
      </p:sp>
    </p:spTree>
    <p:extLst>
      <p:ext uri="{BB962C8B-B14F-4D97-AF65-F5344CB8AC3E}">
        <p14:creationId xmlns:p14="http://schemas.microsoft.com/office/powerpoint/2010/main" val="242017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8B2D3-E718-460A-8542-280C555E646E}"/>
              </a:ext>
            </a:extLst>
          </p:cNvPr>
          <p:cNvSpPr>
            <a:spLocks noGrp="1"/>
          </p:cNvSpPr>
          <p:nvPr>
            <p:ph type="title"/>
          </p:nvPr>
        </p:nvSpPr>
        <p:spPr/>
        <p:txBody>
          <a:bodyPr/>
          <a:lstStyle/>
          <a:p>
            <a:r>
              <a:rPr lang="en-US" dirty="0"/>
              <a:t>Data Cleaning and Pre-processing</a:t>
            </a:r>
          </a:p>
        </p:txBody>
      </p:sp>
      <p:sp>
        <p:nvSpPr>
          <p:cNvPr id="3" name="Content Placeholder 2">
            <a:extLst>
              <a:ext uri="{FF2B5EF4-FFF2-40B4-BE49-F238E27FC236}">
                <a16:creationId xmlns:a16="http://schemas.microsoft.com/office/drawing/2014/main" id="{16830B5A-E344-422F-8DD2-ADC9223EA770}"/>
              </a:ext>
            </a:extLst>
          </p:cNvPr>
          <p:cNvSpPr>
            <a:spLocks noGrp="1"/>
          </p:cNvSpPr>
          <p:nvPr>
            <p:ph idx="1"/>
          </p:nvPr>
        </p:nvSpPr>
        <p:spPr/>
        <p:txBody>
          <a:bodyPr/>
          <a:lstStyle/>
          <a:p>
            <a:r>
              <a:rPr lang="en-US" dirty="0"/>
              <a:t>In this part we make changes to the provided data that help us use it efficiently in our predictive model.</a:t>
            </a:r>
          </a:p>
          <a:p>
            <a:r>
              <a:rPr lang="en-US" dirty="0"/>
              <a:t>We drop columns with redundant information or information which is not very helpful in prediction of prices.</a:t>
            </a:r>
          </a:p>
          <a:p>
            <a:r>
              <a:rPr lang="en-US" dirty="0"/>
              <a:t>We create a new feature  to get a better idea of the location of the listing within the respective city by calculation the distance of the listing from the geo city center using the coordinates(latitudes and </a:t>
            </a:r>
            <a:r>
              <a:rPr lang="en-US" dirty="0" err="1"/>
              <a:t>logitudes</a:t>
            </a:r>
            <a:r>
              <a:rPr lang="en-US" dirty="0"/>
              <a:t>) feature that we have access to, thanks to the dataset.</a:t>
            </a:r>
          </a:p>
          <a:p>
            <a:r>
              <a:rPr lang="en-US" dirty="0"/>
              <a:t>Next, we analyze and process features individually as and when required.</a:t>
            </a:r>
          </a:p>
        </p:txBody>
      </p:sp>
    </p:spTree>
    <p:extLst>
      <p:ext uri="{BB962C8B-B14F-4D97-AF65-F5344CB8AC3E}">
        <p14:creationId xmlns:p14="http://schemas.microsoft.com/office/powerpoint/2010/main" val="194654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8B2D3-E718-460A-8542-280C555E646E}"/>
              </a:ext>
            </a:extLst>
          </p:cNvPr>
          <p:cNvSpPr>
            <a:spLocks noGrp="1"/>
          </p:cNvSpPr>
          <p:nvPr>
            <p:ph type="title"/>
          </p:nvPr>
        </p:nvSpPr>
        <p:spPr/>
        <p:txBody>
          <a:bodyPr/>
          <a:lstStyle/>
          <a:p>
            <a:r>
              <a:rPr lang="en-US" dirty="0"/>
              <a:t>Data Cleaning and Pre-processing</a:t>
            </a:r>
          </a:p>
        </p:txBody>
      </p:sp>
      <p:sp>
        <p:nvSpPr>
          <p:cNvPr id="3" name="Content Placeholder 2">
            <a:extLst>
              <a:ext uri="{FF2B5EF4-FFF2-40B4-BE49-F238E27FC236}">
                <a16:creationId xmlns:a16="http://schemas.microsoft.com/office/drawing/2014/main" id="{16830B5A-E344-422F-8DD2-ADC9223EA770}"/>
              </a:ext>
            </a:extLst>
          </p:cNvPr>
          <p:cNvSpPr>
            <a:spLocks noGrp="1"/>
          </p:cNvSpPr>
          <p:nvPr>
            <p:ph idx="1"/>
          </p:nvPr>
        </p:nvSpPr>
        <p:spPr/>
        <p:txBody>
          <a:bodyPr>
            <a:normAutofit fontScale="92500" lnSpcReduction="20000"/>
          </a:bodyPr>
          <a:lstStyle/>
          <a:p>
            <a:r>
              <a:rPr lang="en-US" dirty="0"/>
              <a:t>“Amenities” is an important feature in our dataset. Every potential customer would consider the range of amenities that comes bundled with the listing.</a:t>
            </a:r>
          </a:p>
          <a:p>
            <a:r>
              <a:rPr lang="en-US" dirty="0"/>
              <a:t>“Amenities” in our dataset is an array of different </a:t>
            </a:r>
            <a:r>
              <a:rPr lang="en-US" dirty="0" err="1"/>
              <a:t>amenties</a:t>
            </a:r>
            <a:r>
              <a:rPr lang="en-US" dirty="0"/>
              <a:t>. We need to apply some pre-processing techniques here.</a:t>
            </a:r>
          </a:p>
          <a:p>
            <a:r>
              <a:rPr lang="en-US" dirty="0"/>
              <a:t>Firstly, we use some of the built-in string methods to create a list of all different amenities. Then we sort them in their order of importance and extract the most important ones.</a:t>
            </a:r>
          </a:p>
          <a:p>
            <a:r>
              <a:rPr lang="en-US" dirty="0"/>
              <a:t>One way to reduce the number of features (to avoid the curse of dimensionality) was to remove the amenities which add relatively little information, or are relatively unhelpful in differentiating between different listings. Amenity features where either the true or the false category contains fewer than 10% of listings are removed.</a:t>
            </a:r>
          </a:p>
        </p:txBody>
      </p:sp>
    </p:spTree>
    <p:extLst>
      <p:ext uri="{BB962C8B-B14F-4D97-AF65-F5344CB8AC3E}">
        <p14:creationId xmlns:p14="http://schemas.microsoft.com/office/powerpoint/2010/main" val="387935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1500-2455-4772-BA6D-40A1C2D966F9}"/>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831D02FB-2327-403B-955F-3F7BE1469EBA}"/>
              </a:ext>
            </a:extLst>
          </p:cNvPr>
          <p:cNvSpPr>
            <a:spLocks noGrp="1"/>
          </p:cNvSpPr>
          <p:nvPr>
            <p:ph idx="1"/>
          </p:nvPr>
        </p:nvSpPr>
        <p:spPr/>
        <p:txBody>
          <a:bodyPr/>
          <a:lstStyle/>
          <a:p>
            <a:r>
              <a:rPr lang="en-US" dirty="0"/>
              <a:t>In this part, we analyze the data that we cleaned earlier.</a:t>
            </a:r>
          </a:p>
          <a:p>
            <a:r>
              <a:rPr lang="en-US" dirty="0"/>
              <a:t>We use time series analysis to extract certain important and observation worthy trends in our dataset, like- How many hosts join the platform each year.</a:t>
            </a:r>
          </a:p>
          <a:p>
            <a:r>
              <a:rPr lang="en-US" dirty="0"/>
              <a:t>Then we analyze numerical features by using common visualization libraries. We use various visualizations like histograms, bar chart, boxplots etc.</a:t>
            </a:r>
          </a:p>
        </p:txBody>
      </p:sp>
    </p:spTree>
    <p:extLst>
      <p:ext uri="{BB962C8B-B14F-4D97-AF65-F5344CB8AC3E}">
        <p14:creationId xmlns:p14="http://schemas.microsoft.com/office/powerpoint/2010/main" val="3154306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DA41-349E-481A-94F7-D22DE480D9F6}"/>
              </a:ext>
            </a:extLst>
          </p:cNvPr>
          <p:cNvSpPr>
            <a:spLocks noGrp="1"/>
          </p:cNvSpPr>
          <p:nvPr>
            <p:ph type="title"/>
          </p:nvPr>
        </p:nvSpPr>
        <p:spPr/>
        <p:txBody>
          <a:bodyPr/>
          <a:lstStyle/>
          <a:p>
            <a:r>
              <a:rPr lang="en-US" dirty="0"/>
              <a:t>Preparing the Data for modelling.</a:t>
            </a:r>
          </a:p>
        </p:txBody>
      </p:sp>
      <p:sp>
        <p:nvSpPr>
          <p:cNvPr id="3" name="Content Placeholder 2">
            <a:extLst>
              <a:ext uri="{FF2B5EF4-FFF2-40B4-BE49-F238E27FC236}">
                <a16:creationId xmlns:a16="http://schemas.microsoft.com/office/drawing/2014/main" id="{547CC75F-B0AE-4DBF-B8EB-F612D4B66A19}"/>
              </a:ext>
            </a:extLst>
          </p:cNvPr>
          <p:cNvSpPr>
            <a:spLocks noGrp="1"/>
          </p:cNvSpPr>
          <p:nvPr>
            <p:ph idx="1"/>
          </p:nvPr>
        </p:nvSpPr>
        <p:spPr/>
        <p:txBody>
          <a:bodyPr/>
          <a:lstStyle/>
          <a:p>
            <a:r>
              <a:rPr lang="en-US" dirty="0"/>
              <a:t>One-hot encoding of categorical features</a:t>
            </a:r>
          </a:p>
          <a:p>
            <a:r>
              <a:rPr lang="en-US" dirty="0"/>
              <a:t>Assessment for multi-collinearity</a:t>
            </a:r>
          </a:p>
          <a:p>
            <a:r>
              <a:rPr lang="en-US" dirty="0"/>
              <a:t>Dropping collinear features.</a:t>
            </a:r>
          </a:p>
          <a:p>
            <a:r>
              <a:rPr lang="en-US" dirty="0"/>
              <a:t>Standardization and normalization of data (positively skewed features can use log transformation)</a:t>
            </a:r>
          </a:p>
          <a:p>
            <a:r>
              <a:rPr lang="en-US" dirty="0"/>
              <a:t>We observe that price appears much more normally distributed than the other features.</a:t>
            </a:r>
          </a:p>
          <a:p>
            <a:r>
              <a:rPr lang="en-US" dirty="0"/>
              <a:t>Separating the predictive features(X) and the target feature (y)</a:t>
            </a:r>
          </a:p>
        </p:txBody>
      </p:sp>
    </p:spTree>
    <p:extLst>
      <p:ext uri="{BB962C8B-B14F-4D97-AF65-F5344CB8AC3E}">
        <p14:creationId xmlns:p14="http://schemas.microsoft.com/office/powerpoint/2010/main" val="2214288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F4E8-A2A4-4984-9C4B-2D4C6E803F9E}"/>
              </a:ext>
            </a:extLst>
          </p:cNvPr>
          <p:cNvSpPr>
            <a:spLocks noGrp="1"/>
          </p:cNvSpPr>
          <p:nvPr>
            <p:ph type="title"/>
          </p:nvPr>
        </p:nvSpPr>
        <p:spPr/>
        <p:txBody>
          <a:bodyPr/>
          <a:lstStyle/>
          <a:p>
            <a:r>
              <a:rPr lang="en-US" dirty="0"/>
              <a:t>Building Models</a:t>
            </a:r>
          </a:p>
        </p:txBody>
      </p:sp>
      <p:sp>
        <p:nvSpPr>
          <p:cNvPr id="3" name="Content Placeholder 2">
            <a:extLst>
              <a:ext uri="{FF2B5EF4-FFF2-40B4-BE49-F238E27FC236}">
                <a16:creationId xmlns:a16="http://schemas.microsoft.com/office/drawing/2014/main" id="{48D08A1B-A597-407F-9595-1AE8F2C57633}"/>
              </a:ext>
            </a:extLst>
          </p:cNvPr>
          <p:cNvSpPr>
            <a:spLocks noGrp="1"/>
          </p:cNvSpPr>
          <p:nvPr>
            <p:ph idx="1"/>
          </p:nvPr>
        </p:nvSpPr>
        <p:spPr/>
        <p:txBody>
          <a:bodyPr>
            <a:normAutofit fontScale="92500" lnSpcReduction="10000"/>
          </a:bodyPr>
          <a:lstStyle/>
          <a:p>
            <a:r>
              <a:rPr lang="en-US" dirty="0"/>
              <a:t>Several machine learning and deep learning models will be for predictions.</a:t>
            </a:r>
          </a:p>
          <a:p>
            <a:r>
              <a:rPr lang="en-US" dirty="0"/>
              <a:t>The evaluation metrics used will be mean squared error (for loss) and r squared (for accuracy).</a:t>
            </a:r>
          </a:p>
          <a:p>
            <a:pPr lvl="1"/>
            <a:r>
              <a:rPr lang="en-US" dirty="0" err="1"/>
              <a:t>XGBoost</a:t>
            </a:r>
            <a:r>
              <a:rPr lang="en-US" dirty="0"/>
              <a:t> (Model 1): Before building a neural network, a vanilla </a:t>
            </a:r>
            <a:r>
              <a:rPr lang="en-US" dirty="0" err="1"/>
              <a:t>XGBoost</a:t>
            </a:r>
            <a:r>
              <a:rPr lang="en-US" dirty="0"/>
              <a:t> model will be used to predict price, in order to provide a baseline level of accuracy and a measure of feature importance. This most likely provides the best achievable accuracy using machine learning models (other than possible small accuracy increases from hyper-parameter tuning) due to </a:t>
            </a:r>
            <a:r>
              <a:rPr lang="en-US" dirty="0" err="1"/>
              <a:t>XGBoost's</a:t>
            </a:r>
            <a:r>
              <a:rPr lang="en-US" dirty="0"/>
              <a:t> superior performance.</a:t>
            </a:r>
          </a:p>
          <a:p>
            <a:pPr lvl="1"/>
            <a:r>
              <a:rPr lang="en-US" dirty="0"/>
              <a:t>3/4/5 Layered Neural </a:t>
            </a:r>
            <a:r>
              <a:rPr lang="en-US" dirty="0" err="1"/>
              <a:t>Networrks</a:t>
            </a:r>
            <a:r>
              <a:rPr lang="en-US" dirty="0"/>
              <a:t> (Model 2-8): We built several deep neural nets and kept on optimizing them using different optimizers, batch size and regularization techniques.</a:t>
            </a:r>
          </a:p>
          <a:p>
            <a:pPr lvl="1"/>
            <a:r>
              <a:rPr lang="en-US" dirty="0"/>
              <a:t>Random Forest and Regression(Ridge/Lasso etc.)(Model 9): The </a:t>
            </a:r>
            <a:r>
              <a:rPr lang="en-US" dirty="0" err="1"/>
              <a:t>RandomForest</a:t>
            </a:r>
            <a:r>
              <a:rPr lang="en-US" dirty="0"/>
              <a:t> model did not improve on any of our previous models</a:t>
            </a:r>
          </a:p>
          <a:p>
            <a:pPr lvl="1"/>
            <a:endParaRPr lang="en-US" dirty="0"/>
          </a:p>
          <a:p>
            <a:pPr lvl="1"/>
            <a:endParaRPr lang="en-US" dirty="0"/>
          </a:p>
        </p:txBody>
      </p:sp>
    </p:spTree>
    <p:extLst>
      <p:ext uri="{BB962C8B-B14F-4D97-AF65-F5344CB8AC3E}">
        <p14:creationId xmlns:p14="http://schemas.microsoft.com/office/powerpoint/2010/main" val="3143740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56C4-4D72-4C7E-B446-72FE33EC38EB}"/>
              </a:ext>
            </a:extLst>
          </p:cNvPr>
          <p:cNvSpPr>
            <a:spLocks noGrp="1"/>
          </p:cNvSpPr>
          <p:nvPr>
            <p:ph type="title"/>
          </p:nvPr>
        </p:nvSpPr>
        <p:spPr/>
        <p:txBody>
          <a:bodyPr/>
          <a:lstStyle/>
          <a:p>
            <a:r>
              <a:rPr lang="en-US" dirty="0"/>
              <a:t>Using NLP on description feature</a:t>
            </a:r>
          </a:p>
        </p:txBody>
      </p:sp>
      <p:sp>
        <p:nvSpPr>
          <p:cNvPr id="3" name="Content Placeholder 2">
            <a:extLst>
              <a:ext uri="{FF2B5EF4-FFF2-40B4-BE49-F238E27FC236}">
                <a16:creationId xmlns:a16="http://schemas.microsoft.com/office/drawing/2014/main" id="{C0B47FC5-1D0C-4F17-9DBF-F61D49A18969}"/>
              </a:ext>
            </a:extLst>
          </p:cNvPr>
          <p:cNvSpPr>
            <a:spLocks noGrp="1"/>
          </p:cNvSpPr>
          <p:nvPr>
            <p:ph idx="1"/>
          </p:nvPr>
        </p:nvSpPr>
        <p:spPr/>
        <p:txBody>
          <a:bodyPr>
            <a:normAutofit fontScale="55000" lnSpcReduction="20000"/>
          </a:bodyPr>
          <a:lstStyle/>
          <a:p>
            <a:endParaRPr lang="en-US" dirty="0"/>
          </a:p>
          <a:p>
            <a:r>
              <a:rPr lang="en-US" dirty="0"/>
              <a:t>For textual information, we use a Natural Language Processing pipeline to convert the corpus into a Document-Term-Matrix, whereby each listing (document) consists of a matrix of terms (processed words). With this in place, we can use Latent Dirichlet Allocation (LDA) to discover topics inherent in the corpus, classify the corpus according to the learned topics and use them as features for the regression model.</a:t>
            </a:r>
          </a:p>
          <a:p>
            <a:r>
              <a:rPr lang="en-US" dirty="0"/>
              <a:t>We model the listing descriptions using LDA to explore emerging topics. The listing description field contains the bulk of the textual information found in a listing, and may contain important information that is not captured elsewhere. What emergent topics might we see from the rich text describing the history of a home, a host's beloved </a:t>
            </a:r>
            <a:r>
              <a:rPr lang="en-US" dirty="0" err="1"/>
              <a:t>neighbourhood</a:t>
            </a:r>
            <a:r>
              <a:rPr lang="en-US" dirty="0"/>
              <a:t> or it's carefully curated interiors?</a:t>
            </a:r>
          </a:p>
          <a:p>
            <a:r>
              <a:rPr lang="en-US" dirty="0"/>
              <a:t>The topic models are </a:t>
            </a:r>
            <a:r>
              <a:rPr lang="en-US" dirty="0" err="1"/>
              <a:t>visualised</a:t>
            </a:r>
            <a:r>
              <a:rPr lang="en-US" dirty="0"/>
              <a:t> in an </a:t>
            </a:r>
            <a:r>
              <a:rPr lang="en-US" dirty="0" err="1"/>
              <a:t>Intertopic</a:t>
            </a:r>
            <a:r>
              <a:rPr lang="en-US" dirty="0"/>
              <a:t> Distance Map, which uses the brilliant </a:t>
            </a:r>
            <a:r>
              <a:rPr lang="en-US" dirty="0" err="1"/>
              <a:t>gensim</a:t>
            </a:r>
            <a:r>
              <a:rPr lang="en-US" dirty="0"/>
              <a:t> and </a:t>
            </a:r>
            <a:r>
              <a:rPr lang="en-US" dirty="0" err="1"/>
              <a:t>pyLDAvis</a:t>
            </a:r>
            <a:r>
              <a:rPr lang="en-US" dirty="0"/>
              <a:t> packages. In this </a:t>
            </a:r>
            <a:r>
              <a:rPr lang="en-US" dirty="0" err="1"/>
              <a:t>visualisation</a:t>
            </a:r>
            <a:r>
              <a:rPr lang="en-US" dirty="0"/>
              <a:t>, the area of the circles represent the prevalence of each topic while the length of the bars on the right represent the membership of a term in a particular topic. For example, topic 1 below has the most prevalent, and within topic 1 the term 'walk' has the highest estimated term frequency (red area) compared to the overall term frequency (blue and red area) of the term in the entire corpus.</a:t>
            </a:r>
          </a:p>
          <a:p>
            <a:r>
              <a:rPr lang="en-US" dirty="0"/>
              <a:t>The document is finally clustered into 3 topics- Location, Luxury, Budget.</a:t>
            </a:r>
          </a:p>
          <a:p>
            <a:r>
              <a:rPr lang="en-US" dirty="0"/>
              <a:t>We then, add the topic as a feature in our data. Then we one-hot encode the topic feature since it’s a categorical feature.</a:t>
            </a:r>
          </a:p>
          <a:p>
            <a:r>
              <a:rPr lang="en-US" dirty="0"/>
              <a:t>We then train this modified data on </a:t>
            </a:r>
            <a:r>
              <a:rPr lang="en-US" dirty="0" err="1"/>
              <a:t>XGBoost</a:t>
            </a:r>
            <a:r>
              <a:rPr lang="en-US" dirty="0"/>
              <a:t> and get slightly improved score.</a:t>
            </a:r>
          </a:p>
          <a:p>
            <a:r>
              <a:rPr lang="en-US" dirty="0"/>
              <a:t>But the Feature Importance shows that the topics do not seem to be of much importance. This supports the fact that the users do not really worry about the description of the listing.</a:t>
            </a:r>
          </a:p>
          <a:p>
            <a:endParaRPr lang="en-US" dirty="0"/>
          </a:p>
        </p:txBody>
      </p:sp>
    </p:spTree>
    <p:extLst>
      <p:ext uri="{BB962C8B-B14F-4D97-AF65-F5344CB8AC3E}">
        <p14:creationId xmlns:p14="http://schemas.microsoft.com/office/powerpoint/2010/main" val="2369888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2875</TotalTime>
  <Words>1550</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AirBnB Price Prediction Case Study </vt:lpstr>
      <vt:lpstr>Contents</vt:lpstr>
      <vt:lpstr>Introduction and Objective</vt:lpstr>
      <vt:lpstr>Data Cleaning and Pre-processing</vt:lpstr>
      <vt:lpstr>Data Cleaning and Pre-processing</vt:lpstr>
      <vt:lpstr>Exploratory Data Analysis</vt:lpstr>
      <vt:lpstr>Preparing the Data for modelling.</vt:lpstr>
      <vt:lpstr>Building Models</vt:lpstr>
      <vt:lpstr>Using NLP on description feature</vt:lpstr>
      <vt:lpstr>Final Model Selection</vt:lpstr>
      <vt:lpstr>Conclusions and Recommendations¶ </vt:lpstr>
      <vt:lpstr>Potential directions for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Price Prediction Case Study</dc:title>
  <dc:creator>Gautam, Anubhav</dc:creator>
  <cp:lastModifiedBy>Gautam, Anubhav</cp:lastModifiedBy>
  <cp:revision>7</cp:revision>
  <dcterms:created xsi:type="dcterms:W3CDTF">2019-07-01T06:27:03Z</dcterms:created>
  <dcterms:modified xsi:type="dcterms:W3CDTF">2019-07-03T06:22:55Z</dcterms:modified>
</cp:coreProperties>
</file>