
<file path=[Content_Types].xml><?xml version="1.0" encoding="utf-8"?>
<Types xmlns="http://schemas.openxmlformats.org/package/2006/content-types">
  <Default Extension="aac" ContentType="audio/aac"/>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 id="2147483674" r:id="rId5"/>
  </p:sldMasterIdLst>
  <p:sldIdLst>
    <p:sldId id="256" r:id="rId6"/>
    <p:sldId id="269" r:id="rId7"/>
    <p:sldId id="263" r:id="rId8"/>
    <p:sldId id="286" r:id="rId9"/>
    <p:sldId id="287" r:id="rId10"/>
    <p:sldId id="289" r:id="rId11"/>
    <p:sldId id="312" r:id="rId12"/>
    <p:sldId id="294" r:id="rId13"/>
    <p:sldId id="297" r:id="rId14"/>
    <p:sldId id="313" r:id="rId15"/>
    <p:sldId id="314" r:id="rId16"/>
    <p:sldId id="288" r:id="rId17"/>
    <p:sldId id="299" r:id="rId18"/>
    <p:sldId id="317" r:id="rId19"/>
    <p:sldId id="318" r:id="rId20"/>
    <p:sldId id="321" r:id="rId21"/>
    <p:sldId id="320" r:id="rId22"/>
    <p:sldId id="322" r:id="rId23"/>
    <p:sldId id="319" r:id="rId24"/>
    <p:sldId id="323" r:id="rId25"/>
    <p:sldId id="302" r:id="rId26"/>
    <p:sldId id="315"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A143C6B1-B91B-40C4-9E0E-1737F9F08A0B}">
          <p14:sldIdLst>
            <p14:sldId id="256"/>
            <p14:sldId id="269"/>
          </p14:sldIdLst>
        </p14:section>
        <p14:section name="What's it about?" id="{B70617D3-5A4E-45D7-A553-445CCA528FB7}">
          <p14:sldIdLst>
            <p14:sldId id="263"/>
            <p14:sldId id="286"/>
            <p14:sldId id="287"/>
          </p14:sldIdLst>
        </p14:section>
        <p14:section name="Evaluation Metrics" id="{EA9ECFFD-243D-4259-BC63-9836E806F857}">
          <p14:sldIdLst>
            <p14:sldId id="289"/>
            <p14:sldId id="312"/>
          </p14:sldIdLst>
        </p14:section>
        <p14:section name="Methodology" id="{8AE0FCBD-45B2-484E-91AA-582B7EDCDD4C}">
          <p14:sldIdLst>
            <p14:sldId id="294"/>
            <p14:sldId id="297"/>
            <p14:sldId id="313"/>
            <p14:sldId id="314"/>
          </p14:sldIdLst>
        </p14:section>
        <p14:section name="EXPERIMENTS" id="{8ADC4742-9A15-4B31-A9E9-B664246D49EA}">
          <p14:sldIdLst>
            <p14:sldId id="288"/>
            <p14:sldId id="299"/>
            <p14:sldId id="317"/>
            <p14:sldId id="318"/>
            <p14:sldId id="321"/>
            <p14:sldId id="320"/>
            <p14:sldId id="322"/>
            <p14:sldId id="319"/>
            <p14:sldId id="323"/>
          </p14:sldIdLst>
        </p14:section>
        <p14:section name="References &amp; Sources" id="{36DB3017-739B-4D29-9866-EC8C381BD9F4}">
          <p14:sldIdLst>
            <p14:sldId id="302"/>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AE5"/>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3842" autoAdjust="0"/>
  </p:normalViewPr>
  <p:slideViewPr>
    <p:cSldViewPr snapToGrid="0">
      <p:cViewPr varScale="1">
        <p:scale>
          <a:sx n="67" d="100"/>
          <a:sy n="67" d="100"/>
        </p:scale>
        <p:origin x="5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D1B65D-6A48-443E-BFD3-B092F36AE495}"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IN"/>
        </a:p>
      </dgm:t>
    </dgm:pt>
    <dgm:pt modelId="{16816A0F-67F7-46F6-8895-14CB964805F4}">
      <dgm:prSet phldrT="[Text]" custT="1"/>
      <dgm:spPr/>
      <dgm:t>
        <a:bodyPr/>
        <a:lstStyle/>
        <a:p>
          <a:r>
            <a:rPr lang="en-US" sz="1600" dirty="0"/>
            <a:t>Input: Audio signal (X) and text to encrypt (T)</a:t>
          </a:r>
          <a:endParaRPr lang="en-IN" sz="1600" dirty="0"/>
        </a:p>
      </dgm:t>
    </dgm:pt>
    <dgm:pt modelId="{AAFEDBB2-B47A-4662-90AA-825CFEDBFBB9}" type="parTrans" cxnId="{39E6796B-D661-407A-9ECE-3AADBE609158}">
      <dgm:prSet/>
      <dgm:spPr/>
      <dgm:t>
        <a:bodyPr/>
        <a:lstStyle/>
        <a:p>
          <a:endParaRPr lang="en-IN"/>
        </a:p>
      </dgm:t>
    </dgm:pt>
    <dgm:pt modelId="{0BBADF67-33C7-411A-87D8-403702DE59F6}" type="sibTrans" cxnId="{39E6796B-D661-407A-9ECE-3AADBE609158}">
      <dgm:prSet/>
      <dgm:spPr/>
      <dgm:t>
        <a:bodyPr/>
        <a:lstStyle/>
        <a:p>
          <a:endParaRPr lang="en-IN"/>
        </a:p>
      </dgm:t>
    </dgm:pt>
    <dgm:pt modelId="{DBA803A2-A3A7-415C-AC62-E8935B492512}">
      <dgm:prSet phldrT="[Text]" custT="1"/>
      <dgm:spPr/>
      <dgm:t>
        <a:bodyPr/>
        <a:lstStyle/>
        <a:p>
          <a:r>
            <a:rPr lang="en-US" sz="1600" dirty="0"/>
            <a:t>Choose a threshold </a:t>
          </a:r>
          <a:r>
            <a:rPr lang="en-US" sz="1600" b="1" dirty="0"/>
            <a:t>t</a:t>
          </a:r>
          <a:r>
            <a:rPr lang="en-US" sz="1600" b="0" dirty="0"/>
            <a:t>.</a:t>
          </a:r>
        </a:p>
        <a:p>
          <a:r>
            <a:rPr lang="en-US" sz="1600" b="0" dirty="0"/>
            <a:t>Clip the value of perturbation d between –t and t.</a:t>
          </a:r>
          <a:endParaRPr lang="en-IN" sz="1600" dirty="0"/>
        </a:p>
      </dgm:t>
    </dgm:pt>
    <dgm:pt modelId="{FE30FF44-A732-4BDB-A0AA-2AEFFAC66E41}" type="parTrans" cxnId="{F320C701-B482-4E18-9042-F1DF519124A2}">
      <dgm:prSet/>
      <dgm:spPr/>
      <dgm:t>
        <a:bodyPr/>
        <a:lstStyle/>
        <a:p>
          <a:endParaRPr lang="en-IN"/>
        </a:p>
      </dgm:t>
    </dgm:pt>
    <dgm:pt modelId="{D75C7782-1BA8-4065-A658-F6F7755DB48A}" type="sibTrans" cxnId="{F320C701-B482-4E18-9042-F1DF519124A2}">
      <dgm:prSet/>
      <dgm:spPr/>
      <dgm:t>
        <a:bodyPr/>
        <a:lstStyle/>
        <a:p>
          <a:endParaRPr lang="en-IN"/>
        </a:p>
      </dgm:t>
    </dgm:pt>
    <dgm:pt modelId="{D18F7E01-1321-43EC-80C8-B9FC96A7F488}">
      <dgm:prSet phldrT="[Text]" custT="1"/>
      <dgm:spPr/>
      <dgm:t>
        <a:bodyPr/>
        <a:lstStyle/>
        <a:p>
          <a:r>
            <a:rPr lang="en-US" sz="1400" dirty="0"/>
            <a:t>Add perturbation signal to Audio Signal X and decode using CTC. Keep updating d till you get </a:t>
          </a:r>
        </a:p>
        <a:p>
          <a:r>
            <a:rPr lang="en-US" sz="1400" dirty="0"/>
            <a:t>T = </a:t>
          </a:r>
          <a:r>
            <a:rPr lang="en-US" sz="1400" dirty="0" err="1"/>
            <a:t>CTCdecode</a:t>
          </a:r>
          <a:r>
            <a:rPr lang="en-US" sz="1400" dirty="0"/>
            <a:t>(</a:t>
          </a:r>
          <a:r>
            <a:rPr lang="en-US" sz="1400" dirty="0" err="1"/>
            <a:t>ASRmodel</a:t>
          </a:r>
          <a:r>
            <a:rPr lang="en-US" sz="1400" dirty="0"/>
            <a:t>(</a:t>
          </a:r>
          <a:r>
            <a:rPr lang="en-US" sz="1400" dirty="0" err="1"/>
            <a:t>X+d</a:t>
          </a:r>
          <a:r>
            <a:rPr lang="en-US" sz="1400" dirty="0"/>
            <a:t>)</a:t>
          </a:r>
          <a:endParaRPr lang="en-IN" sz="1400" dirty="0"/>
        </a:p>
      </dgm:t>
    </dgm:pt>
    <dgm:pt modelId="{1382D2EB-3A7C-4129-8557-1D5C341E41C5}" type="parTrans" cxnId="{7D58B202-88E9-4CCB-9509-6D2A4122AEA8}">
      <dgm:prSet/>
      <dgm:spPr/>
      <dgm:t>
        <a:bodyPr/>
        <a:lstStyle/>
        <a:p>
          <a:endParaRPr lang="en-IN"/>
        </a:p>
      </dgm:t>
    </dgm:pt>
    <dgm:pt modelId="{172B6A5C-FE7F-4193-90CA-1D2847677016}" type="sibTrans" cxnId="{7D58B202-88E9-4CCB-9509-6D2A4122AEA8}">
      <dgm:prSet/>
      <dgm:spPr/>
      <dgm:t>
        <a:bodyPr/>
        <a:lstStyle/>
        <a:p>
          <a:endParaRPr lang="en-IN"/>
        </a:p>
      </dgm:t>
    </dgm:pt>
    <dgm:pt modelId="{DF65E9CE-9EA0-43A9-8BFE-B38C9BC7F660}">
      <dgm:prSet phldrT="[Text]" custT="1"/>
      <dgm:spPr/>
      <dgm:t>
        <a:bodyPr/>
        <a:lstStyle/>
        <a:p>
          <a:r>
            <a:rPr lang="en-US" sz="1600" dirty="0"/>
            <a:t>d Is updated by backpropagating on Loss(Predicted-Text, T) after each iteration.</a:t>
          </a:r>
          <a:endParaRPr lang="en-IN" sz="1600" dirty="0"/>
        </a:p>
      </dgm:t>
    </dgm:pt>
    <dgm:pt modelId="{ED8E3E4D-0C62-4657-9269-67B22C6766CB}" type="parTrans" cxnId="{08495040-2FA8-4317-B75D-928B63007651}">
      <dgm:prSet/>
      <dgm:spPr/>
      <dgm:t>
        <a:bodyPr/>
        <a:lstStyle/>
        <a:p>
          <a:endParaRPr lang="en-IN"/>
        </a:p>
      </dgm:t>
    </dgm:pt>
    <dgm:pt modelId="{873AD5EC-A132-41AC-87D9-23E1A11F916A}" type="sibTrans" cxnId="{08495040-2FA8-4317-B75D-928B63007651}">
      <dgm:prSet/>
      <dgm:spPr/>
      <dgm:t>
        <a:bodyPr/>
        <a:lstStyle/>
        <a:p>
          <a:endParaRPr lang="en-IN"/>
        </a:p>
      </dgm:t>
    </dgm:pt>
    <dgm:pt modelId="{030931BE-CB52-48D1-8E51-A15437233C11}">
      <dgm:prSet phldrT="[Text]" custT="1"/>
      <dgm:spPr/>
      <dgm:t>
        <a:bodyPr/>
        <a:lstStyle/>
        <a:p>
          <a:r>
            <a:rPr lang="en-US" sz="1600" dirty="0"/>
            <a:t>Once we get the target text as the output, we run the algorithm again with a reduced threshold (using gamma decay)</a:t>
          </a:r>
          <a:endParaRPr lang="en-IN" sz="1600" dirty="0"/>
        </a:p>
      </dgm:t>
    </dgm:pt>
    <dgm:pt modelId="{7D5CFAED-3A20-4D16-8038-8E426CAB4651}" type="parTrans" cxnId="{62131742-7576-49A5-AFF0-B771693F859C}">
      <dgm:prSet/>
      <dgm:spPr/>
      <dgm:t>
        <a:bodyPr/>
        <a:lstStyle/>
        <a:p>
          <a:endParaRPr lang="en-IN"/>
        </a:p>
      </dgm:t>
    </dgm:pt>
    <dgm:pt modelId="{41B975B2-2BB8-4F57-80D4-0159180A6EC2}" type="sibTrans" cxnId="{62131742-7576-49A5-AFF0-B771693F859C}">
      <dgm:prSet/>
      <dgm:spPr/>
      <dgm:t>
        <a:bodyPr/>
        <a:lstStyle/>
        <a:p>
          <a:endParaRPr lang="en-IN"/>
        </a:p>
      </dgm:t>
    </dgm:pt>
    <dgm:pt modelId="{88188ADE-4E82-4F38-8A9B-A10AEB300D20}" type="pres">
      <dgm:prSet presAssocID="{12D1B65D-6A48-443E-BFD3-B092F36AE495}" presName="diagram" presStyleCnt="0">
        <dgm:presLayoutVars>
          <dgm:dir/>
          <dgm:resizeHandles val="exact"/>
        </dgm:presLayoutVars>
      </dgm:prSet>
      <dgm:spPr/>
    </dgm:pt>
    <dgm:pt modelId="{64D7982D-7928-4FCB-85CD-EBE5995033FB}" type="pres">
      <dgm:prSet presAssocID="{16816A0F-67F7-46F6-8895-14CB964805F4}" presName="node" presStyleLbl="node1" presStyleIdx="0" presStyleCnt="5">
        <dgm:presLayoutVars>
          <dgm:bulletEnabled val="1"/>
        </dgm:presLayoutVars>
      </dgm:prSet>
      <dgm:spPr/>
    </dgm:pt>
    <dgm:pt modelId="{61F6118A-1FDB-421E-BC00-B6FB750F81D8}" type="pres">
      <dgm:prSet presAssocID="{0BBADF67-33C7-411A-87D8-403702DE59F6}" presName="sibTrans" presStyleLbl="sibTrans2D1" presStyleIdx="0" presStyleCnt="4"/>
      <dgm:spPr/>
    </dgm:pt>
    <dgm:pt modelId="{234937DC-AEED-4674-A5FD-EACB17B38E22}" type="pres">
      <dgm:prSet presAssocID="{0BBADF67-33C7-411A-87D8-403702DE59F6}" presName="connectorText" presStyleLbl="sibTrans2D1" presStyleIdx="0" presStyleCnt="4"/>
      <dgm:spPr/>
    </dgm:pt>
    <dgm:pt modelId="{A63263BD-3826-4327-BFF0-3CB2A0F57694}" type="pres">
      <dgm:prSet presAssocID="{DBA803A2-A3A7-415C-AC62-E8935B492512}" presName="node" presStyleLbl="node1" presStyleIdx="1" presStyleCnt="5">
        <dgm:presLayoutVars>
          <dgm:bulletEnabled val="1"/>
        </dgm:presLayoutVars>
      </dgm:prSet>
      <dgm:spPr/>
    </dgm:pt>
    <dgm:pt modelId="{172ACA62-0C9A-4F5B-9DAA-57AE2DAAF2F6}" type="pres">
      <dgm:prSet presAssocID="{D75C7782-1BA8-4065-A658-F6F7755DB48A}" presName="sibTrans" presStyleLbl="sibTrans2D1" presStyleIdx="1" presStyleCnt="4"/>
      <dgm:spPr/>
    </dgm:pt>
    <dgm:pt modelId="{C39A3717-4207-4428-8706-4B37F080BA58}" type="pres">
      <dgm:prSet presAssocID="{D75C7782-1BA8-4065-A658-F6F7755DB48A}" presName="connectorText" presStyleLbl="sibTrans2D1" presStyleIdx="1" presStyleCnt="4"/>
      <dgm:spPr/>
    </dgm:pt>
    <dgm:pt modelId="{91DB4A02-E368-4E5F-B812-8A6D9E249C4B}" type="pres">
      <dgm:prSet presAssocID="{D18F7E01-1321-43EC-80C8-B9FC96A7F488}" presName="node" presStyleLbl="node1" presStyleIdx="2" presStyleCnt="5" custScaleX="154562">
        <dgm:presLayoutVars>
          <dgm:bulletEnabled val="1"/>
        </dgm:presLayoutVars>
      </dgm:prSet>
      <dgm:spPr/>
    </dgm:pt>
    <dgm:pt modelId="{CB932D6F-A304-4BE5-9F8E-94E7DFD73DDA}" type="pres">
      <dgm:prSet presAssocID="{172B6A5C-FE7F-4193-90CA-1D2847677016}" presName="sibTrans" presStyleLbl="sibTrans2D1" presStyleIdx="2" presStyleCnt="4"/>
      <dgm:spPr/>
    </dgm:pt>
    <dgm:pt modelId="{07777CE7-EDEA-4059-9AB2-290416132009}" type="pres">
      <dgm:prSet presAssocID="{172B6A5C-FE7F-4193-90CA-1D2847677016}" presName="connectorText" presStyleLbl="sibTrans2D1" presStyleIdx="2" presStyleCnt="4"/>
      <dgm:spPr/>
    </dgm:pt>
    <dgm:pt modelId="{EFC51C90-EAAE-476F-8A02-29D75EC772F9}" type="pres">
      <dgm:prSet presAssocID="{DF65E9CE-9EA0-43A9-8BFE-B38C9BC7F660}" presName="node" presStyleLbl="node1" presStyleIdx="3" presStyleCnt="5" custLinFactNeighborX="-25869" custLinFactNeighborY="0">
        <dgm:presLayoutVars>
          <dgm:bulletEnabled val="1"/>
        </dgm:presLayoutVars>
      </dgm:prSet>
      <dgm:spPr/>
    </dgm:pt>
    <dgm:pt modelId="{F566D161-CC24-45E6-867C-587B9B069875}" type="pres">
      <dgm:prSet presAssocID="{873AD5EC-A132-41AC-87D9-23E1A11F916A}" presName="sibTrans" presStyleLbl="sibTrans2D1" presStyleIdx="3" presStyleCnt="4"/>
      <dgm:spPr/>
    </dgm:pt>
    <dgm:pt modelId="{E44694B7-2950-4702-B985-9F3CDD09E61F}" type="pres">
      <dgm:prSet presAssocID="{873AD5EC-A132-41AC-87D9-23E1A11F916A}" presName="connectorText" presStyleLbl="sibTrans2D1" presStyleIdx="3" presStyleCnt="4"/>
      <dgm:spPr/>
    </dgm:pt>
    <dgm:pt modelId="{27D8B28C-AE23-4787-B52F-E232CB404AF4}" type="pres">
      <dgm:prSet presAssocID="{030931BE-CB52-48D1-8E51-A15437233C11}" presName="node" presStyleLbl="node1" presStyleIdx="4" presStyleCnt="5" custScaleX="126513" custLinFactNeighborX="-50677" custLinFactNeighborY="3579">
        <dgm:presLayoutVars>
          <dgm:bulletEnabled val="1"/>
        </dgm:presLayoutVars>
      </dgm:prSet>
      <dgm:spPr/>
    </dgm:pt>
  </dgm:ptLst>
  <dgm:cxnLst>
    <dgm:cxn modelId="{F320C701-B482-4E18-9042-F1DF519124A2}" srcId="{12D1B65D-6A48-443E-BFD3-B092F36AE495}" destId="{DBA803A2-A3A7-415C-AC62-E8935B492512}" srcOrd="1" destOrd="0" parTransId="{FE30FF44-A732-4BDB-A0AA-2AEFFAC66E41}" sibTransId="{D75C7782-1BA8-4065-A658-F6F7755DB48A}"/>
    <dgm:cxn modelId="{7D58B202-88E9-4CCB-9509-6D2A4122AEA8}" srcId="{12D1B65D-6A48-443E-BFD3-B092F36AE495}" destId="{D18F7E01-1321-43EC-80C8-B9FC96A7F488}" srcOrd="2" destOrd="0" parTransId="{1382D2EB-3A7C-4129-8557-1D5C341E41C5}" sibTransId="{172B6A5C-FE7F-4193-90CA-1D2847677016}"/>
    <dgm:cxn modelId="{04425A2A-C078-4B00-92CE-0E93064D0675}" type="presOf" srcId="{DBA803A2-A3A7-415C-AC62-E8935B492512}" destId="{A63263BD-3826-4327-BFF0-3CB2A0F57694}" srcOrd="0" destOrd="0" presId="urn:microsoft.com/office/officeart/2005/8/layout/process5"/>
    <dgm:cxn modelId="{F2F6CF2A-04D5-4434-80D7-81438FB930DB}" type="presOf" srcId="{030931BE-CB52-48D1-8E51-A15437233C11}" destId="{27D8B28C-AE23-4787-B52F-E232CB404AF4}" srcOrd="0" destOrd="0" presId="urn:microsoft.com/office/officeart/2005/8/layout/process5"/>
    <dgm:cxn modelId="{08495040-2FA8-4317-B75D-928B63007651}" srcId="{12D1B65D-6A48-443E-BFD3-B092F36AE495}" destId="{DF65E9CE-9EA0-43A9-8BFE-B38C9BC7F660}" srcOrd="3" destOrd="0" parTransId="{ED8E3E4D-0C62-4657-9269-67B22C6766CB}" sibTransId="{873AD5EC-A132-41AC-87D9-23E1A11F916A}"/>
    <dgm:cxn modelId="{2754915F-D4F2-4AF6-8E75-675F4A46E1E8}" type="presOf" srcId="{172B6A5C-FE7F-4193-90CA-1D2847677016}" destId="{CB932D6F-A304-4BE5-9F8E-94E7DFD73DDA}" srcOrd="0" destOrd="0" presId="urn:microsoft.com/office/officeart/2005/8/layout/process5"/>
    <dgm:cxn modelId="{95546E61-28B8-4940-B5AE-C10D8A187FAE}" type="presOf" srcId="{D75C7782-1BA8-4065-A658-F6F7755DB48A}" destId="{C39A3717-4207-4428-8706-4B37F080BA58}" srcOrd="1" destOrd="0" presId="urn:microsoft.com/office/officeart/2005/8/layout/process5"/>
    <dgm:cxn modelId="{62131742-7576-49A5-AFF0-B771693F859C}" srcId="{12D1B65D-6A48-443E-BFD3-B092F36AE495}" destId="{030931BE-CB52-48D1-8E51-A15437233C11}" srcOrd="4" destOrd="0" parTransId="{7D5CFAED-3A20-4D16-8038-8E426CAB4651}" sibTransId="{41B975B2-2BB8-4F57-80D4-0159180A6EC2}"/>
    <dgm:cxn modelId="{39E6796B-D661-407A-9ECE-3AADBE609158}" srcId="{12D1B65D-6A48-443E-BFD3-B092F36AE495}" destId="{16816A0F-67F7-46F6-8895-14CB964805F4}" srcOrd="0" destOrd="0" parTransId="{AAFEDBB2-B47A-4662-90AA-825CFEDBFBB9}" sibTransId="{0BBADF67-33C7-411A-87D8-403702DE59F6}"/>
    <dgm:cxn modelId="{D390036E-E463-4742-9015-E3B53B635740}" type="presOf" srcId="{873AD5EC-A132-41AC-87D9-23E1A11F916A}" destId="{F566D161-CC24-45E6-867C-587B9B069875}" srcOrd="0" destOrd="0" presId="urn:microsoft.com/office/officeart/2005/8/layout/process5"/>
    <dgm:cxn modelId="{BE4BA350-B7B9-4B6D-9EB0-5F62A8E0113B}" type="presOf" srcId="{12D1B65D-6A48-443E-BFD3-B092F36AE495}" destId="{88188ADE-4E82-4F38-8A9B-A10AEB300D20}" srcOrd="0" destOrd="0" presId="urn:microsoft.com/office/officeart/2005/8/layout/process5"/>
    <dgm:cxn modelId="{32BBC375-E110-4F96-ABE3-94ACC1E27613}" type="presOf" srcId="{873AD5EC-A132-41AC-87D9-23E1A11F916A}" destId="{E44694B7-2950-4702-B985-9F3CDD09E61F}" srcOrd="1" destOrd="0" presId="urn:microsoft.com/office/officeart/2005/8/layout/process5"/>
    <dgm:cxn modelId="{B02D337B-D2D8-485F-B5A7-62336AF63875}" type="presOf" srcId="{D75C7782-1BA8-4065-A658-F6F7755DB48A}" destId="{172ACA62-0C9A-4F5B-9DAA-57AE2DAAF2F6}" srcOrd="0" destOrd="0" presId="urn:microsoft.com/office/officeart/2005/8/layout/process5"/>
    <dgm:cxn modelId="{40CA3985-C5EF-4125-8621-D2FC9D0FBE12}" type="presOf" srcId="{DF65E9CE-9EA0-43A9-8BFE-B38C9BC7F660}" destId="{EFC51C90-EAAE-476F-8A02-29D75EC772F9}" srcOrd="0" destOrd="0" presId="urn:microsoft.com/office/officeart/2005/8/layout/process5"/>
    <dgm:cxn modelId="{B1C80293-7F78-4600-AA31-E686AA17DA19}" type="presOf" srcId="{0BBADF67-33C7-411A-87D8-403702DE59F6}" destId="{234937DC-AEED-4674-A5FD-EACB17B38E22}" srcOrd="1" destOrd="0" presId="urn:microsoft.com/office/officeart/2005/8/layout/process5"/>
    <dgm:cxn modelId="{341553AA-B520-4D63-AC86-E3CA271B516F}" type="presOf" srcId="{D18F7E01-1321-43EC-80C8-B9FC96A7F488}" destId="{91DB4A02-E368-4E5F-B812-8A6D9E249C4B}" srcOrd="0" destOrd="0" presId="urn:microsoft.com/office/officeart/2005/8/layout/process5"/>
    <dgm:cxn modelId="{F4E8EFD7-94D1-486F-B6F3-B66D6CD68193}" type="presOf" srcId="{172B6A5C-FE7F-4193-90CA-1D2847677016}" destId="{07777CE7-EDEA-4059-9AB2-290416132009}" srcOrd="1" destOrd="0" presId="urn:microsoft.com/office/officeart/2005/8/layout/process5"/>
    <dgm:cxn modelId="{9A833EE3-2B52-413A-9EFE-31C72A5F773B}" type="presOf" srcId="{16816A0F-67F7-46F6-8895-14CB964805F4}" destId="{64D7982D-7928-4FCB-85CD-EBE5995033FB}" srcOrd="0" destOrd="0" presId="urn:microsoft.com/office/officeart/2005/8/layout/process5"/>
    <dgm:cxn modelId="{443EB0F4-5143-4E67-B917-E592EEDC265D}" type="presOf" srcId="{0BBADF67-33C7-411A-87D8-403702DE59F6}" destId="{61F6118A-1FDB-421E-BC00-B6FB750F81D8}" srcOrd="0" destOrd="0" presId="urn:microsoft.com/office/officeart/2005/8/layout/process5"/>
    <dgm:cxn modelId="{9C209EC6-6E89-41CF-9E17-C39FB8BADA8E}" type="presParOf" srcId="{88188ADE-4E82-4F38-8A9B-A10AEB300D20}" destId="{64D7982D-7928-4FCB-85CD-EBE5995033FB}" srcOrd="0" destOrd="0" presId="urn:microsoft.com/office/officeart/2005/8/layout/process5"/>
    <dgm:cxn modelId="{BA19AF83-03F9-4106-A902-FC854D78888C}" type="presParOf" srcId="{88188ADE-4E82-4F38-8A9B-A10AEB300D20}" destId="{61F6118A-1FDB-421E-BC00-B6FB750F81D8}" srcOrd="1" destOrd="0" presId="urn:microsoft.com/office/officeart/2005/8/layout/process5"/>
    <dgm:cxn modelId="{514AE8A1-6039-4D0A-B017-BE8C99956EF2}" type="presParOf" srcId="{61F6118A-1FDB-421E-BC00-B6FB750F81D8}" destId="{234937DC-AEED-4674-A5FD-EACB17B38E22}" srcOrd="0" destOrd="0" presId="urn:microsoft.com/office/officeart/2005/8/layout/process5"/>
    <dgm:cxn modelId="{B6520B2F-F659-4D01-A4A0-94CE6BD290F9}" type="presParOf" srcId="{88188ADE-4E82-4F38-8A9B-A10AEB300D20}" destId="{A63263BD-3826-4327-BFF0-3CB2A0F57694}" srcOrd="2" destOrd="0" presId="urn:microsoft.com/office/officeart/2005/8/layout/process5"/>
    <dgm:cxn modelId="{E8D26D00-53ED-46A0-9FE3-D2039E5CC182}" type="presParOf" srcId="{88188ADE-4E82-4F38-8A9B-A10AEB300D20}" destId="{172ACA62-0C9A-4F5B-9DAA-57AE2DAAF2F6}" srcOrd="3" destOrd="0" presId="urn:microsoft.com/office/officeart/2005/8/layout/process5"/>
    <dgm:cxn modelId="{436EC6EE-0130-421D-A392-183A9BEDBE66}" type="presParOf" srcId="{172ACA62-0C9A-4F5B-9DAA-57AE2DAAF2F6}" destId="{C39A3717-4207-4428-8706-4B37F080BA58}" srcOrd="0" destOrd="0" presId="urn:microsoft.com/office/officeart/2005/8/layout/process5"/>
    <dgm:cxn modelId="{E4B98B21-5255-4582-8D38-72954294C161}" type="presParOf" srcId="{88188ADE-4E82-4F38-8A9B-A10AEB300D20}" destId="{91DB4A02-E368-4E5F-B812-8A6D9E249C4B}" srcOrd="4" destOrd="0" presId="urn:microsoft.com/office/officeart/2005/8/layout/process5"/>
    <dgm:cxn modelId="{293266B8-5CAA-49CF-9A7A-4D2CC8DF4C9F}" type="presParOf" srcId="{88188ADE-4E82-4F38-8A9B-A10AEB300D20}" destId="{CB932D6F-A304-4BE5-9F8E-94E7DFD73DDA}" srcOrd="5" destOrd="0" presId="urn:microsoft.com/office/officeart/2005/8/layout/process5"/>
    <dgm:cxn modelId="{27F08F8F-0EFE-42E4-9DBE-CEB7F2E732A9}" type="presParOf" srcId="{CB932D6F-A304-4BE5-9F8E-94E7DFD73DDA}" destId="{07777CE7-EDEA-4059-9AB2-290416132009}" srcOrd="0" destOrd="0" presId="urn:microsoft.com/office/officeart/2005/8/layout/process5"/>
    <dgm:cxn modelId="{F03F62CF-C51C-437F-B485-A5E0D37E7711}" type="presParOf" srcId="{88188ADE-4E82-4F38-8A9B-A10AEB300D20}" destId="{EFC51C90-EAAE-476F-8A02-29D75EC772F9}" srcOrd="6" destOrd="0" presId="urn:microsoft.com/office/officeart/2005/8/layout/process5"/>
    <dgm:cxn modelId="{4F3FF638-65A5-4E43-A0BB-7A309008AABA}" type="presParOf" srcId="{88188ADE-4E82-4F38-8A9B-A10AEB300D20}" destId="{F566D161-CC24-45E6-867C-587B9B069875}" srcOrd="7" destOrd="0" presId="urn:microsoft.com/office/officeart/2005/8/layout/process5"/>
    <dgm:cxn modelId="{5A245E23-60C3-4C42-9B70-B4163CC16657}" type="presParOf" srcId="{F566D161-CC24-45E6-867C-587B9B069875}" destId="{E44694B7-2950-4702-B985-9F3CDD09E61F}" srcOrd="0" destOrd="0" presId="urn:microsoft.com/office/officeart/2005/8/layout/process5"/>
    <dgm:cxn modelId="{554181CF-7D94-41E2-9F46-DE7CCB9F6DE3}" type="presParOf" srcId="{88188ADE-4E82-4F38-8A9B-A10AEB300D20}" destId="{27D8B28C-AE23-4787-B52F-E232CB404AF4}"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7982D-7928-4FCB-85CD-EBE5995033FB}">
      <dsp:nvSpPr>
        <dsp:cNvPr id="0" name=""/>
        <dsp:cNvSpPr/>
      </dsp:nvSpPr>
      <dsp:spPr>
        <a:xfrm>
          <a:off x="2855" y="935039"/>
          <a:ext cx="2217867" cy="13307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Input: Audio signal (X) and text to encrypt (T)</a:t>
          </a:r>
          <a:endParaRPr lang="en-IN" sz="1600" kern="1200" dirty="0"/>
        </a:p>
      </dsp:txBody>
      <dsp:txXfrm>
        <a:off x="41830" y="974014"/>
        <a:ext cx="2139917" cy="1252770"/>
      </dsp:txXfrm>
    </dsp:sp>
    <dsp:sp modelId="{61F6118A-1FDB-421E-BC00-B6FB750F81D8}">
      <dsp:nvSpPr>
        <dsp:cNvPr id="0" name=""/>
        <dsp:cNvSpPr/>
      </dsp:nvSpPr>
      <dsp:spPr>
        <a:xfrm>
          <a:off x="2415895" y="1325384"/>
          <a:ext cx="470187" cy="55003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2415895" y="1435390"/>
        <a:ext cx="329131" cy="330019"/>
      </dsp:txXfrm>
    </dsp:sp>
    <dsp:sp modelId="{A63263BD-3826-4327-BFF0-3CB2A0F57694}">
      <dsp:nvSpPr>
        <dsp:cNvPr id="0" name=""/>
        <dsp:cNvSpPr/>
      </dsp:nvSpPr>
      <dsp:spPr>
        <a:xfrm>
          <a:off x="3107870" y="935039"/>
          <a:ext cx="2217867" cy="13307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Choose a threshold </a:t>
          </a:r>
          <a:r>
            <a:rPr lang="en-US" sz="1600" b="1" kern="1200" dirty="0"/>
            <a:t>t</a:t>
          </a:r>
          <a:r>
            <a:rPr lang="en-US" sz="1600" b="0" kern="1200" dirty="0"/>
            <a:t>.</a:t>
          </a:r>
        </a:p>
        <a:p>
          <a:pPr marL="0" lvl="0" indent="0" algn="ctr" defTabSz="711200">
            <a:lnSpc>
              <a:spcPct val="90000"/>
            </a:lnSpc>
            <a:spcBef>
              <a:spcPct val="0"/>
            </a:spcBef>
            <a:spcAft>
              <a:spcPct val="35000"/>
            </a:spcAft>
            <a:buNone/>
          </a:pPr>
          <a:r>
            <a:rPr lang="en-US" sz="1600" b="0" kern="1200" dirty="0"/>
            <a:t>Clip the value of perturbation d between –t and t.</a:t>
          </a:r>
          <a:endParaRPr lang="en-IN" sz="1600" kern="1200" dirty="0"/>
        </a:p>
      </dsp:txBody>
      <dsp:txXfrm>
        <a:off x="3146845" y="974014"/>
        <a:ext cx="2139917" cy="1252770"/>
      </dsp:txXfrm>
    </dsp:sp>
    <dsp:sp modelId="{172ACA62-0C9A-4F5B-9DAA-57AE2DAAF2F6}">
      <dsp:nvSpPr>
        <dsp:cNvPr id="0" name=""/>
        <dsp:cNvSpPr/>
      </dsp:nvSpPr>
      <dsp:spPr>
        <a:xfrm>
          <a:off x="5520909" y="1325384"/>
          <a:ext cx="470187" cy="55003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5520909" y="1435390"/>
        <a:ext cx="329131" cy="330019"/>
      </dsp:txXfrm>
    </dsp:sp>
    <dsp:sp modelId="{91DB4A02-E368-4E5F-B812-8A6D9E249C4B}">
      <dsp:nvSpPr>
        <dsp:cNvPr id="0" name=""/>
        <dsp:cNvSpPr/>
      </dsp:nvSpPr>
      <dsp:spPr>
        <a:xfrm>
          <a:off x="6212884" y="935039"/>
          <a:ext cx="3427979" cy="13307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Add perturbation signal to Audio Signal X and decode using CTC. Keep updating d till you get </a:t>
          </a:r>
        </a:p>
        <a:p>
          <a:pPr marL="0" lvl="0" indent="0" algn="ctr" defTabSz="622300">
            <a:lnSpc>
              <a:spcPct val="90000"/>
            </a:lnSpc>
            <a:spcBef>
              <a:spcPct val="0"/>
            </a:spcBef>
            <a:spcAft>
              <a:spcPct val="35000"/>
            </a:spcAft>
            <a:buNone/>
          </a:pPr>
          <a:r>
            <a:rPr lang="en-US" sz="1400" kern="1200" dirty="0"/>
            <a:t>T = </a:t>
          </a:r>
          <a:r>
            <a:rPr lang="en-US" sz="1400" kern="1200" dirty="0" err="1"/>
            <a:t>CTCdecode</a:t>
          </a:r>
          <a:r>
            <a:rPr lang="en-US" sz="1400" kern="1200" dirty="0"/>
            <a:t>(</a:t>
          </a:r>
          <a:r>
            <a:rPr lang="en-US" sz="1400" kern="1200" dirty="0" err="1"/>
            <a:t>ASRmodel</a:t>
          </a:r>
          <a:r>
            <a:rPr lang="en-US" sz="1400" kern="1200" dirty="0"/>
            <a:t>(</a:t>
          </a:r>
          <a:r>
            <a:rPr lang="en-US" sz="1400" kern="1200" dirty="0" err="1"/>
            <a:t>X+d</a:t>
          </a:r>
          <a:r>
            <a:rPr lang="en-US" sz="1400" kern="1200" dirty="0"/>
            <a:t>)</a:t>
          </a:r>
          <a:endParaRPr lang="en-IN" sz="1400" kern="1200" dirty="0"/>
        </a:p>
      </dsp:txBody>
      <dsp:txXfrm>
        <a:off x="6251859" y="974014"/>
        <a:ext cx="3350029" cy="1252770"/>
      </dsp:txXfrm>
    </dsp:sp>
    <dsp:sp modelId="{CB932D6F-A304-4BE5-9F8E-94E7DFD73DDA}">
      <dsp:nvSpPr>
        <dsp:cNvPr id="0" name=""/>
        <dsp:cNvSpPr/>
      </dsp:nvSpPr>
      <dsp:spPr>
        <a:xfrm rot="5351462">
          <a:off x="7707227" y="2421010"/>
          <a:ext cx="470234" cy="55003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5400000">
        <a:off x="7776339" y="2460915"/>
        <a:ext cx="330019" cy="329164"/>
      </dsp:txXfrm>
    </dsp:sp>
    <dsp:sp modelId="{EFC51C90-EAAE-476F-8A02-29D75EC772F9}">
      <dsp:nvSpPr>
        <dsp:cNvPr id="0" name=""/>
        <dsp:cNvSpPr/>
      </dsp:nvSpPr>
      <dsp:spPr>
        <a:xfrm>
          <a:off x="6849256" y="3152906"/>
          <a:ext cx="2217867" cy="13307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 Is updated by backpropagating on Loss(Predicted-Text, T) after each iteration.</a:t>
          </a:r>
          <a:endParaRPr lang="en-IN" sz="1600" kern="1200" dirty="0"/>
        </a:p>
      </dsp:txBody>
      <dsp:txXfrm>
        <a:off x="6888231" y="3191881"/>
        <a:ext cx="2139917" cy="1252770"/>
      </dsp:txXfrm>
    </dsp:sp>
    <dsp:sp modelId="{F566D161-CC24-45E6-867C-587B9B069875}">
      <dsp:nvSpPr>
        <dsp:cNvPr id="0" name=""/>
        <dsp:cNvSpPr/>
      </dsp:nvSpPr>
      <dsp:spPr>
        <a:xfrm rot="10758544">
          <a:off x="5771212" y="3565031"/>
          <a:ext cx="761853" cy="55003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10800000">
        <a:off x="5936215" y="3674042"/>
        <a:ext cx="596844" cy="330019"/>
      </dsp:txXfrm>
    </dsp:sp>
    <dsp:sp modelId="{27D8B28C-AE23-4787-B52F-E232CB404AF4}">
      <dsp:nvSpPr>
        <dsp:cNvPr id="0" name=""/>
        <dsp:cNvSpPr/>
      </dsp:nvSpPr>
      <dsp:spPr>
        <a:xfrm>
          <a:off x="2606011" y="3200533"/>
          <a:ext cx="2805890" cy="13307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Once we get the target text as the output, we run the algorithm again with a reduced threshold (using gamma decay)</a:t>
          </a:r>
          <a:endParaRPr lang="en-IN" sz="1600" kern="1200" dirty="0"/>
        </a:p>
      </dsp:txBody>
      <dsp:txXfrm>
        <a:off x="2644986" y="3239508"/>
        <a:ext cx="2727940" cy="12527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7994-71F4-4935-B292-F2859C53F9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AFB823-6311-4D90-A8D3-DFDFDB678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3FBD7B-82E9-468B-A0EF-38C3FD30FD6B}"/>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5" name="Footer Placeholder 4">
            <a:extLst>
              <a:ext uri="{FF2B5EF4-FFF2-40B4-BE49-F238E27FC236}">
                <a16:creationId xmlns:a16="http://schemas.microsoft.com/office/drawing/2014/main" id="{684495B1-6CC6-4156-BEC7-20384C0B8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6B342-AB83-4737-BFC9-A1DC8FDEBE34}"/>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208972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523-468E-485E-88C0-BAF5159F50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57783-8C4C-4141-BCF1-8E935B2F21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F30C6-61D8-47D6-A464-CDD048015E62}"/>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5" name="Footer Placeholder 4">
            <a:extLst>
              <a:ext uri="{FF2B5EF4-FFF2-40B4-BE49-F238E27FC236}">
                <a16:creationId xmlns:a16="http://schemas.microsoft.com/office/drawing/2014/main" id="{A498F5D6-F682-4F39-B432-F4A3DA587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E2ECB-8B20-4B52-A18F-EB8E7AD8FB24}"/>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420329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A5AD-7FDD-4ECF-B5AC-27A267B37D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35BC07-0B38-4ABD-ADF7-D7742615B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DA540-7E71-414C-A293-F7D7570F0DD2}"/>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5" name="Footer Placeholder 4">
            <a:extLst>
              <a:ext uri="{FF2B5EF4-FFF2-40B4-BE49-F238E27FC236}">
                <a16:creationId xmlns:a16="http://schemas.microsoft.com/office/drawing/2014/main" id="{F64B894F-0A2F-4792-8989-92F6F0DA4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069AB-36DF-4A89-87D9-D56BFB820BA9}"/>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52176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45EF-1038-4A72-9F0F-5C2F96FF6D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872ADA-8BC0-4CBD-A834-2CFA6EF56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10D938-B23D-4683-97B2-CB0CEEA2E8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343798-95C3-470E-9D29-5C5DD5FB50D3}"/>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6" name="Footer Placeholder 5">
            <a:extLst>
              <a:ext uri="{FF2B5EF4-FFF2-40B4-BE49-F238E27FC236}">
                <a16:creationId xmlns:a16="http://schemas.microsoft.com/office/drawing/2014/main" id="{7578E9B8-96E1-4F39-B30C-96E1C60339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5C9328-4614-468B-A2B6-3A42D1623F5C}"/>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190541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FE45-0517-4707-985B-85AE8F211E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650A39-DBAE-470C-B8C7-585260FA2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012E7-BCDE-44A8-91A2-F6F8DBA9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507AE0-0E6B-4770-A2FF-F0CC3C29D7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348C87-730F-4E5B-9537-A8A262A71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985F50-9F08-4385-A8C4-99757D3EFA4B}"/>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8" name="Footer Placeholder 7">
            <a:extLst>
              <a:ext uri="{FF2B5EF4-FFF2-40B4-BE49-F238E27FC236}">
                <a16:creationId xmlns:a16="http://schemas.microsoft.com/office/drawing/2014/main" id="{11FE4047-04D9-4DC8-AA1F-4314175F25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86C81A-EFA9-4C22-917C-BD5A4A721832}"/>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489470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2C93-046F-4938-AEC6-5526A93C83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AF7D4-692C-44DC-B022-DB1A2D954849}"/>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4" name="Footer Placeholder 3">
            <a:extLst>
              <a:ext uri="{FF2B5EF4-FFF2-40B4-BE49-F238E27FC236}">
                <a16:creationId xmlns:a16="http://schemas.microsoft.com/office/drawing/2014/main" id="{6C81328D-11BC-44A4-9CD0-77D86BA569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A80C6B-B5AB-483A-86A3-18886C3AE9EB}"/>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125633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1D27D-1D83-4285-8272-16F13935471A}"/>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3" name="Footer Placeholder 2">
            <a:extLst>
              <a:ext uri="{FF2B5EF4-FFF2-40B4-BE49-F238E27FC236}">
                <a16:creationId xmlns:a16="http://schemas.microsoft.com/office/drawing/2014/main" id="{D49A658A-F228-4F57-B773-A068B8D480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371ADB-0E87-4708-A228-2F929CBCB054}"/>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43543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300C-7AF7-48B1-A980-EB3369A15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8EADDC-E187-474B-8295-64858F8EB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9D1499-B0E7-484B-AE51-638B69DF9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D9D2B-6BFD-4E40-8DE8-6E3C13298F73}"/>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6" name="Footer Placeholder 5">
            <a:extLst>
              <a:ext uri="{FF2B5EF4-FFF2-40B4-BE49-F238E27FC236}">
                <a16:creationId xmlns:a16="http://schemas.microsoft.com/office/drawing/2014/main" id="{AEF63B8E-E7AB-49FD-9ADD-012292BCAD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5BD5A5-F295-40EE-9D96-632CF8D301A6}"/>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1110369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64C3-F9F7-4865-A537-757D40D4CA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AAE3D2-FF03-4A14-96F5-C216805DE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F3C825-2917-4635-B0E6-B6FC66F9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DE797-FD41-422E-8195-71B311341F39}"/>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6" name="Footer Placeholder 5">
            <a:extLst>
              <a:ext uri="{FF2B5EF4-FFF2-40B4-BE49-F238E27FC236}">
                <a16:creationId xmlns:a16="http://schemas.microsoft.com/office/drawing/2014/main" id="{066FB66D-C9BB-4F97-889D-D052B95C2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33BFDE-88E9-48B4-B8F8-E0827FBDD523}"/>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74659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1994-DA4C-47BD-83D5-57132E3E57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A5DA73-803D-45EF-9E4A-69F2E7C61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1B7B3-C8DE-4562-8240-7BE04E1184FA}"/>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5" name="Footer Placeholder 4">
            <a:extLst>
              <a:ext uri="{FF2B5EF4-FFF2-40B4-BE49-F238E27FC236}">
                <a16:creationId xmlns:a16="http://schemas.microsoft.com/office/drawing/2014/main" id="{F5F8B2E8-3E0E-4E94-9A17-988191318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EFA58-621E-44B3-A8CB-7297E1330434}"/>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266925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5BD5E-F69B-4035-B760-E64C73F2D3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A4FCB2-9895-43B6-B53C-32914314E4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4C9A2-4A85-4AF2-B787-1612B75FF560}"/>
              </a:ext>
            </a:extLst>
          </p:cNvPr>
          <p:cNvSpPr>
            <a:spLocks noGrp="1"/>
          </p:cNvSpPr>
          <p:nvPr>
            <p:ph type="dt" sz="half" idx="10"/>
          </p:nvPr>
        </p:nvSpPr>
        <p:spPr/>
        <p:txBody>
          <a:bodyPr/>
          <a:lstStyle/>
          <a:p>
            <a:fld id="{91A6B45A-E3FC-43DB-86C0-291DC8C8929B}" type="datetimeFigureOut">
              <a:rPr lang="en-IN" smtClean="0"/>
              <a:t>12-05-2021</a:t>
            </a:fld>
            <a:endParaRPr lang="en-IN"/>
          </a:p>
        </p:txBody>
      </p:sp>
      <p:sp>
        <p:nvSpPr>
          <p:cNvPr id="5" name="Footer Placeholder 4">
            <a:extLst>
              <a:ext uri="{FF2B5EF4-FFF2-40B4-BE49-F238E27FC236}">
                <a16:creationId xmlns:a16="http://schemas.microsoft.com/office/drawing/2014/main" id="{F160D9F1-2B4C-419F-BB57-C2B68BA42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ADF10-D0C0-47D4-85B8-1D128135EBF1}"/>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94958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F0E8E-F975-4076-9700-1A2EDEFC0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7A969-40CD-4397-AFD2-83D2861AB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A0EF14-A3F0-4A01-8274-6794E6BA5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6B45A-E3FC-43DB-86C0-291DC8C8929B}" type="datetimeFigureOut">
              <a:rPr lang="en-IN" smtClean="0"/>
              <a:t>12-05-2021</a:t>
            </a:fld>
            <a:endParaRPr lang="en-IN"/>
          </a:p>
        </p:txBody>
      </p:sp>
      <p:sp>
        <p:nvSpPr>
          <p:cNvPr id="5" name="Footer Placeholder 4">
            <a:extLst>
              <a:ext uri="{FF2B5EF4-FFF2-40B4-BE49-F238E27FC236}">
                <a16:creationId xmlns:a16="http://schemas.microsoft.com/office/drawing/2014/main" id="{EC063EFF-284A-4DAD-8D9B-A9A666F5A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C6C746-E437-4807-90AE-400974861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DD7B0-4CC4-42DE-B7D5-9FEC51BE1C32}" type="slidenum">
              <a:rPr lang="en-IN" smtClean="0"/>
              <a:t>‹#›</a:t>
            </a:fld>
            <a:endParaRPr lang="en-IN"/>
          </a:p>
        </p:txBody>
      </p:sp>
    </p:spTree>
    <p:extLst>
      <p:ext uri="{BB962C8B-B14F-4D97-AF65-F5344CB8AC3E}">
        <p14:creationId xmlns:p14="http://schemas.microsoft.com/office/powerpoint/2010/main" val="29462860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audio" Target="../media/media6.wav"/><Relationship Id="rId13" Type="http://schemas.openxmlformats.org/officeDocument/2006/relationships/slideLayout" Target="../slideLayouts/slideLayout2.xml"/><Relationship Id="rId3" Type="http://schemas.microsoft.com/office/2007/relationships/media" Target="../media/media4.wav"/><Relationship Id="rId7" Type="http://schemas.microsoft.com/office/2007/relationships/media" Target="../media/media6.wav"/><Relationship Id="rId12" Type="http://schemas.openxmlformats.org/officeDocument/2006/relationships/audio" Target="../media/media8.wav"/><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audio" Target="../media/media5.wav"/><Relationship Id="rId11" Type="http://schemas.microsoft.com/office/2007/relationships/media" Target="../media/media8.wav"/><Relationship Id="rId5" Type="http://schemas.microsoft.com/office/2007/relationships/media" Target="../media/media5.wav"/><Relationship Id="rId10" Type="http://schemas.openxmlformats.org/officeDocument/2006/relationships/audio" Target="../media/media7.wav"/><Relationship Id="rId4" Type="http://schemas.openxmlformats.org/officeDocument/2006/relationships/audio" Target="../media/media4.wav"/><Relationship Id="rId9" Type="http://schemas.microsoft.com/office/2007/relationships/media" Target="../media/media7.wav"/><Relationship Id="rId1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slide" Target="slide2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slide" Target="slide12.xml"/><Relationship Id="rId5" Type="http://schemas.openxmlformats.org/officeDocument/2006/relationships/image" Target="../media/image6.png"/><Relationship Id="rId10" Type="http://schemas.openxmlformats.org/officeDocument/2006/relationships/slide" Target="slide8.xml"/><Relationship Id="rId4" Type="http://schemas.openxmlformats.org/officeDocument/2006/relationships/image" Target="../media/image5.png"/><Relationship Id="rId9"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media" Target="../media/media2.aac"/><Relationship Id="rId2" Type="http://schemas.microsoft.com/office/2007/relationships/media" Target="../media/media1.aac"/><Relationship Id="rId1" Type="http://schemas.openxmlformats.org/officeDocument/2006/relationships/audio" Target="NULL" TargetMode="Externa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audio" Target="../media/media2.aac"/></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C7A7C57-30AD-42A6-AF60-8F9CC0A500EE}"/>
              </a:ext>
            </a:extLst>
          </p:cNvPr>
          <p:cNvPicPr>
            <a:picLocks noChangeAspect="1"/>
          </p:cNvPicPr>
          <p:nvPr/>
        </p:nvPicPr>
        <p:blipFill rotWithShape="1">
          <a:blip r:embed="rId2"/>
          <a:srcRect r="16575"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C7672-2159-438E-857F-A06AD76C0637}"/>
              </a:ext>
            </a:extLst>
          </p:cNvPr>
          <p:cNvSpPr>
            <a:spLocks noGrp="1"/>
          </p:cNvSpPr>
          <p:nvPr>
            <p:ph type="ctrTitle"/>
          </p:nvPr>
        </p:nvSpPr>
        <p:spPr>
          <a:xfrm>
            <a:off x="477981" y="1122363"/>
            <a:ext cx="5017944" cy="3204134"/>
          </a:xfrm>
        </p:spPr>
        <p:txBody>
          <a:bodyPr anchor="b">
            <a:noAutofit/>
          </a:bodyPr>
          <a:lstStyle/>
          <a:p>
            <a:pPr algn="l"/>
            <a:r>
              <a:rPr lang="en-IN" sz="4000" dirty="0"/>
              <a:t>Hear me if you can! (Audio Steganography)</a:t>
            </a:r>
          </a:p>
        </p:txBody>
      </p:sp>
      <p:sp>
        <p:nvSpPr>
          <p:cNvPr id="3" name="Subtitle 2">
            <a:extLst>
              <a:ext uri="{FF2B5EF4-FFF2-40B4-BE49-F238E27FC236}">
                <a16:creationId xmlns:a16="http://schemas.microsoft.com/office/drawing/2014/main" id="{222D7523-D564-4C65-BAC2-5198B44B2DE9}"/>
              </a:ext>
            </a:extLst>
          </p:cNvPr>
          <p:cNvSpPr>
            <a:spLocks noGrp="1"/>
          </p:cNvSpPr>
          <p:nvPr>
            <p:ph type="subTitle" idx="1"/>
          </p:nvPr>
        </p:nvSpPr>
        <p:spPr>
          <a:xfrm>
            <a:off x="477980" y="4676872"/>
            <a:ext cx="4023359" cy="1838990"/>
          </a:xfrm>
        </p:spPr>
        <p:txBody>
          <a:bodyPr>
            <a:normAutofit/>
          </a:bodyPr>
          <a:lstStyle/>
          <a:p>
            <a:pPr algn="l"/>
            <a:r>
              <a:rPr lang="en-IN" sz="2000" dirty="0"/>
              <a:t>CS 753: Course Project</a:t>
            </a:r>
          </a:p>
          <a:p>
            <a:pPr algn="l"/>
            <a:r>
              <a:rPr lang="en-IN" sz="2000" dirty="0" err="1"/>
              <a:t>Mithilesh</a:t>
            </a:r>
            <a:r>
              <a:rPr lang="en-IN" sz="2000" dirty="0"/>
              <a:t> Vaidya, 17D070011</a:t>
            </a:r>
          </a:p>
          <a:p>
            <a:pPr algn="l"/>
            <a:r>
              <a:rPr lang="en-IN" sz="2000" dirty="0"/>
              <a:t>Rishabh </a:t>
            </a:r>
            <a:r>
              <a:rPr lang="en-IN" sz="2000" dirty="0" err="1"/>
              <a:t>Dahale</a:t>
            </a:r>
            <a:r>
              <a:rPr lang="en-IN" sz="2000" dirty="0"/>
              <a:t>, 17D070008</a:t>
            </a:r>
          </a:p>
          <a:p>
            <a:pPr algn="l"/>
            <a:r>
              <a:rPr lang="en-IN" sz="2000" dirty="0"/>
              <a:t>Samyak Shah, 18D070062</a:t>
            </a:r>
          </a:p>
          <a:p>
            <a:pPr algn="l"/>
            <a:endParaRPr lang="en-IN" sz="2000" dirty="0"/>
          </a:p>
          <a:p>
            <a:pPr algn="l"/>
            <a:endParaRPr lang="en-IN"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6867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FD2E-6201-42B4-B09D-9DBB388E3407}"/>
              </a:ext>
            </a:extLst>
          </p:cNvPr>
          <p:cNvSpPr>
            <a:spLocks noGrp="1"/>
          </p:cNvSpPr>
          <p:nvPr>
            <p:ph type="title"/>
          </p:nvPr>
        </p:nvSpPr>
        <p:spPr>
          <a:xfrm>
            <a:off x="671170" y="567765"/>
            <a:ext cx="10930280" cy="3880409"/>
          </a:xfrm>
        </p:spPr>
        <p:txBody>
          <a:bodyPr/>
          <a:lstStyle/>
          <a:p>
            <a:r>
              <a:rPr lang="en-IN" dirty="0"/>
              <a:t>The ASR Model</a:t>
            </a:r>
            <a:br>
              <a:rPr lang="en-IN" sz="2000" dirty="0"/>
            </a:br>
            <a:br>
              <a:rPr lang="en-IN" dirty="0"/>
            </a:br>
            <a:r>
              <a:rPr lang="en-IN" sz="2000" dirty="0"/>
              <a:t>The ASR model we used is a simple CNN-RNN model (see figure below).</a:t>
            </a:r>
            <a:br>
              <a:rPr lang="en-IN" sz="2000" dirty="0"/>
            </a:br>
            <a:r>
              <a:rPr lang="en-IN" sz="2000" dirty="0"/>
              <a:t>The input to the model are log spectrograms and the outputs are phones</a:t>
            </a:r>
            <a:br>
              <a:rPr lang="en-IN" sz="2000" dirty="0"/>
            </a:br>
            <a:br>
              <a:rPr lang="en-IN" sz="2000" dirty="0"/>
            </a:br>
            <a:r>
              <a:rPr lang="en-IN" sz="2000" dirty="0"/>
              <a:t>We trained the model from scratch using the </a:t>
            </a:r>
            <a:r>
              <a:rPr lang="en-IN" sz="2000" b="1" dirty="0"/>
              <a:t>TIMIT</a:t>
            </a:r>
            <a:r>
              <a:rPr lang="en-IN" sz="2000" dirty="0"/>
              <a:t> dataset. TIMIT dataset is a collection of high-quality recordings of 630 individual speakers with 8 different American English accents. Each recording is up to 10 phonetically rich sentences.</a:t>
            </a:r>
            <a:br>
              <a:rPr lang="en-IN" sz="2000" dirty="0"/>
            </a:br>
            <a:br>
              <a:rPr lang="en-IN" sz="2000" dirty="0"/>
            </a:br>
            <a:r>
              <a:rPr lang="en-IN" sz="2000" dirty="0"/>
              <a:t>Using the above model and dataset we were able to achieve a PER (Phone Error Rate of </a:t>
            </a:r>
            <a:r>
              <a:rPr lang="en-IN" sz="2000" b="1" dirty="0"/>
              <a:t>19.7%.</a:t>
            </a:r>
          </a:p>
        </p:txBody>
      </p:sp>
      <p:pic>
        <p:nvPicPr>
          <p:cNvPr id="1026" name="Picture 2">
            <a:extLst>
              <a:ext uri="{FF2B5EF4-FFF2-40B4-BE49-F238E27FC236}">
                <a16:creationId xmlns:a16="http://schemas.microsoft.com/office/drawing/2014/main" id="{3BF5E5FB-BA32-4335-A723-97517F765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1" y="4295775"/>
            <a:ext cx="6515097" cy="21716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80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FD2E-6201-42B4-B09D-9DBB388E3407}"/>
              </a:ext>
            </a:extLst>
          </p:cNvPr>
          <p:cNvSpPr>
            <a:spLocks noGrp="1"/>
          </p:cNvSpPr>
          <p:nvPr>
            <p:ph type="title"/>
          </p:nvPr>
        </p:nvSpPr>
        <p:spPr>
          <a:xfrm>
            <a:off x="652120" y="396316"/>
            <a:ext cx="10058400" cy="1371600"/>
          </a:xfrm>
        </p:spPr>
        <p:txBody>
          <a:bodyPr/>
          <a:lstStyle/>
          <a:p>
            <a:r>
              <a:rPr lang="en-IN" dirty="0"/>
              <a:t>Text Encryption</a:t>
            </a:r>
            <a:br>
              <a:rPr lang="en-IN" dirty="0"/>
            </a:br>
            <a:r>
              <a:rPr lang="en-IN" sz="2000" dirty="0"/>
              <a:t>Information is encrypted by adding small perturbations (d) to the carrier audio </a:t>
            </a:r>
          </a:p>
        </p:txBody>
      </p:sp>
      <p:pic>
        <p:nvPicPr>
          <p:cNvPr id="4098" name="Picture 2">
            <a:extLst>
              <a:ext uri="{FF2B5EF4-FFF2-40B4-BE49-F238E27FC236}">
                <a16:creationId xmlns:a16="http://schemas.microsoft.com/office/drawing/2014/main" id="{C8217D53-9031-4100-B8CD-A4D77C48C9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00" t="1448" r="4400" b="483"/>
          <a:stretch/>
        </p:blipFill>
        <p:spPr bwMode="auto">
          <a:xfrm>
            <a:off x="6646622" y="1986991"/>
            <a:ext cx="4902783" cy="3352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25B694C1-05E5-4464-9C98-DE72B5FA1D43}"/>
              </a:ext>
            </a:extLst>
          </p:cNvPr>
          <p:cNvSpPr>
            <a:spLocks noGrp="1"/>
          </p:cNvSpPr>
          <p:nvPr>
            <p:ph idx="1"/>
          </p:nvPr>
        </p:nvSpPr>
        <p:spPr>
          <a:xfrm>
            <a:off x="857250" y="1767916"/>
            <a:ext cx="5410200" cy="4404284"/>
          </a:xfrm>
        </p:spPr>
        <p:txBody>
          <a:bodyPr>
            <a:normAutofit lnSpcReduction="10000"/>
          </a:bodyPr>
          <a:lstStyle/>
          <a:p>
            <a:pPr marL="0" indent="0" algn="just">
              <a:buNone/>
            </a:pPr>
            <a:r>
              <a:rPr lang="en-US" sz="1800" dirty="0"/>
              <a:t>We ran the algorithm for </a:t>
            </a:r>
            <a:r>
              <a:rPr lang="en-US" sz="1800" b="1" dirty="0"/>
              <a:t>30,000</a:t>
            </a:r>
            <a:r>
              <a:rPr lang="en-US" sz="1800" dirty="0"/>
              <a:t> </a:t>
            </a:r>
            <a:r>
              <a:rPr lang="en-US" sz="1800" b="1" dirty="0"/>
              <a:t>iterations</a:t>
            </a:r>
            <a:r>
              <a:rPr lang="en-US" sz="1800" dirty="0"/>
              <a:t> to get the target audio. The plot on the right is for an audio signal for ‘</a:t>
            </a:r>
            <a:r>
              <a:rPr lang="en-US" sz="1800" i="1" dirty="0"/>
              <a:t>Now I am become death, the destroyer of worlds’.</a:t>
            </a:r>
          </a:p>
          <a:p>
            <a:pPr marL="0" indent="0" algn="just">
              <a:buNone/>
            </a:pPr>
            <a:endParaRPr lang="en-US" sz="1800" dirty="0"/>
          </a:p>
          <a:p>
            <a:pPr marL="0" indent="0" algn="just">
              <a:buNone/>
            </a:pPr>
            <a:r>
              <a:rPr lang="en-US" sz="1800" dirty="0"/>
              <a:t>The initial audio file had notable noise in the background hence the distortions in the output audio caused due to the algorithm are almost imperceptible.</a:t>
            </a:r>
          </a:p>
          <a:p>
            <a:pPr marL="0" indent="0" algn="just">
              <a:buNone/>
            </a:pPr>
            <a:endParaRPr lang="en-US" sz="1800" dirty="0"/>
          </a:p>
          <a:p>
            <a:pPr marL="0" indent="0" algn="just">
              <a:buNone/>
            </a:pPr>
            <a:r>
              <a:rPr lang="en-US" sz="1800" dirty="0"/>
              <a:t>This audio and text pair was not present in the training set and the model was successfully able to encrypt the text in the audio.</a:t>
            </a:r>
            <a:endParaRPr lang="en-IN" sz="1800" dirty="0"/>
          </a:p>
        </p:txBody>
      </p:sp>
      <p:sp>
        <p:nvSpPr>
          <p:cNvPr id="5" name="Content Placeholder 2">
            <a:extLst>
              <a:ext uri="{FF2B5EF4-FFF2-40B4-BE49-F238E27FC236}">
                <a16:creationId xmlns:a16="http://schemas.microsoft.com/office/drawing/2014/main" id="{131BDFD5-26BA-4F05-AF97-3DE3497B18CE}"/>
              </a:ext>
            </a:extLst>
          </p:cNvPr>
          <p:cNvSpPr txBox="1">
            <a:spLocks/>
          </p:cNvSpPr>
          <p:nvPr/>
        </p:nvSpPr>
        <p:spPr>
          <a:xfrm>
            <a:off x="7708345" y="5468968"/>
            <a:ext cx="3841060" cy="517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IN" sz="1800" dirty="0"/>
              <a:t>Loss v/s no. of iterations</a:t>
            </a:r>
          </a:p>
        </p:txBody>
      </p:sp>
      <p:sp>
        <p:nvSpPr>
          <p:cNvPr id="6" name="Content Placeholder 2">
            <a:extLst>
              <a:ext uri="{FF2B5EF4-FFF2-40B4-BE49-F238E27FC236}">
                <a16:creationId xmlns:a16="http://schemas.microsoft.com/office/drawing/2014/main" id="{1DB8E92F-28A4-4210-B1AA-83BE56519FFE}"/>
              </a:ext>
            </a:extLst>
          </p:cNvPr>
          <p:cNvSpPr txBox="1">
            <a:spLocks/>
          </p:cNvSpPr>
          <p:nvPr/>
        </p:nvSpPr>
        <p:spPr>
          <a:xfrm>
            <a:off x="6646622" y="5856686"/>
            <a:ext cx="4902783" cy="51708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IN" sz="1800" dirty="0"/>
              <a:t>The spikes are caused due to lowering of the threshold after the model predicts the target text.</a:t>
            </a:r>
          </a:p>
        </p:txBody>
      </p:sp>
    </p:spTree>
    <p:extLst>
      <p:ext uri="{BB962C8B-B14F-4D97-AF65-F5344CB8AC3E}">
        <p14:creationId xmlns:p14="http://schemas.microsoft.com/office/powerpoint/2010/main" val="45724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484A-8FA6-4777-B16D-41945080961A}"/>
              </a:ext>
            </a:extLst>
          </p:cNvPr>
          <p:cNvSpPr>
            <a:spLocks noGrp="1"/>
          </p:cNvSpPr>
          <p:nvPr>
            <p:ph type="title"/>
          </p:nvPr>
        </p:nvSpPr>
        <p:spPr/>
        <p:txBody>
          <a:bodyPr/>
          <a:lstStyle/>
          <a:p>
            <a:r>
              <a:rPr lang="en-IN" dirty="0"/>
              <a:t>EXPERIMENTS</a:t>
            </a:r>
          </a:p>
        </p:txBody>
      </p:sp>
      <p:sp>
        <p:nvSpPr>
          <p:cNvPr id="3" name="Text Placeholder 2">
            <a:extLst>
              <a:ext uri="{FF2B5EF4-FFF2-40B4-BE49-F238E27FC236}">
                <a16:creationId xmlns:a16="http://schemas.microsoft.com/office/drawing/2014/main" id="{A354C023-C750-4066-B4D1-4E09CF52D53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2817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219075"/>
            <a:ext cx="10058400" cy="1371600"/>
          </a:xfrm>
        </p:spPr>
        <p:txBody>
          <a:bodyPr>
            <a:normAutofit/>
          </a:bodyPr>
          <a:lstStyle/>
          <a:p>
            <a:r>
              <a:rPr lang="en-IN" sz="3600" dirty="0"/>
              <a:t>Does initial noise affect the output?</a:t>
            </a:r>
          </a:p>
        </p:txBody>
      </p:sp>
      <p:graphicFrame>
        <p:nvGraphicFramePr>
          <p:cNvPr id="6" name="Table 6">
            <a:extLst>
              <a:ext uri="{FF2B5EF4-FFF2-40B4-BE49-F238E27FC236}">
                <a16:creationId xmlns:a16="http://schemas.microsoft.com/office/drawing/2014/main" id="{8D431981-E9E9-41F6-9FDA-01CA0B63C10D}"/>
              </a:ext>
            </a:extLst>
          </p:cNvPr>
          <p:cNvGraphicFramePr>
            <a:graphicFrameLocks noGrp="1"/>
          </p:cNvGraphicFramePr>
          <p:nvPr>
            <p:ph idx="1"/>
            <p:extLst>
              <p:ext uri="{D42A27DB-BD31-4B8C-83A1-F6EECF244321}">
                <p14:modId xmlns:p14="http://schemas.microsoft.com/office/powerpoint/2010/main" val="3328445502"/>
              </p:ext>
            </p:extLst>
          </p:nvPr>
        </p:nvGraphicFramePr>
        <p:xfrm>
          <a:off x="1066800" y="1370013"/>
          <a:ext cx="10058400" cy="2413557"/>
        </p:xfrm>
        <a:graphic>
          <a:graphicData uri="http://schemas.openxmlformats.org/drawingml/2006/table">
            <a:tbl>
              <a:tblPr firstRow="1" bandRow="1">
                <a:tableStyleId>{F5AB1C69-6EDB-4FF4-983F-18BD219EF322}</a:tableStyleId>
              </a:tblPr>
              <a:tblGrid>
                <a:gridCol w="657225">
                  <a:extLst>
                    <a:ext uri="{9D8B030D-6E8A-4147-A177-3AD203B41FA5}">
                      <a16:colId xmlns:a16="http://schemas.microsoft.com/office/drawing/2014/main" val="3041876331"/>
                    </a:ext>
                  </a:extLst>
                </a:gridCol>
                <a:gridCol w="1323975">
                  <a:extLst>
                    <a:ext uri="{9D8B030D-6E8A-4147-A177-3AD203B41FA5}">
                      <a16:colId xmlns:a16="http://schemas.microsoft.com/office/drawing/2014/main" val="2229006610"/>
                    </a:ext>
                  </a:extLst>
                </a:gridCol>
                <a:gridCol w="4219575">
                  <a:extLst>
                    <a:ext uri="{9D8B030D-6E8A-4147-A177-3AD203B41FA5}">
                      <a16:colId xmlns:a16="http://schemas.microsoft.com/office/drawing/2014/main" val="990782365"/>
                    </a:ext>
                  </a:extLst>
                </a:gridCol>
                <a:gridCol w="3857625">
                  <a:extLst>
                    <a:ext uri="{9D8B030D-6E8A-4147-A177-3AD203B41FA5}">
                      <a16:colId xmlns:a16="http://schemas.microsoft.com/office/drawing/2014/main" val="983603391"/>
                    </a:ext>
                  </a:extLst>
                </a:gridCol>
              </a:tblGrid>
              <a:tr h="712197">
                <a:tc>
                  <a:txBody>
                    <a:bodyPr/>
                    <a:lstStyle/>
                    <a:p>
                      <a:r>
                        <a:rPr lang="en-US" dirty="0"/>
                        <a:t>Sr. No.</a:t>
                      </a:r>
                      <a:endParaRPr lang="en-IN" dirty="0"/>
                    </a:p>
                  </a:txBody>
                  <a:tcPr/>
                </a:tc>
                <a:tc>
                  <a:txBody>
                    <a:bodyPr/>
                    <a:lstStyle/>
                    <a:p>
                      <a:pPr algn="ctr"/>
                      <a:r>
                        <a:rPr lang="en-US" dirty="0"/>
                        <a:t>Source</a:t>
                      </a:r>
                      <a:endParaRPr lang="en-IN" dirty="0"/>
                    </a:p>
                  </a:txBody>
                  <a:tcPr/>
                </a:tc>
                <a:tc>
                  <a:txBody>
                    <a:bodyPr/>
                    <a:lstStyle/>
                    <a:p>
                      <a:pPr algn="ctr"/>
                      <a:r>
                        <a:rPr lang="en-US" dirty="0"/>
                        <a:t>Actual Text in the Audio</a:t>
                      </a:r>
                      <a:endParaRPr lang="en-IN" dirty="0"/>
                    </a:p>
                  </a:txBody>
                  <a:tcPr/>
                </a:tc>
                <a:tc>
                  <a:txBody>
                    <a:bodyPr/>
                    <a:lstStyle/>
                    <a:p>
                      <a:pPr algn="ctr"/>
                      <a:r>
                        <a:rPr lang="en-US" dirty="0"/>
                        <a:t>Encoded Text</a:t>
                      </a:r>
                      <a:endParaRPr lang="en-IN" dirty="0"/>
                    </a:p>
                  </a:txBody>
                  <a:tcPr/>
                </a:tc>
                <a:extLst>
                  <a:ext uri="{0D108BD9-81ED-4DB2-BD59-A6C34878D82A}">
                    <a16:rowId xmlns:a16="http://schemas.microsoft.com/office/drawing/2014/main" val="218612982"/>
                  </a:ext>
                </a:extLst>
              </a:tr>
              <a:tr h="644369">
                <a:tc>
                  <a:txBody>
                    <a:bodyPr/>
                    <a:lstStyle/>
                    <a:p>
                      <a:r>
                        <a:rPr lang="en-US" sz="1600" dirty="0"/>
                        <a:t>1.</a:t>
                      </a:r>
                      <a:endParaRPr lang="en-IN" sz="1600" dirty="0"/>
                    </a:p>
                  </a:txBody>
                  <a:tcPr/>
                </a:tc>
                <a:tc>
                  <a:txBody>
                    <a:bodyPr/>
                    <a:lstStyle/>
                    <a:p>
                      <a:r>
                        <a:rPr lang="en-US" sz="1600" dirty="0"/>
                        <a:t>TIMIT</a:t>
                      </a:r>
                      <a:endParaRPr lang="en-IN" sz="1600" dirty="0"/>
                    </a:p>
                  </a:txBody>
                  <a:tcPr/>
                </a:tc>
                <a:tc>
                  <a:txBody>
                    <a:bodyPr/>
                    <a:lstStyle/>
                    <a:p>
                      <a:r>
                        <a:rPr lang="en-US" sz="1600" dirty="0"/>
                        <a:t>She had your dark suit in greasy wash water all year</a:t>
                      </a:r>
                      <a:endParaRPr lang="en-IN" sz="1600" dirty="0"/>
                    </a:p>
                  </a:txBody>
                  <a:tcPr/>
                </a:tc>
                <a:tc>
                  <a:txBody>
                    <a:bodyPr/>
                    <a:lstStyle/>
                    <a:p>
                      <a:r>
                        <a:rPr lang="en-US" sz="1600" dirty="0"/>
                        <a:t>Far below expectations</a:t>
                      </a:r>
                      <a:endParaRPr lang="en-IN" sz="1600" dirty="0"/>
                    </a:p>
                  </a:txBody>
                  <a:tcPr/>
                </a:tc>
                <a:extLst>
                  <a:ext uri="{0D108BD9-81ED-4DB2-BD59-A6C34878D82A}">
                    <a16:rowId xmlns:a16="http://schemas.microsoft.com/office/drawing/2014/main" val="4285529711"/>
                  </a:ext>
                </a:extLst>
              </a:tr>
              <a:tr h="412622">
                <a:tc>
                  <a:txBody>
                    <a:bodyPr/>
                    <a:lstStyle/>
                    <a:p>
                      <a:r>
                        <a:rPr lang="en-US" sz="1600" dirty="0"/>
                        <a:t>2.</a:t>
                      </a:r>
                      <a:endParaRPr lang="en-IN" sz="1600" dirty="0"/>
                    </a:p>
                  </a:txBody>
                  <a:tcPr/>
                </a:tc>
                <a:tc>
                  <a:txBody>
                    <a:bodyPr/>
                    <a:lstStyle/>
                    <a:p>
                      <a:r>
                        <a:rPr lang="en-US" sz="1600" dirty="0"/>
                        <a:t>TIMIT</a:t>
                      </a:r>
                      <a:endParaRPr lang="en-IN" sz="1600" dirty="0"/>
                    </a:p>
                  </a:txBody>
                  <a:tcPr/>
                </a:tc>
                <a:tc>
                  <a:txBody>
                    <a:bodyPr/>
                    <a:lstStyle/>
                    <a:p>
                      <a:r>
                        <a:rPr lang="en-US" sz="1600" dirty="0"/>
                        <a:t>Swing your arm as high as you can</a:t>
                      </a:r>
                      <a:endParaRPr lang="en-IN" sz="1600" dirty="0"/>
                    </a:p>
                  </a:txBody>
                  <a:tcPr/>
                </a:tc>
                <a:tc>
                  <a:txBody>
                    <a:bodyPr/>
                    <a:lstStyle/>
                    <a:p>
                      <a:r>
                        <a:rPr lang="en-US" sz="1600" dirty="0"/>
                        <a:t>Clean your oily rag like that</a:t>
                      </a:r>
                      <a:endParaRPr lang="en-IN" sz="1600" dirty="0"/>
                    </a:p>
                  </a:txBody>
                  <a:tcPr/>
                </a:tc>
                <a:extLst>
                  <a:ext uri="{0D108BD9-81ED-4DB2-BD59-A6C34878D82A}">
                    <a16:rowId xmlns:a16="http://schemas.microsoft.com/office/drawing/2014/main" val="733634549"/>
                  </a:ext>
                </a:extLst>
              </a:tr>
              <a:tr h="644369">
                <a:tc>
                  <a:txBody>
                    <a:bodyPr/>
                    <a:lstStyle/>
                    <a:p>
                      <a:r>
                        <a:rPr lang="en-US" sz="1600" dirty="0"/>
                        <a:t>3.</a:t>
                      </a:r>
                      <a:endParaRPr lang="en-IN" sz="1600" dirty="0"/>
                    </a:p>
                  </a:txBody>
                  <a:tcPr/>
                </a:tc>
                <a:tc>
                  <a:txBody>
                    <a:bodyPr/>
                    <a:lstStyle/>
                    <a:p>
                      <a:r>
                        <a:rPr lang="en-US" sz="1600" dirty="0"/>
                        <a:t>Internet</a:t>
                      </a:r>
                      <a:endParaRPr lang="en-IN" sz="1600" dirty="0"/>
                    </a:p>
                  </a:txBody>
                  <a:tcPr/>
                </a:tc>
                <a:tc>
                  <a:txBody>
                    <a:bodyPr/>
                    <a:lstStyle/>
                    <a:p>
                      <a:r>
                        <a:rPr lang="en-US" sz="1600" dirty="0"/>
                        <a:t>Now I am become death, the destroyer of the world</a:t>
                      </a:r>
                      <a:endParaRPr lang="en-IN" sz="1600" dirty="0"/>
                    </a:p>
                  </a:txBody>
                  <a:tcPr/>
                </a:tc>
                <a:tc>
                  <a:txBody>
                    <a:bodyPr/>
                    <a:lstStyle/>
                    <a:p>
                      <a:r>
                        <a:rPr lang="en-US" sz="1600" dirty="0"/>
                        <a:t>Automatic Speech Recognition</a:t>
                      </a:r>
                      <a:endParaRPr lang="en-IN" sz="1600" dirty="0"/>
                    </a:p>
                  </a:txBody>
                  <a:tcPr/>
                </a:tc>
                <a:extLst>
                  <a:ext uri="{0D108BD9-81ED-4DB2-BD59-A6C34878D82A}">
                    <a16:rowId xmlns:a16="http://schemas.microsoft.com/office/drawing/2014/main" val="2175774716"/>
                  </a:ext>
                </a:extLst>
              </a:tr>
            </a:tbl>
          </a:graphicData>
        </a:graphic>
      </p:graphicFrame>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895350" y="4053916"/>
            <a:ext cx="10401300" cy="24135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800" dirty="0"/>
              <a:t> For the first two recordings the input audio has no noise. As a result the small perturbation caused due to the algorithm becomes perceptible.</a:t>
            </a:r>
          </a:p>
          <a:p>
            <a:pPr algn="just">
              <a:buFont typeface="Wingdings" panose="05000000000000000000" pitchFamily="2" charset="2"/>
              <a:buChar char="Ø"/>
            </a:pPr>
            <a:r>
              <a:rPr lang="en-US" sz="1800" dirty="0"/>
              <a:t> For the third recording, the input audio has significant noise in the background. As a result the difference between the original audio and the encoded audio is imperceptible!</a:t>
            </a:r>
            <a:endParaRPr lang="en-IN" sz="1800" dirty="0"/>
          </a:p>
        </p:txBody>
      </p:sp>
    </p:spTree>
    <p:extLst>
      <p:ext uri="{BB962C8B-B14F-4D97-AF65-F5344CB8AC3E}">
        <p14:creationId xmlns:p14="http://schemas.microsoft.com/office/powerpoint/2010/main" val="155343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219075"/>
            <a:ext cx="10058400" cy="1371600"/>
          </a:xfrm>
        </p:spPr>
        <p:txBody>
          <a:bodyPr>
            <a:normAutofit/>
          </a:bodyPr>
          <a:lstStyle/>
          <a:p>
            <a:r>
              <a:rPr lang="en-IN" sz="3600" dirty="0"/>
              <a:t>Does initial noise affect the output?</a:t>
            </a:r>
          </a:p>
        </p:txBody>
      </p:sp>
      <p:graphicFrame>
        <p:nvGraphicFramePr>
          <p:cNvPr id="6" name="Table 6">
            <a:extLst>
              <a:ext uri="{FF2B5EF4-FFF2-40B4-BE49-F238E27FC236}">
                <a16:creationId xmlns:a16="http://schemas.microsoft.com/office/drawing/2014/main" id="{8D431981-E9E9-41F6-9FDA-01CA0B63C10D}"/>
              </a:ext>
            </a:extLst>
          </p:cNvPr>
          <p:cNvGraphicFramePr>
            <a:graphicFrameLocks noGrp="1"/>
          </p:cNvGraphicFramePr>
          <p:nvPr>
            <p:ph idx="1"/>
            <p:extLst>
              <p:ext uri="{D42A27DB-BD31-4B8C-83A1-F6EECF244321}">
                <p14:modId xmlns:p14="http://schemas.microsoft.com/office/powerpoint/2010/main" val="2071835781"/>
              </p:ext>
            </p:extLst>
          </p:nvPr>
        </p:nvGraphicFramePr>
        <p:xfrm>
          <a:off x="1066800" y="1370013"/>
          <a:ext cx="10058400" cy="2580055"/>
        </p:xfrm>
        <a:graphic>
          <a:graphicData uri="http://schemas.openxmlformats.org/drawingml/2006/table">
            <a:tbl>
              <a:tblPr firstRow="1" bandRow="1">
                <a:tableStyleId>{F5AB1C69-6EDB-4FF4-983F-18BD219EF322}</a:tableStyleId>
              </a:tblPr>
              <a:tblGrid>
                <a:gridCol w="657225">
                  <a:extLst>
                    <a:ext uri="{9D8B030D-6E8A-4147-A177-3AD203B41FA5}">
                      <a16:colId xmlns:a16="http://schemas.microsoft.com/office/drawing/2014/main" val="3041876331"/>
                    </a:ext>
                  </a:extLst>
                </a:gridCol>
                <a:gridCol w="1323975">
                  <a:extLst>
                    <a:ext uri="{9D8B030D-6E8A-4147-A177-3AD203B41FA5}">
                      <a16:colId xmlns:a16="http://schemas.microsoft.com/office/drawing/2014/main" val="2229006610"/>
                    </a:ext>
                  </a:extLst>
                </a:gridCol>
                <a:gridCol w="4219575">
                  <a:extLst>
                    <a:ext uri="{9D8B030D-6E8A-4147-A177-3AD203B41FA5}">
                      <a16:colId xmlns:a16="http://schemas.microsoft.com/office/drawing/2014/main" val="990782365"/>
                    </a:ext>
                  </a:extLst>
                </a:gridCol>
                <a:gridCol w="3857625">
                  <a:extLst>
                    <a:ext uri="{9D8B030D-6E8A-4147-A177-3AD203B41FA5}">
                      <a16:colId xmlns:a16="http://schemas.microsoft.com/office/drawing/2014/main" val="983603391"/>
                    </a:ext>
                  </a:extLst>
                </a:gridCol>
              </a:tblGrid>
              <a:tr h="712197">
                <a:tc>
                  <a:txBody>
                    <a:bodyPr/>
                    <a:lstStyle/>
                    <a:p>
                      <a:r>
                        <a:rPr lang="en-US" dirty="0"/>
                        <a:t>Sr. No.</a:t>
                      </a:r>
                      <a:endParaRPr lang="en-IN" dirty="0"/>
                    </a:p>
                  </a:txBody>
                  <a:tcPr/>
                </a:tc>
                <a:tc>
                  <a:txBody>
                    <a:bodyPr/>
                    <a:lstStyle/>
                    <a:p>
                      <a:pPr algn="ctr"/>
                      <a:r>
                        <a:rPr lang="en-US" dirty="0"/>
                        <a:t>Source</a:t>
                      </a:r>
                      <a:endParaRPr lang="en-IN" dirty="0"/>
                    </a:p>
                  </a:txBody>
                  <a:tcPr/>
                </a:tc>
                <a:tc>
                  <a:txBody>
                    <a:bodyPr/>
                    <a:lstStyle/>
                    <a:p>
                      <a:pPr algn="ctr"/>
                      <a:r>
                        <a:rPr lang="en-US" dirty="0"/>
                        <a:t>Input Audio</a:t>
                      </a:r>
                      <a:endParaRPr lang="en-IN" dirty="0"/>
                    </a:p>
                  </a:txBody>
                  <a:tcPr/>
                </a:tc>
                <a:tc>
                  <a:txBody>
                    <a:bodyPr/>
                    <a:lstStyle/>
                    <a:p>
                      <a:pPr algn="ctr"/>
                      <a:r>
                        <a:rPr lang="en-US" dirty="0"/>
                        <a:t>Encoded Audio</a:t>
                      </a:r>
                      <a:endParaRPr lang="en-IN" dirty="0"/>
                    </a:p>
                  </a:txBody>
                  <a:tcPr/>
                </a:tc>
                <a:extLst>
                  <a:ext uri="{0D108BD9-81ED-4DB2-BD59-A6C34878D82A}">
                    <a16:rowId xmlns:a16="http://schemas.microsoft.com/office/drawing/2014/main" val="218612982"/>
                  </a:ext>
                </a:extLst>
              </a:tr>
              <a:tr h="644369">
                <a:tc>
                  <a:txBody>
                    <a:bodyPr/>
                    <a:lstStyle/>
                    <a:p>
                      <a:r>
                        <a:rPr lang="en-US" sz="1600" dirty="0"/>
                        <a:t>1.</a:t>
                      </a:r>
                      <a:endParaRPr lang="en-IN" sz="1600" dirty="0"/>
                    </a:p>
                  </a:txBody>
                  <a:tcPr/>
                </a:tc>
                <a:tc>
                  <a:txBody>
                    <a:bodyPr/>
                    <a:lstStyle/>
                    <a:p>
                      <a:r>
                        <a:rPr lang="en-US" sz="1600" dirty="0"/>
                        <a:t>TIMIT</a:t>
                      </a:r>
                      <a:endParaRPr lang="en-IN" sz="1600" dirty="0"/>
                    </a:p>
                  </a:txBody>
                  <a:tcPr/>
                </a:tc>
                <a:tc>
                  <a:txBody>
                    <a:bodyPr/>
                    <a:lstStyle/>
                    <a:p>
                      <a:endParaRPr lang="en-US" sz="1600" dirty="0"/>
                    </a:p>
                    <a:p>
                      <a:endParaRPr lang="en-IN" sz="1600" dirty="0"/>
                    </a:p>
                  </a:txBody>
                  <a:tcPr/>
                </a:tc>
                <a:tc>
                  <a:txBody>
                    <a:bodyPr/>
                    <a:lstStyle/>
                    <a:p>
                      <a:endParaRPr lang="en-IN" sz="1600" dirty="0"/>
                    </a:p>
                  </a:txBody>
                  <a:tcPr/>
                </a:tc>
                <a:extLst>
                  <a:ext uri="{0D108BD9-81ED-4DB2-BD59-A6C34878D82A}">
                    <a16:rowId xmlns:a16="http://schemas.microsoft.com/office/drawing/2014/main" val="4285529711"/>
                  </a:ext>
                </a:extLst>
              </a:tr>
              <a:tr h="412622">
                <a:tc>
                  <a:txBody>
                    <a:bodyPr/>
                    <a:lstStyle/>
                    <a:p>
                      <a:r>
                        <a:rPr lang="en-US" sz="1600" dirty="0"/>
                        <a:t>2.</a:t>
                      </a:r>
                      <a:endParaRPr lang="en-IN" sz="1600" dirty="0"/>
                    </a:p>
                  </a:txBody>
                  <a:tcPr/>
                </a:tc>
                <a:tc>
                  <a:txBody>
                    <a:bodyPr/>
                    <a:lstStyle/>
                    <a:p>
                      <a:r>
                        <a:rPr lang="en-US" sz="1600" dirty="0"/>
                        <a:t>TIMIT</a:t>
                      </a:r>
                      <a:endParaRPr lang="en-IN" sz="1600" dirty="0"/>
                    </a:p>
                  </a:txBody>
                  <a:tcPr/>
                </a:tc>
                <a:tc>
                  <a:txBody>
                    <a:bodyPr/>
                    <a:lstStyle/>
                    <a:p>
                      <a:endParaRPr lang="en-US" sz="1600" dirty="0"/>
                    </a:p>
                    <a:p>
                      <a:endParaRPr lang="en-US" sz="1600" dirty="0"/>
                    </a:p>
                  </a:txBody>
                  <a:tcPr/>
                </a:tc>
                <a:tc>
                  <a:txBody>
                    <a:bodyPr/>
                    <a:lstStyle/>
                    <a:p>
                      <a:endParaRPr lang="en-IN" sz="1600" dirty="0"/>
                    </a:p>
                  </a:txBody>
                  <a:tcPr/>
                </a:tc>
                <a:extLst>
                  <a:ext uri="{0D108BD9-81ED-4DB2-BD59-A6C34878D82A}">
                    <a16:rowId xmlns:a16="http://schemas.microsoft.com/office/drawing/2014/main" val="733634549"/>
                  </a:ext>
                </a:extLst>
              </a:tr>
              <a:tr h="644369">
                <a:tc>
                  <a:txBody>
                    <a:bodyPr/>
                    <a:lstStyle/>
                    <a:p>
                      <a:r>
                        <a:rPr lang="en-US" sz="1600" dirty="0"/>
                        <a:t>3.</a:t>
                      </a:r>
                      <a:endParaRPr lang="en-IN" sz="1600" dirty="0"/>
                    </a:p>
                  </a:txBody>
                  <a:tcPr/>
                </a:tc>
                <a:tc>
                  <a:txBody>
                    <a:bodyPr/>
                    <a:lstStyle/>
                    <a:p>
                      <a:r>
                        <a:rPr lang="en-US" sz="1600" dirty="0"/>
                        <a:t>Internet</a:t>
                      </a:r>
                      <a:endParaRPr lang="en-IN" sz="1600" dirty="0"/>
                    </a:p>
                  </a:txBody>
                  <a:tcPr/>
                </a:tc>
                <a:tc>
                  <a:txBody>
                    <a:bodyPr/>
                    <a:lstStyle/>
                    <a:p>
                      <a:endParaRPr lang="en-IN" sz="1600" dirty="0"/>
                    </a:p>
                  </a:txBody>
                  <a:tcPr/>
                </a:tc>
                <a:tc>
                  <a:txBody>
                    <a:bodyPr/>
                    <a:lstStyle/>
                    <a:p>
                      <a:endParaRPr lang="en-IN" sz="1600" dirty="0"/>
                    </a:p>
                  </a:txBody>
                  <a:tcPr/>
                </a:tc>
                <a:extLst>
                  <a:ext uri="{0D108BD9-81ED-4DB2-BD59-A6C34878D82A}">
                    <a16:rowId xmlns:a16="http://schemas.microsoft.com/office/drawing/2014/main" val="2175774716"/>
                  </a:ext>
                </a:extLst>
              </a:tr>
            </a:tbl>
          </a:graphicData>
        </a:graphic>
      </p:graphicFrame>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895350" y="4053916"/>
            <a:ext cx="10401300" cy="24135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800" dirty="0"/>
              <a:t> For the first two recordings the input audio has no noise. As a result the small perturbation caused due to the algorithm becomes perceptible.</a:t>
            </a:r>
          </a:p>
          <a:p>
            <a:pPr algn="just">
              <a:buFont typeface="Wingdings" panose="05000000000000000000" pitchFamily="2" charset="2"/>
              <a:buChar char="Ø"/>
            </a:pPr>
            <a:r>
              <a:rPr lang="en-US" sz="1800" dirty="0"/>
              <a:t> For the third recording, the input audio has significant noise in the background. As a result the difference between the original audio and the encoded audio is imperceptible!</a:t>
            </a:r>
            <a:endParaRPr lang="en-IN" sz="1800" dirty="0"/>
          </a:p>
        </p:txBody>
      </p:sp>
      <p:pic>
        <p:nvPicPr>
          <p:cNvPr id="3" name="Carrier Audio">
            <a:hlinkClick r:id="" action="ppaction://media"/>
            <a:extLst>
              <a:ext uri="{FF2B5EF4-FFF2-40B4-BE49-F238E27FC236}">
                <a16:creationId xmlns:a16="http://schemas.microsoft.com/office/drawing/2014/main" id="{86E80BE8-B1CB-4822-A421-07C9264FBA3B}"/>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4749800" y="2212695"/>
            <a:ext cx="406400" cy="406400"/>
          </a:xfrm>
          <a:prstGeom prst="rect">
            <a:avLst/>
          </a:prstGeom>
          <a:ln>
            <a:noFill/>
          </a:ln>
          <a:effectLst>
            <a:outerShdw blurRad="292100" dist="139700" dir="2700000" algn="tl" rotWithShape="0">
              <a:srgbClr val="333333">
                <a:alpha val="65000"/>
              </a:srgbClr>
            </a:outerShdw>
          </a:effectLst>
        </p:spPr>
      </p:pic>
      <p:pic>
        <p:nvPicPr>
          <p:cNvPr id="4" name="Encrypted Audio">
            <a:hlinkClick r:id="" action="ppaction://media"/>
            <a:extLst>
              <a:ext uri="{FF2B5EF4-FFF2-40B4-BE49-F238E27FC236}">
                <a16:creationId xmlns:a16="http://schemas.microsoft.com/office/drawing/2014/main" id="{668408DB-B396-47C6-B991-CE6AA2052FC9}"/>
              </a:ext>
            </a:extLst>
          </p:cNvPr>
          <p:cNvPicPr>
            <a:picLocks noChangeAspect="1"/>
          </p:cNvPicPr>
          <p:nvPr>
            <a:audioFile r:link="rId4"/>
            <p:extLst>
              <p:ext uri="{DAA4B4D4-6D71-4841-9C94-3DE7FCFB9230}">
                <p14:media xmlns:p14="http://schemas.microsoft.com/office/powerpoint/2010/main" r:embed="rId3"/>
              </p:ext>
            </p:extLst>
          </p:nvPr>
        </p:nvPicPr>
        <p:blipFill>
          <a:blip r:embed="rId14"/>
          <a:stretch>
            <a:fillRect/>
          </a:stretch>
        </p:blipFill>
        <p:spPr>
          <a:xfrm>
            <a:off x="8950325" y="2212695"/>
            <a:ext cx="406400" cy="406400"/>
          </a:xfrm>
          <a:prstGeom prst="rect">
            <a:avLst/>
          </a:prstGeom>
          <a:ln>
            <a:noFill/>
          </a:ln>
          <a:effectLst>
            <a:outerShdw blurRad="292100" dist="139700" dir="2700000" algn="tl" rotWithShape="0">
              <a:srgbClr val="333333">
                <a:alpha val="65000"/>
              </a:srgbClr>
            </a:outerShdw>
          </a:effectLst>
        </p:spPr>
      </p:pic>
      <p:pic>
        <p:nvPicPr>
          <p:cNvPr id="5" name="Encrypted Audio">
            <a:hlinkClick r:id="" action="ppaction://media"/>
            <a:extLst>
              <a:ext uri="{FF2B5EF4-FFF2-40B4-BE49-F238E27FC236}">
                <a16:creationId xmlns:a16="http://schemas.microsoft.com/office/drawing/2014/main" id="{B03AB204-54F7-4679-A49B-56D1894159AF}"/>
              </a:ext>
            </a:extLst>
          </p:cNvPr>
          <p:cNvPicPr>
            <a:picLocks noChangeAspect="1"/>
          </p:cNvPicPr>
          <p:nvPr>
            <a:audioFile r:link="rId6"/>
            <p:extLst>
              <p:ext uri="{DAA4B4D4-6D71-4841-9C94-3DE7FCFB9230}">
                <p14:media xmlns:p14="http://schemas.microsoft.com/office/powerpoint/2010/main" r:embed="rId5"/>
              </p:ext>
            </p:extLst>
          </p:nvPr>
        </p:nvPicPr>
        <p:blipFill>
          <a:blip r:embed="rId14"/>
          <a:stretch>
            <a:fillRect/>
          </a:stretch>
        </p:blipFill>
        <p:spPr>
          <a:xfrm>
            <a:off x="8950325" y="2834715"/>
            <a:ext cx="406400" cy="406400"/>
          </a:xfrm>
          <a:prstGeom prst="rect">
            <a:avLst/>
          </a:prstGeom>
          <a:ln>
            <a:noFill/>
          </a:ln>
          <a:effectLst>
            <a:outerShdw blurRad="292100" dist="139700" dir="2700000" algn="tl" rotWithShape="0">
              <a:srgbClr val="333333">
                <a:alpha val="65000"/>
              </a:srgbClr>
            </a:outerShdw>
          </a:effectLst>
        </p:spPr>
      </p:pic>
      <p:pic>
        <p:nvPicPr>
          <p:cNvPr id="8" name="Carrier Audio">
            <a:hlinkClick r:id="" action="ppaction://media"/>
            <a:extLst>
              <a:ext uri="{FF2B5EF4-FFF2-40B4-BE49-F238E27FC236}">
                <a16:creationId xmlns:a16="http://schemas.microsoft.com/office/drawing/2014/main" id="{332B134F-BA38-4ECE-9B52-A8B981D9542A}"/>
              </a:ext>
            </a:extLst>
          </p:cNvPr>
          <p:cNvPicPr>
            <a:picLocks noChangeAspect="1"/>
          </p:cNvPicPr>
          <p:nvPr>
            <a:audioFile r:link="rId8"/>
            <p:extLst>
              <p:ext uri="{DAA4B4D4-6D71-4841-9C94-3DE7FCFB9230}">
                <p14:media xmlns:p14="http://schemas.microsoft.com/office/powerpoint/2010/main" r:embed="rId7"/>
              </p:ext>
            </p:extLst>
          </p:nvPr>
        </p:nvPicPr>
        <p:blipFill>
          <a:blip r:embed="rId14"/>
          <a:stretch>
            <a:fillRect/>
          </a:stretch>
        </p:blipFill>
        <p:spPr>
          <a:xfrm>
            <a:off x="4749800" y="2834715"/>
            <a:ext cx="406400" cy="406400"/>
          </a:xfrm>
          <a:prstGeom prst="rect">
            <a:avLst/>
          </a:prstGeom>
          <a:ln>
            <a:noFill/>
          </a:ln>
          <a:effectLst>
            <a:outerShdw blurRad="292100" dist="139700" dir="2700000" algn="tl" rotWithShape="0">
              <a:srgbClr val="333333">
                <a:alpha val="65000"/>
              </a:srgbClr>
            </a:outerShdw>
          </a:effectLst>
        </p:spPr>
      </p:pic>
      <p:pic>
        <p:nvPicPr>
          <p:cNvPr id="9" name="Carrier Audio">
            <a:hlinkClick r:id="" action="ppaction://media"/>
            <a:extLst>
              <a:ext uri="{FF2B5EF4-FFF2-40B4-BE49-F238E27FC236}">
                <a16:creationId xmlns:a16="http://schemas.microsoft.com/office/drawing/2014/main" id="{D1BB7554-0AD5-4801-BE71-209EBB49FAE0}"/>
              </a:ext>
            </a:extLst>
          </p:cNvPr>
          <p:cNvPicPr>
            <a:picLocks noChangeAspect="1"/>
          </p:cNvPicPr>
          <p:nvPr>
            <a:audioFile r:link="rId10"/>
            <p:extLst>
              <p:ext uri="{DAA4B4D4-6D71-4841-9C94-3DE7FCFB9230}">
                <p14:media xmlns:p14="http://schemas.microsoft.com/office/powerpoint/2010/main" r:embed="rId9"/>
              </p:ext>
            </p:extLst>
          </p:nvPr>
        </p:nvPicPr>
        <p:blipFill>
          <a:blip r:embed="rId14"/>
          <a:stretch>
            <a:fillRect/>
          </a:stretch>
        </p:blipFill>
        <p:spPr>
          <a:xfrm>
            <a:off x="4749800" y="3415741"/>
            <a:ext cx="406400" cy="406400"/>
          </a:xfrm>
          <a:prstGeom prst="rect">
            <a:avLst/>
          </a:prstGeom>
          <a:ln>
            <a:noFill/>
          </a:ln>
          <a:effectLst>
            <a:outerShdw blurRad="292100" dist="139700" dir="2700000" algn="tl" rotWithShape="0">
              <a:srgbClr val="333333">
                <a:alpha val="65000"/>
              </a:srgbClr>
            </a:outerShdw>
          </a:effectLst>
        </p:spPr>
      </p:pic>
      <p:pic>
        <p:nvPicPr>
          <p:cNvPr id="10" name="Encrypted Audio">
            <a:hlinkClick r:id="" action="ppaction://media"/>
            <a:extLst>
              <a:ext uri="{FF2B5EF4-FFF2-40B4-BE49-F238E27FC236}">
                <a16:creationId xmlns:a16="http://schemas.microsoft.com/office/drawing/2014/main" id="{B6578036-FB04-47E6-98CB-3F8D24C89E2F}"/>
              </a:ext>
            </a:extLst>
          </p:cNvPr>
          <p:cNvPicPr>
            <a:picLocks noChangeAspect="1"/>
          </p:cNvPicPr>
          <p:nvPr>
            <a:audioFile r:link="rId12"/>
            <p:extLst>
              <p:ext uri="{DAA4B4D4-6D71-4841-9C94-3DE7FCFB9230}">
                <p14:media xmlns:p14="http://schemas.microsoft.com/office/powerpoint/2010/main" r:embed="rId11"/>
              </p:ext>
            </p:extLst>
          </p:nvPr>
        </p:nvPicPr>
        <p:blipFill>
          <a:blip r:embed="rId14"/>
          <a:stretch>
            <a:fillRect/>
          </a:stretch>
        </p:blipFill>
        <p:spPr>
          <a:xfrm>
            <a:off x="8950325" y="3456735"/>
            <a:ext cx="406400" cy="40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8580190"/>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3"/>
                </p:tgtEl>
              </p:cMediaNode>
            </p:audio>
            <p:audio>
              <p:cMediaNode vol="80000">
                <p:cTn id="3" fill="hold" display="0">
                  <p:stCondLst>
                    <p:cond delay="indefinite"/>
                  </p:stCondLst>
                  <p:endCondLst>
                    <p:cond evt="onStopAudio" delay="0">
                      <p:tgtEl>
                        <p:sldTgt/>
                      </p:tgtEl>
                    </p:cond>
                  </p:endCondLst>
                </p:cTn>
                <p:tgtEl>
                  <p:spTgt spid="4"/>
                </p:tgtEl>
              </p:cMediaNode>
            </p:audio>
            <p:audio>
              <p:cMediaNode vol="80000">
                <p:cTn id="4" fill="hold" display="0">
                  <p:stCondLst>
                    <p:cond delay="indefinite"/>
                  </p:stCondLst>
                  <p:endCondLst>
                    <p:cond evt="onStopAudio" delay="0">
                      <p:tgtEl>
                        <p:sldTgt/>
                      </p:tgtEl>
                    </p:cond>
                  </p:endCondLst>
                </p:cTn>
                <p:tgtEl>
                  <p:spTgt spid="5"/>
                </p:tgtEl>
              </p:cMediaNode>
            </p:audio>
            <p:audio>
              <p:cMediaNode vol="80000">
                <p:cTn id="5" fill="hold" display="0">
                  <p:stCondLst>
                    <p:cond delay="indefinite"/>
                  </p:stCondLst>
                  <p:endCondLst>
                    <p:cond evt="onStopAudio" delay="0">
                      <p:tgtEl>
                        <p:sldTgt/>
                      </p:tgtEl>
                    </p:cond>
                  </p:endCondLst>
                </p:cTn>
                <p:tgtEl>
                  <p:spTgt spid="8"/>
                </p:tgtEl>
              </p:cMediaNode>
            </p:audio>
            <p:audio>
              <p:cMediaNode vol="80000">
                <p:cTn id="6" fill="hold" display="0">
                  <p:stCondLst>
                    <p:cond delay="indefinite"/>
                  </p:stCondLst>
                  <p:endCondLst>
                    <p:cond evt="onStopAudio" delay="0">
                      <p:tgtEl>
                        <p:sldTgt/>
                      </p:tgtEl>
                    </p:cond>
                  </p:endCondLst>
                </p:cTn>
                <p:tgtEl>
                  <p:spTgt spid="9"/>
                </p:tgtEl>
              </p:cMediaNode>
            </p:audio>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44097"/>
            <a:ext cx="10915650" cy="1371600"/>
          </a:xfrm>
        </p:spPr>
        <p:txBody>
          <a:bodyPr>
            <a:normAutofit/>
          </a:bodyPr>
          <a:lstStyle/>
          <a:p>
            <a:r>
              <a:rPr lang="en-IN" sz="3600" dirty="0"/>
              <a:t>How is PESQ score affected by no. of iterations?</a:t>
            </a:r>
          </a:p>
        </p:txBody>
      </p:sp>
      <p:pic>
        <p:nvPicPr>
          <p:cNvPr id="8" name="Picture 7">
            <a:extLst>
              <a:ext uri="{FF2B5EF4-FFF2-40B4-BE49-F238E27FC236}">
                <a16:creationId xmlns:a16="http://schemas.microsoft.com/office/drawing/2014/main" id="{AC605154-A54D-41D4-A237-273C69DEE1A9}"/>
              </a:ext>
            </a:extLst>
          </p:cNvPr>
          <p:cNvPicPr>
            <a:picLocks noChangeAspect="1"/>
          </p:cNvPicPr>
          <p:nvPr/>
        </p:nvPicPr>
        <p:blipFill>
          <a:blip r:embed="rId2"/>
          <a:stretch>
            <a:fillRect/>
          </a:stretch>
        </p:blipFill>
        <p:spPr>
          <a:xfrm>
            <a:off x="457200" y="1070415"/>
            <a:ext cx="4992237" cy="3531405"/>
          </a:xfrm>
          <a:prstGeom prst="rect">
            <a:avLst/>
          </a:prstGeom>
        </p:spPr>
      </p:pic>
      <p:sp>
        <p:nvSpPr>
          <p:cNvPr id="9" name="TextBox 8">
            <a:extLst>
              <a:ext uri="{FF2B5EF4-FFF2-40B4-BE49-F238E27FC236}">
                <a16:creationId xmlns:a16="http://schemas.microsoft.com/office/drawing/2014/main" id="{6A669911-42A7-4009-8DC8-A3F776951CE1}"/>
              </a:ext>
            </a:extLst>
          </p:cNvPr>
          <p:cNvSpPr txBox="1"/>
          <p:nvPr/>
        </p:nvSpPr>
        <p:spPr>
          <a:xfrm>
            <a:off x="4800600" y="6475349"/>
            <a:ext cx="7305261" cy="338554"/>
          </a:xfrm>
          <a:prstGeom prst="rect">
            <a:avLst/>
          </a:prstGeom>
          <a:noFill/>
        </p:spPr>
        <p:txBody>
          <a:bodyPr wrap="square" rtlCol="0">
            <a:spAutoFit/>
          </a:bodyPr>
          <a:lstStyle/>
          <a:p>
            <a:r>
              <a:rPr lang="en-IN" sz="1600" dirty="0"/>
              <a:t>Sentence to Phone Conversion – </a:t>
            </a:r>
            <a:r>
              <a:rPr lang="en-IN" sz="1600" b="0" i="0" dirty="0">
                <a:solidFill>
                  <a:srgbClr val="000000"/>
                </a:solidFill>
                <a:effectLst/>
                <a:latin typeface="Times New Roman" panose="02020603050405020304" pitchFamily="18" charset="0"/>
              </a:rPr>
              <a:t>http://www.speech.cs.cmu.edu/cgi-bin/cmudict</a:t>
            </a:r>
            <a:endParaRPr lang="en-IN" sz="1600" dirty="0"/>
          </a:p>
        </p:txBody>
      </p:sp>
      <p:graphicFrame>
        <p:nvGraphicFramePr>
          <p:cNvPr id="10" name="Table 3">
            <a:extLst>
              <a:ext uri="{FF2B5EF4-FFF2-40B4-BE49-F238E27FC236}">
                <a16:creationId xmlns:a16="http://schemas.microsoft.com/office/drawing/2014/main" id="{35B2EDCD-70E0-4393-96EE-36561305A9ED}"/>
              </a:ext>
            </a:extLst>
          </p:cNvPr>
          <p:cNvGraphicFramePr>
            <a:graphicFrameLocks noGrp="1"/>
          </p:cNvGraphicFramePr>
          <p:nvPr>
            <p:extLst>
              <p:ext uri="{D42A27DB-BD31-4B8C-83A1-F6EECF244321}">
                <p14:modId xmlns:p14="http://schemas.microsoft.com/office/powerpoint/2010/main" val="3291911872"/>
              </p:ext>
            </p:extLst>
          </p:nvPr>
        </p:nvGraphicFramePr>
        <p:xfrm>
          <a:off x="810762" y="4692978"/>
          <a:ext cx="4705352" cy="1656080"/>
        </p:xfrm>
        <a:graphic>
          <a:graphicData uri="http://schemas.openxmlformats.org/drawingml/2006/table">
            <a:tbl>
              <a:tblPr firstRow="1" bandRow="1">
                <a:tableStyleId>{0505E3EF-67EA-436B-97B2-0124C06EBD24}</a:tableStyleId>
              </a:tblPr>
              <a:tblGrid>
                <a:gridCol w="1732413">
                  <a:extLst>
                    <a:ext uri="{9D8B030D-6E8A-4147-A177-3AD203B41FA5}">
                      <a16:colId xmlns:a16="http://schemas.microsoft.com/office/drawing/2014/main" val="319905488"/>
                    </a:ext>
                  </a:extLst>
                </a:gridCol>
                <a:gridCol w="2972939">
                  <a:extLst>
                    <a:ext uri="{9D8B030D-6E8A-4147-A177-3AD203B41FA5}">
                      <a16:colId xmlns:a16="http://schemas.microsoft.com/office/drawing/2014/main" val="912850800"/>
                    </a:ext>
                  </a:extLst>
                </a:gridCol>
              </a:tblGrid>
              <a:tr h="370840">
                <a:tc>
                  <a:txBody>
                    <a:bodyPr/>
                    <a:lstStyle/>
                    <a:p>
                      <a:r>
                        <a:rPr lang="en-US" sz="1200" b="0" dirty="0"/>
                        <a:t>Recording</a:t>
                      </a:r>
                      <a:endParaRPr lang="en-IN" sz="1200" b="0" dirty="0"/>
                    </a:p>
                  </a:txBody>
                  <a:tcPr/>
                </a:tc>
                <a:tc>
                  <a:txBody>
                    <a:bodyPr/>
                    <a:lstStyle/>
                    <a:p>
                      <a:r>
                        <a:rPr lang="en-US" sz="1200" b="0" i="0" u="none" strike="noStrike" kern="1200" dirty="0">
                          <a:solidFill>
                            <a:schemeClr val="dk1"/>
                          </a:solidFill>
                          <a:effectLst/>
                          <a:latin typeface="+mn-lt"/>
                          <a:ea typeface="+mn-ea"/>
                          <a:cs typeface="+mn-cs"/>
                        </a:rPr>
                        <a:t>I am not in danger Skylar; I am the danger</a:t>
                      </a:r>
                      <a:endParaRPr lang="en-IN" sz="1200" b="0" dirty="0"/>
                    </a:p>
                  </a:txBody>
                  <a:tcPr/>
                </a:tc>
                <a:extLst>
                  <a:ext uri="{0D108BD9-81ED-4DB2-BD59-A6C34878D82A}">
                    <a16:rowId xmlns:a16="http://schemas.microsoft.com/office/drawing/2014/main" val="626882855"/>
                  </a:ext>
                </a:extLst>
              </a:tr>
              <a:tr h="370840">
                <a:tc>
                  <a:txBody>
                    <a:bodyPr/>
                    <a:lstStyle/>
                    <a:p>
                      <a:r>
                        <a:rPr lang="en-US" sz="1200" b="0" dirty="0"/>
                        <a:t>Duration (in s)</a:t>
                      </a:r>
                      <a:endParaRPr lang="en-IN" sz="1200" b="0" dirty="0"/>
                    </a:p>
                  </a:txBody>
                  <a:tcPr/>
                </a:tc>
                <a:tc>
                  <a:txBody>
                    <a:bodyPr/>
                    <a:lstStyle/>
                    <a:p>
                      <a:r>
                        <a:rPr lang="en-US" sz="1200" b="0" dirty="0"/>
                        <a:t>11</a:t>
                      </a:r>
                      <a:endParaRPr lang="en-IN" sz="1200" b="0" dirty="0"/>
                    </a:p>
                  </a:txBody>
                  <a:tcPr/>
                </a:tc>
                <a:extLst>
                  <a:ext uri="{0D108BD9-81ED-4DB2-BD59-A6C34878D82A}">
                    <a16:rowId xmlns:a16="http://schemas.microsoft.com/office/drawing/2014/main" val="773208050"/>
                  </a:ext>
                </a:extLst>
              </a:tr>
              <a:tr h="370840">
                <a:tc>
                  <a:txBody>
                    <a:bodyPr/>
                    <a:lstStyle/>
                    <a:p>
                      <a:r>
                        <a:rPr lang="en-US" sz="1200" b="0" dirty="0"/>
                        <a:t>Encoding Text</a:t>
                      </a:r>
                      <a:endParaRPr lang="en-IN" sz="1200" b="0" dirty="0"/>
                    </a:p>
                  </a:txBody>
                  <a:tcPr/>
                </a:tc>
                <a:tc>
                  <a:txBody>
                    <a:bodyPr/>
                    <a:lstStyle/>
                    <a:p>
                      <a:r>
                        <a:rPr lang="en-US" sz="1200" b="0" dirty="0" err="1"/>
                        <a:t>Shyam</a:t>
                      </a:r>
                      <a:r>
                        <a:rPr lang="en-US" sz="1200" b="0" dirty="0"/>
                        <a:t>, how is your semester exchange?</a:t>
                      </a:r>
                      <a:endParaRPr lang="en-IN" sz="1200" b="0" dirty="0"/>
                    </a:p>
                  </a:txBody>
                  <a:tcPr/>
                </a:tc>
                <a:extLst>
                  <a:ext uri="{0D108BD9-81ED-4DB2-BD59-A6C34878D82A}">
                    <a16:rowId xmlns:a16="http://schemas.microsoft.com/office/drawing/2014/main" val="2656393782"/>
                  </a:ext>
                </a:extLst>
              </a:tr>
              <a:tr h="370840">
                <a:tc>
                  <a:txBody>
                    <a:bodyPr/>
                    <a:lstStyle/>
                    <a:p>
                      <a:r>
                        <a:rPr lang="en-US" sz="1200" b="0" dirty="0"/>
                        <a:t>Final PESQ WB (NB)</a:t>
                      </a:r>
                      <a:endParaRPr lang="en-IN" sz="1200" b="0" dirty="0"/>
                    </a:p>
                  </a:txBody>
                  <a:tcPr/>
                </a:tc>
                <a:tc>
                  <a:txBody>
                    <a:bodyPr/>
                    <a:lstStyle/>
                    <a:p>
                      <a:r>
                        <a:rPr lang="en-US" sz="1200" b="0" dirty="0"/>
                        <a:t>3.5 (2.4)</a:t>
                      </a:r>
                      <a:endParaRPr lang="en-IN" sz="1200" b="0" dirty="0"/>
                    </a:p>
                  </a:txBody>
                  <a:tcPr/>
                </a:tc>
                <a:extLst>
                  <a:ext uri="{0D108BD9-81ED-4DB2-BD59-A6C34878D82A}">
                    <a16:rowId xmlns:a16="http://schemas.microsoft.com/office/drawing/2014/main" val="3797773082"/>
                  </a:ext>
                </a:extLst>
              </a:tr>
            </a:tbl>
          </a:graphicData>
        </a:graphic>
      </p:graphicFrame>
      <p:pic>
        <p:nvPicPr>
          <p:cNvPr id="12" name="Picture 11">
            <a:extLst>
              <a:ext uri="{FF2B5EF4-FFF2-40B4-BE49-F238E27FC236}">
                <a16:creationId xmlns:a16="http://schemas.microsoft.com/office/drawing/2014/main" id="{7A01BDB1-FD87-4323-9A48-F48C8D17E441}"/>
              </a:ext>
            </a:extLst>
          </p:cNvPr>
          <p:cNvPicPr>
            <a:picLocks noChangeAspect="1"/>
          </p:cNvPicPr>
          <p:nvPr/>
        </p:nvPicPr>
        <p:blipFill>
          <a:blip r:embed="rId3"/>
          <a:stretch>
            <a:fillRect/>
          </a:stretch>
        </p:blipFill>
        <p:spPr>
          <a:xfrm>
            <a:off x="6096000" y="1070415"/>
            <a:ext cx="4903317" cy="3531405"/>
          </a:xfrm>
          <a:prstGeom prst="rect">
            <a:avLst/>
          </a:prstGeom>
        </p:spPr>
      </p:pic>
      <p:graphicFrame>
        <p:nvGraphicFramePr>
          <p:cNvPr id="13" name="Table 3">
            <a:extLst>
              <a:ext uri="{FF2B5EF4-FFF2-40B4-BE49-F238E27FC236}">
                <a16:creationId xmlns:a16="http://schemas.microsoft.com/office/drawing/2014/main" id="{0A9A8EE7-6B42-4F79-9CC5-F0FD3114E5D6}"/>
              </a:ext>
            </a:extLst>
          </p:cNvPr>
          <p:cNvGraphicFramePr>
            <a:graphicFrameLocks noGrp="1"/>
          </p:cNvGraphicFramePr>
          <p:nvPr>
            <p:extLst>
              <p:ext uri="{D42A27DB-BD31-4B8C-83A1-F6EECF244321}">
                <p14:modId xmlns:p14="http://schemas.microsoft.com/office/powerpoint/2010/main" val="1070908015"/>
              </p:ext>
            </p:extLst>
          </p:nvPr>
        </p:nvGraphicFramePr>
        <p:xfrm>
          <a:off x="6563862" y="4692978"/>
          <a:ext cx="4705352" cy="1569720"/>
        </p:xfrm>
        <a:graphic>
          <a:graphicData uri="http://schemas.openxmlformats.org/drawingml/2006/table">
            <a:tbl>
              <a:tblPr firstRow="1" bandRow="1">
                <a:tableStyleId>{0505E3EF-67EA-436B-97B2-0124C06EBD24}</a:tableStyleId>
              </a:tblPr>
              <a:tblGrid>
                <a:gridCol w="1732413">
                  <a:extLst>
                    <a:ext uri="{9D8B030D-6E8A-4147-A177-3AD203B41FA5}">
                      <a16:colId xmlns:a16="http://schemas.microsoft.com/office/drawing/2014/main" val="319905488"/>
                    </a:ext>
                  </a:extLst>
                </a:gridCol>
                <a:gridCol w="2972939">
                  <a:extLst>
                    <a:ext uri="{9D8B030D-6E8A-4147-A177-3AD203B41FA5}">
                      <a16:colId xmlns:a16="http://schemas.microsoft.com/office/drawing/2014/main" val="912850800"/>
                    </a:ext>
                  </a:extLst>
                </a:gridCol>
              </a:tblGrid>
              <a:tr h="370840">
                <a:tc>
                  <a:txBody>
                    <a:bodyPr/>
                    <a:lstStyle/>
                    <a:p>
                      <a:r>
                        <a:rPr lang="en-US" sz="1200" b="0" dirty="0"/>
                        <a:t>Recording</a:t>
                      </a:r>
                      <a:endParaRPr lang="en-IN" sz="1200" b="0" dirty="0"/>
                    </a:p>
                  </a:txBody>
                  <a:tcPr/>
                </a:tc>
                <a:tc>
                  <a:txBody>
                    <a:bodyPr/>
                    <a:lstStyle/>
                    <a:p>
                      <a:r>
                        <a:rPr lang="en-US" sz="1200" b="0" i="0" u="none" strike="noStrike" kern="1200" dirty="0">
                          <a:solidFill>
                            <a:schemeClr val="dk1"/>
                          </a:solidFill>
                          <a:effectLst/>
                          <a:latin typeface="+mn-lt"/>
                          <a:ea typeface="+mn-ea"/>
                          <a:cs typeface="+mn-cs"/>
                        </a:rPr>
                        <a:t>Now I am become death, the destroyer of worlds</a:t>
                      </a:r>
                      <a:endParaRPr lang="en-IN" sz="1200" b="0" dirty="0"/>
                    </a:p>
                  </a:txBody>
                  <a:tcPr/>
                </a:tc>
                <a:extLst>
                  <a:ext uri="{0D108BD9-81ED-4DB2-BD59-A6C34878D82A}">
                    <a16:rowId xmlns:a16="http://schemas.microsoft.com/office/drawing/2014/main" val="626882855"/>
                  </a:ext>
                </a:extLst>
              </a:tr>
              <a:tr h="370840">
                <a:tc>
                  <a:txBody>
                    <a:bodyPr/>
                    <a:lstStyle/>
                    <a:p>
                      <a:r>
                        <a:rPr lang="en-US" sz="1200" b="0" dirty="0"/>
                        <a:t>Duration (in s)</a:t>
                      </a:r>
                      <a:endParaRPr lang="en-IN" sz="1200" b="0" dirty="0"/>
                    </a:p>
                  </a:txBody>
                  <a:tcPr/>
                </a:tc>
                <a:tc>
                  <a:txBody>
                    <a:bodyPr/>
                    <a:lstStyle/>
                    <a:p>
                      <a:r>
                        <a:rPr lang="en-US" sz="1200" b="0" dirty="0"/>
                        <a:t>4</a:t>
                      </a:r>
                      <a:endParaRPr lang="en-IN" sz="1200" b="0" dirty="0"/>
                    </a:p>
                  </a:txBody>
                  <a:tcPr/>
                </a:tc>
                <a:extLst>
                  <a:ext uri="{0D108BD9-81ED-4DB2-BD59-A6C34878D82A}">
                    <a16:rowId xmlns:a16="http://schemas.microsoft.com/office/drawing/2014/main" val="773208050"/>
                  </a:ext>
                </a:extLst>
              </a:tr>
              <a:tr h="370840">
                <a:tc>
                  <a:txBody>
                    <a:bodyPr/>
                    <a:lstStyle/>
                    <a:p>
                      <a:r>
                        <a:rPr lang="en-US" sz="1200" b="0" dirty="0"/>
                        <a:t>Encoding Text</a:t>
                      </a:r>
                      <a:endParaRPr lang="en-IN" sz="1200" b="0" dirty="0"/>
                    </a:p>
                  </a:txBody>
                  <a:tcPr/>
                </a:tc>
                <a:tc>
                  <a:txBody>
                    <a:bodyPr/>
                    <a:lstStyle/>
                    <a:p>
                      <a:r>
                        <a:rPr lang="en-US" sz="1200" b="0" dirty="0"/>
                        <a:t>Code Red</a:t>
                      </a:r>
                      <a:endParaRPr lang="en-IN" sz="1200" b="0" dirty="0"/>
                    </a:p>
                  </a:txBody>
                  <a:tcPr/>
                </a:tc>
                <a:extLst>
                  <a:ext uri="{0D108BD9-81ED-4DB2-BD59-A6C34878D82A}">
                    <a16:rowId xmlns:a16="http://schemas.microsoft.com/office/drawing/2014/main" val="2656393782"/>
                  </a:ext>
                </a:extLst>
              </a:tr>
              <a:tr h="370840">
                <a:tc>
                  <a:txBody>
                    <a:bodyPr/>
                    <a:lstStyle/>
                    <a:p>
                      <a:r>
                        <a:rPr lang="en-US" sz="1200" b="0" dirty="0"/>
                        <a:t>Final PESQ WB (NB)</a:t>
                      </a:r>
                      <a:endParaRPr lang="en-IN" sz="1200" b="0" dirty="0"/>
                    </a:p>
                  </a:txBody>
                  <a:tcPr/>
                </a:tc>
                <a:tc>
                  <a:txBody>
                    <a:bodyPr/>
                    <a:lstStyle/>
                    <a:p>
                      <a:r>
                        <a:rPr lang="en-US" sz="1200" b="0" dirty="0"/>
                        <a:t>4.5 (4.1)</a:t>
                      </a:r>
                      <a:endParaRPr lang="en-IN" sz="1200" b="0" dirty="0"/>
                    </a:p>
                  </a:txBody>
                  <a:tcPr/>
                </a:tc>
                <a:extLst>
                  <a:ext uri="{0D108BD9-81ED-4DB2-BD59-A6C34878D82A}">
                    <a16:rowId xmlns:a16="http://schemas.microsoft.com/office/drawing/2014/main" val="3797773082"/>
                  </a:ext>
                </a:extLst>
              </a:tr>
            </a:tbl>
          </a:graphicData>
        </a:graphic>
      </p:graphicFrame>
    </p:spTree>
    <p:extLst>
      <p:ext uri="{BB962C8B-B14F-4D97-AF65-F5344CB8AC3E}">
        <p14:creationId xmlns:p14="http://schemas.microsoft.com/office/powerpoint/2010/main" val="218070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44097"/>
            <a:ext cx="10915650" cy="1371600"/>
          </a:xfrm>
        </p:spPr>
        <p:txBody>
          <a:bodyPr>
            <a:normAutofit/>
          </a:bodyPr>
          <a:lstStyle/>
          <a:p>
            <a:r>
              <a:rPr lang="en-IN" sz="3600" dirty="0"/>
              <a:t>How is PESQ score affected by no. of iterations?</a:t>
            </a:r>
          </a:p>
        </p:txBody>
      </p:sp>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571500" y="4627915"/>
            <a:ext cx="10401300" cy="1628775"/>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1800" b="1" dirty="0"/>
              <a:t>Observations:</a:t>
            </a:r>
          </a:p>
          <a:p>
            <a:pPr algn="just">
              <a:buFont typeface="Wingdings" panose="05000000000000000000" pitchFamily="2" charset="2"/>
              <a:buChar char="Ø"/>
            </a:pPr>
            <a:r>
              <a:rPr lang="en-US" sz="1800" dirty="0"/>
              <a:t> </a:t>
            </a:r>
            <a:r>
              <a:rPr lang="en-US" sz="1600" dirty="0"/>
              <a:t>For all the cases we observed PESQ increased as number of iterations increased.</a:t>
            </a:r>
          </a:p>
          <a:p>
            <a:pPr algn="just">
              <a:buFont typeface="Wingdings" panose="05000000000000000000" pitchFamily="2" charset="2"/>
              <a:buChar char="Ø"/>
            </a:pPr>
            <a:r>
              <a:rPr lang="en-US" sz="1600" dirty="0"/>
              <a:t> We plotted both the Wide Band (WB) PESQ and the Narrow Band (NB) PESQ; the WB PESQ was always higher than the NB PESQ.  It is not known whether our main reference paper used WB or NB for calculating its PESQ values</a:t>
            </a:r>
            <a:r>
              <a:rPr lang="en-US" sz="1800" dirty="0"/>
              <a:t>.</a:t>
            </a:r>
            <a:endParaRPr lang="en-IN" sz="1800" dirty="0"/>
          </a:p>
        </p:txBody>
      </p:sp>
      <p:sp>
        <p:nvSpPr>
          <p:cNvPr id="9" name="TextBox 8">
            <a:extLst>
              <a:ext uri="{FF2B5EF4-FFF2-40B4-BE49-F238E27FC236}">
                <a16:creationId xmlns:a16="http://schemas.microsoft.com/office/drawing/2014/main" id="{6A669911-42A7-4009-8DC8-A3F776951CE1}"/>
              </a:ext>
            </a:extLst>
          </p:cNvPr>
          <p:cNvSpPr txBox="1"/>
          <p:nvPr/>
        </p:nvSpPr>
        <p:spPr>
          <a:xfrm>
            <a:off x="5772150" y="6475349"/>
            <a:ext cx="7305261" cy="338554"/>
          </a:xfrm>
          <a:prstGeom prst="rect">
            <a:avLst/>
          </a:prstGeom>
          <a:noFill/>
        </p:spPr>
        <p:txBody>
          <a:bodyPr wrap="square" rtlCol="0">
            <a:spAutoFit/>
          </a:bodyPr>
          <a:lstStyle/>
          <a:p>
            <a:r>
              <a:rPr lang="en-IN" sz="1600" dirty="0"/>
              <a:t>For all the examples- please refer to the code repo or report</a:t>
            </a:r>
          </a:p>
        </p:txBody>
      </p:sp>
      <p:pic>
        <p:nvPicPr>
          <p:cNvPr id="5" name="Picture 4">
            <a:extLst>
              <a:ext uri="{FF2B5EF4-FFF2-40B4-BE49-F238E27FC236}">
                <a16:creationId xmlns:a16="http://schemas.microsoft.com/office/drawing/2014/main" id="{B82C4AD2-C187-48B9-BBA3-37B55437E2AA}"/>
              </a:ext>
            </a:extLst>
          </p:cNvPr>
          <p:cNvPicPr>
            <a:picLocks noChangeAspect="1"/>
          </p:cNvPicPr>
          <p:nvPr/>
        </p:nvPicPr>
        <p:blipFill>
          <a:blip r:embed="rId2"/>
          <a:stretch>
            <a:fillRect/>
          </a:stretch>
        </p:blipFill>
        <p:spPr>
          <a:xfrm>
            <a:off x="571500" y="1167997"/>
            <a:ext cx="4979534" cy="3531405"/>
          </a:xfrm>
          <a:prstGeom prst="rect">
            <a:avLst/>
          </a:prstGeom>
        </p:spPr>
      </p:pic>
      <p:graphicFrame>
        <p:nvGraphicFramePr>
          <p:cNvPr id="10" name="Table 3">
            <a:extLst>
              <a:ext uri="{FF2B5EF4-FFF2-40B4-BE49-F238E27FC236}">
                <a16:creationId xmlns:a16="http://schemas.microsoft.com/office/drawing/2014/main" id="{F752BF9F-5D73-4D9E-85DF-BB2BD8D21A26}"/>
              </a:ext>
            </a:extLst>
          </p:cNvPr>
          <p:cNvGraphicFramePr>
            <a:graphicFrameLocks noGrp="1"/>
          </p:cNvGraphicFramePr>
          <p:nvPr>
            <p:extLst>
              <p:ext uri="{D42A27DB-BD31-4B8C-83A1-F6EECF244321}">
                <p14:modId xmlns:p14="http://schemas.microsoft.com/office/powerpoint/2010/main" val="1907210057"/>
              </p:ext>
            </p:extLst>
          </p:nvPr>
        </p:nvGraphicFramePr>
        <p:xfrm>
          <a:off x="6096000" y="1415697"/>
          <a:ext cx="4705352" cy="1569720"/>
        </p:xfrm>
        <a:graphic>
          <a:graphicData uri="http://schemas.openxmlformats.org/drawingml/2006/table">
            <a:tbl>
              <a:tblPr firstRow="1" bandRow="1">
                <a:tableStyleId>{0505E3EF-67EA-436B-97B2-0124C06EBD24}</a:tableStyleId>
              </a:tblPr>
              <a:tblGrid>
                <a:gridCol w="1732413">
                  <a:extLst>
                    <a:ext uri="{9D8B030D-6E8A-4147-A177-3AD203B41FA5}">
                      <a16:colId xmlns:a16="http://schemas.microsoft.com/office/drawing/2014/main" val="319905488"/>
                    </a:ext>
                  </a:extLst>
                </a:gridCol>
                <a:gridCol w="2972939">
                  <a:extLst>
                    <a:ext uri="{9D8B030D-6E8A-4147-A177-3AD203B41FA5}">
                      <a16:colId xmlns:a16="http://schemas.microsoft.com/office/drawing/2014/main" val="912850800"/>
                    </a:ext>
                  </a:extLst>
                </a:gridCol>
              </a:tblGrid>
              <a:tr h="370840">
                <a:tc>
                  <a:txBody>
                    <a:bodyPr/>
                    <a:lstStyle/>
                    <a:p>
                      <a:r>
                        <a:rPr lang="en-US" sz="1200" b="0" dirty="0"/>
                        <a:t>Recording</a:t>
                      </a:r>
                      <a:endParaRPr lang="en-IN" sz="1200" b="0" dirty="0"/>
                    </a:p>
                  </a:txBody>
                  <a:tcPr/>
                </a:tc>
                <a:tc>
                  <a:txBody>
                    <a:bodyPr/>
                    <a:lstStyle/>
                    <a:p>
                      <a:r>
                        <a:rPr lang="en-US" sz="1200" b="0" i="0" u="none" strike="noStrike" kern="1200" dirty="0">
                          <a:solidFill>
                            <a:schemeClr val="dk1"/>
                          </a:solidFill>
                          <a:effectLst/>
                          <a:latin typeface="+mn-lt"/>
                          <a:ea typeface="+mn-ea"/>
                          <a:cs typeface="+mn-cs"/>
                        </a:rPr>
                        <a:t>Shaving cream is a popular item on </a:t>
                      </a:r>
                      <a:r>
                        <a:rPr lang="en-US" sz="1200" b="0" i="0" u="none" strike="noStrike" kern="1200" dirty="0" err="1">
                          <a:solidFill>
                            <a:schemeClr val="dk1"/>
                          </a:solidFill>
                          <a:effectLst/>
                          <a:latin typeface="+mn-lt"/>
                          <a:ea typeface="+mn-ea"/>
                          <a:cs typeface="+mn-cs"/>
                        </a:rPr>
                        <a:t>halloween</a:t>
                      </a:r>
                      <a:endParaRPr lang="en-IN" sz="1200" b="0" dirty="0"/>
                    </a:p>
                  </a:txBody>
                  <a:tcPr/>
                </a:tc>
                <a:extLst>
                  <a:ext uri="{0D108BD9-81ED-4DB2-BD59-A6C34878D82A}">
                    <a16:rowId xmlns:a16="http://schemas.microsoft.com/office/drawing/2014/main" val="626882855"/>
                  </a:ext>
                </a:extLst>
              </a:tr>
              <a:tr h="370840">
                <a:tc>
                  <a:txBody>
                    <a:bodyPr/>
                    <a:lstStyle/>
                    <a:p>
                      <a:r>
                        <a:rPr lang="en-US" sz="1200" b="0" dirty="0"/>
                        <a:t>Duration (in s)</a:t>
                      </a:r>
                      <a:endParaRPr lang="en-IN" sz="1200" b="0" dirty="0"/>
                    </a:p>
                  </a:txBody>
                  <a:tcPr/>
                </a:tc>
                <a:tc>
                  <a:txBody>
                    <a:bodyPr/>
                    <a:lstStyle/>
                    <a:p>
                      <a:r>
                        <a:rPr lang="en-US" sz="1200" b="0" dirty="0"/>
                        <a:t>3</a:t>
                      </a:r>
                      <a:endParaRPr lang="en-IN" sz="1200" b="0" dirty="0"/>
                    </a:p>
                  </a:txBody>
                  <a:tcPr/>
                </a:tc>
                <a:extLst>
                  <a:ext uri="{0D108BD9-81ED-4DB2-BD59-A6C34878D82A}">
                    <a16:rowId xmlns:a16="http://schemas.microsoft.com/office/drawing/2014/main" val="773208050"/>
                  </a:ext>
                </a:extLst>
              </a:tr>
              <a:tr h="370840">
                <a:tc>
                  <a:txBody>
                    <a:bodyPr/>
                    <a:lstStyle/>
                    <a:p>
                      <a:r>
                        <a:rPr lang="en-US" sz="1200" b="0" dirty="0"/>
                        <a:t>Encoding Text</a:t>
                      </a:r>
                      <a:endParaRPr lang="en-IN" sz="1200" b="0" dirty="0"/>
                    </a:p>
                  </a:txBody>
                  <a:tcPr/>
                </a:tc>
                <a:tc>
                  <a:txBody>
                    <a:bodyPr/>
                    <a:lstStyle/>
                    <a:p>
                      <a:r>
                        <a:rPr lang="en-US" sz="1200" b="0" dirty="0"/>
                        <a:t>Nuclear strike authorized</a:t>
                      </a:r>
                      <a:endParaRPr lang="en-IN" sz="1200" b="0" dirty="0"/>
                    </a:p>
                  </a:txBody>
                  <a:tcPr/>
                </a:tc>
                <a:extLst>
                  <a:ext uri="{0D108BD9-81ED-4DB2-BD59-A6C34878D82A}">
                    <a16:rowId xmlns:a16="http://schemas.microsoft.com/office/drawing/2014/main" val="2656393782"/>
                  </a:ext>
                </a:extLst>
              </a:tr>
              <a:tr h="370840">
                <a:tc>
                  <a:txBody>
                    <a:bodyPr/>
                    <a:lstStyle/>
                    <a:p>
                      <a:r>
                        <a:rPr lang="en-US" sz="1200" b="0" dirty="0"/>
                        <a:t>Final PESQ WB (NB)</a:t>
                      </a:r>
                      <a:endParaRPr lang="en-IN" sz="1200" b="0" dirty="0"/>
                    </a:p>
                  </a:txBody>
                  <a:tcPr/>
                </a:tc>
                <a:tc>
                  <a:txBody>
                    <a:bodyPr/>
                    <a:lstStyle/>
                    <a:p>
                      <a:r>
                        <a:rPr lang="en-US" sz="1200" b="0" dirty="0"/>
                        <a:t>1.42 (1.10)</a:t>
                      </a:r>
                      <a:endParaRPr lang="en-IN" sz="1200" b="0" dirty="0"/>
                    </a:p>
                  </a:txBody>
                  <a:tcPr/>
                </a:tc>
                <a:extLst>
                  <a:ext uri="{0D108BD9-81ED-4DB2-BD59-A6C34878D82A}">
                    <a16:rowId xmlns:a16="http://schemas.microsoft.com/office/drawing/2014/main" val="3797773082"/>
                  </a:ext>
                </a:extLst>
              </a:tr>
            </a:tbl>
          </a:graphicData>
        </a:graphic>
      </p:graphicFrame>
    </p:spTree>
    <p:extLst>
      <p:ext uri="{BB962C8B-B14F-4D97-AF65-F5344CB8AC3E}">
        <p14:creationId xmlns:p14="http://schemas.microsoft.com/office/powerpoint/2010/main" val="206443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76250" y="149224"/>
            <a:ext cx="10915650" cy="1371600"/>
          </a:xfrm>
        </p:spPr>
        <p:txBody>
          <a:bodyPr>
            <a:normAutofit/>
          </a:bodyPr>
          <a:lstStyle/>
          <a:p>
            <a:r>
              <a:rPr lang="en-IN" sz="2400" dirty="0"/>
              <a:t>How is PESQ score affected by the type of encoding text?</a:t>
            </a:r>
          </a:p>
        </p:txBody>
      </p:sp>
      <p:pic>
        <p:nvPicPr>
          <p:cNvPr id="12" name="Picture 11">
            <a:extLst>
              <a:ext uri="{FF2B5EF4-FFF2-40B4-BE49-F238E27FC236}">
                <a16:creationId xmlns:a16="http://schemas.microsoft.com/office/drawing/2014/main" id="{9A56E99C-CD55-4C4E-92E9-37CC04D6796C}"/>
              </a:ext>
            </a:extLst>
          </p:cNvPr>
          <p:cNvPicPr>
            <a:picLocks noChangeAspect="1"/>
          </p:cNvPicPr>
          <p:nvPr/>
        </p:nvPicPr>
        <p:blipFill>
          <a:blip r:embed="rId2"/>
          <a:stretch>
            <a:fillRect/>
          </a:stretch>
        </p:blipFill>
        <p:spPr>
          <a:xfrm>
            <a:off x="1097424" y="1050122"/>
            <a:ext cx="3901829" cy="2788454"/>
          </a:xfrm>
          <a:prstGeom prst="rect">
            <a:avLst/>
          </a:prstGeom>
        </p:spPr>
      </p:pic>
      <p:pic>
        <p:nvPicPr>
          <p:cNvPr id="14" name="Picture 13">
            <a:extLst>
              <a:ext uri="{FF2B5EF4-FFF2-40B4-BE49-F238E27FC236}">
                <a16:creationId xmlns:a16="http://schemas.microsoft.com/office/drawing/2014/main" id="{CC0FB930-AA5E-4107-8CEF-A9CEEDCE053E}"/>
              </a:ext>
            </a:extLst>
          </p:cNvPr>
          <p:cNvPicPr>
            <a:picLocks noChangeAspect="1"/>
          </p:cNvPicPr>
          <p:nvPr/>
        </p:nvPicPr>
        <p:blipFill>
          <a:blip r:embed="rId3"/>
          <a:stretch>
            <a:fillRect/>
          </a:stretch>
        </p:blipFill>
        <p:spPr>
          <a:xfrm>
            <a:off x="1083799" y="3791182"/>
            <a:ext cx="3977542" cy="2864655"/>
          </a:xfrm>
          <a:prstGeom prst="rect">
            <a:avLst/>
          </a:prstGeom>
        </p:spPr>
      </p:pic>
      <p:graphicFrame>
        <p:nvGraphicFramePr>
          <p:cNvPr id="15" name="Table 3">
            <a:extLst>
              <a:ext uri="{FF2B5EF4-FFF2-40B4-BE49-F238E27FC236}">
                <a16:creationId xmlns:a16="http://schemas.microsoft.com/office/drawing/2014/main" id="{4A754226-200B-44C5-B9BF-462C36A4045C}"/>
              </a:ext>
            </a:extLst>
          </p:cNvPr>
          <p:cNvGraphicFramePr>
            <a:graphicFrameLocks noGrp="1"/>
          </p:cNvGraphicFramePr>
          <p:nvPr>
            <p:extLst>
              <p:ext uri="{D42A27DB-BD31-4B8C-83A1-F6EECF244321}">
                <p14:modId xmlns:p14="http://schemas.microsoft.com/office/powerpoint/2010/main" val="2893246528"/>
              </p:ext>
            </p:extLst>
          </p:nvPr>
        </p:nvGraphicFramePr>
        <p:xfrm>
          <a:off x="6012324" y="1171576"/>
          <a:ext cx="4705352" cy="4851400"/>
        </p:xfrm>
        <a:graphic>
          <a:graphicData uri="http://schemas.openxmlformats.org/drawingml/2006/table">
            <a:tbl>
              <a:tblPr firstRow="1" bandRow="1">
                <a:tableStyleId>{0505E3EF-67EA-436B-97B2-0124C06EBD24}</a:tableStyleId>
              </a:tblPr>
              <a:tblGrid>
                <a:gridCol w="1732413">
                  <a:extLst>
                    <a:ext uri="{9D8B030D-6E8A-4147-A177-3AD203B41FA5}">
                      <a16:colId xmlns:a16="http://schemas.microsoft.com/office/drawing/2014/main" val="319905488"/>
                    </a:ext>
                  </a:extLst>
                </a:gridCol>
                <a:gridCol w="2972939">
                  <a:extLst>
                    <a:ext uri="{9D8B030D-6E8A-4147-A177-3AD203B41FA5}">
                      <a16:colId xmlns:a16="http://schemas.microsoft.com/office/drawing/2014/main" val="912850800"/>
                    </a:ext>
                  </a:extLst>
                </a:gridCol>
              </a:tblGrid>
              <a:tr h="370840">
                <a:tc>
                  <a:txBody>
                    <a:bodyPr/>
                    <a:lstStyle/>
                    <a:p>
                      <a:r>
                        <a:rPr lang="en-US" sz="1200" b="0" dirty="0"/>
                        <a:t>Recording</a:t>
                      </a:r>
                      <a:endParaRPr lang="en-IN" sz="1200" b="0" dirty="0"/>
                    </a:p>
                  </a:txBody>
                  <a:tcPr/>
                </a:tc>
                <a:tc>
                  <a:txBody>
                    <a:bodyPr/>
                    <a:lstStyle/>
                    <a:p>
                      <a:r>
                        <a:rPr lang="en-US" sz="1200" b="0" i="0" u="none" strike="noStrike" kern="1200" dirty="0">
                          <a:solidFill>
                            <a:schemeClr val="dk1"/>
                          </a:solidFill>
                          <a:effectLst/>
                          <a:latin typeface="+mn-lt"/>
                          <a:ea typeface="+mn-ea"/>
                          <a:cs typeface="+mn-cs"/>
                        </a:rPr>
                        <a:t>To change the future you </a:t>
                      </a:r>
                      <a:r>
                        <a:rPr lang="en-US" sz="1200" b="0" i="0" u="none" strike="noStrike" kern="1200" dirty="0" err="1">
                          <a:solidFill>
                            <a:schemeClr val="dk1"/>
                          </a:solidFill>
                          <a:effectLst/>
                          <a:latin typeface="+mn-lt"/>
                          <a:ea typeface="+mn-ea"/>
                          <a:cs typeface="+mn-cs"/>
                        </a:rPr>
                        <a:t>gotta</a:t>
                      </a:r>
                      <a:r>
                        <a:rPr lang="en-US" sz="1200" b="0" i="0" u="none" strike="noStrike" kern="1200" dirty="0">
                          <a:solidFill>
                            <a:schemeClr val="dk1"/>
                          </a:solidFill>
                          <a:effectLst/>
                          <a:latin typeface="+mn-lt"/>
                          <a:ea typeface="+mn-ea"/>
                          <a:cs typeface="+mn-cs"/>
                        </a:rPr>
                        <a:t> put the past behind you, way behind. Look kid, bad things happen but you cannot do anything about it. Right? WRONG! When the world turns its back on you, you turn your back on the world and only embrace what's next and turn the what into so what</a:t>
                      </a:r>
                      <a:endParaRPr lang="en-IN" sz="1200" b="0" dirty="0"/>
                    </a:p>
                  </a:txBody>
                  <a:tcPr/>
                </a:tc>
                <a:extLst>
                  <a:ext uri="{0D108BD9-81ED-4DB2-BD59-A6C34878D82A}">
                    <a16:rowId xmlns:a16="http://schemas.microsoft.com/office/drawing/2014/main" val="626882855"/>
                  </a:ext>
                </a:extLst>
              </a:tr>
              <a:tr h="370840">
                <a:tc>
                  <a:txBody>
                    <a:bodyPr/>
                    <a:lstStyle/>
                    <a:p>
                      <a:r>
                        <a:rPr lang="en-US" sz="1200" b="0" dirty="0"/>
                        <a:t>Duration (in s)</a:t>
                      </a:r>
                      <a:endParaRPr lang="en-IN" sz="1200" b="0" dirty="0"/>
                    </a:p>
                  </a:txBody>
                  <a:tcPr/>
                </a:tc>
                <a:tc>
                  <a:txBody>
                    <a:bodyPr/>
                    <a:lstStyle/>
                    <a:p>
                      <a:r>
                        <a:rPr lang="en-US" sz="1200" b="0" dirty="0"/>
                        <a:t>19</a:t>
                      </a:r>
                      <a:endParaRPr lang="en-IN" sz="1200" b="0" dirty="0"/>
                    </a:p>
                  </a:txBody>
                  <a:tcPr/>
                </a:tc>
                <a:extLst>
                  <a:ext uri="{0D108BD9-81ED-4DB2-BD59-A6C34878D82A}">
                    <a16:rowId xmlns:a16="http://schemas.microsoft.com/office/drawing/2014/main" val="773208050"/>
                  </a:ext>
                </a:extLst>
              </a:tr>
              <a:tr h="370840">
                <a:tc>
                  <a:txBody>
                    <a:bodyPr/>
                    <a:lstStyle/>
                    <a:p>
                      <a:r>
                        <a:rPr lang="en-US" sz="1200" b="0" dirty="0"/>
                        <a:t>Encoding Text for </a:t>
                      </a:r>
                      <a:r>
                        <a:rPr lang="en-US" sz="1200" b="1" dirty="0"/>
                        <a:t>Short</a:t>
                      </a:r>
                      <a:endParaRPr lang="en-IN" sz="1200" b="1" dirty="0"/>
                    </a:p>
                  </a:txBody>
                  <a:tcPr/>
                </a:tc>
                <a:tc>
                  <a:txBody>
                    <a:bodyPr/>
                    <a:lstStyle/>
                    <a:p>
                      <a:r>
                        <a:rPr lang="en-US" sz="1200" b="0" dirty="0"/>
                        <a:t>That’s my spot</a:t>
                      </a:r>
                      <a:endParaRPr lang="en-IN" sz="1200" b="0" dirty="0"/>
                    </a:p>
                  </a:txBody>
                  <a:tcPr/>
                </a:tc>
                <a:extLst>
                  <a:ext uri="{0D108BD9-81ED-4DB2-BD59-A6C34878D82A}">
                    <a16:rowId xmlns:a16="http://schemas.microsoft.com/office/drawing/2014/main" val="2656393782"/>
                  </a:ext>
                </a:extLst>
              </a:tr>
              <a:tr h="370840">
                <a:tc>
                  <a:txBody>
                    <a:bodyPr/>
                    <a:lstStyle/>
                    <a:p>
                      <a:r>
                        <a:rPr lang="en-US" sz="1200" b="0" dirty="0"/>
                        <a:t>Final PESQ WB (NB) for </a:t>
                      </a:r>
                      <a:r>
                        <a:rPr lang="en-US" sz="1200" b="1" dirty="0"/>
                        <a:t>short</a:t>
                      </a:r>
                      <a:endParaRPr lang="en-IN" sz="1200" b="0" dirty="0"/>
                    </a:p>
                  </a:txBody>
                  <a:tcPr/>
                </a:tc>
                <a:tc>
                  <a:txBody>
                    <a:bodyPr/>
                    <a:lstStyle/>
                    <a:p>
                      <a:r>
                        <a:rPr lang="en-US" sz="1200" b="0" dirty="0"/>
                        <a:t>3.70 (2.90)</a:t>
                      </a:r>
                      <a:endParaRPr lang="en-IN" sz="1200" b="0" dirty="0"/>
                    </a:p>
                  </a:txBody>
                  <a:tcPr/>
                </a:tc>
                <a:extLst>
                  <a:ext uri="{0D108BD9-81ED-4DB2-BD59-A6C34878D82A}">
                    <a16:rowId xmlns:a16="http://schemas.microsoft.com/office/drawing/2014/main" val="2629785363"/>
                  </a:ext>
                </a:extLst>
              </a:tr>
              <a:tr h="370840">
                <a:tc>
                  <a:txBody>
                    <a:bodyPr/>
                    <a:lstStyle/>
                    <a:p>
                      <a:r>
                        <a:rPr lang="en-US" sz="1200" b="0" dirty="0"/>
                        <a:t>Encoding Text for </a:t>
                      </a:r>
                      <a:r>
                        <a:rPr lang="en-US" sz="1200" b="1" dirty="0"/>
                        <a:t>long</a:t>
                      </a:r>
                      <a:endParaRPr lang="en-IN" sz="1200" b="1" dirty="0"/>
                    </a:p>
                  </a:txBody>
                  <a:tcPr/>
                </a:tc>
                <a:tc>
                  <a:txBody>
                    <a:bodyPr/>
                    <a:lstStyle/>
                    <a:p>
                      <a:r>
                        <a:rPr lang="en-US" sz="1200" b="0" dirty="0"/>
                        <a:t>In winter that seat is close enough to the radiator so it's warm yet not so close that he sweats. In summer it’s directly in the path of cross breeze. It faces the television at an angle that isn’t direct so he can still talk to everybody yet not so wide that the picture looks distorted</a:t>
                      </a:r>
                    </a:p>
                  </a:txBody>
                  <a:tcPr/>
                </a:tc>
                <a:extLst>
                  <a:ext uri="{0D108BD9-81ED-4DB2-BD59-A6C34878D82A}">
                    <a16:rowId xmlns:a16="http://schemas.microsoft.com/office/drawing/2014/main" val="232216492"/>
                  </a:ext>
                </a:extLst>
              </a:tr>
              <a:tr h="370840">
                <a:tc>
                  <a:txBody>
                    <a:bodyPr/>
                    <a:lstStyle/>
                    <a:p>
                      <a:r>
                        <a:rPr lang="en-US" sz="1200" b="0" dirty="0"/>
                        <a:t>Final PESQ WB (NB) for</a:t>
                      </a:r>
                      <a:r>
                        <a:rPr lang="en-US" sz="1200" b="1" dirty="0"/>
                        <a:t> long</a:t>
                      </a:r>
                      <a:endParaRPr lang="en-IN" sz="1200" b="1" dirty="0"/>
                    </a:p>
                  </a:txBody>
                  <a:tcPr/>
                </a:tc>
                <a:tc>
                  <a:txBody>
                    <a:bodyPr/>
                    <a:lstStyle/>
                    <a:p>
                      <a:r>
                        <a:rPr lang="en-US" sz="1200" b="0" dirty="0"/>
                        <a:t>2.80 (2.00)</a:t>
                      </a:r>
                      <a:endParaRPr lang="en-IN" sz="1200" b="0" dirty="0"/>
                    </a:p>
                  </a:txBody>
                  <a:tcPr/>
                </a:tc>
                <a:extLst>
                  <a:ext uri="{0D108BD9-81ED-4DB2-BD59-A6C34878D82A}">
                    <a16:rowId xmlns:a16="http://schemas.microsoft.com/office/drawing/2014/main" val="3797773082"/>
                  </a:ext>
                </a:extLst>
              </a:tr>
            </a:tbl>
          </a:graphicData>
        </a:graphic>
      </p:graphicFrame>
    </p:spTree>
    <p:extLst>
      <p:ext uri="{BB962C8B-B14F-4D97-AF65-F5344CB8AC3E}">
        <p14:creationId xmlns:p14="http://schemas.microsoft.com/office/powerpoint/2010/main" val="46664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A56E99C-CD55-4C4E-92E9-37CC04D6796C}"/>
              </a:ext>
            </a:extLst>
          </p:cNvPr>
          <p:cNvPicPr>
            <a:picLocks noChangeAspect="1"/>
          </p:cNvPicPr>
          <p:nvPr/>
        </p:nvPicPr>
        <p:blipFill>
          <a:blip r:embed="rId2"/>
          <a:stretch>
            <a:fillRect/>
          </a:stretch>
        </p:blipFill>
        <p:spPr>
          <a:xfrm>
            <a:off x="1097424" y="1050122"/>
            <a:ext cx="3901829" cy="2788454"/>
          </a:xfrm>
          <a:prstGeom prst="rect">
            <a:avLst/>
          </a:prstGeom>
        </p:spPr>
      </p:pic>
      <p:pic>
        <p:nvPicPr>
          <p:cNvPr id="14" name="Picture 13">
            <a:extLst>
              <a:ext uri="{FF2B5EF4-FFF2-40B4-BE49-F238E27FC236}">
                <a16:creationId xmlns:a16="http://schemas.microsoft.com/office/drawing/2014/main" id="{CC0FB930-AA5E-4107-8CEF-A9CEEDCE053E}"/>
              </a:ext>
            </a:extLst>
          </p:cNvPr>
          <p:cNvPicPr>
            <a:picLocks noChangeAspect="1"/>
          </p:cNvPicPr>
          <p:nvPr/>
        </p:nvPicPr>
        <p:blipFill>
          <a:blip r:embed="rId3"/>
          <a:stretch>
            <a:fillRect/>
          </a:stretch>
        </p:blipFill>
        <p:spPr>
          <a:xfrm>
            <a:off x="1083799" y="3791182"/>
            <a:ext cx="3977542" cy="2864655"/>
          </a:xfrm>
          <a:prstGeom prst="rect">
            <a:avLst/>
          </a:prstGeom>
        </p:spPr>
      </p:pic>
      <p:sp>
        <p:nvSpPr>
          <p:cNvPr id="6" name="Content Placeholder 2">
            <a:extLst>
              <a:ext uri="{FF2B5EF4-FFF2-40B4-BE49-F238E27FC236}">
                <a16:creationId xmlns:a16="http://schemas.microsoft.com/office/drawing/2014/main" id="{1C407C76-B18B-4E96-AF92-7F378A8A65C8}"/>
              </a:ext>
            </a:extLst>
          </p:cNvPr>
          <p:cNvSpPr txBox="1">
            <a:spLocks/>
          </p:cNvSpPr>
          <p:nvPr/>
        </p:nvSpPr>
        <p:spPr>
          <a:xfrm>
            <a:off x="5428564" y="1158316"/>
            <a:ext cx="5514975" cy="388993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800" dirty="0"/>
              <a:t> The longer texts are more difficult to encode due to the high number of phones compared to the shorter texts.</a:t>
            </a:r>
          </a:p>
          <a:p>
            <a:pPr algn="just">
              <a:buFont typeface="Wingdings" panose="05000000000000000000" pitchFamily="2" charset="2"/>
              <a:buChar char="Ø"/>
            </a:pPr>
            <a:r>
              <a:rPr lang="en-US" sz="1800" dirty="0"/>
              <a:t> That’s why as one would expect, the final PESQ score for the shorter texts is higher than the PESQ score for the longer texts. </a:t>
            </a:r>
          </a:p>
          <a:p>
            <a:pPr algn="just">
              <a:buFont typeface="Wingdings" panose="05000000000000000000" pitchFamily="2" charset="2"/>
              <a:buChar char="Ø"/>
            </a:pPr>
            <a:r>
              <a:rPr lang="en-US" sz="1800" dirty="0"/>
              <a:t> A keen listener may be able to identify the presence of a secret if the PESQ score is low!</a:t>
            </a:r>
            <a:endParaRPr lang="en-IN" sz="1800" dirty="0"/>
          </a:p>
        </p:txBody>
      </p:sp>
      <p:sp>
        <p:nvSpPr>
          <p:cNvPr id="9" name="Title 1">
            <a:extLst>
              <a:ext uri="{FF2B5EF4-FFF2-40B4-BE49-F238E27FC236}">
                <a16:creationId xmlns:a16="http://schemas.microsoft.com/office/drawing/2014/main" id="{C53A5052-DF88-459C-BAD6-1AB2DC8169B7}"/>
              </a:ext>
            </a:extLst>
          </p:cNvPr>
          <p:cNvSpPr txBox="1">
            <a:spLocks/>
          </p:cNvSpPr>
          <p:nvPr/>
        </p:nvSpPr>
        <p:spPr>
          <a:xfrm>
            <a:off x="476250" y="149224"/>
            <a:ext cx="1091565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400"/>
              <a:t>How is PESQ score affected by the type of encoding text?</a:t>
            </a:r>
          </a:p>
        </p:txBody>
      </p:sp>
    </p:spTree>
    <p:extLst>
      <p:ext uri="{BB962C8B-B14F-4D97-AF65-F5344CB8AC3E}">
        <p14:creationId xmlns:p14="http://schemas.microsoft.com/office/powerpoint/2010/main" val="10925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44097"/>
            <a:ext cx="10058400" cy="1371600"/>
          </a:xfrm>
        </p:spPr>
        <p:txBody>
          <a:bodyPr>
            <a:normAutofit/>
          </a:bodyPr>
          <a:lstStyle/>
          <a:p>
            <a:r>
              <a:rPr lang="en-IN" sz="2400" dirty="0"/>
              <a:t>What’s the effect of Gaussian Noise?</a:t>
            </a:r>
          </a:p>
        </p:txBody>
      </p:sp>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751906" y="4606366"/>
            <a:ext cx="10401300" cy="24135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600" dirty="0"/>
              <a:t> For a fixed input audio and encoded text, when we plotted the WB PESQ v/s iterations graph for with and without noise, we found that the PESQ score for the case with noise is lower than the case without the noise.</a:t>
            </a:r>
          </a:p>
          <a:p>
            <a:pPr marL="0" indent="0" algn="just">
              <a:buNone/>
            </a:pPr>
            <a:endParaRPr lang="en-IN" sz="1600" dirty="0"/>
          </a:p>
        </p:txBody>
      </p:sp>
      <p:sp>
        <p:nvSpPr>
          <p:cNvPr id="8" name="TextBox 7">
            <a:extLst>
              <a:ext uri="{FF2B5EF4-FFF2-40B4-BE49-F238E27FC236}">
                <a16:creationId xmlns:a16="http://schemas.microsoft.com/office/drawing/2014/main" id="{9E3DD293-60BB-423D-A2CD-828CB0FABACE}"/>
              </a:ext>
            </a:extLst>
          </p:cNvPr>
          <p:cNvSpPr txBox="1"/>
          <p:nvPr/>
        </p:nvSpPr>
        <p:spPr>
          <a:xfrm>
            <a:off x="5772150" y="6475349"/>
            <a:ext cx="7305261" cy="338554"/>
          </a:xfrm>
          <a:prstGeom prst="rect">
            <a:avLst/>
          </a:prstGeom>
          <a:noFill/>
        </p:spPr>
        <p:txBody>
          <a:bodyPr wrap="square" rtlCol="0">
            <a:spAutoFit/>
          </a:bodyPr>
          <a:lstStyle/>
          <a:p>
            <a:r>
              <a:rPr lang="en-IN" sz="1600" dirty="0"/>
              <a:t>For all the examples- please refer to the code repo or report</a:t>
            </a:r>
          </a:p>
        </p:txBody>
      </p:sp>
      <p:pic>
        <p:nvPicPr>
          <p:cNvPr id="11" name="Picture 10">
            <a:extLst>
              <a:ext uri="{FF2B5EF4-FFF2-40B4-BE49-F238E27FC236}">
                <a16:creationId xmlns:a16="http://schemas.microsoft.com/office/drawing/2014/main" id="{1B4F7906-0657-4F93-83B0-C5D7CD62C8C0}"/>
              </a:ext>
            </a:extLst>
          </p:cNvPr>
          <p:cNvPicPr>
            <a:picLocks noChangeAspect="1"/>
          </p:cNvPicPr>
          <p:nvPr/>
        </p:nvPicPr>
        <p:blipFill>
          <a:blip r:embed="rId2"/>
          <a:stretch>
            <a:fillRect/>
          </a:stretch>
        </p:blipFill>
        <p:spPr>
          <a:xfrm>
            <a:off x="342900" y="949896"/>
            <a:ext cx="4903317" cy="3531405"/>
          </a:xfrm>
          <a:prstGeom prst="rect">
            <a:avLst/>
          </a:prstGeom>
        </p:spPr>
      </p:pic>
      <p:pic>
        <p:nvPicPr>
          <p:cNvPr id="13" name="Picture 12">
            <a:extLst>
              <a:ext uri="{FF2B5EF4-FFF2-40B4-BE49-F238E27FC236}">
                <a16:creationId xmlns:a16="http://schemas.microsoft.com/office/drawing/2014/main" id="{477EC8E0-CD2C-4FE6-BB9D-7F3ADF6711CB}"/>
              </a:ext>
            </a:extLst>
          </p:cNvPr>
          <p:cNvPicPr>
            <a:picLocks noChangeAspect="1"/>
          </p:cNvPicPr>
          <p:nvPr/>
        </p:nvPicPr>
        <p:blipFill>
          <a:blip r:embed="rId3"/>
          <a:stretch>
            <a:fillRect/>
          </a:stretch>
        </p:blipFill>
        <p:spPr>
          <a:xfrm>
            <a:off x="5952556" y="949895"/>
            <a:ext cx="4992237" cy="3531405"/>
          </a:xfrm>
          <a:prstGeom prst="rect">
            <a:avLst/>
          </a:prstGeom>
        </p:spPr>
      </p:pic>
    </p:spTree>
    <p:extLst>
      <p:ext uri="{BB962C8B-B14F-4D97-AF65-F5344CB8AC3E}">
        <p14:creationId xmlns:p14="http://schemas.microsoft.com/office/powerpoint/2010/main" val="25033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2AFFCA80-30CF-478D-BD33-33F236878703}"/>
                  </a:ext>
                </a:extLst>
              </p:cNvPr>
              <p:cNvGraphicFramePr>
                <a:graphicFrameLocks noChangeAspect="1"/>
              </p:cNvGraphicFramePr>
              <p:nvPr>
                <p:extLst>
                  <p:ext uri="{D42A27DB-BD31-4B8C-83A1-F6EECF244321}">
                    <p14:modId xmlns:p14="http://schemas.microsoft.com/office/powerpoint/2010/main" val="1212681585"/>
                  </p:ext>
                </p:extLst>
              </p:nvPr>
            </p:nvGraphicFramePr>
            <p:xfrm>
              <a:off x="1066800" y="1504156"/>
              <a:ext cx="10058400" cy="3849687"/>
            </p:xfrm>
            <a:graphic>
              <a:graphicData uri="http://schemas.microsoft.com/office/powerpoint/2016/summaryzoom">
                <psuz:summaryZm>
                  <psuz:summaryZmObj sectionId="{B70617D3-5A4E-45D7-A553-445CCA528FB7}">
                    <psuz:zmPr id="{A2C3F5CD-EB1B-4F09-B38E-AB17AC980EA9}" transitionDur="1000">
                      <p166:blipFill xmlns:p166="http://schemas.microsoft.com/office/powerpoint/2016/6/main">
                        <a:blip r:embed="rId2"/>
                        <a:stretch>
                          <a:fillRect/>
                        </a:stretch>
                      </p166:blipFill>
                      <p166:spPr xmlns:p166="http://schemas.microsoft.com/office/powerpoint/2016/6/main">
                        <a:xfrm>
                          <a:off x="389763" y="170910"/>
                          <a:ext cx="3017520" cy="1697355"/>
                        </a:xfrm>
                        <a:prstGeom prst="rect">
                          <a:avLst/>
                        </a:prstGeom>
                        <a:ln w="3175">
                          <a:solidFill>
                            <a:prstClr val="ltGray"/>
                          </a:solidFill>
                        </a:ln>
                      </p166:spPr>
                    </psuz:zmPr>
                  </psuz:summaryZmObj>
                  <psuz:summaryZmObj sectionId="{EA9ECFFD-243D-4259-BC63-9836E806F857}">
                    <psuz:zmPr id="{7E1E8BE2-612F-46B2-87D3-C6628C9231D5}" transitionDur="1000">
                      <p166:blipFill xmlns:p166="http://schemas.microsoft.com/office/powerpoint/2016/6/main">
                        <a:blip r:embed="rId3"/>
                        <a:stretch>
                          <a:fillRect/>
                        </a:stretch>
                      </p166:blipFill>
                      <p166:spPr xmlns:p166="http://schemas.microsoft.com/office/powerpoint/2016/6/main">
                        <a:xfrm>
                          <a:off x="3520440" y="170910"/>
                          <a:ext cx="3017520" cy="1697355"/>
                        </a:xfrm>
                        <a:prstGeom prst="rect">
                          <a:avLst/>
                        </a:prstGeom>
                        <a:ln w="3175">
                          <a:solidFill>
                            <a:prstClr val="ltGray"/>
                          </a:solidFill>
                        </a:ln>
                      </p166:spPr>
                    </psuz:zmPr>
                  </psuz:summaryZmObj>
                  <psuz:summaryZmObj sectionId="{8AE0FCBD-45B2-484E-91AA-582B7EDCDD4C}">
                    <psuz:zmPr id="{EEE31B7B-996A-4B54-99B9-E293830C4253}" transitionDur="1000">
                      <p166:blipFill xmlns:p166="http://schemas.microsoft.com/office/powerpoint/2016/6/main">
                        <a:blip r:embed="rId4"/>
                        <a:stretch>
                          <a:fillRect/>
                        </a:stretch>
                      </p166:blipFill>
                      <p166:spPr xmlns:p166="http://schemas.microsoft.com/office/powerpoint/2016/6/main">
                        <a:xfrm>
                          <a:off x="6651117" y="170910"/>
                          <a:ext cx="3017520" cy="1697355"/>
                        </a:xfrm>
                        <a:prstGeom prst="rect">
                          <a:avLst/>
                        </a:prstGeom>
                        <a:ln w="3175">
                          <a:solidFill>
                            <a:prstClr val="ltGray"/>
                          </a:solidFill>
                        </a:ln>
                      </p166:spPr>
                    </psuz:zmPr>
                  </psuz:summaryZmObj>
                  <psuz:summaryZmObj sectionId="{8ADC4742-9A15-4B31-A9E9-B664246D49EA}" offsetFactorX="50505" offsetFactorY="-3333">
                    <psuz:zmPr id="{CDB52C5C-EB19-4F01-B48D-28B06CC82C80}" transitionDur="1000">
                      <p166:blipFill xmlns:p166="http://schemas.microsoft.com/office/powerpoint/2016/6/main">
                        <a:blip r:embed="rId5"/>
                        <a:stretch>
                          <a:fillRect/>
                        </a:stretch>
                      </p166:blipFill>
                      <p166:spPr xmlns:p166="http://schemas.microsoft.com/office/powerpoint/2016/6/main">
                        <a:xfrm>
                          <a:off x="1913761" y="1924849"/>
                          <a:ext cx="3017520" cy="1697355"/>
                        </a:xfrm>
                        <a:prstGeom prst="rect">
                          <a:avLst/>
                        </a:prstGeom>
                        <a:ln w="3175">
                          <a:solidFill>
                            <a:prstClr val="ltGray"/>
                          </a:solidFill>
                        </a:ln>
                      </p166:spPr>
                    </psuz:zmPr>
                  </psuz:summaryZmObj>
                  <psuz:summaryZmObj sectionId="{36DB3017-739B-4D29-9866-EC8C381BD9F4}" offsetFactorX="54293" offsetFactorY="-3333">
                    <psuz:zmPr id="{FAC3C10D-9076-470D-AF46-A1B5111ECCF6}" transitionDur="1000">
                      <p166:blipFill xmlns:p166="http://schemas.microsoft.com/office/powerpoint/2016/6/main">
                        <a:blip r:embed="rId6"/>
                        <a:stretch>
                          <a:fillRect/>
                        </a:stretch>
                      </p166:blipFill>
                      <p166:spPr xmlns:p166="http://schemas.microsoft.com/office/powerpoint/2016/6/main">
                        <a:xfrm>
                          <a:off x="5158742" y="1924849"/>
                          <a:ext cx="3017520" cy="1697355"/>
                        </a:xfrm>
                        <a:prstGeom prst="rect">
                          <a:avLst/>
                        </a:prstGeom>
                        <a:ln w="3175">
                          <a:solidFill>
                            <a:prstClr val="ltGray"/>
                          </a:solidFill>
                        </a:ln>
                      </p166:spPr>
                    </psuz:zmPr>
                  </psuz:summaryZmObj>
                  <psuz:summaryZmObj sectionId="{4CE9FBD9-52FF-47A9-A5B4-48545DAB88B7}" offsetFactorX="57765" offsetFactorY="54918" scaleFactorX="10303" scaleFactorY="10303">
                    <psuz:zmPr id="{7E462E88-FF46-42CD-AADF-C834B2B31D2D}" transitionDur="1000">
                      <p166:blipFill xmlns:p166="http://schemas.microsoft.com/office/powerpoint/2016/6/main">
                        <a:blip r:embed="rId7"/>
                        <a:stretch>
                          <a:fillRect/>
                        </a:stretch>
                      </p166:blipFill>
                      <p166:spPr xmlns:p166="http://schemas.microsoft.com/office/powerpoint/2016/6/main">
                        <a:xfrm flipH="1" flipV="1">
                          <a:off x="9747500" y="3674809"/>
                          <a:ext cx="310895" cy="17487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2AFFCA80-30CF-478D-BD33-33F236878703}"/>
                  </a:ext>
                </a:extLst>
              </p:cNvPr>
              <p:cNvGrpSpPr>
                <a:grpSpLocks noGrp="1" noUngrp="1" noRot="1" noChangeAspect="1" noMove="1" noResize="1"/>
              </p:cNvGrpSpPr>
              <p:nvPr/>
            </p:nvGrpSpPr>
            <p:grpSpPr>
              <a:xfrm>
                <a:off x="1066800" y="1504156"/>
                <a:ext cx="10058400" cy="3849687"/>
                <a:chOff x="1066800" y="1504156"/>
                <a:chExt cx="10058400" cy="3849687"/>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456563" y="1675066"/>
                  <a:ext cx="3017520" cy="1697355"/>
                </a:xfrm>
                <a:prstGeom prst="rect">
                  <a:avLst/>
                </a:prstGeom>
                <a:ln w="3175">
                  <a:solidFill>
                    <a:prstClr val="ltGray"/>
                  </a:solidFill>
                </a:ln>
              </p:spPr>
            </p:pic>
            <p:pic>
              <p:nvPicPr>
                <p:cNvPr id="3" name="Picture 3">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87240" y="1675066"/>
                  <a:ext cx="3017520" cy="1697355"/>
                </a:xfrm>
                <a:prstGeom prst="rect">
                  <a:avLst/>
                </a:prstGeom>
                <a:ln w="3175">
                  <a:solidFill>
                    <a:prstClr val="ltGray"/>
                  </a:solidFill>
                </a:ln>
              </p:spPr>
            </p:pic>
            <p:pic>
              <p:nvPicPr>
                <p:cNvPr id="4" name="Picture 4">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17917" y="1675066"/>
                  <a:ext cx="3017520" cy="1697355"/>
                </a:xfrm>
                <a:prstGeom prst="rect">
                  <a:avLst/>
                </a:prstGeom>
                <a:ln w="3175">
                  <a:solidFill>
                    <a:prstClr val="ltGray"/>
                  </a:solidFill>
                </a:ln>
              </p:spPr>
            </p:pic>
            <p:pic>
              <p:nvPicPr>
                <p:cNvPr id="6" name="Picture 6">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2980561" y="3429005"/>
                  <a:ext cx="3017520" cy="1697355"/>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6225542" y="3429005"/>
                  <a:ext cx="3017520" cy="1697355"/>
                </a:xfrm>
                <a:prstGeom prst="rect">
                  <a:avLst/>
                </a:prstGeom>
                <a:ln w="3175">
                  <a:solidFill>
                    <a:prstClr val="ltGray"/>
                  </a:solidFill>
                </a:ln>
              </p:spPr>
            </p:pic>
            <p:pic>
              <p:nvPicPr>
                <p:cNvPr id="8" name="Picture 8"/>
                <p:cNvPicPr>
                  <a:picLocks noSelect="1" noRot="1" noChangeAspect="1" noMove="1" noResize="1" noEditPoints="1" noAdjustHandles="1" noChangeArrowheads="1" noChangeShapeType="1"/>
                </p:cNvPicPr>
                <p:nvPr/>
              </p:nvPicPr>
              <p:blipFill>
                <a:blip r:embed="rId7"/>
                <a:stretch>
                  <a:fillRect/>
                </a:stretch>
              </p:blipFill>
              <p:spPr>
                <a:xfrm flipH="1" flipV="1">
                  <a:off x="10814300" y="5178965"/>
                  <a:ext cx="310895" cy="174878"/>
                </a:xfrm>
                <a:prstGeom prst="rect">
                  <a:avLst/>
                </a:prstGeom>
                <a:ln w="3175">
                  <a:solidFill>
                    <a:prstClr val="ltGray"/>
                  </a:solidFill>
                </a:ln>
              </p:spPr>
            </p:pic>
          </p:grpSp>
        </mc:Fallback>
      </mc:AlternateContent>
    </p:spTree>
    <p:extLst>
      <p:ext uri="{BB962C8B-B14F-4D97-AF65-F5344CB8AC3E}">
        <p14:creationId xmlns:p14="http://schemas.microsoft.com/office/powerpoint/2010/main" val="184902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590550" y="215547"/>
            <a:ext cx="10629900" cy="1371600"/>
          </a:xfrm>
        </p:spPr>
        <p:txBody>
          <a:bodyPr>
            <a:normAutofit/>
          </a:bodyPr>
          <a:lstStyle/>
          <a:p>
            <a:r>
              <a:rPr lang="en-IN" sz="2400" dirty="0"/>
              <a:t>Does perturbation in log spectrogram directly, create a difference?</a:t>
            </a:r>
          </a:p>
        </p:txBody>
      </p:sp>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751906" y="4606366"/>
            <a:ext cx="10401300" cy="24135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600" dirty="0"/>
              <a:t> At the same value of iteration no., the PESQ here is lower than the previous cases. This is because the phase information is lost during this test and </a:t>
            </a:r>
            <a:r>
              <a:rPr lang="en-US" sz="1600" dirty="0" err="1"/>
              <a:t>GriffinLim</a:t>
            </a:r>
            <a:r>
              <a:rPr lang="en-US" sz="1600" dirty="0"/>
              <a:t> can only approximate the phase value.</a:t>
            </a:r>
          </a:p>
          <a:p>
            <a:pPr algn="just">
              <a:buFont typeface="Wingdings" panose="05000000000000000000" pitchFamily="2" charset="2"/>
              <a:buChar char="Ø"/>
            </a:pPr>
            <a:r>
              <a:rPr lang="en-US" sz="1600" dirty="0"/>
              <a:t>Due to lost information, PESQ is lower when we use log spectrograms.</a:t>
            </a:r>
          </a:p>
          <a:p>
            <a:pPr marL="0" indent="0" algn="just">
              <a:buNone/>
            </a:pPr>
            <a:endParaRPr lang="en-IN" sz="1600" dirty="0"/>
          </a:p>
        </p:txBody>
      </p:sp>
      <p:pic>
        <p:nvPicPr>
          <p:cNvPr id="4" name="Picture 3">
            <a:extLst>
              <a:ext uri="{FF2B5EF4-FFF2-40B4-BE49-F238E27FC236}">
                <a16:creationId xmlns:a16="http://schemas.microsoft.com/office/drawing/2014/main" id="{27650A63-9FA3-40DF-ACC4-7BD5C5207CC3}"/>
              </a:ext>
            </a:extLst>
          </p:cNvPr>
          <p:cNvPicPr>
            <a:picLocks noChangeAspect="1"/>
          </p:cNvPicPr>
          <p:nvPr/>
        </p:nvPicPr>
        <p:blipFill rotWithShape="1">
          <a:blip r:embed="rId2"/>
          <a:srcRect l="5672" t="9458" r="5600" b="2046"/>
          <a:stretch/>
        </p:blipFill>
        <p:spPr>
          <a:xfrm>
            <a:off x="590550" y="1352344"/>
            <a:ext cx="6029053" cy="3048000"/>
          </a:xfrm>
          <a:prstGeom prst="rect">
            <a:avLst/>
          </a:prstGeom>
        </p:spPr>
      </p:pic>
      <p:pic>
        <p:nvPicPr>
          <p:cNvPr id="6" name="Picture 5">
            <a:extLst>
              <a:ext uri="{FF2B5EF4-FFF2-40B4-BE49-F238E27FC236}">
                <a16:creationId xmlns:a16="http://schemas.microsoft.com/office/drawing/2014/main" id="{6BB13859-DD3F-4692-89B3-215BD8BCFC81}"/>
              </a:ext>
            </a:extLst>
          </p:cNvPr>
          <p:cNvPicPr>
            <a:picLocks noChangeAspect="1"/>
          </p:cNvPicPr>
          <p:nvPr/>
        </p:nvPicPr>
        <p:blipFill>
          <a:blip r:embed="rId3"/>
          <a:stretch>
            <a:fillRect/>
          </a:stretch>
        </p:blipFill>
        <p:spPr>
          <a:xfrm>
            <a:off x="6536777" y="1074961"/>
            <a:ext cx="4903317" cy="3531405"/>
          </a:xfrm>
          <a:prstGeom prst="rect">
            <a:avLst/>
          </a:prstGeom>
        </p:spPr>
      </p:pic>
    </p:spTree>
    <p:extLst>
      <p:ext uri="{BB962C8B-B14F-4D97-AF65-F5344CB8AC3E}">
        <p14:creationId xmlns:p14="http://schemas.microsoft.com/office/powerpoint/2010/main" val="73874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59F3-31A0-434A-B9DD-FBD390D3675B}"/>
              </a:ext>
            </a:extLst>
          </p:cNvPr>
          <p:cNvSpPr>
            <a:spLocks noGrp="1"/>
          </p:cNvSpPr>
          <p:nvPr>
            <p:ph type="title"/>
          </p:nvPr>
        </p:nvSpPr>
        <p:spPr/>
        <p:txBody>
          <a:bodyPr>
            <a:normAutofit/>
          </a:bodyPr>
          <a:lstStyle/>
          <a:p>
            <a:r>
              <a:rPr lang="en-IN" dirty="0"/>
              <a:t>References &amp; Sources</a:t>
            </a:r>
          </a:p>
        </p:txBody>
      </p:sp>
      <p:sp>
        <p:nvSpPr>
          <p:cNvPr id="4" name="Text Placeholder 3">
            <a:extLst>
              <a:ext uri="{FF2B5EF4-FFF2-40B4-BE49-F238E27FC236}">
                <a16:creationId xmlns:a16="http://schemas.microsoft.com/office/drawing/2014/main" id="{2744B6E2-160A-4288-9200-ACF0EB3D65E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68798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F74D-306D-400C-A9F9-8F29919E4063}"/>
              </a:ext>
            </a:extLst>
          </p:cNvPr>
          <p:cNvSpPr>
            <a:spLocks noGrp="1"/>
          </p:cNvSpPr>
          <p:nvPr>
            <p:ph type="title"/>
          </p:nvPr>
        </p:nvSpPr>
        <p:spPr/>
        <p:txBody>
          <a:bodyPr/>
          <a:lstStyle/>
          <a:p>
            <a:r>
              <a:rPr lang="en-IN" dirty="0"/>
              <a:t>References and Sources</a:t>
            </a:r>
          </a:p>
        </p:txBody>
      </p:sp>
      <p:sp>
        <p:nvSpPr>
          <p:cNvPr id="3" name="Content Placeholder 2">
            <a:extLst>
              <a:ext uri="{FF2B5EF4-FFF2-40B4-BE49-F238E27FC236}">
                <a16:creationId xmlns:a16="http://schemas.microsoft.com/office/drawing/2014/main" id="{46360619-BE60-4A53-AB37-0F351791857F}"/>
              </a:ext>
            </a:extLst>
          </p:cNvPr>
          <p:cNvSpPr>
            <a:spLocks noGrp="1"/>
          </p:cNvSpPr>
          <p:nvPr>
            <p:ph idx="1"/>
          </p:nvPr>
        </p:nvSpPr>
        <p:spPr>
          <a:xfrm>
            <a:off x="1066800" y="1848678"/>
            <a:ext cx="10058400" cy="4366728"/>
          </a:xfrm>
        </p:spPr>
        <p:txBody>
          <a:bodyPr>
            <a:normAutofit/>
          </a:bodyPr>
          <a:lstStyle/>
          <a:p>
            <a:pPr marL="342900" lvl="0" indent="-342900" algn="just">
              <a:lnSpc>
                <a:spcPct val="130000"/>
              </a:lnSpc>
              <a:buFont typeface="+mj-lt"/>
              <a:buAutoNum type="arabicPeriod"/>
            </a:pPr>
            <a:r>
              <a:rPr lang="en-IN" sz="1800" dirty="0">
                <a:effectLst/>
                <a:ea typeface="Times New Roman" panose="02020603050405020304" pitchFamily="18" charset="0"/>
                <a:cs typeface="Times New Roman" panose="02020603050405020304" pitchFamily="18" charset="0"/>
              </a:rPr>
              <a:t>Kong, </a:t>
            </a:r>
            <a:r>
              <a:rPr lang="en-IN" sz="1800" dirty="0" err="1">
                <a:effectLst/>
                <a:ea typeface="Times New Roman" panose="02020603050405020304" pitchFamily="18" charset="0"/>
                <a:cs typeface="Times New Roman" panose="02020603050405020304" pitchFamily="18" charset="0"/>
              </a:rPr>
              <a:t>Yehao</a:t>
            </a:r>
            <a:r>
              <a:rPr lang="en-IN" sz="1800" dirty="0">
                <a:effectLst/>
                <a:ea typeface="Times New Roman" panose="02020603050405020304" pitchFamily="18" charset="0"/>
                <a:cs typeface="Times New Roman" panose="02020603050405020304" pitchFamily="18" charset="0"/>
              </a:rPr>
              <a:t>, and </a:t>
            </a:r>
            <a:r>
              <a:rPr lang="en-IN" sz="1800" dirty="0" err="1">
                <a:effectLst/>
                <a:ea typeface="Times New Roman" panose="02020603050405020304" pitchFamily="18" charset="0"/>
                <a:cs typeface="Times New Roman" panose="02020603050405020304" pitchFamily="18" charset="0"/>
              </a:rPr>
              <a:t>Jiliang</a:t>
            </a:r>
            <a:r>
              <a:rPr lang="en-IN" sz="1800" dirty="0">
                <a:effectLst/>
                <a:ea typeface="Times New Roman" panose="02020603050405020304" pitchFamily="18" charset="0"/>
                <a:cs typeface="Times New Roman" panose="02020603050405020304" pitchFamily="18" charset="0"/>
              </a:rPr>
              <a:t> Zhang. ”Adversarial audio: A new information hiding method and backdoor for </a:t>
            </a:r>
            <a:r>
              <a:rPr lang="en-IN" sz="1800" dirty="0" err="1">
                <a:effectLst/>
                <a:ea typeface="Times New Roman" panose="02020603050405020304" pitchFamily="18" charset="0"/>
                <a:cs typeface="Times New Roman" panose="02020603050405020304" pitchFamily="18" charset="0"/>
              </a:rPr>
              <a:t>dnn</a:t>
            </a:r>
            <a:r>
              <a:rPr lang="en-IN" sz="1800" dirty="0">
                <a:effectLst/>
                <a:ea typeface="Times New Roman" panose="02020603050405020304" pitchFamily="18" charset="0"/>
                <a:cs typeface="Times New Roman" panose="02020603050405020304" pitchFamily="18" charset="0"/>
              </a:rPr>
              <a:t>-based speech recognition models.”</a:t>
            </a:r>
            <a:r>
              <a:rPr lang="en-IN" sz="1800" dirty="0" err="1">
                <a:effectLst/>
                <a:ea typeface="Times New Roman" panose="02020603050405020304" pitchFamily="18" charset="0"/>
                <a:cs typeface="Times New Roman" panose="02020603050405020304" pitchFamily="18" charset="0"/>
              </a:rPr>
              <a:t>arXiv</a:t>
            </a:r>
            <a:r>
              <a:rPr lang="en-IN" sz="1800" dirty="0">
                <a:effectLst/>
                <a:ea typeface="Times New Roman" panose="02020603050405020304" pitchFamily="18" charset="0"/>
                <a:cs typeface="Times New Roman" panose="02020603050405020304" pitchFamily="18" charset="0"/>
              </a:rPr>
              <a:t> preprint arXiv:1904.03829 (2019).</a:t>
            </a:r>
          </a:p>
          <a:p>
            <a:pPr marL="342900" lvl="0" indent="-342900" algn="just">
              <a:lnSpc>
                <a:spcPct val="130000"/>
              </a:lnSpc>
              <a:buFont typeface="+mj-lt"/>
              <a:buAutoNum type="arabicPeriod"/>
            </a:pPr>
            <a:r>
              <a:rPr lang="en-IN" sz="1800" dirty="0" err="1">
                <a:effectLst/>
                <a:ea typeface="Times New Roman" panose="02020603050405020304" pitchFamily="18" charset="0"/>
                <a:cs typeface="Times New Roman" panose="02020603050405020304" pitchFamily="18" charset="0"/>
              </a:rPr>
              <a:t>Kui</a:t>
            </a:r>
            <a:r>
              <a:rPr lang="en-IN" sz="1800" dirty="0">
                <a:effectLst/>
                <a:ea typeface="Times New Roman" panose="02020603050405020304" pitchFamily="18" charset="0"/>
                <a:cs typeface="Times New Roman" panose="02020603050405020304" pitchFamily="18" charset="0"/>
              </a:rPr>
              <a:t> Ren, </a:t>
            </a:r>
            <a:r>
              <a:rPr lang="en-IN" sz="1800" dirty="0" err="1">
                <a:effectLst/>
                <a:ea typeface="Times New Roman" panose="02020603050405020304" pitchFamily="18" charset="0"/>
                <a:cs typeface="Times New Roman" panose="02020603050405020304" pitchFamily="18" charset="0"/>
              </a:rPr>
              <a:t>Tianhang</a:t>
            </a:r>
            <a:r>
              <a:rPr lang="en-IN" sz="1800" dirty="0">
                <a:effectLst/>
                <a:ea typeface="Times New Roman" panose="02020603050405020304" pitchFamily="18" charset="0"/>
                <a:cs typeface="Times New Roman" panose="02020603050405020304" pitchFamily="18" charset="0"/>
              </a:rPr>
              <a:t> Zheng, Zhan Qin, </a:t>
            </a:r>
            <a:r>
              <a:rPr lang="en-IN" sz="1800" dirty="0" err="1">
                <a:effectLst/>
                <a:ea typeface="Times New Roman" panose="02020603050405020304" pitchFamily="18" charset="0"/>
                <a:cs typeface="Times New Roman" panose="02020603050405020304" pitchFamily="18" charset="0"/>
              </a:rPr>
              <a:t>Xue</a:t>
            </a:r>
            <a:r>
              <a:rPr lang="en-IN" sz="1800" dirty="0">
                <a:effectLst/>
                <a:ea typeface="Times New Roman" panose="02020603050405020304" pitchFamily="18" charset="0"/>
                <a:cs typeface="Times New Roman" panose="02020603050405020304" pitchFamily="18" charset="0"/>
              </a:rPr>
              <a:t> Liu, Adversarial Attacks and </a:t>
            </a:r>
            <a:r>
              <a:rPr lang="en-IN" sz="1800" dirty="0" err="1">
                <a:effectLst/>
                <a:ea typeface="Times New Roman" panose="02020603050405020304" pitchFamily="18" charset="0"/>
                <a:cs typeface="Times New Roman" panose="02020603050405020304" pitchFamily="18" charset="0"/>
              </a:rPr>
              <a:t>Defenses</a:t>
            </a:r>
            <a:r>
              <a:rPr lang="en-IN" sz="1800" dirty="0">
                <a:effectLst/>
                <a:ea typeface="Times New Roman" panose="02020603050405020304" pitchFamily="18" charset="0"/>
                <a:cs typeface="Times New Roman" panose="02020603050405020304" pitchFamily="18" charset="0"/>
              </a:rPr>
              <a:t> in Deep Learning, Engineering, Volume 6, Issue 3, 2020</a:t>
            </a:r>
            <a:r>
              <a:rPr lang="en-IN" sz="1800" dirty="0">
                <a:ea typeface="Times New Roman" panose="02020603050405020304" pitchFamily="18" charset="0"/>
                <a:cs typeface="Times New Roman" panose="02020603050405020304" pitchFamily="18" charset="0"/>
              </a:rPr>
              <a:t> (referred very little)</a:t>
            </a:r>
            <a:endParaRPr lang="en-IN" sz="1800" dirty="0">
              <a:effectLst/>
              <a:ea typeface="Times New Roman" panose="02020603050405020304" pitchFamily="18" charset="0"/>
              <a:cs typeface="Times New Roman" panose="02020603050405020304" pitchFamily="18" charset="0"/>
            </a:endParaRPr>
          </a:p>
          <a:p>
            <a:pPr marL="0" lvl="0" indent="0" algn="just">
              <a:lnSpc>
                <a:spcPct val="130000"/>
              </a:lnSpc>
              <a:buNone/>
            </a:pPr>
            <a:endParaRPr lang="en-IN" sz="1800" dirty="0">
              <a:effectLst/>
              <a:ea typeface="Times New Roman" panose="02020603050405020304" pitchFamily="18" charset="0"/>
              <a:cs typeface="Times New Roman" panose="02020603050405020304" pitchFamily="18" charset="0"/>
            </a:endParaRPr>
          </a:p>
          <a:p>
            <a:pPr marL="0" lvl="0" indent="0" algn="just">
              <a:lnSpc>
                <a:spcPct val="130000"/>
              </a:lnSpc>
              <a:buNone/>
            </a:pPr>
            <a:endParaRPr lang="en-IN" sz="1800" dirty="0">
              <a:effectLst/>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687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F74D-306D-400C-A9F9-8F29919E4063}"/>
              </a:ext>
            </a:extLst>
          </p:cNvPr>
          <p:cNvSpPr>
            <a:spLocks noGrp="1"/>
          </p:cNvSpPr>
          <p:nvPr>
            <p:ph type="title"/>
          </p:nvPr>
        </p:nvSpPr>
        <p:spPr/>
        <p:txBody>
          <a:bodyPr/>
          <a:lstStyle/>
          <a:p>
            <a:r>
              <a:rPr lang="en-IN" dirty="0"/>
              <a:t>Work Distribution</a:t>
            </a:r>
          </a:p>
        </p:txBody>
      </p:sp>
      <p:sp>
        <p:nvSpPr>
          <p:cNvPr id="3" name="Content Placeholder 2">
            <a:extLst>
              <a:ext uri="{FF2B5EF4-FFF2-40B4-BE49-F238E27FC236}">
                <a16:creationId xmlns:a16="http://schemas.microsoft.com/office/drawing/2014/main" id="{46360619-BE60-4A53-AB37-0F351791857F}"/>
              </a:ext>
            </a:extLst>
          </p:cNvPr>
          <p:cNvSpPr>
            <a:spLocks noGrp="1"/>
          </p:cNvSpPr>
          <p:nvPr>
            <p:ph idx="1"/>
          </p:nvPr>
        </p:nvSpPr>
        <p:spPr>
          <a:xfrm>
            <a:off x="1066800" y="1848678"/>
            <a:ext cx="10058400" cy="4366728"/>
          </a:xfrm>
        </p:spPr>
        <p:txBody>
          <a:bodyPr>
            <a:normAutofit/>
          </a:bodyPr>
          <a:lstStyle/>
          <a:p>
            <a:pPr marL="0" lvl="0" indent="0" algn="just">
              <a:lnSpc>
                <a:spcPct val="130000"/>
              </a:lnSpc>
              <a:buNone/>
            </a:pPr>
            <a:r>
              <a:rPr lang="en-IN" sz="1800" dirty="0">
                <a:effectLst/>
                <a:ea typeface="Times New Roman" panose="02020603050405020304" pitchFamily="18" charset="0"/>
                <a:cs typeface="Times New Roman" panose="02020603050405020304" pitchFamily="18" charset="0"/>
              </a:rPr>
              <a:t>All the work and ideas were discussed in the group before implementation. Since, the work was very collaborative it is difficult to categorize who did what. But below is a rough work distribution </a:t>
            </a:r>
          </a:p>
          <a:p>
            <a:pPr lvl="0" algn="just">
              <a:lnSpc>
                <a:spcPct val="130000"/>
              </a:lnSpc>
              <a:buFont typeface="Wingdings" panose="05000000000000000000" pitchFamily="2" charset="2"/>
              <a:buChar char="Ø"/>
            </a:pPr>
            <a:r>
              <a:rPr lang="en-IN" sz="1800" b="1" dirty="0" err="1">
                <a:effectLst/>
                <a:ea typeface="Times New Roman" panose="02020603050405020304" pitchFamily="18" charset="0"/>
                <a:cs typeface="Times New Roman" panose="02020603050405020304" pitchFamily="18" charset="0"/>
              </a:rPr>
              <a:t>Mithilesh</a:t>
            </a:r>
            <a:r>
              <a:rPr lang="en-IN" sz="1800" b="1" dirty="0">
                <a:effectLst/>
                <a:ea typeface="Times New Roman" panose="02020603050405020304" pitchFamily="18" charset="0"/>
                <a:cs typeface="Times New Roman" panose="02020603050405020304" pitchFamily="18" charset="0"/>
              </a:rPr>
              <a:t> Vaidya</a:t>
            </a:r>
            <a:r>
              <a:rPr lang="en-IN" sz="1800" dirty="0">
                <a:effectLst/>
                <a:ea typeface="Times New Roman" panose="02020603050405020304" pitchFamily="18" charset="0"/>
                <a:cs typeface="Times New Roman" panose="02020603050405020304" pitchFamily="18" charset="0"/>
              </a:rPr>
              <a:t>: Ideation, Experiment Design, Model Training, Experimenting with PESQ scores, Report</a:t>
            </a:r>
          </a:p>
          <a:p>
            <a:pPr lvl="0" algn="just">
              <a:lnSpc>
                <a:spcPct val="130000"/>
              </a:lnSpc>
              <a:buFont typeface="Wingdings" panose="05000000000000000000" pitchFamily="2" charset="2"/>
              <a:buChar char="Ø"/>
            </a:pPr>
            <a:r>
              <a:rPr lang="en-IN" sz="1800" b="1" dirty="0">
                <a:ea typeface="Times New Roman" panose="02020603050405020304" pitchFamily="18" charset="0"/>
                <a:cs typeface="Times New Roman" panose="02020603050405020304" pitchFamily="18" charset="0"/>
              </a:rPr>
              <a:t>Rishabh </a:t>
            </a:r>
            <a:r>
              <a:rPr lang="en-IN" sz="1800" b="1" dirty="0" err="1">
                <a:ea typeface="Times New Roman" panose="02020603050405020304" pitchFamily="18" charset="0"/>
                <a:cs typeface="Times New Roman" panose="02020603050405020304" pitchFamily="18" charset="0"/>
              </a:rPr>
              <a:t>Dahale</a:t>
            </a:r>
            <a:r>
              <a:rPr lang="en-IN" sz="1800" dirty="0">
                <a:ea typeface="Times New Roman" panose="02020603050405020304" pitchFamily="18" charset="0"/>
                <a:cs typeface="Times New Roman" panose="02020603050405020304" pitchFamily="18" charset="0"/>
              </a:rPr>
              <a:t>: Ideation, Data Pre-processing, Model Training, Experimenting with Gaussian Noise, Report</a:t>
            </a:r>
          </a:p>
          <a:p>
            <a:pPr lvl="0" algn="just">
              <a:lnSpc>
                <a:spcPct val="130000"/>
              </a:lnSpc>
              <a:buFont typeface="Wingdings" panose="05000000000000000000" pitchFamily="2" charset="2"/>
              <a:buChar char="Ø"/>
            </a:pPr>
            <a:r>
              <a:rPr lang="en-IN" sz="1800" b="1" dirty="0">
                <a:effectLst/>
                <a:ea typeface="Times New Roman" panose="02020603050405020304" pitchFamily="18" charset="0"/>
                <a:cs typeface="Times New Roman" panose="02020603050405020304" pitchFamily="18" charset="0"/>
              </a:rPr>
              <a:t>Samyak Shah</a:t>
            </a:r>
            <a:r>
              <a:rPr lang="en-IN" sz="1800" dirty="0">
                <a:effectLst/>
                <a:ea typeface="Times New Roman" panose="02020603050405020304" pitchFamily="18" charset="0"/>
                <a:cs typeface="Times New Roman" panose="02020603050405020304" pitchFamily="18" charset="0"/>
              </a:rPr>
              <a:t>: Ideation, Experimenting with Audios, Visualising the data, Presentation Design, Report</a:t>
            </a:r>
          </a:p>
          <a:p>
            <a:pPr marL="0" lvl="0" indent="0" algn="just">
              <a:lnSpc>
                <a:spcPct val="130000"/>
              </a:lnSpc>
              <a:buNone/>
            </a:pPr>
            <a:endParaRPr lang="en-IN" sz="1800" dirty="0">
              <a:effectLst/>
              <a:ea typeface="Times New Roman" panose="02020603050405020304" pitchFamily="18"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419026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EAA7-3420-4DCF-A6A1-690E59D710FC}"/>
              </a:ext>
            </a:extLst>
          </p:cNvPr>
          <p:cNvSpPr>
            <a:spLocks noGrp="1"/>
          </p:cNvSpPr>
          <p:nvPr>
            <p:ph type="title"/>
          </p:nvPr>
        </p:nvSpPr>
        <p:spPr/>
        <p:txBody>
          <a:bodyPr/>
          <a:lstStyle/>
          <a:p>
            <a:r>
              <a:rPr lang="en-IN" sz="7200" dirty="0"/>
              <a:t>What’s IT About?</a:t>
            </a:r>
            <a:endParaRPr lang="en-IN" dirty="0"/>
          </a:p>
        </p:txBody>
      </p:sp>
      <p:sp>
        <p:nvSpPr>
          <p:cNvPr id="3" name="Text Placeholder 2">
            <a:extLst>
              <a:ext uri="{FF2B5EF4-FFF2-40B4-BE49-F238E27FC236}">
                <a16:creationId xmlns:a16="http://schemas.microsoft.com/office/drawing/2014/main" id="{6DA50592-0191-4C32-8BE4-A3586168D15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015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4321-ED2F-42B5-BE2C-34FAD0A61563}"/>
              </a:ext>
            </a:extLst>
          </p:cNvPr>
          <p:cNvSpPr>
            <a:spLocks noGrp="1"/>
          </p:cNvSpPr>
          <p:nvPr>
            <p:ph type="title"/>
          </p:nvPr>
        </p:nvSpPr>
        <p:spPr/>
        <p:txBody>
          <a:bodyPr/>
          <a:lstStyle/>
          <a:p>
            <a:r>
              <a:rPr lang="en-US" dirty="0"/>
              <a:t>W</a:t>
            </a:r>
            <a:r>
              <a:rPr lang="en-IN" dirty="0"/>
              <a:t>hat is Audio Steganography?</a:t>
            </a:r>
          </a:p>
        </p:txBody>
      </p:sp>
      <p:sp>
        <p:nvSpPr>
          <p:cNvPr id="3" name="Content Placeholder 2">
            <a:extLst>
              <a:ext uri="{FF2B5EF4-FFF2-40B4-BE49-F238E27FC236}">
                <a16:creationId xmlns:a16="http://schemas.microsoft.com/office/drawing/2014/main" id="{55085967-2545-47C0-94E1-06A07FF004A4}"/>
              </a:ext>
            </a:extLst>
          </p:cNvPr>
          <p:cNvSpPr>
            <a:spLocks noGrp="1"/>
          </p:cNvSpPr>
          <p:nvPr>
            <p:ph idx="1"/>
          </p:nvPr>
        </p:nvSpPr>
        <p:spPr>
          <a:xfrm>
            <a:off x="1066800" y="2103120"/>
            <a:ext cx="4359965" cy="3849624"/>
          </a:xfrm>
        </p:spPr>
        <p:txBody>
          <a:bodyPr>
            <a:normAutofit/>
          </a:bodyPr>
          <a:lstStyle/>
          <a:p>
            <a:pPr marL="0" indent="0" algn="just">
              <a:buNone/>
            </a:pPr>
            <a:r>
              <a:rPr lang="en-US" sz="2000" dirty="0"/>
              <a:t>It is a technique for concealing the existence of information by embedding it within non-secret audio, called the carrier audio signal.</a:t>
            </a:r>
          </a:p>
          <a:p>
            <a:pPr marL="0" indent="0" algn="just">
              <a:buNone/>
            </a:pPr>
            <a:endParaRPr lang="en-US" sz="2000" dirty="0"/>
          </a:p>
          <a:p>
            <a:pPr marL="0" indent="0" algn="just">
              <a:buNone/>
            </a:pPr>
            <a:r>
              <a:rPr lang="en-US" sz="2000" dirty="0"/>
              <a:t>Unlike cryptography which just conceals the secret message, steganography conceals the presence of the secret itself!</a:t>
            </a:r>
            <a:endParaRPr lang="en-IN" sz="2000" dirty="0"/>
          </a:p>
        </p:txBody>
      </p:sp>
      <p:sp>
        <p:nvSpPr>
          <p:cNvPr id="5" name="TextBox 4">
            <a:extLst>
              <a:ext uri="{FF2B5EF4-FFF2-40B4-BE49-F238E27FC236}">
                <a16:creationId xmlns:a16="http://schemas.microsoft.com/office/drawing/2014/main" id="{ADC574B1-1AAD-45EB-B35D-0947B7810E84}"/>
              </a:ext>
            </a:extLst>
          </p:cNvPr>
          <p:cNvSpPr txBox="1"/>
          <p:nvPr/>
        </p:nvSpPr>
        <p:spPr>
          <a:xfrm>
            <a:off x="8010525" y="6530009"/>
            <a:ext cx="3916432" cy="338554"/>
          </a:xfrm>
          <a:prstGeom prst="rect">
            <a:avLst/>
          </a:prstGeom>
          <a:noFill/>
        </p:spPr>
        <p:txBody>
          <a:bodyPr wrap="square" rtlCol="0">
            <a:spAutoFit/>
          </a:bodyPr>
          <a:lstStyle/>
          <a:p>
            <a:r>
              <a:rPr lang="en-IN" sz="1600" dirty="0"/>
              <a:t>Picture Credits – Alaa Jabbar Almaliki</a:t>
            </a:r>
          </a:p>
        </p:txBody>
      </p:sp>
      <p:pic>
        <p:nvPicPr>
          <p:cNvPr id="1026" name="Picture 2" descr="Block diagram for audio steganography | Download Scientific Diagram">
            <a:extLst>
              <a:ext uri="{FF2B5EF4-FFF2-40B4-BE49-F238E27FC236}">
                <a16:creationId xmlns:a16="http://schemas.microsoft.com/office/drawing/2014/main" id="{C0789C9D-CCB9-46F4-B8BE-EE9E81196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14194"/>
            <a:ext cx="5504771" cy="33147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21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CB94-594B-4F30-B4BC-84F87CCCB28C}"/>
              </a:ext>
            </a:extLst>
          </p:cNvPr>
          <p:cNvSpPr>
            <a:spLocks noGrp="1"/>
          </p:cNvSpPr>
          <p:nvPr>
            <p:ph type="title"/>
          </p:nvPr>
        </p:nvSpPr>
        <p:spPr/>
        <p:txBody>
          <a:bodyPr/>
          <a:lstStyle/>
          <a:p>
            <a:r>
              <a:rPr lang="en-US" dirty="0"/>
              <a:t>W</a:t>
            </a:r>
            <a:r>
              <a:rPr lang="en-IN" dirty="0" err="1"/>
              <a:t>hy</a:t>
            </a:r>
            <a:r>
              <a:rPr lang="en-IN" dirty="0"/>
              <a:t> ASR for Audio Steganography?</a:t>
            </a:r>
          </a:p>
        </p:txBody>
      </p:sp>
      <p:sp>
        <p:nvSpPr>
          <p:cNvPr id="3" name="Content Placeholder 2">
            <a:extLst>
              <a:ext uri="{FF2B5EF4-FFF2-40B4-BE49-F238E27FC236}">
                <a16:creationId xmlns:a16="http://schemas.microsoft.com/office/drawing/2014/main" id="{EB3C91E4-0D6E-4520-95A5-93FDF69B0256}"/>
              </a:ext>
            </a:extLst>
          </p:cNvPr>
          <p:cNvSpPr>
            <a:spLocks noGrp="1"/>
          </p:cNvSpPr>
          <p:nvPr>
            <p:ph idx="1"/>
          </p:nvPr>
        </p:nvSpPr>
        <p:spPr>
          <a:xfrm>
            <a:off x="1066800" y="1774510"/>
            <a:ext cx="9796670" cy="3849624"/>
          </a:xfrm>
        </p:spPr>
        <p:txBody>
          <a:bodyPr>
            <a:normAutofit/>
          </a:bodyPr>
          <a:lstStyle/>
          <a:p>
            <a:pPr marL="0" indent="0" algn="just">
              <a:buNone/>
            </a:pPr>
            <a:r>
              <a:rPr lang="en-US" sz="2000" dirty="0"/>
              <a:t>Traditional approaches for audio steganography include hiding info in LSB, echo hiding, spread spectrum, etc.</a:t>
            </a:r>
          </a:p>
          <a:p>
            <a:pPr marL="0" indent="0" algn="just">
              <a:buNone/>
            </a:pPr>
            <a:r>
              <a:rPr lang="en-US" sz="2000" b="1" dirty="0"/>
              <a:t>Limitations: </a:t>
            </a:r>
            <a:r>
              <a:rPr lang="en-US" sz="2000" dirty="0"/>
              <a:t>Time domain techniques have high hiding capacity but low imperceptibility while transform domain techniques have better imperceptibility but poor hiding capacity.</a:t>
            </a:r>
            <a:endParaRPr lang="en-IN" sz="2000" dirty="0"/>
          </a:p>
        </p:txBody>
      </p:sp>
      <p:sp>
        <p:nvSpPr>
          <p:cNvPr id="5" name="TextBox 4">
            <a:extLst>
              <a:ext uri="{FF2B5EF4-FFF2-40B4-BE49-F238E27FC236}">
                <a16:creationId xmlns:a16="http://schemas.microsoft.com/office/drawing/2014/main" id="{36891FCE-335B-4709-928B-F9EB1AB1EBE0}"/>
              </a:ext>
            </a:extLst>
          </p:cNvPr>
          <p:cNvSpPr txBox="1"/>
          <p:nvPr/>
        </p:nvSpPr>
        <p:spPr>
          <a:xfrm>
            <a:off x="8736495" y="6475349"/>
            <a:ext cx="3369366" cy="338554"/>
          </a:xfrm>
          <a:prstGeom prst="rect">
            <a:avLst/>
          </a:prstGeom>
          <a:noFill/>
        </p:spPr>
        <p:txBody>
          <a:bodyPr wrap="square" rtlCol="0">
            <a:spAutoFit/>
          </a:bodyPr>
          <a:lstStyle/>
          <a:p>
            <a:r>
              <a:rPr lang="en-IN" sz="1600" dirty="0"/>
              <a:t>Picture Credits – </a:t>
            </a:r>
            <a:r>
              <a:rPr lang="en-IN" sz="1600" dirty="0" err="1"/>
              <a:t>Fatiha</a:t>
            </a:r>
            <a:r>
              <a:rPr lang="en-IN" sz="1600" dirty="0"/>
              <a:t> </a:t>
            </a:r>
            <a:r>
              <a:rPr lang="en-IN" sz="1600" dirty="0" err="1"/>
              <a:t>Djebbar</a:t>
            </a:r>
            <a:endParaRPr lang="en-IN" sz="1600" dirty="0"/>
          </a:p>
        </p:txBody>
      </p:sp>
      <p:pic>
        <p:nvPicPr>
          <p:cNvPr id="2050" name="Picture 2" descr="LSB in 8 bits per sample signal is overwritten by one bit of the hidden...  | Download Scientific Diagram">
            <a:extLst>
              <a:ext uri="{FF2B5EF4-FFF2-40B4-BE49-F238E27FC236}">
                <a16:creationId xmlns:a16="http://schemas.microsoft.com/office/drawing/2014/main" id="{58E1675E-53D9-4F7D-BF5F-44D1E306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495" y="3725592"/>
            <a:ext cx="5715000"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96F74DD0-FFE2-4813-97F3-BB05E4E6A07A}"/>
              </a:ext>
            </a:extLst>
          </p:cNvPr>
          <p:cNvSpPr txBox="1">
            <a:spLocks/>
          </p:cNvSpPr>
          <p:nvPr/>
        </p:nvSpPr>
        <p:spPr>
          <a:xfrm>
            <a:off x="5089870" y="6087792"/>
            <a:ext cx="3841060" cy="517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dirty="0"/>
              <a:t>LSB Coding</a:t>
            </a:r>
            <a:endParaRPr lang="en-IN" sz="2000" dirty="0"/>
          </a:p>
        </p:txBody>
      </p:sp>
    </p:spTree>
    <p:extLst>
      <p:ext uri="{BB962C8B-B14F-4D97-AF65-F5344CB8AC3E}">
        <p14:creationId xmlns:p14="http://schemas.microsoft.com/office/powerpoint/2010/main" val="361170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EC4F-27DC-493C-9AFF-5955C9A8F2B8}"/>
              </a:ext>
            </a:extLst>
          </p:cNvPr>
          <p:cNvSpPr>
            <a:spLocks noGrp="1"/>
          </p:cNvSpPr>
          <p:nvPr>
            <p:ph type="title"/>
          </p:nvPr>
        </p:nvSpPr>
        <p:spPr/>
        <p:txBody>
          <a:bodyPr/>
          <a:lstStyle/>
          <a:p>
            <a:r>
              <a:rPr lang="en-IN" dirty="0"/>
              <a:t>Evaluation metrics</a:t>
            </a:r>
          </a:p>
        </p:txBody>
      </p:sp>
      <p:sp>
        <p:nvSpPr>
          <p:cNvPr id="3" name="Text Placeholder 2">
            <a:extLst>
              <a:ext uri="{FF2B5EF4-FFF2-40B4-BE49-F238E27FC236}">
                <a16:creationId xmlns:a16="http://schemas.microsoft.com/office/drawing/2014/main" id="{0C7DBF69-B49A-4B1E-BFE4-373444052A9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8053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CB94-594B-4F30-B4BC-84F87CCCB28C}"/>
              </a:ext>
            </a:extLst>
          </p:cNvPr>
          <p:cNvSpPr>
            <a:spLocks noGrp="1"/>
          </p:cNvSpPr>
          <p:nvPr>
            <p:ph type="title"/>
          </p:nvPr>
        </p:nvSpPr>
        <p:spPr/>
        <p:txBody>
          <a:bodyPr/>
          <a:lstStyle/>
          <a:p>
            <a:r>
              <a:rPr lang="en-IN" dirty="0"/>
              <a:t>PESQ- Perceptual Evaluation of Speech Quality</a:t>
            </a:r>
          </a:p>
        </p:txBody>
      </p:sp>
      <p:sp>
        <p:nvSpPr>
          <p:cNvPr id="3" name="Content Placeholder 2">
            <a:extLst>
              <a:ext uri="{FF2B5EF4-FFF2-40B4-BE49-F238E27FC236}">
                <a16:creationId xmlns:a16="http://schemas.microsoft.com/office/drawing/2014/main" id="{EB3C91E4-0D6E-4520-95A5-93FDF69B0256}"/>
              </a:ext>
            </a:extLst>
          </p:cNvPr>
          <p:cNvSpPr>
            <a:spLocks noGrp="1"/>
          </p:cNvSpPr>
          <p:nvPr>
            <p:ph idx="1"/>
          </p:nvPr>
        </p:nvSpPr>
        <p:spPr>
          <a:xfrm>
            <a:off x="1066800" y="2027997"/>
            <a:ext cx="9796670" cy="3849624"/>
          </a:xfrm>
        </p:spPr>
        <p:txBody>
          <a:bodyPr>
            <a:normAutofit/>
          </a:bodyPr>
          <a:lstStyle/>
          <a:p>
            <a:pPr marL="0" indent="0" algn="just">
              <a:buNone/>
            </a:pPr>
            <a:r>
              <a:rPr lang="en-IN" sz="2000" dirty="0"/>
              <a:t>PESQ analyses specific parameters of the audio, including time warping, variable delays, transcoding and noise.</a:t>
            </a:r>
          </a:p>
          <a:p>
            <a:pPr marL="0" indent="0" algn="just">
              <a:buNone/>
            </a:pPr>
            <a:r>
              <a:rPr lang="en-IN" sz="2000" dirty="0"/>
              <a:t>The PESQ Algorithm predicts the subjective opinion scores of degraded audio samples. Score ranges from -0.5 to 4.5 or 0 to 5.0 (</a:t>
            </a:r>
            <a:r>
              <a:rPr lang="en-IN" sz="2000" b="1" dirty="0"/>
              <a:t>higher the better</a:t>
            </a:r>
            <a:r>
              <a:rPr lang="en-IN" sz="2000" dirty="0"/>
              <a:t>)</a:t>
            </a:r>
          </a:p>
          <a:p>
            <a:pPr marL="0" indent="0" algn="just">
              <a:buNone/>
            </a:pPr>
            <a:r>
              <a:rPr lang="en-IN" sz="2000" dirty="0"/>
              <a:t>Measuring the character-per-second can be an important metric to understand the hiding capacity of a model.</a:t>
            </a:r>
          </a:p>
        </p:txBody>
      </p:sp>
      <p:sp>
        <p:nvSpPr>
          <p:cNvPr id="5" name="TextBox 4">
            <a:extLst>
              <a:ext uri="{FF2B5EF4-FFF2-40B4-BE49-F238E27FC236}">
                <a16:creationId xmlns:a16="http://schemas.microsoft.com/office/drawing/2014/main" id="{36891FCE-335B-4709-928B-F9EB1AB1EBE0}"/>
              </a:ext>
            </a:extLst>
          </p:cNvPr>
          <p:cNvSpPr txBox="1"/>
          <p:nvPr/>
        </p:nvSpPr>
        <p:spPr>
          <a:xfrm>
            <a:off x="8736495" y="6519446"/>
            <a:ext cx="3369366" cy="338554"/>
          </a:xfrm>
          <a:prstGeom prst="rect">
            <a:avLst/>
          </a:prstGeom>
          <a:noFill/>
        </p:spPr>
        <p:txBody>
          <a:bodyPr wrap="square" rtlCol="0">
            <a:spAutoFit/>
          </a:bodyPr>
          <a:lstStyle/>
          <a:p>
            <a:r>
              <a:rPr lang="en-IN" sz="1600" dirty="0"/>
              <a:t>Audio Credits - </a:t>
            </a:r>
            <a:r>
              <a:rPr lang="en-IN" sz="1600" dirty="0" err="1"/>
              <a:t>Spearline</a:t>
            </a:r>
            <a:endParaRPr lang="en-IN" sz="1600" dirty="0"/>
          </a:p>
        </p:txBody>
      </p:sp>
      <p:pic>
        <p:nvPicPr>
          <p:cNvPr id="6" name="WhatsApp Audio 2021-05-12 at 12.36.14 AM (1)">
            <a:hlinkClick r:id="" action="ppaction://media"/>
            <a:extLst>
              <a:ext uri="{FF2B5EF4-FFF2-40B4-BE49-F238E27FC236}">
                <a16:creationId xmlns:a16="http://schemas.microsoft.com/office/drawing/2014/main" id="{8A63F2A1-DC67-4EAC-9DDC-9B7DA46A82B3}"/>
              </a:ext>
            </a:extLst>
          </p:cNvPr>
          <p:cNvPicPr>
            <a:picLocks noChangeAspect="1"/>
          </p:cNvPicPr>
          <p:nvPr>
            <a:audioFile r:link="rId1"/>
            <p:extLst>
              <p:ext uri="{DAA4B4D4-6D71-4841-9C94-3DE7FCFB9230}">
                <p14:media xmlns:p14="http://schemas.microsoft.com/office/powerpoint/2010/main" r:embed="rId2">
                  <p14:trim st="2217" end="2688.497"/>
                </p14:media>
              </p:ext>
            </p:extLst>
          </p:nvPr>
        </p:nvPicPr>
        <p:blipFill>
          <a:blip r:embed="rId6"/>
          <a:stretch>
            <a:fillRect/>
          </a:stretch>
        </p:blipFill>
        <p:spPr>
          <a:xfrm>
            <a:off x="2168525" y="5072474"/>
            <a:ext cx="406400" cy="406400"/>
          </a:xfrm>
          <a:prstGeom prst="rect">
            <a:avLst/>
          </a:prstGeom>
          <a:ln>
            <a:noFill/>
          </a:ln>
          <a:effectLst>
            <a:outerShdw blurRad="292100" dist="139700" dir="2700000" algn="tl" rotWithShape="0">
              <a:srgbClr val="333333">
                <a:alpha val="65000"/>
              </a:srgbClr>
            </a:outerShdw>
          </a:effectLst>
        </p:spPr>
      </p:pic>
      <p:sp>
        <p:nvSpPr>
          <p:cNvPr id="7" name="Content Placeholder 2">
            <a:extLst>
              <a:ext uri="{FF2B5EF4-FFF2-40B4-BE49-F238E27FC236}">
                <a16:creationId xmlns:a16="http://schemas.microsoft.com/office/drawing/2014/main" id="{13900951-95FC-4E0B-BF63-31988078C50C}"/>
              </a:ext>
            </a:extLst>
          </p:cNvPr>
          <p:cNvSpPr txBox="1">
            <a:spLocks/>
          </p:cNvSpPr>
          <p:nvPr/>
        </p:nvSpPr>
        <p:spPr>
          <a:xfrm>
            <a:off x="860770" y="5859493"/>
            <a:ext cx="3841060" cy="517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IN" sz="2000" dirty="0"/>
              <a:t>PESQ Score- 1.11 (Very Poor)</a:t>
            </a:r>
          </a:p>
        </p:txBody>
      </p:sp>
      <p:pic>
        <p:nvPicPr>
          <p:cNvPr id="8" name="WhatsApp Audio 2021-05-12 at 12.36.14 AM">
            <a:hlinkClick r:id="" action="ppaction://media"/>
            <a:extLst>
              <a:ext uri="{FF2B5EF4-FFF2-40B4-BE49-F238E27FC236}">
                <a16:creationId xmlns:a16="http://schemas.microsoft.com/office/drawing/2014/main" id="{BFF50126-993D-47BE-840D-CEE1E81D1C69}"/>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9207500" y="5072474"/>
            <a:ext cx="406400" cy="406400"/>
          </a:xfrm>
          <a:prstGeom prst="rect">
            <a:avLst/>
          </a:prstGeom>
          <a:ln>
            <a:noFill/>
          </a:ln>
          <a:effectLst>
            <a:outerShdw blurRad="292100" dist="139700" dir="2700000" algn="tl" rotWithShape="0">
              <a:srgbClr val="333333">
                <a:alpha val="65000"/>
              </a:srgbClr>
            </a:outerShdw>
          </a:effectLst>
        </p:spPr>
      </p:pic>
      <p:sp>
        <p:nvSpPr>
          <p:cNvPr id="9" name="Content Placeholder 2">
            <a:extLst>
              <a:ext uri="{FF2B5EF4-FFF2-40B4-BE49-F238E27FC236}">
                <a16:creationId xmlns:a16="http://schemas.microsoft.com/office/drawing/2014/main" id="{8F15FA19-FA38-4A4D-80D8-24603ED1E338}"/>
              </a:ext>
            </a:extLst>
          </p:cNvPr>
          <p:cNvSpPr txBox="1">
            <a:spLocks/>
          </p:cNvSpPr>
          <p:nvPr/>
        </p:nvSpPr>
        <p:spPr>
          <a:xfrm>
            <a:off x="7022410" y="5767032"/>
            <a:ext cx="3841060" cy="517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IN" sz="2000" dirty="0"/>
              <a:t>PESQ Score- 4.33 (Excellent)</a:t>
            </a:r>
          </a:p>
        </p:txBody>
      </p:sp>
    </p:spTree>
    <p:extLst>
      <p:ext uri="{BB962C8B-B14F-4D97-AF65-F5344CB8AC3E}">
        <p14:creationId xmlns:p14="http://schemas.microsoft.com/office/powerpoint/2010/main" val="1920220586"/>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6"/>
                </p:tgtEl>
              </p:cMediaNode>
            </p:audio>
            <p:audio>
              <p:cMediaNode vol="80000">
                <p:cTn id="3"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0ADA-2C8D-40A7-945B-863E1C1547A9}"/>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598EFB67-F30A-4AF5-81F5-2DEB72C7BBC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9097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FD2E-6201-42B4-B09D-9DBB388E3407}"/>
              </a:ext>
            </a:extLst>
          </p:cNvPr>
          <p:cNvSpPr>
            <a:spLocks noGrp="1"/>
          </p:cNvSpPr>
          <p:nvPr>
            <p:ph type="title"/>
          </p:nvPr>
        </p:nvSpPr>
        <p:spPr>
          <a:xfrm>
            <a:off x="652120" y="396316"/>
            <a:ext cx="10058400" cy="1371600"/>
          </a:xfrm>
        </p:spPr>
        <p:txBody>
          <a:bodyPr/>
          <a:lstStyle/>
          <a:p>
            <a:r>
              <a:rPr lang="en-IN" dirty="0"/>
              <a:t>The Algorithm</a:t>
            </a:r>
            <a:br>
              <a:rPr lang="en-IN" dirty="0"/>
            </a:br>
            <a:r>
              <a:rPr lang="en-IN" sz="2000" dirty="0"/>
              <a:t>Information is encrypted by adding small perturbations (d) to the carrier audio </a:t>
            </a:r>
          </a:p>
        </p:txBody>
      </p:sp>
      <p:graphicFrame>
        <p:nvGraphicFramePr>
          <p:cNvPr id="4" name="Diagram 3">
            <a:extLst>
              <a:ext uri="{FF2B5EF4-FFF2-40B4-BE49-F238E27FC236}">
                <a16:creationId xmlns:a16="http://schemas.microsoft.com/office/drawing/2014/main" id="{A1EF18C3-BCDA-4848-98C0-4DCF2420FBD6}"/>
              </a:ext>
            </a:extLst>
          </p:cNvPr>
          <p:cNvGraphicFramePr/>
          <p:nvPr>
            <p:extLst>
              <p:ext uri="{D42A27DB-BD31-4B8C-83A1-F6EECF244321}">
                <p14:modId xmlns:p14="http://schemas.microsoft.com/office/powerpoint/2010/main" val="118911108"/>
              </p:ext>
            </p:extLst>
          </p:nvPr>
        </p:nvGraphicFramePr>
        <p:xfrm>
          <a:off x="1481480" y="1043017"/>
          <a:ext cx="964372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ircular 2">
            <a:extLst>
              <a:ext uri="{FF2B5EF4-FFF2-40B4-BE49-F238E27FC236}">
                <a16:creationId xmlns:a16="http://schemas.microsoft.com/office/drawing/2014/main" id="{51CCD6F4-3643-4C9A-A8D8-D4B79FB80C4F}"/>
              </a:ext>
            </a:extLst>
          </p:cNvPr>
          <p:cNvSpPr/>
          <p:nvPr/>
        </p:nvSpPr>
        <p:spPr>
          <a:xfrm rot="17406428" flipV="1">
            <a:off x="10172359" y="3385638"/>
            <a:ext cx="1371599" cy="1038225"/>
          </a:xfrm>
          <a:prstGeom prst="circular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66880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openxmlformats.org/package/2006/metadata/core-properties"/>
    <ds:schemaRef ds:uri="16c05727-aa75-4e4a-9b5f-8a80a1165891"/>
    <ds:schemaRef ds:uri="71af3243-3dd4-4a8d-8c0d-dd76da1f02a5"/>
    <ds:schemaRef ds:uri="http://schemas.microsoft.com/office/2006/metadata/properties"/>
    <ds:schemaRef ds:uri="http://purl.org/dc/elements/1.1/"/>
    <ds:schemaRef ds:uri="http://schemas.microsoft.com/office/2006/documentManagement/types"/>
    <ds:schemaRef ds:uri="http://purl.org/dc/term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{2FB06A60-90DF-4215-9C70-97524B9A527B}tf78438558</Template>
  <TotalTime>0</TotalTime>
  <Words>1568</Words>
  <Application>Microsoft Office PowerPoint</Application>
  <PresentationFormat>Widescreen</PresentationFormat>
  <Paragraphs>144</Paragraphs>
  <Slides>23</Slides>
  <Notes>0</Notes>
  <HiddenSlides>0</HiddenSlides>
  <MMClips>8</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Calibri Light</vt:lpstr>
      <vt:lpstr>Century Gothic</vt:lpstr>
      <vt:lpstr>Garamond</vt:lpstr>
      <vt:lpstr>Times New Roman</vt:lpstr>
      <vt:lpstr>Wingdings</vt:lpstr>
      <vt:lpstr>SavonVTI</vt:lpstr>
      <vt:lpstr>Office Theme</vt:lpstr>
      <vt:lpstr>Hear me if you can! (Audio Steganography)</vt:lpstr>
      <vt:lpstr>PowerPoint Presentation</vt:lpstr>
      <vt:lpstr>What’s IT About?</vt:lpstr>
      <vt:lpstr>What is Audio Steganography?</vt:lpstr>
      <vt:lpstr>Why ASR for Audio Steganography?</vt:lpstr>
      <vt:lpstr>Evaluation metrics</vt:lpstr>
      <vt:lpstr>PESQ- Perceptual Evaluation of Speech Quality</vt:lpstr>
      <vt:lpstr>METHODOLOGY</vt:lpstr>
      <vt:lpstr>The Algorithm Information is encrypted by adding small perturbations (d) to the carrier audio </vt:lpstr>
      <vt:lpstr>The ASR Model  The ASR model we used is a simple CNN-RNN model (see figure below). The input to the model are log spectrograms and the outputs are phones  We trained the model from scratch using the TIMIT dataset. TIMIT dataset is a collection of high-quality recordings of 630 individual speakers with 8 different American English accents. Each recording is up to 10 phonetically rich sentences.  Using the above model and dataset we were able to achieve a PER (Phone Error Rate of 19.7%.</vt:lpstr>
      <vt:lpstr>Text Encryption Information is encrypted by adding small perturbations (d) to the carrier audio </vt:lpstr>
      <vt:lpstr>EXPERIMENTS</vt:lpstr>
      <vt:lpstr>Does initial noise affect the output?</vt:lpstr>
      <vt:lpstr>Does initial noise affect the output?</vt:lpstr>
      <vt:lpstr>How is PESQ score affected by no. of iterations?</vt:lpstr>
      <vt:lpstr>How is PESQ score affected by no. of iterations?</vt:lpstr>
      <vt:lpstr>How is PESQ score affected by the type of encoding text?</vt:lpstr>
      <vt:lpstr>PowerPoint Presentation</vt:lpstr>
      <vt:lpstr>What’s the effect of Gaussian Noise?</vt:lpstr>
      <vt:lpstr>Does perturbation in log spectrogram directly, create a difference?</vt:lpstr>
      <vt:lpstr>References &amp; Sources</vt:lpstr>
      <vt:lpstr>References and Sources</vt:lpstr>
      <vt:lpstr>Work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2020-04-17T10:09:11Z</dcterms:created>
  <dcterms:modified xsi:type="dcterms:W3CDTF">2021-05-12T13:20:33Z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