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87335-43D3-470F-A164-55FB53C1834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DB4F6-A42B-4529-8922-CCEF5075EFC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DB4F6-A42B-4529-8922-CCEF5075E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AAE8A0E-4272-4C68-9E35-56FE609ABFB7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308BA01-E0CC-42E5-A42A-789AA3232A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8BA01-E0CC-42E5-A42A-789AA3232A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AAE8A0E-4272-4C68-9E35-56FE609ABFB7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63930"/>
            <a:ext cx="10309860" cy="31984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>
                <a:solidFill>
                  <a:schemeClr val="accent1"/>
                </a:solidFill>
              </a:rPr>
              <a:t>Prediction of Accident Severity</a:t>
            </a:r>
            <a:endParaRPr lang="en-US" sz="4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What worked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 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What not worked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Under Sampling</a:t>
            </a:r>
            <a:endParaRPr lang="en-US" sz="2400" dirty="0"/>
          </a:p>
          <a:p>
            <a:r>
              <a:rPr lang="en-US" sz="2400" dirty="0"/>
              <a:t>Fine tuning the parameters</a:t>
            </a:r>
            <a:endParaRPr lang="en-US" sz="2400" dirty="0"/>
          </a:p>
          <a:p>
            <a:r>
              <a:rPr lang="en-US" sz="2400" dirty="0"/>
              <a:t>Data Preprocessing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Over sampling</a:t>
            </a:r>
            <a:endParaRPr lang="en-US" sz="2400" dirty="0"/>
          </a:p>
          <a:p>
            <a:r>
              <a:rPr lang="en-US" sz="2400" dirty="0"/>
              <a:t>Certain popular ensemble methods did not work well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Conclusion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166" y="76702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In conclusion, most of the algorithms are biased towards most frequent class. However, efficient pre-processing and corresponding imbalanced data techniques should give optimal results.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0845" y="963930"/>
            <a:ext cx="9672955" cy="4930140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r>
              <a:rPr lang="en-US" sz="1600" u="sng" dirty="0">
                <a:latin typeface="Arial Unicode MS" panose="020B0604020202020204" charset="-122"/>
                <a:ea typeface="Arial Unicode MS" panose="020B0604020202020204" charset="-122"/>
              </a:rPr>
              <a:t>Motivation</a:t>
            </a:r>
            <a:endParaRPr lang="en-US" sz="1600" u="sng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r>
              <a:rPr lang="en-US" sz="1600" dirty="0">
                <a:latin typeface="Arial Unicode MS" panose="020B0604020202020204" charset="-122"/>
                <a:ea typeface="Arial Unicode MS" panose="020B0604020202020204" charset="-122"/>
              </a:rPr>
              <a:t>Traffic accidents are severe concern for most of the countries </a:t>
            </a:r>
            <a:endParaRPr lang="en-US" sz="1600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r>
              <a:rPr lang="en-US" sz="1600" dirty="0">
                <a:latin typeface="Arial Unicode MS" panose="020B0604020202020204" charset="-122"/>
                <a:ea typeface="Arial Unicode MS" panose="020B0604020202020204" charset="-122"/>
              </a:rPr>
              <a:t>Approx. 1.25 million people deaths caused because of road accident injuries in a year [1]</a:t>
            </a:r>
            <a:endParaRPr lang="en-US" sz="1600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r>
              <a:rPr lang="en-US" sz="1600" dirty="0">
                <a:latin typeface="Arial Unicode MS" panose="020B0604020202020204" charset="-122"/>
                <a:ea typeface="Arial Unicode MS" panose="020B0604020202020204" charset="-122"/>
              </a:rPr>
              <a:t>Complexity of dataset</a:t>
            </a:r>
            <a:endParaRPr lang="en-US" sz="1600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endParaRPr lang="en-US" sz="1600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buNone/>
            </a:pPr>
            <a:r>
              <a:rPr lang="en-US" sz="1600" u="sng" dirty="0">
                <a:latin typeface="Arial Unicode MS" panose="020B0604020202020204" charset="-122"/>
                <a:ea typeface="Arial Unicode MS" panose="020B0604020202020204" charset="-122"/>
              </a:rPr>
              <a:t>Objective</a:t>
            </a:r>
            <a:endParaRPr lang="en-US" sz="1600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r>
              <a:rPr lang="en-US" sz="1600" dirty="0">
                <a:latin typeface="Arial Unicode MS" panose="020B0604020202020204" charset="-122"/>
                <a:ea typeface="Arial Unicode MS" panose="020B0604020202020204" charset="-122"/>
              </a:rPr>
              <a:t>To help traffic control authorities predict the accident severity</a:t>
            </a:r>
            <a:endParaRPr lang="en-US" sz="1600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r>
              <a:rPr lang="en-US" sz="1600" dirty="0">
                <a:latin typeface="Arial Unicode MS" panose="020B0604020202020204" charset="-122"/>
                <a:ea typeface="Arial Unicode MS" panose="020B0604020202020204" charset="-122"/>
              </a:rPr>
              <a:t>Effectively able to predict “Serious” accidents</a:t>
            </a:r>
            <a:endParaRPr lang="en-US" sz="1600" dirty="0"/>
          </a:p>
          <a:p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Dataset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2085" y="963930"/>
            <a:ext cx="9911715" cy="4930140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Size of Dataset: </a:t>
            </a:r>
            <a:r>
              <a:rPr lang="en-IN" altLang="en-US" sz="2000" dirty="0"/>
              <a:t>72</a:t>
            </a:r>
            <a:r>
              <a:rPr lang="en-US" sz="2000" dirty="0"/>
              <a:t> MB</a:t>
            </a:r>
            <a:endParaRPr lang="en-US" sz="2000" dirty="0"/>
          </a:p>
          <a:p>
            <a:r>
              <a:rPr lang="en-US" sz="2000" dirty="0"/>
              <a:t>Number of records: </a:t>
            </a:r>
            <a:r>
              <a:rPr lang="en-IN" altLang="en-US" sz="2000" dirty="0"/>
              <a:t>194674</a:t>
            </a:r>
            <a:r>
              <a:rPr lang="en-US" sz="2000" dirty="0"/>
              <a:t> rows</a:t>
            </a:r>
            <a:endParaRPr lang="en-US" sz="2000" dirty="0"/>
          </a:p>
          <a:p>
            <a:r>
              <a:rPr lang="en-US" sz="2000" dirty="0"/>
              <a:t>Number of columns: 3</a:t>
            </a:r>
            <a:r>
              <a:rPr lang="en-IN" altLang="en-US" sz="2000" dirty="0"/>
              <a:t>7</a:t>
            </a:r>
            <a:r>
              <a:rPr lang="en-US" sz="2000" dirty="0"/>
              <a:t> Columns</a:t>
            </a:r>
            <a:endParaRPr lang="en-US" sz="2000" dirty="0"/>
          </a:p>
          <a:p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Data Pre-processing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3930"/>
            <a:ext cx="10515600" cy="4930140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>
                <a:latin typeface="Arial Unicode MS" panose="020B0604020202020204" charset="-122"/>
                <a:ea typeface="Arial Unicode MS" panose="020B0604020202020204" charset="-122"/>
              </a:rPr>
              <a:t>Data missing values are imputed by the most frequent value of the column</a:t>
            </a:r>
            <a:endParaRPr lang="en-US" sz="2000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r>
              <a:rPr lang="en-US" sz="2000" dirty="0">
                <a:latin typeface="Arial Unicode MS" panose="020B0604020202020204" charset="-122"/>
                <a:ea typeface="Arial Unicode MS" panose="020B0604020202020204" charset="-122"/>
              </a:rPr>
              <a:t>Categorical data labelled with numerical values</a:t>
            </a:r>
            <a:endParaRPr lang="en-US" sz="2000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r>
              <a:rPr lang="en-US" sz="2000" dirty="0">
                <a:latin typeface="Arial Unicode MS" panose="020B0604020202020204" charset="-122"/>
                <a:ea typeface="Arial Unicode MS" panose="020B0604020202020204" charset="-122"/>
              </a:rPr>
              <a:t>Merged similar categorical values</a:t>
            </a:r>
            <a:endParaRPr lang="en-US" sz="2000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r>
              <a:rPr lang="en-US" sz="2000" dirty="0" err="1">
                <a:latin typeface="Arial Unicode MS" panose="020B0604020202020204" charset="-122"/>
                <a:ea typeface="Arial Unicode MS" panose="020B0604020202020204" charset="-122"/>
              </a:rPr>
              <a:t>SelectKBest</a:t>
            </a:r>
            <a:r>
              <a:rPr lang="en-US" sz="2000" dirty="0">
                <a:latin typeface="Arial Unicode MS" panose="020B0604020202020204" charset="-122"/>
                <a:ea typeface="Arial Unicode MS" panose="020B0604020202020204" charset="-122"/>
              </a:rPr>
              <a:t>: provides the k best features by performing various statistical tests i.e., chi squared computation between two non-negative features</a:t>
            </a:r>
            <a:endParaRPr lang="en-US" sz="2000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r>
              <a:rPr lang="en-US" sz="2000" dirty="0">
                <a:latin typeface="Arial Unicode MS" panose="020B0604020202020204" charset="-122"/>
                <a:ea typeface="Arial Unicode MS" panose="020B0604020202020204" charset="-122"/>
              </a:rPr>
              <a:t>RFE(Recursive Feature Elimination): Recursively eliminates the features which does not in target variable values</a:t>
            </a:r>
            <a:endParaRPr lang="en-US" sz="2000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r>
              <a:rPr lang="en-US" sz="2000" dirty="0">
                <a:latin typeface="Arial Unicode MS" panose="020B0604020202020204" charset="-122"/>
                <a:ea typeface="Arial Unicode MS" panose="020B0604020202020204" charset="-122"/>
              </a:rPr>
              <a:t>Merged Serious and Fatal classes as Serious class</a:t>
            </a:r>
            <a:endParaRPr lang="en-US" sz="20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Data Visualization </a:t>
            </a:r>
            <a:endParaRPr lang="en-US" sz="5400">
              <a:solidFill>
                <a:srgbClr val="FFFFFF"/>
              </a:solidFill>
            </a:endParaRPr>
          </a:p>
        </p:txBody>
      </p:sp>
      <p:pic>
        <p:nvPicPr>
          <p:cNvPr id="1026" name="Picture 2" descr="https://lh3.googleusercontent.com/LI6dcH1cbPn6PLEJ0_NadNlYb8rdenQ4Ped55AKHwcJ3CWglDJPRaZsP_MXms00geUfC_0r6t1q8HZWh4c2ClqDbf2TWeHpSLVGCuZcncBfzzooOQY6bQ9xsRCHuSNXD05CI6MWk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725" y="1237491"/>
            <a:ext cx="3423916" cy="218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iGz7_eBNFDxi_ydMA7Ab8HFt7kp4TiS8F8dxKLegbpteao-3DZcyz-9x_J_2nWxeGupZ453Rms9L79RGwYkKSgTeLeZwgcgKE0zQxNRIzkIagTQVQSlMjMtmk447ILGwAPLdVf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1394481"/>
            <a:ext cx="3425609" cy="182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RfKSgIIbEoLR4J_5V7RRtI1sMlf9ePG-C_ZJdl7gjP2b8pZv0j_TKOdZdH1MVIPoDOeDPKEAlWGXto2Dh3tV78-IxNFe1BAL05dYlkuY1s0GjNllRIfJ-tgD_pX0JJ5etCn94-e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729" y="1439635"/>
            <a:ext cx="3433324" cy="173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Algorithms Used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K- Nearest Neighbor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Naïve Bayes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XGBoost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Random Forest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GBM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SVM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Logistic Regression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Comparative Analysis</a:t>
            </a:r>
            <a:endParaRPr lang="en-US" sz="540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screenshot of a cell phone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8" y="620888"/>
            <a:ext cx="5455917" cy="3273548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118" y="620888"/>
            <a:ext cx="5455917" cy="32735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0" y="922020"/>
            <a:ext cx="7564120" cy="174815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Handling Imbalanced </a:t>
            </a:r>
            <a:r>
              <a:rPr lang="en-US" dirty="0">
                <a:solidFill>
                  <a:schemeClr val="accent1"/>
                </a:solidFill>
                <a:sym typeface="+mn-ea"/>
              </a:rPr>
              <a:t>Data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771" y="110484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Over Sampling</a:t>
            </a:r>
            <a:endParaRPr lang="en-US" sz="2400" dirty="0"/>
          </a:p>
          <a:p>
            <a:r>
              <a:rPr lang="en-US" sz="2400" dirty="0"/>
              <a:t>Under Sampling</a:t>
            </a:r>
            <a:endParaRPr lang="en-US" sz="2400" dirty="0"/>
          </a:p>
          <a:p>
            <a:r>
              <a:rPr lang="en-US" sz="2400" dirty="0"/>
              <a:t>Mis-classification penalty </a:t>
            </a:r>
            <a:endParaRPr lang="en-US" sz="2400" dirty="0"/>
          </a:p>
          <a:p>
            <a:r>
              <a:rPr lang="en-US" sz="2400" dirty="0"/>
              <a:t>Ensemble methods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Challenges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77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Cannot run most of the algorithms on local machines</a:t>
            </a:r>
            <a:endParaRPr lang="en-US" sz="2400" dirty="0"/>
          </a:p>
          <a:p>
            <a:r>
              <a:rPr lang="en-US" sz="2400" dirty="0"/>
              <a:t>Not able to test over sampling </a:t>
            </a:r>
            <a:endParaRPr lang="en-US" sz="2400" dirty="0"/>
          </a:p>
          <a:p>
            <a:r>
              <a:rPr lang="en-US" sz="2400" dirty="0"/>
              <a:t>Highly imbalanced classes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1610</Words>
  <Application>WPS Presentation</Application>
  <PresentationFormat>Widescreen</PresentationFormat>
  <Paragraphs>84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Gill Sans MT</vt:lpstr>
      <vt:lpstr>Microsoft YaHei</vt:lpstr>
      <vt:lpstr>Arial Unicode MS</vt:lpstr>
      <vt:lpstr>Calibri</vt:lpstr>
      <vt:lpstr>Meiryo</vt:lpstr>
      <vt:lpstr>Malgun Gothic Semilight</vt:lpstr>
      <vt:lpstr>Malgun Gothic</vt:lpstr>
      <vt:lpstr>Gallery</vt:lpstr>
      <vt:lpstr>Prediction of Accident Severity</vt:lpstr>
      <vt:lpstr>Introduction</vt:lpstr>
      <vt:lpstr>Dataset </vt:lpstr>
      <vt:lpstr>Data Pre-processing</vt:lpstr>
      <vt:lpstr>Data Visualization </vt:lpstr>
      <vt:lpstr>Algorithms Used</vt:lpstr>
      <vt:lpstr>Comparative Analysis</vt:lpstr>
      <vt:lpstr>Handling Imbalanced Data</vt:lpstr>
      <vt:lpstr>Challenges</vt:lpstr>
      <vt:lpstr>  What worked     What not worked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Accident Severity</dc:title>
  <dc:creator>desu saiteja</dc:creator>
  <cp:lastModifiedBy>shano</cp:lastModifiedBy>
  <cp:revision>3</cp:revision>
  <dcterms:created xsi:type="dcterms:W3CDTF">2018-12-05T08:08:00Z</dcterms:created>
  <dcterms:modified xsi:type="dcterms:W3CDTF">2020-09-12T10:28:20Z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1033-11.2.0.8341</vt:lpwstr>
  </property>
</Properties>
</file>