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7"/>
  </p:notesMasterIdLst>
  <p:handoutMasterIdLst>
    <p:handoutMasterId r:id="rId18"/>
  </p:handoutMasterIdLst>
  <p:sldIdLst>
    <p:sldId id="277" r:id="rId4"/>
    <p:sldId id="399" r:id="rId5"/>
    <p:sldId id="400" r:id="rId6"/>
    <p:sldId id="401" r:id="rId7"/>
    <p:sldId id="402" r:id="rId8"/>
    <p:sldId id="403" r:id="rId9"/>
    <p:sldId id="408" r:id="rId10"/>
    <p:sldId id="404" r:id="rId11"/>
    <p:sldId id="409" r:id="rId12"/>
    <p:sldId id="410" r:id="rId13"/>
    <p:sldId id="405" r:id="rId14"/>
    <p:sldId id="406" r:id="rId15"/>
    <p:sldId id="40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81" d="100"/>
          <a:sy n="81" d="100"/>
        </p:scale>
        <p:origin x="979" y="5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4/17/2024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4/17/2024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79076" y="1480118"/>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Cloud Computing</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8925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2600" b="1" dirty="0">
                <a:latin typeface="Arial Black" pitchFamily="34" charset="0"/>
              </a:rPr>
              <a:t>Prediction Model to identify potential customers for a banking institution</a:t>
            </a:r>
            <a:endParaRPr lang="en-US" sz="2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970985" y="4356080"/>
            <a:ext cx="2794932" cy="2246769"/>
          </a:xfrm>
          <a:prstGeom prst="rect">
            <a:avLst/>
          </a:prstGeom>
          <a:noFill/>
        </p:spPr>
        <p:txBody>
          <a:bodyPr wrap="none" rtlCol="0">
            <a:spAutoFit/>
          </a:bodyPr>
          <a:lstStyle/>
          <a:p>
            <a:r>
              <a:rPr lang="en-US" sz="2000" b="1" dirty="0"/>
              <a:t>Submitted by: </a:t>
            </a:r>
          </a:p>
          <a:p>
            <a:r>
              <a:rPr lang="en-US" sz="2000" dirty="0" err="1"/>
              <a:t>Tanu</a:t>
            </a:r>
            <a:r>
              <a:rPr lang="en-US" sz="2000" dirty="0"/>
              <a:t> </a:t>
            </a:r>
            <a:r>
              <a:rPr lang="en-US" sz="2000" dirty="0" err="1"/>
              <a:t>Aneja</a:t>
            </a:r>
            <a:r>
              <a:rPr lang="en-US" sz="2000" dirty="0"/>
              <a:t> 20BCS4177</a:t>
            </a:r>
          </a:p>
          <a:p>
            <a:r>
              <a:rPr lang="en-US" sz="2000" dirty="0"/>
              <a:t>Rohit Kumar 20BCS4155</a:t>
            </a:r>
          </a:p>
          <a:p>
            <a:r>
              <a:rPr lang="en-US" sz="2000" dirty="0"/>
              <a:t>Anubhav Jain 20BCS4181</a:t>
            </a:r>
          </a:p>
          <a:p>
            <a:r>
              <a:rPr lang="en-US" sz="2000" dirty="0"/>
              <a:t>Hardik 20BCS4123</a:t>
            </a:r>
          </a:p>
          <a:p>
            <a:endParaRPr lang="en-US" sz="2000" dirty="0"/>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Professor Ranjan Walia</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87085-3950-41E8-9808-569F27ED030A}"/>
              </a:ext>
            </a:extLst>
          </p:cNvPr>
          <p:cNvSpPr>
            <a:spLocks noGrp="1"/>
          </p:cNvSpPr>
          <p:nvPr>
            <p:ph type="title"/>
          </p:nvPr>
        </p:nvSpPr>
        <p:spPr>
          <a:xfrm>
            <a:off x="838200" y="365125"/>
            <a:ext cx="10515600" cy="5390266"/>
          </a:xfrm>
        </p:spPr>
        <p:txBody>
          <a:bodyPr>
            <a:noAutofit/>
          </a:bodyPr>
          <a:lstStyle/>
          <a:p>
            <a:r>
              <a:rPr lang="en-US" sz="2400" dirty="0"/>
              <a:t>From the above results, the best out of sample model performance was obtained for the AdaBoost Classifier with </a:t>
            </a:r>
            <a:r>
              <a:rPr lang="en-US" sz="2400" dirty="0" err="1"/>
              <a:t>nestimators</a:t>
            </a:r>
            <a:r>
              <a:rPr lang="en-US" sz="2400" dirty="0"/>
              <a:t> = 1000. On the test data, the best AUC score achieved was 0.8036. The importance of the features (in terms of how greatly they affected the coefficients) was also plotted. This provides valuable insight toward understanding which features contribute the most toward the models’ performance. From the feature importance plot, it can be inferred that Europe’s Libor rate, age of the applicant, employment variation rate, campaign, consumer confidence index, consumer price index, mode of contact (= telephone), and number of employees are some of the most important features in predicting the outcome. The below graph was created using the seaborn package and the function </a:t>
            </a:r>
            <a:r>
              <a:rPr lang="en-US" sz="2400" dirty="0" err="1"/>
              <a:t>plotfeatureimportances</a:t>
            </a:r>
            <a:r>
              <a:rPr lang="en-US" sz="2400" dirty="0"/>
              <a:t>.</a:t>
            </a:r>
            <a:endParaRPr lang="en-IN" sz="2400" dirty="0"/>
          </a:p>
        </p:txBody>
      </p:sp>
      <p:sp>
        <p:nvSpPr>
          <p:cNvPr id="3" name="Slide Number Placeholder 2">
            <a:extLst>
              <a:ext uri="{FF2B5EF4-FFF2-40B4-BE49-F238E27FC236}">
                <a16:creationId xmlns:a16="http://schemas.microsoft.com/office/drawing/2014/main" id="{204EBC28-2501-40C3-B1E9-61D1FE2FD659}"/>
              </a:ext>
            </a:extLst>
          </p:cNvPr>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2304037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pPr marL="0" indent="0">
              <a:buNone/>
            </a:pPr>
            <a:r>
              <a:rPr lang="en-US" sz="2400" dirty="0"/>
              <a:t>From this project, we learned how banks can improve their marketing campaigns by focusing their efforts on certain prime-grade clients and also how they can recognize market conditions which are favorable to increase client subscription for the fixed-term products they are offering. All of this was possible by implementing data science and machine learning methods in Python. Tools such as </a:t>
            </a:r>
            <a:r>
              <a:rPr lang="en-US" sz="2400" dirty="0" err="1"/>
              <a:t>dataframes</a:t>
            </a:r>
            <a:r>
              <a:rPr lang="en-US" sz="2400" dirty="0"/>
              <a:t>, arrays, for loops, etc. were all critical for the success of this project. A large number of other tools and techniques from the Python for Data Science course were used and these were invaluable for making our analyses and predictions. This project demonstrated how powerful Python can be for data science applications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880465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normAutofit fontScale="92500" lnSpcReduction="10000"/>
          </a:bodyPr>
          <a:lstStyle/>
          <a:p>
            <a:pPr algn="l">
              <a:buFont typeface="+mj-lt"/>
              <a:buAutoNum type="arabicPeriod"/>
            </a:pPr>
            <a:r>
              <a:rPr lang="en-US" b="1" i="0" dirty="0">
                <a:solidFill>
                  <a:srgbClr val="0D0D0D"/>
                </a:solidFill>
                <a:effectLst/>
                <a:latin typeface="Söhne"/>
              </a:rPr>
              <a:t>Data Analytics and AI</a:t>
            </a:r>
            <a:r>
              <a:rPr lang="en-US" b="0" i="0" dirty="0">
                <a:solidFill>
                  <a:srgbClr val="0D0D0D"/>
                </a:solidFill>
                <a:effectLst/>
                <a:latin typeface="Söhne"/>
              </a:rPr>
              <a:t>: With the increasing volume of data generated by digital transactions, social media interactions, and other sources, banks will continue to leverage advanced analytics techniques and artificial intelligence (AI) to extract actionable insights. Predictive analytics, machine learning models, and natural language processing (NLP) algorithms will play a crucial role in understanding customer preferences, detecting patterns, and optimizing marketing strategies.</a:t>
            </a:r>
          </a:p>
          <a:p>
            <a:pPr algn="l">
              <a:buFont typeface="+mj-lt"/>
              <a:buAutoNum type="arabicPeriod"/>
            </a:pPr>
            <a:r>
              <a:rPr lang="en-US" b="1" i="0" dirty="0">
                <a:solidFill>
                  <a:srgbClr val="0D0D0D"/>
                </a:solidFill>
                <a:effectLst/>
                <a:latin typeface="Söhne"/>
              </a:rPr>
              <a:t>Personalization</a:t>
            </a:r>
            <a:r>
              <a:rPr lang="en-US" b="0" i="0" dirty="0">
                <a:solidFill>
                  <a:srgbClr val="0D0D0D"/>
                </a:solidFill>
                <a:effectLst/>
                <a:latin typeface="Söhne"/>
              </a:rPr>
              <a:t>: Banks will increasingly focus on delivering personalized experiences to their customers. By analyzing transactional data, browsing behavior, and demographic information, banks can tailor their marketing messages, product recommendations, and service offerings to individual needs and preferences. Personalization not only enhances customer satisfaction but also improves conversion rates and customer loyalty.</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1952428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marL="0" indent="0">
              <a:buNone/>
            </a:pPr>
            <a:r>
              <a:rPr lang="en-US" dirty="0"/>
              <a:t>[1] Foster Provost and Tom Fawcett, Data Science for Business. O’Reilly Media, 2013. </a:t>
            </a:r>
          </a:p>
          <a:p>
            <a:pPr marL="0" indent="0">
              <a:buNone/>
            </a:pPr>
            <a:r>
              <a:rPr lang="en-US" dirty="0"/>
              <a:t>[2] https://ababankmarketing.com/insights/network-effect-strong-ever/</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p:txBody>
          <a:bodyPr>
            <a:normAutofit fontScale="92500" lnSpcReduction="20000"/>
          </a:bodyPr>
          <a:lstStyle/>
          <a:p>
            <a:r>
              <a:rPr lang="en-US" dirty="0"/>
              <a:t>With the startling rise over the last few decades of media and technology which increases the amount of information we have at our fingertips (cell phones, television, Internet, etc.), humans are now more connected than ever. One result of this is that marketing campaigns are growing evermore pervasive in our daily lives. This glut of advertising has forced businesses to compete for the attention of </a:t>
            </a:r>
            <a:r>
              <a:rPr lang="en-US"/>
              <a:t>a population </a:t>
            </a:r>
            <a:r>
              <a:rPr lang="en-US" dirty="0"/>
              <a:t>that has an ever growing amount of distractions. Thus raising the question: How can businesses successfully advertise their products in the most efficient way possible with the highest possible rate of success? We will answer this question in the context of banks advertising fixed term deposit products to their customers. Using data collected from a previous bank marketing campaign, a number of features centered around the clients, the campaign itself, and general market conditions will be explored. Based on this data, machine learning models will predict which clients will subscribe and what banks can do to increase the rate of subscription.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p:txBody>
          <a:bodyPr>
            <a:normAutofit fontScale="92500" lnSpcReduction="20000"/>
          </a:bodyPr>
          <a:lstStyle/>
          <a:p>
            <a:pPr marL="0" indent="0" algn="l">
              <a:buNone/>
            </a:pPr>
            <a:r>
              <a:rPr lang="en-US" b="0" i="0" dirty="0">
                <a:solidFill>
                  <a:srgbClr val="0D0D0D"/>
                </a:solidFill>
                <a:effectLst/>
                <a:latin typeface="Söhne"/>
              </a:rPr>
              <a:t>In today's world, we're constantly bombarded with ads from all directions—on our phones, TVs, and the internet. This makes it tough for businesses, especially banks, to grab people's attention and convince them to sign up for things like fixed term deposits.</a:t>
            </a:r>
          </a:p>
          <a:p>
            <a:pPr marL="0" indent="0" algn="l">
              <a:buNone/>
            </a:pPr>
            <a:r>
              <a:rPr lang="en-US" b="0" i="0" dirty="0">
                <a:solidFill>
                  <a:srgbClr val="0D0D0D"/>
                </a:solidFill>
                <a:effectLst/>
                <a:latin typeface="Söhne"/>
              </a:rPr>
              <a:t>So, the big question is: How can banks advertise these products in a way that actually works, given all the distractions people face?</a:t>
            </a:r>
          </a:p>
          <a:p>
            <a:pPr marL="0" indent="0" algn="l">
              <a:buNone/>
            </a:pPr>
            <a:r>
              <a:rPr lang="en-US" b="0" i="0" dirty="0">
                <a:solidFill>
                  <a:srgbClr val="0D0D0D"/>
                </a:solidFill>
                <a:effectLst/>
                <a:latin typeface="Söhne"/>
              </a:rPr>
              <a:t>To figure this out, we're going to look at data from past bank ads and see what factors make people more likely to sign up. We'll look at things like who the clients are, how the campaigns were run, and what the market was like at the time.</a:t>
            </a:r>
          </a:p>
          <a:p>
            <a:pPr marL="0" indent="0" algn="l">
              <a:buNone/>
            </a:pPr>
            <a:r>
              <a:rPr lang="en-US" b="0" i="0" dirty="0">
                <a:solidFill>
                  <a:srgbClr val="0D0D0D"/>
                </a:solidFill>
                <a:effectLst/>
                <a:latin typeface="Söhne"/>
              </a:rPr>
              <a:t>Our goal is to use this data to build computer models that can predict who's most likely to sign up for fixed term deposits. Then, we'll use those predictions to come up with ideas to help banks get more people to sign up.</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idx="1"/>
          </p:nvPr>
        </p:nvSpPr>
        <p:spPr>
          <a:xfrm>
            <a:off x="838200" y="1835052"/>
            <a:ext cx="10515600" cy="3528800"/>
          </a:xfrm>
        </p:spPr>
        <p:txBody>
          <a:bodyPr>
            <a:normAutofit/>
          </a:bodyPr>
          <a:lstStyle/>
          <a:p>
            <a:pPr marL="0" indent="0">
              <a:buNone/>
            </a:pPr>
            <a:r>
              <a:rPr lang="en-US" sz="2100" dirty="0"/>
              <a:t>A marketing campaign run by Banco de Portugal is examined. The campaign’s aim was to increase customers’ subscription rates to fixed-term deposit products, such as CDs. Using knowledge from the course, a number of machine learning algorithms are implemented to answer the question: How can banks successfully market these products in the most efficient way possible and with the highest possible rate of success? </a:t>
            </a:r>
          </a:p>
          <a:p>
            <a:pPr marL="0" indent="0">
              <a:buNone/>
            </a:pPr>
            <a:r>
              <a:rPr lang="en-US" sz="2100" dirty="0"/>
              <a:t>We will answer this question in the context of banks advertising fixed term deposit products to their customers. Using data collected from a previous bank marketing campaign, a number of features centered around the clients, the campaign itself, and general market conditions will be explored. Based on this data, machine learning models will predict which clients will subscribe and what banks can do to increase the rate of subscription.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3" name="Content Placeholder 2"/>
          <p:cNvSpPr>
            <a:spLocks noGrp="1"/>
          </p:cNvSpPr>
          <p:nvPr>
            <p:ph idx="1"/>
          </p:nvPr>
        </p:nvSpPr>
        <p:spPr>
          <a:xfrm>
            <a:off x="838200" y="2177591"/>
            <a:ext cx="10515600" cy="3999371"/>
          </a:xfrm>
        </p:spPr>
        <p:txBody>
          <a:bodyPr>
            <a:normAutofit/>
          </a:bodyPr>
          <a:lstStyle/>
          <a:p>
            <a:pPr marL="0" indent="0">
              <a:buNone/>
            </a:pPr>
            <a:r>
              <a:rPr lang="en-US" sz="2400" dirty="0"/>
              <a:t>A. Programming in Python </a:t>
            </a:r>
            <a:r>
              <a:rPr lang="en-US" sz="2400" dirty="0" err="1"/>
              <a:t>Python</a:t>
            </a:r>
            <a:r>
              <a:rPr lang="en-US" sz="2400" dirty="0"/>
              <a:t> provides a number of packages and libraries for the convenience of the programmer. The whole project is coded using Python 3. Packages/libraries used are </a:t>
            </a:r>
            <a:r>
              <a:rPr lang="en-US" sz="2400" dirty="0" err="1"/>
              <a:t>numpy</a:t>
            </a:r>
            <a:r>
              <a:rPr lang="en-US" sz="2400" dirty="0"/>
              <a:t> for array manipulation, pandas for </a:t>
            </a:r>
            <a:r>
              <a:rPr lang="en-US" sz="2400" dirty="0" err="1"/>
              <a:t>dataframe</a:t>
            </a:r>
            <a:r>
              <a:rPr lang="en-US" sz="2400" dirty="0"/>
              <a:t> operations, and matplotlib and seaborn for visualization. The </a:t>
            </a:r>
            <a:r>
              <a:rPr lang="en-US" sz="2400" dirty="0" err="1"/>
              <a:t>sklearn</a:t>
            </a:r>
            <a:r>
              <a:rPr lang="en-US" sz="2400" dirty="0"/>
              <a:t> libraries were also critical in providing packages for machine learning algorithms, tasks, and by giving the user the control to set important attributes of those algorithms as they wished. The dataset is stored in a </a:t>
            </a:r>
            <a:r>
              <a:rPr lang="en-US" sz="2400" dirty="0" err="1"/>
              <a:t>dataframe</a:t>
            </a:r>
            <a:r>
              <a:rPr lang="en-US" sz="2400" dirty="0"/>
              <a:t> and is intensively queried and manipulated using facilities provided by the Python 3 environment. Other data structures such as arrays, lists, and dictionaries are used as needed[1].</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228524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4B11A-F9B3-4D48-9515-E202E09A688C}"/>
              </a:ext>
            </a:extLst>
          </p:cNvPr>
          <p:cNvSpPr>
            <a:spLocks noGrp="1"/>
          </p:cNvSpPr>
          <p:nvPr>
            <p:ph type="title"/>
          </p:nvPr>
        </p:nvSpPr>
        <p:spPr>
          <a:xfrm>
            <a:off x="838200" y="886120"/>
            <a:ext cx="10515600" cy="4996206"/>
          </a:xfrm>
        </p:spPr>
        <p:txBody>
          <a:bodyPr>
            <a:noAutofit/>
          </a:bodyPr>
          <a:lstStyle/>
          <a:p>
            <a:r>
              <a:rPr lang="en-US" sz="2400" dirty="0"/>
              <a:t>B. Data cleaning and exploratory analysis The dataset was provided by the U. C. Irvine Machine Learning Repository and contained information on 41,188 clients across 20 different features, both categorial (marital status, job type, education, etc.) and numeric (age, number of days since previous contact, etc.). The target variable is a binary “Yes” (client subscribed) or “No” (client did not subscribe).</a:t>
            </a:r>
            <a:br>
              <a:rPr lang="en-US" sz="2400" dirty="0"/>
            </a:br>
            <a:r>
              <a:rPr lang="en-US" sz="2400" dirty="0"/>
              <a:t>The first step is to load the dataset into a </a:t>
            </a:r>
            <a:r>
              <a:rPr lang="en-US" sz="2400" dirty="0" err="1"/>
              <a:t>dataframe</a:t>
            </a:r>
            <a:r>
              <a:rPr lang="en-US" sz="2400" dirty="0"/>
              <a:t> for easy manipulation and exploration using the pandas package. The ‘duration’ feature was dropped due to the risk of data leakage. This feature measures the length of the phone call between the bank’s marketing representative and the customer. Since this time cannot be known until after the call has ended (when the outcome for that customer is already known), including it in a predictive model would not provide realistic results. The next step was to explore and clean the categorical variables such as ‘job type,’ ‘marital status,’ ‘education,’ etc. Plots for each were produced that looked at their relative frequency as well as normalized relative frequency. In Python, these graphs are created using the seaborn package.</a:t>
            </a:r>
            <a:endParaRPr lang="en-IN" sz="2400" dirty="0"/>
          </a:p>
        </p:txBody>
      </p:sp>
      <p:sp>
        <p:nvSpPr>
          <p:cNvPr id="3" name="Slide Number Placeholder 2">
            <a:extLst>
              <a:ext uri="{FF2B5EF4-FFF2-40B4-BE49-F238E27FC236}">
                <a16:creationId xmlns:a16="http://schemas.microsoft.com/office/drawing/2014/main" id="{CACAEDF9-85D6-4410-AEB4-516BE9BA226D}"/>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528143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pic>
        <p:nvPicPr>
          <p:cNvPr id="6" name="Content Placeholder 5" descr="A screen shot of a screen&#10;&#10;Description automatically generated">
            <a:extLst>
              <a:ext uri="{FF2B5EF4-FFF2-40B4-BE49-F238E27FC236}">
                <a16:creationId xmlns:a16="http://schemas.microsoft.com/office/drawing/2014/main" id="{1DD973E0-47FC-4992-9DA3-D2D41160E2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7189" y="1690688"/>
            <a:ext cx="4195296" cy="4351338"/>
          </a:xfrm>
        </p:spPr>
      </p:pic>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pic>
        <p:nvPicPr>
          <p:cNvPr id="8" name="Picture 7" descr="A white background with red text&#10;&#10;Description automatically generated">
            <a:extLst>
              <a:ext uri="{FF2B5EF4-FFF2-40B4-BE49-F238E27FC236}">
                <a16:creationId xmlns:a16="http://schemas.microsoft.com/office/drawing/2014/main" id="{36718A47-C517-4A76-BF5C-41DDA799C1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9717" y="2604294"/>
            <a:ext cx="6119831" cy="2524125"/>
          </a:xfrm>
          <a:prstGeom prst="rect">
            <a:avLst/>
          </a:prstGeom>
        </p:spPr>
      </p:pic>
      <p:sp>
        <p:nvSpPr>
          <p:cNvPr id="9" name="TextBox 8">
            <a:extLst>
              <a:ext uri="{FF2B5EF4-FFF2-40B4-BE49-F238E27FC236}">
                <a16:creationId xmlns:a16="http://schemas.microsoft.com/office/drawing/2014/main" id="{48EB8958-AD67-46ED-85DF-9F5A511E4B22}"/>
              </a:ext>
            </a:extLst>
          </p:cNvPr>
          <p:cNvSpPr txBox="1"/>
          <p:nvPr/>
        </p:nvSpPr>
        <p:spPr>
          <a:xfrm>
            <a:off x="1300114" y="6075144"/>
            <a:ext cx="4562574" cy="646331"/>
          </a:xfrm>
          <a:prstGeom prst="rect">
            <a:avLst/>
          </a:prstGeom>
          <a:noFill/>
        </p:spPr>
        <p:txBody>
          <a:bodyPr wrap="square" rtlCol="0">
            <a:spAutoFit/>
          </a:bodyPr>
          <a:lstStyle/>
          <a:p>
            <a:r>
              <a:rPr lang="en-US" dirty="0"/>
              <a:t>Fig. 1. Spearman correlation heatmap of rankings for each variable</a:t>
            </a:r>
            <a:endParaRPr lang="en-IN" dirty="0"/>
          </a:p>
        </p:txBody>
      </p:sp>
      <p:sp>
        <p:nvSpPr>
          <p:cNvPr id="10" name="TextBox 9">
            <a:extLst>
              <a:ext uri="{FF2B5EF4-FFF2-40B4-BE49-F238E27FC236}">
                <a16:creationId xmlns:a16="http://schemas.microsoft.com/office/drawing/2014/main" id="{06944F09-0F3E-4DE5-931E-2E1BEC924AB4}"/>
              </a:ext>
            </a:extLst>
          </p:cNvPr>
          <p:cNvSpPr txBox="1"/>
          <p:nvPr/>
        </p:nvSpPr>
        <p:spPr>
          <a:xfrm flipH="1">
            <a:off x="6569067" y="6033184"/>
            <a:ext cx="5180480" cy="646331"/>
          </a:xfrm>
          <a:prstGeom prst="rect">
            <a:avLst/>
          </a:prstGeom>
          <a:noFill/>
        </p:spPr>
        <p:txBody>
          <a:bodyPr wrap="square" rtlCol="0">
            <a:spAutoFit/>
          </a:bodyPr>
          <a:lstStyle/>
          <a:p>
            <a:r>
              <a:rPr lang="en-US" dirty="0"/>
              <a:t>Fig. 2. Most important Features based on the AdaBoost model</a:t>
            </a:r>
            <a:endParaRPr lang="en-IN" dirty="0"/>
          </a:p>
        </p:txBody>
      </p:sp>
    </p:spTree>
    <p:extLst>
      <p:ext uri="{BB962C8B-B14F-4D97-AF65-F5344CB8AC3E}">
        <p14:creationId xmlns:p14="http://schemas.microsoft.com/office/powerpoint/2010/main" val="4003662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A7EFFD-7F9D-43AE-AB17-8DFDE69504AF}"/>
              </a:ext>
            </a:extLst>
          </p:cNvPr>
          <p:cNvSpPr>
            <a:spLocks noGrp="1"/>
          </p:cNvSpPr>
          <p:nvPr>
            <p:ph type="sldNum" sz="quarter" idx="12"/>
          </p:nvPr>
        </p:nvSpPr>
        <p:spPr/>
        <p:txBody>
          <a:bodyPr/>
          <a:lstStyle/>
          <a:p>
            <a:fld id="{BDCDBBEF-AA6C-4BA6-85B2-A17D7F280E38}" type="slidenum">
              <a:rPr lang="en-US" smtClean="0"/>
              <a:pPr/>
              <a:t>9</a:t>
            </a:fld>
            <a:endParaRPr lang="en-US"/>
          </a:p>
        </p:txBody>
      </p:sp>
      <p:pic>
        <p:nvPicPr>
          <p:cNvPr id="4" name="Picture 3" descr="A graph of different colors&#10;&#10;Description automatically generated">
            <a:extLst>
              <a:ext uri="{FF2B5EF4-FFF2-40B4-BE49-F238E27FC236}">
                <a16:creationId xmlns:a16="http://schemas.microsoft.com/office/drawing/2014/main" id="{3917C7BE-BFA7-4D50-B0A9-5E3C36651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084" y="1583506"/>
            <a:ext cx="5366571" cy="3488271"/>
          </a:xfrm>
          <a:prstGeom prst="rect">
            <a:avLst/>
          </a:prstGeom>
        </p:spPr>
      </p:pic>
      <p:pic>
        <p:nvPicPr>
          <p:cNvPr id="6" name="Picture 5" descr="A graph of different colored lines&#10;&#10;Description automatically generated">
            <a:extLst>
              <a:ext uri="{FF2B5EF4-FFF2-40B4-BE49-F238E27FC236}">
                <a16:creationId xmlns:a16="http://schemas.microsoft.com/office/drawing/2014/main" id="{F1098B5B-E858-4F1C-95E9-8818BEF361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592912"/>
            <a:ext cx="5366571" cy="3425176"/>
          </a:xfrm>
          <a:prstGeom prst="rect">
            <a:avLst/>
          </a:prstGeom>
        </p:spPr>
      </p:pic>
      <p:sp>
        <p:nvSpPr>
          <p:cNvPr id="7" name="TextBox 6">
            <a:extLst>
              <a:ext uri="{FF2B5EF4-FFF2-40B4-BE49-F238E27FC236}">
                <a16:creationId xmlns:a16="http://schemas.microsoft.com/office/drawing/2014/main" id="{4850DC49-7460-41FB-A56C-FE3421C19924}"/>
              </a:ext>
            </a:extLst>
          </p:cNvPr>
          <p:cNvSpPr txBox="1"/>
          <p:nvPr/>
        </p:nvSpPr>
        <p:spPr>
          <a:xfrm flipH="1">
            <a:off x="7078114" y="5486401"/>
            <a:ext cx="4516854" cy="646331"/>
          </a:xfrm>
          <a:prstGeom prst="rect">
            <a:avLst/>
          </a:prstGeom>
          <a:noFill/>
        </p:spPr>
        <p:txBody>
          <a:bodyPr wrap="square" rtlCol="0">
            <a:spAutoFit/>
          </a:bodyPr>
          <a:lstStyle/>
          <a:p>
            <a:r>
              <a:rPr lang="en-IN"/>
              <a:t>Hyper-parameter tuning for Random Forest Classifier</a:t>
            </a:r>
            <a:endParaRPr lang="en-IN" dirty="0"/>
          </a:p>
        </p:txBody>
      </p:sp>
      <p:sp>
        <p:nvSpPr>
          <p:cNvPr id="8" name="TextBox 7">
            <a:extLst>
              <a:ext uri="{FF2B5EF4-FFF2-40B4-BE49-F238E27FC236}">
                <a16:creationId xmlns:a16="http://schemas.microsoft.com/office/drawing/2014/main" id="{D9AF08C8-C40B-4438-BE43-3DC96F6853C4}"/>
              </a:ext>
            </a:extLst>
          </p:cNvPr>
          <p:cNvSpPr txBox="1"/>
          <p:nvPr/>
        </p:nvSpPr>
        <p:spPr>
          <a:xfrm>
            <a:off x="1253765" y="5624900"/>
            <a:ext cx="4182363" cy="369332"/>
          </a:xfrm>
          <a:prstGeom prst="rect">
            <a:avLst/>
          </a:prstGeom>
          <a:noFill/>
        </p:spPr>
        <p:txBody>
          <a:bodyPr wrap="none" rtlCol="0">
            <a:spAutoFit/>
          </a:bodyPr>
          <a:lstStyle/>
          <a:p>
            <a:r>
              <a:rPr lang="en-IN" dirty="0"/>
              <a:t>Hyper-parameter tuning for Decision Trees</a:t>
            </a:r>
          </a:p>
        </p:txBody>
      </p:sp>
    </p:spTree>
    <p:extLst>
      <p:ext uri="{BB962C8B-B14F-4D97-AF65-F5344CB8AC3E}">
        <p14:creationId xmlns:p14="http://schemas.microsoft.com/office/powerpoint/2010/main" val="370379901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6227</TotalTime>
  <Words>1438</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13</vt:i4>
      </vt:variant>
    </vt:vector>
  </HeadingPairs>
  <TitlesOfParts>
    <vt:vector size="24" baseType="lpstr">
      <vt:lpstr>Arial</vt:lpstr>
      <vt:lpstr>Arial Black</vt:lpstr>
      <vt:lpstr>Calibri</vt:lpstr>
      <vt:lpstr>Calibri Light</vt:lpstr>
      <vt:lpstr>Casper</vt:lpstr>
      <vt:lpstr>Raleway ExtraBold</vt:lpstr>
      <vt:lpstr>Söhne</vt:lpstr>
      <vt:lpstr>Times New Roman</vt:lpstr>
      <vt:lpstr>1_Office Theme</vt:lpstr>
      <vt:lpstr>2_Office Theme</vt:lpstr>
      <vt:lpstr>Contents Slide Master</vt:lpstr>
      <vt:lpstr>PowerPoint Presentation</vt:lpstr>
      <vt:lpstr>Outline</vt:lpstr>
      <vt:lpstr>Introduction to Project</vt:lpstr>
      <vt:lpstr>Problem Formulation</vt:lpstr>
      <vt:lpstr>Objectives of the Work</vt:lpstr>
      <vt:lpstr>Methodology used</vt:lpstr>
      <vt:lpstr>B. Data cleaning and exploratory analysis The dataset was provided by the U. C. Irvine Machine Learning Repository and contained information on 41,188 clients across 20 different features, both categorial (marital status, job type, education, etc.) and numeric (age, number of days since previous contact, etc.). The target variable is a binary “Yes” (client subscribed) or “No” (client did not subscribe). The first step is to load the dataset into a dataframe for easy manipulation and exploration using the pandas package. The ‘duration’ feature was dropped due to the risk of data leakage. This feature measures the length of the phone call between the bank’s marketing representative and the customer. Since this time cannot be known until after the call has ended (when the outcome for that customer is already known), including it in a predictive model would not provide realistic results. The next step was to explore and clean the categorical variables such as ‘job type,’ ‘marital status,’ ‘education,’ etc. Plots for each were produced that looked at their relative frequency as well as normalized relative frequency. In Python, these graphs are created using the seaborn package.</vt:lpstr>
      <vt:lpstr>Results and Outputs</vt:lpstr>
      <vt:lpstr>PowerPoint Presentation</vt:lpstr>
      <vt:lpstr>From the above results, the best out of sample model performance was obtained for the AdaBoost Classifier with nestimators = 1000. On the test data, the best AUC score achieved was 0.8036. The importance of the features (in terms of how greatly they affected the coefficients) was also plotted. This provides valuable insight toward understanding which features contribute the most toward the models’ performance. From the feature importance plot, it can be inferred that Europe’s Libor rate, age of the applicant, employment variation rate, campaign, consumer confidence index, consumer price index, mode of contact (= telephone), and number of employees are some of the most important features in predicting the outcome. The below graph was created using the seaborn package and the function plotfeatureimportances.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Anubhav Jain</cp:lastModifiedBy>
  <cp:revision>494</cp:revision>
  <dcterms:created xsi:type="dcterms:W3CDTF">2019-01-09T10:33:58Z</dcterms:created>
  <dcterms:modified xsi:type="dcterms:W3CDTF">2024-04-17T09:34:37Z</dcterms:modified>
</cp:coreProperties>
</file>